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2" r:id="rId4"/>
    <p:sldId id="257" r:id="rId5"/>
    <p:sldId id="258" r:id="rId6"/>
    <p:sldId id="259" r:id="rId7"/>
    <p:sldId id="260" r:id="rId8"/>
    <p:sldId id="265" r:id="rId9"/>
    <p:sldId id="266" r:id="rId10"/>
    <p:sldId id="26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268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093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22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73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459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77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411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0360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27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13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9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499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22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133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3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97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466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E5666CA-5A01-49A2-A829-B434D1394CD0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BAD1D16-3BF9-48AB-86AE-D59B981E5E99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245D24-9244-01F6-6AC2-CE35CB65A29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-4954"/>
            <a:ext cx="1658676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5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EFF5-D84B-A3E4-2CC8-C5665D923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91" y="738908"/>
            <a:ext cx="9144000" cy="23831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Metabolism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FC6576-0C5C-D681-3E7F-FC9AA82AF32C}"/>
              </a:ext>
            </a:extLst>
          </p:cNvPr>
          <p:cNvSpPr>
            <a:spLocks noGrp="1"/>
          </p:cNvSpPr>
          <p:nvPr/>
        </p:nvSpPr>
        <p:spPr>
          <a:xfrm>
            <a:off x="3601028" y="1302328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-23A</a:t>
            </a:r>
            <a:endParaRPr lang="en-IN" sz="11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CC575-F337-7BC9-E0C9-29142E000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092" y="0"/>
            <a:ext cx="1621414" cy="1173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8833428" y="4522355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PRAVIN DUDHE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91873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AA60-998F-CD30-FA45-8F8F1F48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Improve Metabolism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20D72-C2FA-AEFD-332E-FCE7F5CA2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Build Muscle: Strength training increases resting metabolic rate.</a:t>
            </a:r>
          </a:p>
          <a:p>
            <a:r>
              <a:rPr lang="en-US" dirty="0"/>
              <a:t>Stay Active: Regular physical activity (especially cardio) boosts calorie burn.</a:t>
            </a:r>
          </a:p>
          <a:p>
            <a:r>
              <a:rPr lang="en-US" dirty="0"/>
              <a:t>Eat Enough Protein: Protein-rich foods increase the thermic effect of food.</a:t>
            </a:r>
          </a:p>
          <a:p>
            <a:r>
              <a:rPr lang="en-US" dirty="0"/>
              <a:t>Don’t Skip Meals: Frequent, balanced meals help keep metabolism steady.</a:t>
            </a:r>
          </a:p>
          <a:p>
            <a:r>
              <a:rPr lang="en-US" dirty="0"/>
              <a:t>Stay Hydrated: Water is essential for metabolic processes.</a:t>
            </a:r>
          </a:p>
          <a:p>
            <a:r>
              <a:rPr lang="en-US" dirty="0"/>
              <a:t>Get Quality Sleep:7–9 hours per night helps regulate metabolic hormones.</a:t>
            </a:r>
          </a:p>
          <a:p>
            <a:r>
              <a:rPr lang="en-US" dirty="0"/>
              <a:t>Manage Stress: Chronic stress can slow metabolism through cortisol imbalance.</a:t>
            </a:r>
          </a:p>
          <a:p>
            <a:r>
              <a:rPr lang="en-US" dirty="0"/>
              <a:t>Avoid Crash Diets: Extremely low-calorie diets can reduce metabolic rate.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221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049F-F133-9CE2-768C-5D508847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842432"/>
          </a:xfrm>
        </p:spPr>
        <p:txBody>
          <a:bodyPr/>
          <a:lstStyle/>
          <a:p>
            <a:pPr algn="ctr"/>
            <a:br>
              <a:rPr lang="en-IN" dirty="0"/>
            </a:br>
            <a:r>
              <a:rPr lang="en-IN" dirty="0"/>
              <a:t>Disorders of Slow Metabolism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2BC14-443B-F989-0564-CADA5FAE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Diabetes mellitus</a:t>
            </a:r>
          </a:p>
          <a:p>
            <a:r>
              <a:rPr lang="en-IN" dirty="0"/>
              <a:t>Hyperthyroidism / Hypothyroidism</a:t>
            </a:r>
          </a:p>
          <a:p>
            <a:r>
              <a:rPr lang="en-IN" dirty="0"/>
              <a:t>Hypertension</a:t>
            </a:r>
          </a:p>
          <a:p>
            <a:r>
              <a:rPr lang="en-IN" dirty="0"/>
              <a:t>Obesity</a:t>
            </a:r>
          </a:p>
          <a:p>
            <a:r>
              <a:rPr lang="en-IN" dirty="0"/>
              <a:t>Phenylketonuria (PKU)Can affect energy balance and organ function</a:t>
            </a:r>
          </a:p>
          <a:p>
            <a:pPr marL="0" indent="0">
              <a:buNone/>
            </a:pPr>
            <a:r>
              <a:rPr lang="en-US" dirty="0"/>
              <a:t>a rare genetic disorder where the body can't break down the amino acid phenylalanine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211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9A4E-F394-2A0E-E197-AAE170F8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Metabolism?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373D6-C722-13C4-39C2-97993ABA5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Metabolism is the sum of all chemical reactions in the body that sustain life.</a:t>
            </a:r>
          </a:p>
          <a:p>
            <a:r>
              <a:rPr lang="en-US" dirty="0"/>
              <a:t>Two main types: </a:t>
            </a:r>
          </a:p>
          <a:p>
            <a:r>
              <a:rPr lang="en-US" dirty="0"/>
              <a:t>Catabolism: Breaking down molecules to release energy.</a:t>
            </a:r>
          </a:p>
          <a:p>
            <a:r>
              <a:rPr lang="en-US" dirty="0"/>
              <a:t>Anabolism: Building up molecules using energy.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431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AFD6-CD01-6994-CE54-CB47198D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Metabolism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F43C7-673B-85E8-F272-ACB4F07D4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chemical reactions in the body</a:t>
            </a:r>
          </a:p>
          <a:p>
            <a:r>
              <a:rPr lang="en-US" dirty="0"/>
              <a:t>Includes catabolism and anabolism</a:t>
            </a:r>
          </a:p>
          <a:p>
            <a:r>
              <a:rPr lang="en-US" dirty="0"/>
              <a:t>Essential for life, growth, and energy</a:t>
            </a:r>
          </a:p>
          <a:p>
            <a:r>
              <a:rPr lang="en-US" dirty="0"/>
              <a:t>Influenced by hormones, enzymes, and lifestyle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717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AE42-A955-168F-5F5B-507D3311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Catabolic Reactions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60EF-4E97-F029-BF54-35572C471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N" dirty="0"/>
              <a:t>Breakdown of carbohydrates, fats, and proteins</a:t>
            </a:r>
          </a:p>
          <a:p>
            <a:pPr algn="ctr"/>
            <a:endParaRPr lang="en-IN" dirty="0"/>
          </a:p>
          <a:p>
            <a:pPr algn="ctr"/>
            <a:r>
              <a:rPr lang="en-IN" dirty="0"/>
              <a:t>Example: Glucose → ATP (via glycolysis and cellular respiration)Releases energy (exergonic)</a:t>
            </a:r>
          </a:p>
        </p:txBody>
      </p:sp>
    </p:spTree>
    <p:extLst>
      <p:ext uri="{BB962C8B-B14F-4D97-AF65-F5344CB8AC3E}">
        <p14:creationId xmlns:p14="http://schemas.microsoft.com/office/powerpoint/2010/main" val="380142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1483-A935-70A2-BC4F-2BA8B0FD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Anabolic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C342E-82A6-14B8-4016-129A90DB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Synthesis of proteins, nucleic acids, and lipids Requires energy (endergonic)Example: Amino acids → Proteins</a:t>
            </a:r>
          </a:p>
          <a:p>
            <a:r>
              <a:rPr lang="en-IN" dirty="0"/>
              <a:t>Formation of new cells by replacing dead cells</a:t>
            </a:r>
          </a:p>
        </p:txBody>
      </p:sp>
    </p:spTree>
    <p:extLst>
      <p:ext uri="{BB962C8B-B14F-4D97-AF65-F5344CB8AC3E}">
        <p14:creationId xmlns:p14="http://schemas.microsoft.com/office/powerpoint/2010/main" val="334180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5AD8-F85A-C87B-B182-C00F6D95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ATP – The Energy Currency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EA33E-B66D-87EA-2395-0ADB9F46D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Adenosine Triphosphate (ATP):Stores and transfers energy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410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A4FA-0B52-1D06-9074-07BC0AE6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Affecting Metabolism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A0E66-4A1C-A2A5-0EA4-709F0A513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Age, </a:t>
            </a:r>
          </a:p>
          <a:p>
            <a:r>
              <a:rPr lang="en-US" dirty="0"/>
              <a:t>sex, </a:t>
            </a:r>
          </a:p>
          <a:p>
            <a:r>
              <a:rPr lang="en-US" dirty="0"/>
              <a:t>body size Thyroid hormones (e.g., T3, T4)</a:t>
            </a:r>
          </a:p>
          <a:p>
            <a:r>
              <a:rPr lang="en-US" dirty="0"/>
              <a:t>Physical activity</a:t>
            </a:r>
          </a:p>
          <a:p>
            <a:r>
              <a:rPr lang="en-US" dirty="0"/>
              <a:t>Diet and nutrition</a:t>
            </a:r>
          </a:p>
          <a:p>
            <a:r>
              <a:rPr lang="en-US" dirty="0"/>
              <a:t>Sleep</a:t>
            </a:r>
          </a:p>
          <a:p>
            <a:r>
              <a:rPr lang="en-US" dirty="0"/>
              <a:t>Lack of appetite 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183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6185A-10B7-5731-B4C7-FAC9F94E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C53D-7CB8-84B9-AB52-C2520686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 of Slow Metabolism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BEF3-8C79-D900-7FE1-EFF4EFA58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Age: Metabolism slows naturally with aging.</a:t>
            </a:r>
          </a:p>
          <a:p>
            <a:r>
              <a:rPr lang="en-IN" dirty="0"/>
              <a:t>Low Muscle Mass: Less muscle = lower energy burn at rest.</a:t>
            </a:r>
          </a:p>
          <a:p>
            <a:r>
              <a:rPr lang="en-IN" dirty="0"/>
              <a:t>Inactivity: Sedentary lifestyle reduces calorie expenditure.</a:t>
            </a:r>
          </a:p>
          <a:p>
            <a:r>
              <a:rPr lang="en-IN" dirty="0"/>
              <a:t>Hormonal Imbalance: Conditions like hypothyroidism slow metabolic rate.</a:t>
            </a:r>
          </a:p>
          <a:p>
            <a:r>
              <a:rPr lang="en-IN" dirty="0"/>
              <a:t>Very Low-Calorie Diets: Body conserves energy during extreme restriction.</a:t>
            </a:r>
          </a:p>
          <a:p>
            <a:r>
              <a:rPr lang="en-IN" dirty="0"/>
              <a:t>Poor Sleep: Disrupts metabolic and hunger-regulating hormones.</a:t>
            </a:r>
          </a:p>
          <a:p>
            <a:r>
              <a:rPr lang="en-IN" dirty="0"/>
              <a:t>Genetics: Inherited traits can influence metabolism speed.</a:t>
            </a:r>
          </a:p>
          <a:p>
            <a:r>
              <a:rPr lang="en-IN" dirty="0"/>
              <a:t>Dehydration: Slows down cellular processes.</a:t>
            </a:r>
          </a:p>
          <a:p>
            <a:r>
              <a:rPr lang="en-IN" dirty="0"/>
              <a:t>Certain Medications: Some drugs reduce metabolic rate.</a:t>
            </a:r>
          </a:p>
          <a:p>
            <a:r>
              <a:rPr lang="en-IN" dirty="0"/>
              <a:t>Chronic Stress: Raises cortisol, which may promote fat storage.</a:t>
            </a:r>
          </a:p>
        </p:txBody>
      </p:sp>
    </p:spTree>
    <p:extLst>
      <p:ext uri="{BB962C8B-B14F-4D97-AF65-F5344CB8AC3E}">
        <p14:creationId xmlns:p14="http://schemas.microsoft.com/office/powerpoint/2010/main" val="333868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C4D93-D768-94D2-4841-8855607E2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9466-8250-1D6B-87A8-DFA66D66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Fast (or Good) Metabolism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D138-F98D-5412-CB0B-E4961D8A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Basal Metabolic Rate (BMR):Burns more calories at rest.</a:t>
            </a:r>
          </a:p>
          <a:p>
            <a:r>
              <a:rPr lang="en-US" dirty="0"/>
              <a:t>Maintains Healthy Weight Easily: Less likely to gain excess fat with normal diet.</a:t>
            </a:r>
          </a:p>
          <a:p>
            <a:r>
              <a:rPr lang="en-US" dirty="0"/>
              <a:t>More Energy: Efficient energy production for daily activities.</a:t>
            </a:r>
          </a:p>
          <a:p>
            <a:r>
              <a:rPr lang="en-US" dirty="0"/>
              <a:t>Faster Digestion &amp; Waste Removal: Helps prevent bloating and sluggishness.</a:t>
            </a:r>
          </a:p>
          <a:p>
            <a:r>
              <a:rPr lang="en-US" dirty="0"/>
              <a:t>Effective Nutrient Use: Supports growth, repair, and immune function.</a:t>
            </a:r>
          </a:p>
          <a:p>
            <a:r>
              <a:rPr lang="en-US" dirty="0"/>
              <a:t>Higher muscle mass, Regular physical activity, Balanced hormones (especially thyroid)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4790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</TotalTime>
  <Words>500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Metabolism</vt:lpstr>
      <vt:lpstr>What is Metabolism?</vt:lpstr>
      <vt:lpstr>Metabolism</vt:lpstr>
      <vt:lpstr>Catabolic Reactions </vt:lpstr>
      <vt:lpstr>Anabolic Reactions</vt:lpstr>
      <vt:lpstr>ATP – The Energy Currency</vt:lpstr>
      <vt:lpstr>Factors Affecting Metabolism </vt:lpstr>
      <vt:lpstr>Causes of Slow Metabolism </vt:lpstr>
      <vt:lpstr>Fast (or Good) Metabolism</vt:lpstr>
      <vt:lpstr>How to Improve Metabolism</vt:lpstr>
      <vt:lpstr> Disorders of Slow Metabolism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MTI MTI</dc:creator>
  <cp:lastModifiedBy>MTI MTI</cp:lastModifiedBy>
  <cp:revision>10</cp:revision>
  <dcterms:created xsi:type="dcterms:W3CDTF">2025-08-05T06:07:05Z</dcterms:created>
  <dcterms:modified xsi:type="dcterms:W3CDTF">2025-12-18T12:30:11Z</dcterms:modified>
</cp:coreProperties>
</file>