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62" r:id="rId4"/>
    <p:sldId id="257" r:id="rId5"/>
    <p:sldId id="258" r:id="rId6"/>
    <p:sldId id="259" r:id="rId7"/>
    <p:sldId id="260" r:id="rId8"/>
    <p:sldId id="265" r:id="rId9"/>
    <p:sldId id="266" r:id="rId10"/>
    <p:sldId id="267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268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093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9223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6735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7459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3771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04118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0360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3272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6133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29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4992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422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133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336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5974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4664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E5666CA-5A01-49A2-A829-B434D1394CD0}" type="datetimeFigureOut">
              <a:rPr lang="en-IN" smtClean="0"/>
              <a:t>19-12-2025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BAD1D16-3BF9-48AB-86AE-D59B981E5E99}" type="slidenum">
              <a:rPr lang="en-IN" smtClean="0"/>
              <a:t>‹#›</a:t>
            </a:fld>
            <a:endParaRPr lang="en-I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8795DE72-B806-C2B5-9655-7AA1E503A675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117" y="450250"/>
            <a:ext cx="1475737" cy="129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95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E1EFF5-D84B-A3E4-2CC8-C5665D923C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3091" y="738908"/>
            <a:ext cx="9144000" cy="2383127"/>
          </a:xfrm>
        </p:spPr>
        <p:txBody>
          <a:bodyPr/>
          <a:lstStyle/>
          <a:p>
            <a:pPr algn="ctr"/>
            <a:r>
              <a:rPr lang="hi-IN" dirty="0"/>
              <a:t>उपाप्चय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38B6C5A-F82D-7904-DC39-2DE762156E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7091" y="478271"/>
            <a:ext cx="1247775" cy="10985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xmlns="" id="{98A98006-C72D-4AB1-BBD9-933665D17506}"/>
              </a:ext>
            </a:extLst>
          </p:cNvPr>
          <p:cNvSpPr txBox="1"/>
          <p:nvPr/>
        </p:nvSpPr>
        <p:spPr>
          <a:xfrm>
            <a:off x="4356013" y="1183711"/>
            <a:ext cx="3018155" cy="7467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6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पाठ-</a:t>
            </a:r>
            <a:r>
              <a:rPr lang="en-IN" sz="3600" b="1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23A</a:t>
            </a:r>
            <a:endParaRPr lang="en-IN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466729" y="5298141"/>
            <a:ext cx="1878107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)</a:t>
            </a:r>
            <a:r>
              <a:rPr lang="en-IN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kjk</a:t>
            </a:r>
            <a:endParaRPr lang="en-IN" sz="4000" b="1" dirty="0" smtClean="0">
              <a:solidFill>
                <a:srgbClr val="FF0000"/>
              </a:solidFill>
              <a:latin typeface="Kruti Dev 011" pitchFamily="2" charset="0"/>
              <a:cs typeface="Arial" pitchFamily="34" charset="0"/>
            </a:endParaRPr>
          </a:p>
          <a:p>
            <a:r>
              <a:rPr lang="en-IN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fu0@QkekZ0</a:t>
            </a:r>
          </a:p>
          <a:p>
            <a:r>
              <a:rPr lang="en-US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ftrsanz</a:t>
            </a:r>
            <a:r>
              <a:rPr lang="en-US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 flag ;</a:t>
            </a:r>
            <a:r>
              <a:rPr lang="en-US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kno</a:t>
            </a:r>
            <a:endParaRPr lang="en-US" sz="4000" b="1" dirty="0">
              <a:solidFill>
                <a:srgbClr val="FF0000"/>
              </a:solidFill>
              <a:latin typeface="Kruti Dev 011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734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58AA60-998F-CD30-FA45-8F8F1F48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चयापचय में सुधार कैसे करें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920D72-C2FA-AEFD-332E-FCE7F5CA2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i-IN" dirty="0"/>
              <a:t>मांसपेशियों का निर्माण: शक्ति प्रशिक्षण आराम चयापचय दर को बढ़ाता है।
सक्रिय रहें: नियमित शारीरिक गतिविधि (विशेष रूप से कार्डियो) कैलोरी बर्न को बढ़ाती है।
पर्याप्त प्रोटीन खाएं: प्रोटीन युक्त खाद्य पदार्थ भोजन के थर्मिक प्रभाव को बढ़ाते हैं।
भोजन न छोड़ें: लगातार, संतुलित भोजन चयापचय को स्थिर रखने में मदद करता है।
हाइड्रेटेड रहना: चयापचय प्रक्रियाओं के लिए पानी आवश्यक है।
गुणवत्तापूर्ण नींद लें: प्रति रात 7-9 घंटे चयापचय हार्मोन को विनियमित करने में मदद करते हैं।
तनाव का प्रबंधन करें: क्रोनिक तनाव कोर्टिसोल असंतुलन के माध्यम से चयापचय को धीमा कर सकता है।
क्रैश डाइट से बचें: बेहद कम कैलोरी वाले आहार चयापचय दर को कम कर सकते हैं।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02211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BC049F-F133-9CE2-768C-5D508847A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838200"/>
            <a:ext cx="8761413" cy="842432"/>
          </a:xfrm>
        </p:spPr>
        <p:txBody>
          <a:bodyPr/>
          <a:lstStyle/>
          <a:p>
            <a:pPr algn="ctr"/>
            <a:r>
              <a:rPr lang="en-IN" dirty="0"/>
              <a:t/>
            </a:r>
            <a:br>
              <a:rPr lang="en-IN" dirty="0"/>
            </a:br>
            <a:r>
              <a:rPr lang="hi-IN" dirty="0"/>
              <a:t>धीमी चयापचय के विकार</a:t>
            </a:r>
            <a:r>
              <a:rPr lang="en-IN" dirty="0"/>
              <a:t/>
            </a:r>
            <a:br>
              <a:rPr lang="en-IN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32BC14-443B-F989-0564-CADA5FAE2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मधुमेह
हाइपरथायरायडिज्म/हाइपोथायरायडिज्म
उच्च रक्तचाप
मोटापा
फेनिलकेटोनुरिया (पीकेयू)ऊर्जा संतुलन और अंग समारोह को प्रभावित कर सकता है
एक दुर्लभ आनुवंशिक विकार जहां शरीर अमीनो एसिड फेनिलएलनिन को नहीं तोड़ सकता है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2116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659A4E-F394-2A0E-E197-AAE170F8D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मेटाबॉलिज्म क्या है</a:t>
            </a:r>
            <a:r>
              <a:rPr lang="en-US" dirty="0"/>
              <a:t>?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0373D6-C722-13C4-39C2-97993ABA5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चयापचय शरीर में सभी रासायनिक प्रतिक्रियाओं का योग है जो जीवन को बनाए रखते हैं।
दो मुख्य प्रकार: 
अपचय: ऊर्जा जारी करने के लिए अणुओं को तोड़ना।
उपचय: ऊर्जा का उपयोग करके अणुओं का निर्माण।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34315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6BAFD6-CD01-6994-CE54-CB47198DB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उपाप्चय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3F43C7-673B-85E8-F272-ACB4F07D4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शरीर में सभी रासायनिक प्रतिक्रियाएं
अपचय और उपचय शामिल है
जीवन, विकास और ऊर्जा के लिए आवश्यक
हार्मोन, एंजाइम और जीवनशैली से प्रभावित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07178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EBAE42-A955-168F-5F5B-507D33117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कैटोबोलिक प्रतिक्रियाएं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EC60EF-4E97-F029-BF54-35572C471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hi-IN" dirty="0"/>
              <a:t>कार्बोहाइड्रेट, वसा और प्रोटीन का टूटना
उदाहरण: ग्लूकोज → एटीपी (ग्लाइकोलाइसिस और सेलुलर श्वसन के माध्यम से) ऊर्जा जारी करता है (एक्सर्जोनिक)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01427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551483-A935-70A2-BC4F-2BA8B0FD4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उपचय प्रतिक्रियाएं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CC342E-82A6-14B8-4016-129A90DBC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प्रोटीन, न्यूक्लिक एसिड और लिपिड का संश्लेषण ऊर्जा की आवश्यकता होती है (एंडर्जोनिक) उदाहरण: अमीनो एसिड → प्रोटीन
मृत कोशिकाओं को बदलकर नई कोशिकाओं का निर्माण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41804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4C5AD8-F85A-C87B-B182-C00F6D959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एटीपी - ऊर्जा मुद्रा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CEEA33E-B66D-87EA-2395-0ADB9F46D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एडेनोसिन ट्राइफॉस्फेट (एटीपी): ऊर्जा को संग्रहीत और स्थानांतरित करता है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4104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36A4FA-0B52-1D06-9074-07BC0AE6F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चयापचय को प्रभावित करने वाले कारक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8A0E66-4A1C-A2A5-0EA4-709F0A513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/>
              <a:t>उम्र 
लिंग 
शरीर का आकार थायराइड हार्मोन (जैसे, </a:t>
            </a:r>
            <a:r>
              <a:rPr lang="en-US" dirty="0"/>
              <a:t>T3, T4)
</a:t>
            </a:r>
            <a:r>
              <a:rPr lang="hi-IN" dirty="0"/>
              <a:t>शारीरिक गतिविधि
आहार और पोषण
नींद
भूख की कमी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1831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D06185A-10B7-5731-B4C7-FAC9F94E3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B7C53D-7CB8-84B9-AB52-C25206863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धीमे चयापचय के कारण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EDBEF3-8C79-D900-7FE1-EFF4EFA58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i-IN" dirty="0"/>
              <a:t>आयु: उम्र बढ़ने के साथ चयापचय स्वाभाविक रूप से धीमा हो जाता है।
कम मांसपेशी द्रव्यमान: कम मांसपेशी = आराम करने पर कम ऊर्जा जलना।
निष्क्रियता: गतिहीन जीवनशैली कैलोरी व्यय को कम करती है।
हार्मोनल असंतुलन: हाइपोथायरायडिज्म जैसी स्थितियां चयापचय दर को धीमा कर देती हैं।
बहुत कम कैलोरी आहार: अत्यधिक प्रतिबंध के दौरान शरीर ऊर्जा का संरक्षण करता है।
खराब नींद: चयापचय और भूख को नियंत्रित करने वाले हार्मोन को बाधित करता है।
आनुवंशिकी: विरासत में मिले लक्षण चयापचय की गति को प्रभावित कर सकते हैं।
निर्जलीकरण: सेलुलर प्रक्रियाओं को धीमा कर देता है।
कुछ दवाएं: कुछ दवाएं चयापचय दर को कम करती हैं।
क्रोनिक तनाव: कोर्टिसोल बढ़ाता है, जो वसा भंडारण को बढ़ावा दे सकता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8681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A8C4D93-D768-94D2-4841-8855607E2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269466-8250-1D6B-87A8-DFA66D66D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i-IN" dirty="0"/>
              <a:t>तेज़ (या अच्छा) चयापचय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FDD138-F98D-5412-CB0B-E4961D8AE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i-IN" dirty="0"/>
              <a:t>उच्च बेसल चयापचय दर (बीएमआर): आराम करने पर अधिक कैलोरी बर्न करता है।
स्वस्थ वजन को आसानी से बनाए रखता है: सामान्य आहार के साथ अतिरिक्त वसा प्राप्त करने की संभावना कम होती है।
अधिक ऊर्जा: दैनिक गतिविधियों के लिए कुशल ऊर्जा उत्पादन।
तेजी से पाचन और अपशिष्ट हटाने: सूजन और सुस्ती को रोकने में मदद करता है।
प्रभावी पोषक तत्वों का उपयोग: विकास, मरम्मत और प्रतिरक्षा कार्य का समर्थन करता है।
उच्च मांसपेशी द्रव्यमान, नियमित शारीरिक गतिविधि, संतुलित हार्मोन (विशेष रूप से थायरॉयड)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84790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152</Words>
  <Application>Microsoft Office PowerPoint</Application>
  <PresentationFormat>Custom</PresentationFormat>
  <Paragraphs>25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Ion Boardroom</vt:lpstr>
      <vt:lpstr>उपाप्चय</vt:lpstr>
      <vt:lpstr>मेटाबॉलिज्म क्या है?</vt:lpstr>
      <vt:lpstr>उपाप्चय</vt:lpstr>
      <vt:lpstr>कैटोबोलिक प्रतिक्रियाएं</vt:lpstr>
      <vt:lpstr>उपचय प्रतिक्रियाएं</vt:lpstr>
      <vt:lpstr>एटीपी - ऊर्जा मुद्रा</vt:lpstr>
      <vt:lpstr>चयापचय को प्रभावित करने वाले कारक</vt:lpstr>
      <vt:lpstr>धीमे चयापचय के कारण</vt:lpstr>
      <vt:lpstr>तेज़ (या अच्छा) चयापचय</vt:lpstr>
      <vt:lpstr>चयापचय में सुधार कैसे करें</vt:lpstr>
      <vt:lpstr> धीमी चयापचय के विकार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उपाप्चय</dc:title>
  <dc:creator>MTI MTI</dc:creator>
  <cp:lastModifiedBy>NDRF MEDICAL</cp:lastModifiedBy>
  <cp:revision>11</cp:revision>
  <dcterms:created xsi:type="dcterms:W3CDTF">2025-08-05T06:07:05Z</dcterms:created>
  <dcterms:modified xsi:type="dcterms:W3CDTF">2025-12-19T11:26:36Z</dcterms:modified>
</cp:coreProperties>
</file>