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19" r:id="rId2"/>
    <p:sldId id="320" r:id="rId3"/>
    <p:sldId id="321" r:id="rId4"/>
    <p:sldId id="322" r:id="rId5"/>
    <p:sldId id="325" r:id="rId6"/>
    <p:sldId id="326" r:id="rId7"/>
    <p:sldId id="328" r:id="rId8"/>
    <p:sldId id="267" r:id="rId9"/>
    <p:sldId id="330" r:id="rId10"/>
    <p:sldId id="331" r:id="rId11"/>
    <p:sldId id="332" r:id="rId12"/>
    <p:sldId id="333" r:id="rId13"/>
    <p:sldId id="334" r:id="rId14"/>
    <p:sldId id="335" r:id="rId15"/>
    <p:sldId id="336" r:id="rId16"/>
    <p:sldId id="337" r:id="rId17"/>
    <p:sldId id="338"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60" r:id="rId33"/>
    <p:sldId id="361" r:id="rId34"/>
    <p:sldId id="362" r:id="rId35"/>
    <p:sldId id="363" r:id="rId36"/>
    <p:sldId id="364" r:id="rId37"/>
    <p:sldId id="305" r:id="rId38"/>
    <p:sldId id="365" r:id="rId39"/>
    <p:sldId id="366" r:id="rId40"/>
    <p:sldId id="367" r:id="rId41"/>
    <p:sldId id="368" r:id="rId42"/>
    <p:sldId id="369" r:id="rId43"/>
    <p:sldId id="312" r:id="rId44"/>
    <p:sldId id="370" r:id="rId45"/>
    <p:sldId id="371" r:id="rId46"/>
    <p:sldId id="315" r:id="rId47"/>
    <p:sldId id="323" r:id="rId48"/>
    <p:sldId id="324" r:id="rId49"/>
    <p:sldId id="327" r:id="rId50"/>
    <p:sldId id="329" r:id="rId51"/>
    <p:sldId id="339" r:id="rId52"/>
    <p:sldId id="342" r:id="rId53"/>
    <p:sldId id="340" r:id="rId54"/>
    <p:sldId id="341" r:id="rId55"/>
    <p:sldId id="357" r:id="rId56"/>
    <p:sldId id="358" r:id="rId57"/>
    <p:sldId id="359" r:id="rId58"/>
    <p:sldId id="301" r:id="rId59"/>
  </p:sldIdLst>
  <p:sldSz cx="9145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94236-9609-4033-866D-F4FE8A72E96C}" type="datetimeFigureOut">
              <a:rPr lang="en-GB" smtClean="0"/>
              <a:pPr/>
              <a:t>20/12/2025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ABB33-7103-4CD8-95F8-EB3B13B6FC2C}" type="slidenum">
              <a:rPr lang="en-GB" smtClean="0"/>
              <a:pPr/>
              <a:t>‹#›</a:t>
            </a:fld>
            <a:endParaRPr lang="en-GB"/>
          </a:p>
        </p:txBody>
      </p:sp>
    </p:spTree>
    <p:extLst>
      <p:ext uri="{BB962C8B-B14F-4D97-AF65-F5344CB8AC3E}">
        <p14:creationId xmlns:p14="http://schemas.microsoft.com/office/powerpoint/2010/main" val="324511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D93644-077F-4956-B1D5-3EBA3CA40389}" type="slidenum">
              <a:rPr lang="en-US" smtClean="0"/>
              <a:pPr/>
              <a:t>55</a:t>
            </a:fld>
            <a:endParaRPr lang="en-US"/>
          </a:p>
        </p:txBody>
      </p:sp>
    </p:spTree>
    <p:extLst>
      <p:ext uri="{BB962C8B-B14F-4D97-AF65-F5344CB8AC3E}">
        <p14:creationId xmlns:p14="http://schemas.microsoft.com/office/powerpoint/2010/main" val="104160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5CAD265-2065-4B0E-9AEA-32AE8F3A036B}" type="slidenum">
              <a:rPr lang="en-IN" smtClean="0"/>
              <a:pPr/>
              <a:t>58</a:t>
            </a:fld>
            <a:endParaRPr lang="en-IN"/>
          </a:p>
        </p:txBody>
      </p:sp>
    </p:spTree>
    <p:extLst>
      <p:ext uri="{BB962C8B-B14F-4D97-AF65-F5344CB8AC3E}">
        <p14:creationId xmlns:p14="http://schemas.microsoft.com/office/powerpoint/2010/main" val="106488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1122363"/>
            <a:ext cx="6859191"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135436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26863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2" y="365125"/>
            <a:ext cx="1972017"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759" y="365125"/>
            <a:ext cx="580173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53927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420860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96" y="1709739"/>
            <a:ext cx="788807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996" y="4589464"/>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194439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759"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954"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137233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950" y="365126"/>
            <a:ext cx="788807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951" y="2505075"/>
            <a:ext cx="38690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954"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954" y="2505075"/>
            <a:ext cx="38880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364399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88428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6816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1" y="457200"/>
            <a:ext cx="2949690"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8066" y="987426"/>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81610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1" y="457200"/>
            <a:ext cx="2949690"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8066" y="987426"/>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693EA-0B6A-4FFF-B59E-011291A0F661}"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A67085-B288-4DDC-A3CC-A81A794F79BA}" type="slidenum">
              <a:rPr lang="en-GB" smtClean="0"/>
              <a:pPr/>
              <a:t>‹#›</a:t>
            </a:fld>
            <a:endParaRPr lang="en-GB"/>
          </a:p>
        </p:txBody>
      </p:sp>
    </p:spTree>
    <p:extLst>
      <p:ext uri="{BB962C8B-B14F-4D97-AF65-F5344CB8AC3E}">
        <p14:creationId xmlns:p14="http://schemas.microsoft.com/office/powerpoint/2010/main" val="20525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59" y="365126"/>
            <a:ext cx="788807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759" y="6356351"/>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693EA-0B6A-4FFF-B59E-011291A0F661}" type="datetimeFigureOut">
              <a:rPr lang="en-GB" smtClean="0"/>
              <a:pPr/>
              <a:t>20/12/2025</a:t>
            </a:fld>
            <a:endParaRPr lang="en-GB"/>
          </a:p>
        </p:txBody>
      </p:sp>
      <p:sp>
        <p:nvSpPr>
          <p:cNvPr id="5" name="Footer Placeholder 4"/>
          <p:cNvSpPr>
            <a:spLocks noGrp="1"/>
          </p:cNvSpPr>
          <p:nvPr>
            <p:ph type="ftr" sz="quarter" idx="3"/>
          </p:nvPr>
        </p:nvSpPr>
        <p:spPr>
          <a:xfrm>
            <a:off x="3029476" y="6356351"/>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9072" y="6356351"/>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67085-B288-4DDC-A3CC-A81A794F79BA}" type="slidenum">
              <a:rPr lang="en-GB" smtClean="0"/>
              <a:pPr/>
              <a:t>‹#›</a:t>
            </a:fld>
            <a:endParaRPr lang="en-GB"/>
          </a:p>
        </p:txBody>
      </p:sp>
      <p:pic>
        <p:nvPicPr>
          <p:cNvPr id="9" name="Picture 8">
            <a:extLst>
              <a:ext uri="{FF2B5EF4-FFF2-40B4-BE49-F238E27FC236}">
                <a16:creationId xmlns:a16="http://schemas.microsoft.com/office/drawing/2014/main" xmlns="" id="{BABD33F2-EBD3-08DD-0F8F-93A64ACF81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56058" y="0"/>
            <a:ext cx="1289530" cy="1135064"/>
          </a:xfrm>
          <a:prstGeom prst="rect">
            <a:avLst/>
          </a:prstGeom>
        </p:spPr>
      </p:pic>
    </p:spTree>
    <p:extLst>
      <p:ext uri="{BB962C8B-B14F-4D97-AF65-F5344CB8AC3E}">
        <p14:creationId xmlns:p14="http://schemas.microsoft.com/office/powerpoint/2010/main" val="1907746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image" Target="../media/image16.png"/><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33.xml"/></Relationships>
</file>

<file path=ppt/slides/_rels/slide6.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3857" y="1731961"/>
            <a:ext cx="7180715" cy="3091048"/>
          </a:xfrm>
        </p:spPr>
        <p:txBody>
          <a:bodyPr>
            <a:noAutofit/>
          </a:bodyPr>
          <a:lstStyle/>
          <a:p>
            <a:r>
              <a:rPr lang="hi-IN" sz="5400" b="1" dirty="0">
                <a:solidFill>
                  <a:srgbClr val="FF0000"/>
                </a:solidFill>
                <a:latin typeface="+mn-lt"/>
              </a:rPr>
              <a:t>मस्कुलोस्केलेटल चोटें</a:t>
            </a:r>
            <a:r>
              <a:rPr lang="en-US" sz="9600" b="1" dirty="0">
                <a:solidFill>
                  <a:srgbClr val="FF0000"/>
                </a:solidFill>
                <a:latin typeface="+mn-lt"/>
              </a:rPr>
              <a:t/>
            </a:r>
            <a:br>
              <a:rPr lang="en-US" sz="9600" b="1" dirty="0">
                <a:solidFill>
                  <a:srgbClr val="FF0000"/>
                </a:solidFill>
                <a:latin typeface="+mn-lt"/>
              </a:rPr>
            </a:br>
            <a:endParaRPr lang="en-GB" sz="9600" dirty="0">
              <a:solidFill>
                <a:srgbClr val="FF0000"/>
              </a:solidFill>
              <a:latin typeface="+mn-lt"/>
            </a:endParaRPr>
          </a:p>
        </p:txBody>
      </p:sp>
      <p:sp>
        <p:nvSpPr>
          <p:cNvPr id="3" name="TextBox 5">
            <a:extLst>
              <a:ext uri="{FF2B5EF4-FFF2-40B4-BE49-F238E27FC236}">
                <a16:creationId xmlns:a16="http://schemas.microsoft.com/office/drawing/2014/main" xmlns="" id="{5B28DFE6-00E9-B00B-BD6D-57FE28A94282}"/>
              </a:ext>
            </a:extLst>
          </p:cNvPr>
          <p:cNvSpPr txBox="1"/>
          <p:nvPr/>
        </p:nvSpPr>
        <p:spPr>
          <a:xfrm>
            <a:off x="3559809" y="839857"/>
            <a:ext cx="1898277"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i-IN" sz="4000" b="1" dirty="0"/>
              <a:t>पाठ -</a:t>
            </a:r>
            <a:r>
              <a:rPr lang="en-IN" sz="4000" b="1"/>
              <a:t>23</a:t>
            </a:r>
            <a:endParaRPr lang="en-US" sz="4000" b="1" dirty="0"/>
          </a:p>
        </p:txBody>
      </p:sp>
      <p:sp>
        <p:nvSpPr>
          <p:cNvPr id="4" name="Title 1"/>
          <p:cNvSpPr txBox="1">
            <a:spLocks/>
          </p:cNvSpPr>
          <p:nvPr/>
        </p:nvSpPr>
        <p:spPr>
          <a:xfrm>
            <a:off x="7084406" y="5495364"/>
            <a:ext cx="15748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324152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43435"/>
            <a:ext cx="7888070" cy="6526306"/>
          </a:xfrm>
        </p:spPr>
        <p:txBody>
          <a:bodyPr>
            <a:normAutofit fontScale="40000" lnSpcReduction="20000"/>
          </a:bodyPr>
          <a:lstStyle/>
          <a:p>
            <a:pPr>
              <a:lnSpc>
                <a:spcPct val="170000"/>
              </a:lnSpc>
              <a:buFont typeface="Wingdings" panose="05000000000000000000" pitchFamily="2" charset="2"/>
              <a:buChar char="Ø"/>
            </a:pPr>
            <a:r>
              <a:rPr lang="hi-IN" sz="7000" b="1" dirty="0"/>
              <a:t>मोच: ऐसी चोट जिसमें स्नायुबंधन खिंच जाते हैं या आंशिक रूप से फट जाते हैं, जो आमतौर पर जोड़ों की चोटों से जुड़ी होती है।</a:t>
            </a:r>
          </a:p>
          <a:p>
            <a:pPr>
              <a:lnSpc>
                <a:spcPct val="170000"/>
              </a:lnSpc>
              <a:buFont typeface="Wingdings" panose="05000000000000000000" pitchFamily="2" charset="2"/>
              <a:buChar char="Ø"/>
            </a:pPr>
            <a:r>
              <a:rPr lang="hi-IN" sz="7000" b="1" dirty="0"/>
              <a:t>मोच को मांसपेशियों में खिंचाव से भ्रमित न करें, जिसमें मांसपेशियों में चोट शामिल होती है।</a:t>
            </a:r>
          </a:p>
          <a:p>
            <a:pPr>
              <a:lnSpc>
                <a:spcPct val="170000"/>
              </a:lnSpc>
              <a:buFont typeface="Wingdings" panose="05000000000000000000" pitchFamily="2" charset="2"/>
              <a:buChar char="Ø"/>
            </a:pPr>
            <a:r>
              <a:rPr lang="hi-IN" sz="7000" b="1" dirty="0"/>
              <a:t>खिंचाव: ऐसी चोट जिसमें मांसपेशी, या मांसपेशी और टेंडन, अत्यधिक खिंच जाते हैं।</a:t>
            </a:r>
          </a:p>
          <a:p>
            <a:pPr>
              <a:lnSpc>
                <a:spcPct val="170000"/>
              </a:lnSpc>
              <a:buFont typeface="Wingdings" panose="05000000000000000000" pitchFamily="2" charset="2"/>
              <a:buChar char="Ø"/>
            </a:pPr>
            <a:r>
              <a:rPr lang="hi-IN" sz="7000" b="1" dirty="0"/>
              <a:t>किसी चोट में अव्यवस्था, फ्रैक्चर, खिंचाव और मोच, ये सभी मौजूद हो सकते हैं।</a:t>
            </a:r>
            <a:endParaRPr lang="en-US" sz="7000" dirty="0"/>
          </a:p>
          <a:p>
            <a:pPr>
              <a:buFont typeface="Wingdings" panose="05000000000000000000" pitchFamily="2" charset="2"/>
              <a:buChar char="Ø"/>
            </a:pPr>
            <a:endParaRPr lang="en-US" sz="3600" b="1" dirty="0"/>
          </a:p>
          <a:p>
            <a:endParaRPr lang="en-GB" dirty="0"/>
          </a:p>
        </p:txBody>
      </p:sp>
    </p:spTree>
    <p:extLst>
      <p:ext uri="{BB962C8B-B14F-4D97-AF65-F5344CB8AC3E}">
        <p14:creationId xmlns:p14="http://schemas.microsoft.com/office/powerpoint/2010/main" val="307951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222251"/>
            <a:ext cx="7888070" cy="1325563"/>
          </a:xfrm>
        </p:spPr>
        <p:txBody>
          <a:bodyPr>
            <a:normAutofit/>
          </a:bodyPr>
          <a:lstStyle/>
          <a:p>
            <a:pPr algn="ctr"/>
            <a:r>
              <a:rPr lang="hi-IN" b="1" u="sng" dirty="0">
                <a:solidFill>
                  <a:srgbClr val="FF0000"/>
                </a:solidFill>
                <a:latin typeface="+mn-lt"/>
              </a:rPr>
              <a:t>मस्कुलोस्केलेटल चोट के संकेत और लक्षण</a:t>
            </a:r>
            <a:endParaRPr lang="en-GB" u="sng" dirty="0">
              <a:solidFill>
                <a:srgbClr val="FF0000"/>
              </a:solidFill>
              <a:latin typeface="+mn-lt"/>
            </a:endParaRPr>
          </a:p>
        </p:txBody>
      </p:sp>
      <p:sp>
        <p:nvSpPr>
          <p:cNvPr id="3" name="Content Placeholder 2"/>
          <p:cNvSpPr>
            <a:spLocks noGrp="1"/>
          </p:cNvSpPr>
          <p:nvPr>
            <p:ph idx="1"/>
          </p:nvPr>
        </p:nvSpPr>
        <p:spPr>
          <a:xfrm>
            <a:off x="628759" y="1739156"/>
            <a:ext cx="7888070" cy="3989295"/>
          </a:xfrm>
        </p:spPr>
        <p:txBody>
          <a:bodyPr>
            <a:normAutofit/>
          </a:bodyPr>
          <a:lstStyle/>
          <a:p>
            <a:pPr algn="just"/>
            <a:r>
              <a:rPr lang="hi-IN" sz="3200" dirty="0"/>
              <a:t>विकृति या कोण: विपरीत अंग से तुलना करें।</a:t>
            </a:r>
          </a:p>
          <a:p>
            <a:pPr algn="just"/>
            <a:r>
              <a:rPr lang="hi-IN" sz="3200" dirty="0"/>
              <a:t>स्पर्श या गति पर दर्द और कोमलता।</a:t>
            </a:r>
          </a:p>
          <a:p>
            <a:pPr algn="just"/>
            <a:r>
              <a:rPr lang="hi-IN" sz="3200" dirty="0"/>
              <a:t>क्रेपिटस (घर्षण) - टूटी हुई हड्डी के सिरे आपस में रगड़ने जैसी आवाज़ या एहसास।</a:t>
            </a:r>
          </a:p>
          <a:p>
            <a:pPr algn="just"/>
            <a:r>
              <a:rPr lang="hi-IN" sz="3200" dirty="0"/>
              <a:t>सूजन।</a:t>
            </a:r>
          </a:p>
          <a:p>
            <a:pPr algn="just"/>
            <a:r>
              <a:rPr lang="hi-IN" sz="3200" dirty="0"/>
              <a:t>चोट या रंग का फीका पड़ना।</a:t>
            </a:r>
          </a:p>
          <a:p>
            <a:pPr algn="just"/>
            <a:r>
              <a:rPr lang="hi-IN" sz="3200" dirty="0"/>
              <a:t>हड्डी के सिरे का खुला होना।</a:t>
            </a:r>
            <a:endParaRPr lang="en-GB" sz="3200" dirty="0"/>
          </a:p>
        </p:txBody>
      </p:sp>
      <p:sp>
        <p:nvSpPr>
          <p:cNvPr id="4" name="TextBox 3"/>
          <p:cNvSpPr txBox="1"/>
          <p:nvPr/>
        </p:nvSpPr>
        <p:spPr>
          <a:xfrm>
            <a:off x="8516829" y="644366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2548313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00075"/>
            <a:ext cx="7888070" cy="5576888"/>
          </a:xfrm>
        </p:spPr>
        <p:txBody>
          <a:bodyPr>
            <a:normAutofit fontScale="70000" lnSpcReduction="20000"/>
          </a:bodyPr>
          <a:lstStyle/>
          <a:p>
            <a:pPr algn="just">
              <a:lnSpc>
                <a:spcPct val="120000"/>
              </a:lnSpc>
            </a:pPr>
            <a:r>
              <a:rPr lang="hi-IN" sz="3200" dirty="0"/>
              <a:t>जोड़ अपनी जगह पर अटका हुआ है - गतिशीलता में कमी या जोड़ को हिलाने-डुलाने की क्षमता में कमी।</a:t>
            </a:r>
          </a:p>
          <a:p>
            <a:pPr algn="just">
              <a:lnSpc>
                <a:spcPct val="120000"/>
              </a:lnSpc>
            </a:pPr>
            <a:endParaRPr lang="hi-IN" sz="3200" dirty="0"/>
          </a:p>
          <a:p>
            <a:pPr algn="just">
              <a:lnSpc>
                <a:spcPct val="120000"/>
              </a:lnSpc>
            </a:pPr>
            <a:r>
              <a:rPr lang="hi-IN" sz="3200" dirty="0"/>
              <a:t>सुन्नपन और लकवा - किसी तंत्रिका पर हड्डी के दबाव के कारण चोट वाली जगह से दूर हो सकता है।</a:t>
            </a:r>
          </a:p>
          <a:p>
            <a:pPr algn="just">
              <a:lnSpc>
                <a:spcPct val="120000"/>
              </a:lnSpc>
            </a:pPr>
            <a:endParaRPr lang="hi-IN" sz="3200" dirty="0"/>
          </a:p>
          <a:p>
            <a:pPr algn="just">
              <a:lnSpc>
                <a:spcPct val="120000"/>
              </a:lnSpc>
            </a:pPr>
            <a:r>
              <a:rPr lang="hi-IN" sz="3200" dirty="0"/>
              <a:t>चोट से दूर रक्त संचार में गड़बड़ी, त्वचा के रंग, तापमान, नाड़ी या केशिकाओं के पुनःभरण में परिवर्तन से प्रमाणित होती है।</a:t>
            </a:r>
          </a:p>
          <a:p>
            <a:pPr algn="just">
              <a:lnSpc>
                <a:spcPct val="120000"/>
              </a:lnSpc>
            </a:pPr>
            <a:endParaRPr lang="hi-IN" sz="3200" dirty="0"/>
          </a:p>
          <a:p>
            <a:pPr algn="just">
              <a:lnSpc>
                <a:spcPct val="120000"/>
              </a:lnSpc>
            </a:pPr>
            <a:r>
              <a:rPr lang="hi-IN" sz="3200" dirty="0"/>
              <a:t>कभी भी जानबूझकर क्रेपिटस न करें। इससे कोमल ऊतकों को चोट लग सकती है या वह और भी गंभीर हो सकती है।</a:t>
            </a:r>
            <a:endParaRPr lang="en-GB" b="1" dirty="0">
              <a:solidFill>
                <a:srgbClr val="FF0000"/>
              </a:solidFill>
            </a:endParaRPr>
          </a:p>
        </p:txBody>
      </p:sp>
    </p:spTree>
    <p:extLst>
      <p:ext uri="{BB962C8B-B14F-4D97-AF65-F5344CB8AC3E}">
        <p14:creationId xmlns:p14="http://schemas.microsoft.com/office/powerpoint/2010/main" val="283246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rPr>
              <a:t>स्प्लिंटिंग</a:t>
            </a:r>
            <a:endParaRPr lang="en-GB" u="sng" dirty="0">
              <a:solidFill>
                <a:srgbClr val="FF0000"/>
              </a:solidFill>
              <a:latin typeface="+mn-lt"/>
            </a:endParaRPr>
          </a:p>
        </p:txBody>
      </p:sp>
      <p:sp>
        <p:nvSpPr>
          <p:cNvPr id="3" name="Content Placeholder 2"/>
          <p:cNvSpPr>
            <a:spLocks noGrp="1"/>
          </p:cNvSpPr>
          <p:nvPr>
            <p:ph idx="1"/>
          </p:nvPr>
        </p:nvSpPr>
        <p:spPr>
          <a:xfrm>
            <a:off x="628759" y="1622612"/>
            <a:ext cx="7888070" cy="4554351"/>
          </a:xfrm>
        </p:spPr>
        <p:txBody>
          <a:bodyPr>
            <a:normAutofit/>
          </a:bodyPr>
          <a:lstStyle/>
          <a:p>
            <a:pPr algn="just"/>
            <a:r>
              <a:rPr lang="hi-IN" sz="3200" dirty="0"/>
              <a:t>शरीर के किसी भी दर्द, सूजन या विकृत हिस्से को स्थिर करने के लिए एक उपकरण लगाना।</a:t>
            </a:r>
          </a:p>
          <a:p>
            <a:pPr algn="just"/>
            <a:endParaRPr lang="hi-IN" sz="3200" dirty="0"/>
          </a:p>
          <a:p>
            <a:pPr algn="just"/>
            <a:r>
              <a:rPr lang="hi-IN" sz="3200" dirty="0"/>
              <a:t>स्प्लिंटिंग का मुख्य उद्देश्य शरीर के अंगों की आगे की गति को रोकना है। किसी भी स्प्लिंट के प्रभावी होने के लिए, उसे आस-पास के जोड़ों और हड्डियों के सिरों को स्थिर करना होगा।</a:t>
            </a:r>
            <a:endParaRPr lang="en-GB" dirty="0"/>
          </a:p>
        </p:txBody>
      </p:sp>
    </p:spTree>
    <p:extLst>
      <p:ext uri="{BB962C8B-B14F-4D97-AF65-F5344CB8AC3E}">
        <p14:creationId xmlns:p14="http://schemas.microsoft.com/office/powerpoint/2010/main" val="65362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172" y="500063"/>
            <a:ext cx="7888070" cy="6268290"/>
          </a:xfrm>
        </p:spPr>
        <p:txBody>
          <a:bodyPr>
            <a:noAutofit/>
          </a:bodyPr>
          <a:lstStyle/>
          <a:p>
            <a:pPr marL="0" indent="0">
              <a:buNone/>
            </a:pPr>
            <a:r>
              <a:rPr lang="hi-IN" sz="3600" u="sng" dirty="0"/>
              <a:t>स्प्लिंटिंग के कारणों में शामिल हैं:</a:t>
            </a:r>
          </a:p>
          <a:p>
            <a:pPr marL="514350" indent="-514350">
              <a:buFont typeface="+mj-lt"/>
              <a:buAutoNum type="arabicPeriod"/>
            </a:pPr>
            <a:r>
              <a:rPr lang="hi-IN" sz="3200" dirty="0"/>
              <a:t>हड्डी के टुकड़ों या अव्यवस्थित जोड़ों की गति को रोकना।</a:t>
            </a:r>
          </a:p>
          <a:p>
            <a:pPr marL="514350" indent="-514350">
              <a:buFont typeface="+mj-lt"/>
              <a:buAutoNum type="arabicPeriod"/>
            </a:pPr>
            <a:r>
              <a:rPr lang="hi-IN" sz="3200" dirty="0"/>
              <a:t>दर्द और पीड़ा को कम करना।</a:t>
            </a:r>
          </a:p>
          <a:p>
            <a:pPr marL="514350" indent="-514350">
              <a:buFont typeface="+mj-lt"/>
              <a:buAutoNum type="arabicPeriod"/>
            </a:pPr>
            <a:r>
              <a:rPr lang="hi-IN" sz="3200" dirty="0"/>
              <a:t>कोमल ऊतकों (जैसे, तंत्रिकाएँ, धमनियाँ, शिराएँ और मांसपेशियाँ) को होने वाले नुकसान को कम करना।</a:t>
            </a:r>
          </a:p>
          <a:p>
            <a:pPr marL="514350" indent="-514350">
              <a:buFont typeface="+mj-lt"/>
              <a:buAutoNum type="arabicPeriod"/>
            </a:pPr>
            <a:r>
              <a:rPr lang="hi-IN" sz="3200" dirty="0"/>
              <a:t>बंद फ्रैक्चर को खुले फ्रैक्चर में बदलने से रोकना।</a:t>
            </a:r>
          </a:p>
          <a:p>
            <a:pPr marL="514350" indent="-514350">
              <a:lnSpc>
                <a:spcPct val="100000"/>
              </a:lnSpc>
              <a:buFont typeface="+mj-lt"/>
              <a:buAutoNum type="arabicPeriod"/>
            </a:pPr>
            <a:r>
              <a:rPr lang="hi-IN" sz="3200" dirty="0"/>
              <a:t>रक्त की हानि या आघात को कम करना।</a:t>
            </a:r>
            <a:endParaRPr lang="en-US" sz="3200" dirty="0"/>
          </a:p>
        </p:txBody>
      </p:sp>
    </p:spTree>
    <p:extLst>
      <p:ext uri="{BB962C8B-B14F-4D97-AF65-F5344CB8AC3E}">
        <p14:creationId xmlns:p14="http://schemas.microsoft.com/office/powerpoint/2010/main" val="336816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rPr>
              <a:t>स्प्लिंट्स के प्रकार</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lnSpc>
                <a:spcPct val="150000"/>
              </a:lnSpc>
              <a:buNone/>
            </a:pPr>
            <a:r>
              <a:rPr lang="hi-IN" sz="3200" dirty="0"/>
              <a:t>प्रभावी स्प्लिंटिंग के लिए थोड़ी चतुराई की ज़रूरत हो सकती है। हालाँकि आप कई तरह के स्प्लिंटिंग उपकरण साथ रख सकते हैं, लेकिन कई स्थितियों में आपको कुछ नया करने की ज़रूरत पड़ सकती है।</a:t>
            </a:r>
            <a:endParaRPr lang="en-GB" dirty="0"/>
          </a:p>
        </p:txBody>
      </p:sp>
    </p:spTree>
    <p:extLst>
      <p:ext uri="{BB962C8B-B14F-4D97-AF65-F5344CB8AC3E}">
        <p14:creationId xmlns:p14="http://schemas.microsoft.com/office/powerpoint/2010/main" val="392754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757239"/>
            <a:ext cx="7888070" cy="5419725"/>
          </a:xfrm>
        </p:spPr>
        <p:txBody>
          <a:bodyPr>
            <a:normAutofit/>
          </a:bodyPr>
          <a:lstStyle/>
          <a:p>
            <a:pPr>
              <a:buFont typeface="Wingdings" panose="05000000000000000000" pitchFamily="2" charset="2"/>
              <a:buChar char="Ø"/>
            </a:pPr>
            <a:r>
              <a:rPr lang="hi-IN" sz="3200" dirty="0"/>
              <a:t>पाँच बुनियादी प्रकार के स्प्लिंट:</a:t>
            </a:r>
          </a:p>
          <a:p>
            <a:pPr>
              <a:buFont typeface="Wingdings" panose="05000000000000000000" pitchFamily="2" charset="2"/>
              <a:buChar char="Ø"/>
            </a:pPr>
            <a:endParaRPr lang="hi-IN" sz="3200" dirty="0"/>
          </a:p>
          <a:p>
            <a:pPr>
              <a:buFont typeface="Wingdings" panose="05000000000000000000" pitchFamily="2" charset="2"/>
              <a:buChar char="Ø"/>
            </a:pPr>
            <a:r>
              <a:rPr lang="hi-IN" sz="3200" dirty="0"/>
              <a:t>कठोर स्प्लिंट: इसके लिए अंग को शारीरिक स्थिति में रखना आवश्यक है। लंबी हड्डियों की चोटों (जैसे कार्डबोर्ड, लकड़ी) के लिए आदर्श।</a:t>
            </a:r>
          </a:p>
          <a:p>
            <a:pPr>
              <a:buFont typeface="Wingdings" panose="05000000000000000000" pitchFamily="2" charset="2"/>
              <a:buChar char="Ø"/>
            </a:pPr>
            <a:r>
              <a:rPr lang="hi-IN" sz="3200" dirty="0"/>
              <a:t>अनुरूप स्प्लिंट: इसे विभिन्न कोणों पर ढाला जा सकता है या यह अंग के चारों ओर लगा होता है (जैसे वायु या वैक्यूम स्प्लिंट)।</a:t>
            </a:r>
            <a:endParaRPr lang="en-US" sz="3200" dirty="0"/>
          </a:p>
          <a:p>
            <a:endParaRPr lang="en-GB" sz="3200" dirty="0"/>
          </a:p>
        </p:txBody>
      </p:sp>
      <p:sp>
        <p:nvSpPr>
          <p:cNvPr id="4" name="TextBox 3"/>
          <p:cNvSpPr txBox="1"/>
          <p:nvPr/>
        </p:nvSpPr>
        <p:spPr>
          <a:xfrm>
            <a:off x="8516829" y="6486526"/>
            <a:ext cx="628759" cy="646331"/>
          </a:xfrm>
          <a:prstGeom prst="rect">
            <a:avLst/>
          </a:prstGeom>
          <a:noFill/>
        </p:spPr>
        <p:txBody>
          <a:bodyPr wrap="square" rtlCol="0">
            <a:spAutoFit/>
          </a:bodyPr>
          <a:lstStyle/>
          <a:p>
            <a:r>
              <a:rPr lang="en-GB" dirty="0" err="1"/>
              <a:t>Cont</a:t>
            </a:r>
            <a:r>
              <a:rPr lang="en-GB" dirty="0"/>
              <a:t>…</a:t>
            </a:r>
          </a:p>
        </p:txBody>
      </p:sp>
      <p:sp>
        <p:nvSpPr>
          <p:cNvPr id="5" name="Right Arrow 4">
            <a:hlinkClick r:id="rId2" action="ppaction://hlinksldjump"/>
          </p:cNvPr>
          <p:cNvSpPr/>
          <p:nvPr/>
        </p:nvSpPr>
        <p:spPr>
          <a:xfrm>
            <a:off x="8034543" y="2828360"/>
            <a:ext cx="482286"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hlinkClick r:id="rId3" action="ppaction://hlinksldjump"/>
          </p:cNvPr>
          <p:cNvSpPr/>
          <p:nvPr/>
        </p:nvSpPr>
        <p:spPr>
          <a:xfrm>
            <a:off x="8048174" y="4280919"/>
            <a:ext cx="482286"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0995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826157"/>
            <a:ext cx="7888070" cy="5405438"/>
          </a:xfrm>
        </p:spPr>
        <p:txBody>
          <a:bodyPr>
            <a:normAutofit/>
          </a:bodyPr>
          <a:lstStyle/>
          <a:p>
            <a:pPr algn="just">
              <a:lnSpc>
                <a:spcPct val="150000"/>
              </a:lnSpc>
            </a:pPr>
            <a:r>
              <a:rPr lang="hi-IN" sz="3200" b="1" u="sng" dirty="0"/>
              <a:t>ट्रैक्शन स्प्लिंट: विशेष रूप से फीमर फ्रैक्चर के लिए उपयोग किया जाता है।</a:t>
            </a:r>
          </a:p>
          <a:p>
            <a:pPr algn="just">
              <a:lnSpc>
                <a:spcPct val="150000"/>
              </a:lnSpc>
            </a:pPr>
            <a:r>
              <a:rPr lang="hi-IN" sz="3200" b="1" u="sng" dirty="0"/>
              <a:t>स्लिंग और स्वैथ: दो त्रिकोणीय पट्टियाँ जो घायल हाथ को शरीर के सहारे स्थिर रखने के लिए उपयोग की जाती हैं।</a:t>
            </a:r>
          </a:p>
          <a:p>
            <a:pPr algn="just">
              <a:lnSpc>
                <a:spcPct val="150000"/>
              </a:lnSpc>
            </a:pPr>
            <a:r>
              <a:rPr lang="hi-IN" sz="3200" b="1" u="sng" dirty="0"/>
              <a:t>तात्कालिक स्प्लिंट: एक किताब, कार्डबोर्ड, तकिया या कंबल आदि।</a:t>
            </a:r>
            <a:endParaRPr lang="en-GB" sz="3200" dirty="0"/>
          </a:p>
        </p:txBody>
      </p:sp>
      <p:sp>
        <p:nvSpPr>
          <p:cNvPr id="4" name="Right Arrow 3">
            <a:hlinkClick r:id="rId2" action="ppaction://hlinksldjump"/>
          </p:cNvPr>
          <p:cNvSpPr/>
          <p:nvPr/>
        </p:nvSpPr>
        <p:spPr>
          <a:xfrm>
            <a:off x="8005962" y="2264705"/>
            <a:ext cx="514439"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8005961" y="4577319"/>
            <a:ext cx="514439"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907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42863"/>
            <a:ext cx="7888070" cy="826714"/>
          </a:xfrm>
        </p:spPr>
        <p:txBody>
          <a:bodyPr/>
          <a:lstStyle/>
          <a:p>
            <a:pPr algn="ctr"/>
            <a:r>
              <a:rPr lang="hi-IN" b="1" u="sng" dirty="0">
                <a:solidFill>
                  <a:srgbClr val="FF0000"/>
                </a:solidFill>
                <a:latin typeface="+mn-lt"/>
              </a:rPr>
              <a:t>स्प्लिंटिंग के सामान्य नियम</a:t>
            </a:r>
            <a:endParaRPr lang="en-GB" u="sng" dirty="0">
              <a:solidFill>
                <a:srgbClr val="FF0000"/>
              </a:solidFill>
              <a:latin typeface="+mn-lt"/>
            </a:endParaRPr>
          </a:p>
        </p:txBody>
      </p:sp>
      <p:sp>
        <p:nvSpPr>
          <p:cNvPr id="3" name="Content Placeholder 2"/>
          <p:cNvSpPr>
            <a:spLocks noGrp="1"/>
          </p:cNvSpPr>
          <p:nvPr>
            <p:ph idx="1"/>
          </p:nvPr>
        </p:nvSpPr>
        <p:spPr>
          <a:xfrm>
            <a:off x="628759" y="1079113"/>
            <a:ext cx="7888070" cy="5079650"/>
          </a:xfrm>
        </p:spPr>
        <p:txBody>
          <a:bodyPr>
            <a:noAutofit/>
          </a:bodyPr>
          <a:lstStyle/>
          <a:p>
            <a:pPr marL="0" indent="0">
              <a:buNone/>
            </a:pPr>
            <a:r>
              <a:rPr lang="hi-IN" sz="3200" dirty="0"/>
              <a:t>स्प्लिंटिंग की विधि चाहे जो भी हो, सभी प्रकार के स्थिरीकरण पर सामान्य नियम लागू होते हैं, जैसे:</a:t>
            </a:r>
          </a:p>
          <a:p>
            <a:pPr marL="514350" indent="-514350">
              <a:buFont typeface="+mj-lt"/>
              <a:buAutoNum type="arabicPeriod"/>
            </a:pPr>
            <a:r>
              <a:rPr lang="hi-IN" sz="3200" dirty="0"/>
              <a:t>यदि संभव हो तो हमेशा अपने मरीज़ को अपनी योजनाओं के बारे में बताएँ।</a:t>
            </a:r>
          </a:p>
          <a:p>
            <a:pPr marL="514350" indent="-514350">
              <a:buFont typeface="+mj-lt"/>
              <a:buAutoNum type="arabicPeriod"/>
            </a:pPr>
            <a:r>
              <a:rPr lang="hi-IN" sz="3200" dirty="0"/>
              <a:t>घायल अंग को स्थिर करने से पहले, रक्तस्राव को उजागर करें और नियंत्रित करें।</a:t>
            </a:r>
          </a:p>
          <a:p>
            <a:pPr marL="514350" indent="-514350">
              <a:buFont typeface="+mj-lt"/>
              <a:buAutoNum type="arabicPeriod"/>
            </a:pPr>
            <a:r>
              <a:rPr lang="hi-IN" sz="3200" dirty="0"/>
              <a:t>जोड़ को स्थिर करने से पहले चोट वाली जगह के आसपास के कपड़ों को हमेशा काट दें। चोट वाली जगह और उसके नीचे से सभी आभूषण हटा दें।</a:t>
            </a:r>
            <a:endParaRPr lang="en-GB" sz="3200" dirty="0"/>
          </a:p>
        </p:txBody>
      </p:sp>
      <p:sp>
        <p:nvSpPr>
          <p:cNvPr id="4" name="TextBox 3"/>
          <p:cNvSpPr txBox="1"/>
          <p:nvPr/>
        </p:nvSpPr>
        <p:spPr>
          <a:xfrm>
            <a:off x="8516829" y="6457949"/>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376390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928692"/>
            <a:ext cx="7888070" cy="5376863"/>
          </a:xfrm>
        </p:spPr>
        <p:txBody>
          <a:bodyPr>
            <a:noAutofit/>
          </a:bodyPr>
          <a:lstStyle/>
          <a:p>
            <a:pPr algn="just"/>
            <a:r>
              <a:rPr lang="hi-IN" sz="3200" dirty="0"/>
              <a:t>पी.एम.एस. (नाड़ी, मोटर कार्य और संवेदना) का आकलन करें।</a:t>
            </a:r>
          </a:p>
          <a:p>
            <a:pPr algn="just"/>
            <a:r>
              <a:rPr lang="hi-IN" sz="3200" dirty="0"/>
              <a:t>यदि अंग गंभीर रूप से विकृत हो या दूरस्थ रक्त संचार बाधित हो (फ्रैक्चर वाली जगह के दूरस्थ भाग में सायनोसिस या दूरस्थ नाड़ी न हो), तो हड्डी को हल्के खिंचाव (खींचने) से संरेखित करें। यदि दर्द या क्रेपिटस बढ़ जाए, तो प्रक्रिया बंद कर दें।</a:t>
            </a:r>
          </a:p>
          <a:p>
            <a:pPr algn="just"/>
            <a:r>
              <a:rPr lang="hi-IN" sz="3200" dirty="0"/>
              <a:t>उभरी हुई हड्डी के सिरों को वापस अपनी जगह पर धकेलने का प्रयास न करें। हालाँकि, पुनः संरेखित करते समय, वे अपनी जगह पर वापस खिसक सकते हैं। यदि ऐसा हो तो ध्यान रखें।</a:t>
            </a:r>
            <a:endParaRPr lang="en-GB" sz="3200"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35111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49215"/>
            <a:ext cx="7888070" cy="1071191"/>
          </a:xfrm>
        </p:spPr>
        <p:txBody>
          <a:bodyPr/>
          <a:lstStyle/>
          <a:p>
            <a:pPr algn="ctr"/>
            <a:r>
              <a:rPr lang="hi-IN" b="1" u="sng" dirty="0">
                <a:solidFill>
                  <a:srgbClr val="FF0000"/>
                </a:solidFill>
                <a:latin typeface="+mn-lt"/>
              </a:rPr>
              <a:t>उद्देश्य</a:t>
            </a:r>
            <a:endParaRPr lang="en-GB" u="sng" dirty="0">
              <a:solidFill>
                <a:srgbClr val="FF0000"/>
              </a:solidFill>
              <a:latin typeface="+mn-lt"/>
            </a:endParaRPr>
          </a:p>
        </p:txBody>
      </p:sp>
      <p:sp>
        <p:nvSpPr>
          <p:cNvPr id="3" name="Content Placeholder 2"/>
          <p:cNvSpPr>
            <a:spLocks noGrp="1"/>
          </p:cNvSpPr>
          <p:nvPr>
            <p:ph idx="1"/>
          </p:nvPr>
        </p:nvSpPr>
        <p:spPr>
          <a:xfrm>
            <a:off x="628758" y="884696"/>
            <a:ext cx="8138723" cy="5973304"/>
          </a:xfrm>
        </p:spPr>
        <p:txBody>
          <a:bodyPr>
            <a:noAutofit/>
          </a:bodyPr>
          <a:lstStyle/>
          <a:p>
            <a:pPr marL="0" indent="0" algn="just">
              <a:lnSpc>
                <a:spcPct val="100000"/>
              </a:lnSpc>
              <a:spcBef>
                <a:spcPts val="0"/>
              </a:spcBef>
              <a:spcAft>
                <a:spcPts val="1200"/>
              </a:spcAft>
              <a:buNone/>
            </a:pPr>
            <a:r>
              <a:rPr lang="hi-IN" sz="3200" dirty="0"/>
              <a:t>इस पाठ को पूरा करने के बाद, आप निम्नलिखित कार्य कर पाएँगे:</a:t>
            </a:r>
          </a:p>
          <a:p>
            <a:pPr marL="514350" indent="-514350" algn="just">
              <a:lnSpc>
                <a:spcPct val="100000"/>
              </a:lnSpc>
              <a:spcBef>
                <a:spcPts val="0"/>
              </a:spcBef>
              <a:spcAft>
                <a:spcPts val="1200"/>
              </a:spcAft>
              <a:buFont typeface="+mj-lt"/>
              <a:buAutoNum type="arabicPeriod"/>
            </a:pPr>
            <a:r>
              <a:rPr lang="hi-IN" sz="3200" dirty="0"/>
              <a:t>खुले फ्रैक्चर और बंद फ्रैक्चर को परिभाषित करें, और चार संकेत और लक्षण सूचीबद्ध करें।</a:t>
            </a:r>
          </a:p>
          <a:p>
            <a:pPr marL="514350" indent="-514350" algn="just">
              <a:lnSpc>
                <a:spcPct val="100000"/>
              </a:lnSpc>
              <a:spcBef>
                <a:spcPts val="0"/>
              </a:spcBef>
              <a:spcAft>
                <a:spcPts val="1200"/>
              </a:spcAft>
              <a:buFont typeface="+mj-lt"/>
              <a:buAutoNum type="arabicPeriod"/>
            </a:pPr>
            <a:r>
              <a:rPr lang="hi-IN" sz="3200" dirty="0"/>
              <a:t>अव्यवस्था, मोच और खिंचाव को परिभाषित करें और चार संकेत और लक्षण सूचीबद्ध करें।</a:t>
            </a:r>
          </a:p>
          <a:p>
            <a:pPr marL="514350" indent="-514350" algn="just">
              <a:lnSpc>
                <a:spcPct val="100000"/>
              </a:lnSpc>
              <a:spcBef>
                <a:spcPts val="0"/>
              </a:spcBef>
              <a:spcAft>
                <a:spcPts val="1200"/>
              </a:spcAft>
              <a:buFont typeface="+mj-lt"/>
              <a:buAutoNum type="arabicPeriod"/>
            </a:pPr>
            <a:r>
              <a:rPr lang="hi-IN" sz="3200" dirty="0"/>
              <a:t>किसी मरीज़ को फ्रैक्चर, मोच या खिंचाव के कारण स्थिर करने के दो कारण बताएँ।</a:t>
            </a:r>
          </a:p>
          <a:p>
            <a:pPr marL="514350" indent="-514350" algn="just">
              <a:lnSpc>
                <a:spcPct val="100000"/>
              </a:lnSpc>
              <a:spcBef>
                <a:spcPts val="0"/>
              </a:spcBef>
              <a:spcAft>
                <a:spcPts val="1200"/>
              </a:spcAft>
              <a:buFont typeface="+mj-lt"/>
              <a:buAutoNum type="arabicPeriod"/>
            </a:pPr>
            <a:r>
              <a:rPr lang="hi-IN" sz="3200" dirty="0"/>
              <a:t>हाथ-पैरों, कूल्हों और कंधे के फ्रैक्चर और अव्यवस्था के अस्पताल-पूर्व उपचार का प्रदर्शन करें।</a:t>
            </a:r>
            <a:endParaRPr lang="en-GB" sz="3200" dirty="0"/>
          </a:p>
        </p:txBody>
      </p:sp>
    </p:spTree>
    <p:extLst>
      <p:ext uri="{BB962C8B-B14F-4D97-AF65-F5344CB8AC3E}">
        <p14:creationId xmlns:p14="http://schemas.microsoft.com/office/powerpoint/2010/main" val="19750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957812"/>
            <a:ext cx="7888070" cy="4905375"/>
          </a:xfrm>
        </p:spPr>
        <p:txBody>
          <a:bodyPr>
            <a:normAutofit/>
          </a:bodyPr>
          <a:lstStyle/>
          <a:p>
            <a:pPr algn="just"/>
            <a:r>
              <a:rPr lang="hi-IN" sz="3200" dirty="0"/>
              <a:t>मरीज़ के आराम और उचित स्थिरीकरण के लिए, शरीर और स्प्लिंट के बीच पैड की जगह खाली करें, क्योंकि कई कठोर स्प्लिंट शरीर के वक्रों के अनुरूप नहीं होते।</a:t>
            </a:r>
          </a:p>
          <a:p>
            <a:pPr algn="just"/>
            <a:endParaRPr lang="hi-IN" sz="3200" dirty="0"/>
          </a:p>
          <a:p>
            <a:pPr algn="just"/>
            <a:r>
              <a:rPr lang="hi-IN" sz="3200" dirty="0"/>
              <a:t>स्प्लिंट लगाने से पहले उसे पैड से ढक दें।</a:t>
            </a:r>
          </a:p>
          <a:p>
            <a:pPr algn="just"/>
            <a:endParaRPr lang="hi-IN" sz="3200" dirty="0"/>
          </a:p>
          <a:p>
            <a:pPr algn="just"/>
            <a:r>
              <a:rPr lang="hi-IN" sz="3200" dirty="0"/>
              <a:t>यदि कोई जोड़ घायल हो, तो उसे और उसके ऊपर व नीचे की हड्डियों को स्थिर कर दें।</a:t>
            </a:r>
            <a:endParaRPr lang="en-GB" sz="3200"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195157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728663"/>
            <a:ext cx="7888070" cy="5448300"/>
          </a:xfrm>
        </p:spPr>
        <p:txBody>
          <a:bodyPr>
            <a:noAutofit/>
          </a:bodyPr>
          <a:lstStyle/>
          <a:p>
            <a:r>
              <a:rPr lang="hi-IN" sz="3200" dirty="0"/>
              <a:t>सुरंग दृष्टि से बचें: मरीज़ को ज़रूरत से ज़्यादा स्प्लिंट न लगाएँ - मल्टीसिस्टम ट्रॉमा के मरीज़ों में, मामूली चोटों के दिखावे से जानलेवा चोटों से ध्यान न भटकाएँ।</a:t>
            </a:r>
          </a:p>
          <a:p>
            <a:endParaRPr lang="hi-IN" sz="3200" dirty="0"/>
          </a:p>
          <a:p>
            <a:r>
              <a:rPr lang="hi-IN" sz="3200" dirty="0"/>
              <a:t>मरीज को एक लंबे बैकबोर्ड पर बाँधने से हर हड्डी और जोड़ को बिना समय बर्बाद किए एक ही चरण में सहारा और स्प्लिंट मिल जाता है।</a:t>
            </a:r>
          </a:p>
          <a:p>
            <a:r>
              <a:rPr lang="hi-IN" sz="3200" dirty="0"/>
              <a:t>स्प्लिंट लगाते समय लचीला रहें। मरीज़ की सुविधा और स्प्लिंट लगाने के सिद्धांतों का ध्यान रखें।</a:t>
            </a:r>
            <a:endParaRPr lang="en-US" sz="3200" dirty="0">
              <a:solidFill>
                <a:srgbClr val="C00000"/>
              </a:solidFill>
            </a:endParaRPr>
          </a:p>
          <a:p>
            <a:endParaRPr lang="en-GB" sz="3200" dirty="0"/>
          </a:p>
        </p:txBody>
      </p:sp>
    </p:spTree>
    <p:extLst>
      <p:ext uri="{BB962C8B-B14F-4D97-AF65-F5344CB8AC3E}">
        <p14:creationId xmlns:p14="http://schemas.microsoft.com/office/powerpoint/2010/main" val="2568197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2" y="71719"/>
            <a:ext cx="8615082" cy="1470210"/>
          </a:xfrm>
        </p:spPr>
        <p:txBody>
          <a:bodyPr>
            <a:normAutofit/>
          </a:bodyPr>
          <a:lstStyle/>
          <a:p>
            <a:pPr algn="ctr">
              <a:spcAft>
                <a:spcPts val="1200"/>
              </a:spcAft>
            </a:pPr>
            <a:r>
              <a:rPr lang="hi-IN" sz="3600" b="1" u="sng" dirty="0">
                <a:solidFill>
                  <a:srgbClr val="FF0000"/>
                </a:solidFill>
                <a:latin typeface="+mn-lt"/>
              </a:rPr>
              <a:t>संदिग्ध फ्रैक्चर, अव्यवस्था या मोच के लिए अस्पताल-पूर्व उपचार</a:t>
            </a:r>
            <a:endParaRPr lang="en-GB" sz="3200" dirty="0"/>
          </a:p>
        </p:txBody>
      </p:sp>
      <p:sp>
        <p:nvSpPr>
          <p:cNvPr id="3" name="Content Placeholder 2"/>
          <p:cNvSpPr>
            <a:spLocks noGrp="1"/>
          </p:cNvSpPr>
          <p:nvPr>
            <p:ph idx="1"/>
          </p:nvPr>
        </p:nvSpPr>
        <p:spPr>
          <a:xfrm>
            <a:off x="628759" y="1399885"/>
            <a:ext cx="8148860" cy="5191283"/>
          </a:xfrm>
        </p:spPr>
        <p:txBody>
          <a:bodyPr>
            <a:noAutofit/>
          </a:bodyPr>
          <a:lstStyle/>
          <a:p>
            <a:pPr>
              <a:spcBef>
                <a:spcPts val="1800"/>
              </a:spcBef>
            </a:pPr>
            <a:r>
              <a:rPr lang="hi-IN" sz="3200" dirty="0"/>
              <a:t>जाँच में आपकी इंद्रियों और निरीक्षण (देखना), स्पर्श (महसूस करना) और श्रवण (सुनना) कौशल का उपयोग शामिल है। सार्वभौमिक सावधानियों का पालन करें और घटनास्थल को सुरक्षित रखें।</a:t>
            </a:r>
          </a:p>
          <a:p>
            <a:pPr>
              <a:spcBef>
                <a:spcPts val="1800"/>
              </a:spcBef>
            </a:pPr>
            <a:r>
              <a:rPr lang="hi-IN" sz="3200" dirty="0"/>
              <a:t>प्रारंभिक मूल्यांकन करें।</a:t>
            </a:r>
          </a:p>
          <a:p>
            <a:pPr>
              <a:spcBef>
                <a:spcPts val="1800"/>
              </a:spcBef>
            </a:pPr>
            <a:r>
              <a:rPr lang="hi-IN" sz="3200" dirty="0"/>
              <a:t>जीवन-धमकाने वाली समस्याओं की पहचान करें और उनका उपचार करें।</a:t>
            </a:r>
          </a:p>
          <a:p>
            <a:pPr>
              <a:spcBef>
                <a:spcPts val="1800"/>
              </a:spcBef>
            </a:pPr>
            <a:r>
              <a:rPr lang="hi-IN" sz="3200" dirty="0"/>
              <a:t>नाटकीय दिखने वाली चोटों से विचलित न हों।</a:t>
            </a:r>
          </a:p>
          <a:p>
            <a:pPr>
              <a:spcBef>
                <a:spcPts val="1800"/>
              </a:spcBef>
            </a:pPr>
            <a:r>
              <a:rPr lang="hi-IN" sz="3200" dirty="0"/>
              <a:t>यदि आवश्यक हो, तो ग्रीवा कॉलर और ऑक्सीजन का ध्यान रखें।</a:t>
            </a:r>
            <a:endParaRPr lang="en-US" sz="3200" dirty="0"/>
          </a:p>
          <a:p>
            <a:endParaRPr lang="en-GB" sz="3200" dirty="0"/>
          </a:p>
        </p:txBody>
      </p:sp>
      <p:sp>
        <p:nvSpPr>
          <p:cNvPr id="5" name="TextBox 4"/>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117532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287" y="242888"/>
            <a:ext cx="8263181" cy="5934074"/>
          </a:xfrm>
        </p:spPr>
        <p:txBody>
          <a:bodyPr>
            <a:noAutofit/>
          </a:bodyPr>
          <a:lstStyle/>
          <a:p>
            <a:pPr marL="442913" indent="-442913">
              <a:lnSpc>
                <a:spcPct val="100000"/>
              </a:lnSpc>
              <a:buNone/>
            </a:pPr>
            <a:r>
              <a:rPr lang="hi-IN" sz="3200" dirty="0"/>
              <a:t>2) शारीरिक परीक्षण करें। चोटों के संकेतों और लक्षणों की जाँच करते समय आप अपनी जाँच के लिए "</a:t>
            </a:r>
            <a:r>
              <a:rPr lang="en-US" sz="3200" dirty="0"/>
              <a:t>D.O.T.S." </a:t>
            </a:r>
            <a:r>
              <a:rPr lang="hi-IN" sz="3200" dirty="0"/>
              <a:t>स्मरक का उपयोग कर सकते हैं।</a:t>
            </a:r>
          </a:p>
          <a:p>
            <a:pPr marL="442913" indent="-442913">
              <a:lnSpc>
                <a:spcPct val="100000"/>
              </a:lnSpc>
              <a:buNone/>
            </a:pPr>
            <a:endParaRPr lang="hi-IN" sz="3200" dirty="0"/>
          </a:p>
          <a:p>
            <a:pPr marL="442913" indent="-442913">
              <a:lnSpc>
                <a:spcPct val="100000"/>
              </a:lnSpc>
              <a:buNone/>
            </a:pPr>
            <a:r>
              <a:rPr lang="hi-IN" sz="3200" dirty="0"/>
              <a:t>दिखाई देने वाली विकृतियों की जाँच करें। पूरे शरीर में सभी जोड़ों और हड्डियों की जाँच करें।</a:t>
            </a:r>
          </a:p>
          <a:p>
            <a:pPr marL="442913" indent="-442913">
              <a:lnSpc>
                <a:spcPct val="100000"/>
              </a:lnSpc>
              <a:buNone/>
            </a:pPr>
            <a:r>
              <a:rPr lang="hi-IN" sz="3200" dirty="0"/>
              <a:t>खुली चोटों की जाँच करें, जो हाथ-पैरों की चोटों में आम हैं।</a:t>
            </a:r>
          </a:p>
          <a:p>
            <a:pPr marL="442913" indent="-442913">
              <a:lnSpc>
                <a:spcPct val="100000"/>
              </a:lnSpc>
              <a:buNone/>
            </a:pPr>
            <a:r>
              <a:rPr lang="hi-IN" sz="3200" dirty="0"/>
              <a:t>कोमलता की जाँच करें, जो बिना विकृति वाली चोट का कारण हो सकती है।</a:t>
            </a:r>
          </a:p>
          <a:p>
            <a:pPr marL="442913" indent="-442913">
              <a:lnSpc>
                <a:spcPct val="100000"/>
              </a:lnSpc>
              <a:buNone/>
            </a:pPr>
            <a:r>
              <a:rPr lang="hi-IN" sz="3200" dirty="0"/>
              <a:t>सूजन और रंग परिवर्तन की जाँच करें।</a:t>
            </a:r>
            <a:endParaRPr lang="en-GB"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2870650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519" y="600074"/>
            <a:ext cx="8561294" cy="6152464"/>
          </a:xfrm>
        </p:spPr>
        <p:txBody>
          <a:bodyPr>
            <a:noAutofit/>
          </a:bodyPr>
          <a:lstStyle/>
          <a:p>
            <a:r>
              <a:rPr lang="hi-IN" sz="3200" dirty="0"/>
              <a:t>हाथ-पैरों की चोटों के लिए, स्प्लिंटिंग से पहले और बाद में, हमेशा डिस्टल पल्स, मोटर फ़ंक्शन और संवेदना (पी.एम.एस.) का आकलन करें।</a:t>
            </a:r>
          </a:p>
          <a:p>
            <a:r>
              <a:rPr lang="hi-IN" sz="3200" dirty="0"/>
              <a:t>नाड़ी: ऊपरी हाथ की चोटों में रेडियल, निचले हाथ-पैरों के लिए डॉर्सलिस पेडिस (पैर का ऊपरी भाग) या पोस्टीरियर टिबियल पल्स (टखनों के पीछे, मध्य में)।</a:t>
            </a:r>
          </a:p>
          <a:p>
            <a:r>
              <a:rPr lang="hi-IN" sz="3200" dirty="0"/>
              <a:t>मोटर फ़ंक्शन: रोगी की हिलने-डुलने की क्षमता की जाँच करें, जैसे कि पैर की उंगलियों या अंगुलियों का हिलना (गतिशीलता अक्षुण्ण तंत्रिकाओं का संकेत देती है)।</a:t>
            </a:r>
          </a:p>
          <a:p>
            <a:r>
              <a:rPr lang="hi-IN" sz="3200" dirty="0"/>
              <a:t>संवेदना: पहले हाथ की उंगली को पहले दूसरे हाथ की उंगली से धीरे से दबाएँ या चुटकी लें, और पूछें कि क्या रोगी आपका स्पर्श महसूस कर सकता है।</a:t>
            </a:r>
            <a:endParaRPr lang="en-GB" sz="3200"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46891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42939"/>
            <a:ext cx="7888070" cy="5534025"/>
          </a:xfrm>
        </p:spPr>
        <p:txBody>
          <a:bodyPr>
            <a:normAutofit fontScale="92500" lnSpcReduction="10000"/>
          </a:bodyPr>
          <a:lstStyle/>
          <a:p>
            <a:pPr marL="542925" indent="-542925" algn="just">
              <a:lnSpc>
                <a:spcPct val="150000"/>
              </a:lnSpc>
              <a:buNone/>
            </a:pPr>
            <a:r>
              <a:rPr lang="hi-IN" sz="3200" dirty="0"/>
              <a:t>3) चोट को स्थिर करें। शारीरिक परीक्षण पूरा करने के बाद, चोट वाली जगह को हाथ से स्थिर करके सुरक्षित करें। घायल अंग को तब तक हाथ से स्थिर न करें जब तक कि वह पूरी तरह से स्थिर न हो जाए।</a:t>
            </a:r>
          </a:p>
          <a:p>
            <a:pPr marL="542925" indent="-542925" algn="just">
              <a:lnSpc>
                <a:spcPct val="150000"/>
              </a:lnSpc>
              <a:buNone/>
            </a:pPr>
            <a:endParaRPr lang="hi-IN" sz="3200" dirty="0"/>
          </a:p>
          <a:p>
            <a:pPr marL="542925" indent="-542925" algn="just">
              <a:lnSpc>
                <a:spcPct val="150000"/>
              </a:lnSpc>
              <a:buNone/>
            </a:pPr>
            <a:r>
              <a:rPr lang="hi-IN" sz="3200" dirty="0"/>
              <a:t>4) चोट को उजागर करें। सूजन आने से पहले कपड़े और गहने काट लें।</a:t>
            </a:r>
            <a:endParaRPr lang="en-GB" sz="3200" dirty="0"/>
          </a:p>
        </p:txBody>
      </p:sp>
      <p:sp>
        <p:nvSpPr>
          <p:cNvPr id="5" name="TextBox 4"/>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3694777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71513"/>
            <a:ext cx="7888070" cy="5491163"/>
          </a:xfrm>
        </p:spPr>
        <p:txBody>
          <a:bodyPr>
            <a:normAutofit fontScale="85000" lnSpcReduction="10000"/>
          </a:bodyPr>
          <a:lstStyle/>
          <a:p>
            <a:pPr marL="442913" indent="-442913" algn="just">
              <a:lnSpc>
                <a:spcPct val="150000"/>
              </a:lnSpc>
              <a:buNone/>
            </a:pPr>
            <a:r>
              <a:rPr lang="hi-IN" sz="3200" dirty="0"/>
              <a:t>5) खुले घावों का इलाज करें और रक्तस्राव को नियंत्रित करें। साफ़ या रोगाणुरहित ड्रेसिंग से ढकें, टूटी हुई हड्डी के सिरों पर सीधा दबाव डालने से बचें। यदि चोट के कारण हड्डी के सिरे बाहर निकल आए हों, तो आवश्यकतानुसार दबाव बिंदुओं का उपयोग करें, और सावधानी बरतें कि हड्डी के सिरे घाव में दोबारा न घुसें।</a:t>
            </a:r>
          </a:p>
          <a:p>
            <a:pPr marL="442913" indent="-442913" algn="just">
              <a:lnSpc>
                <a:spcPct val="150000"/>
              </a:lnSpc>
              <a:buNone/>
            </a:pPr>
            <a:r>
              <a:rPr lang="hi-IN" sz="3200" dirty="0"/>
              <a:t>6) अपनी स्प्लिंटिंग सामग्री तैयार करें।</a:t>
            </a:r>
            <a:endParaRPr lang="en-US" sz="3200"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381327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694" y="138390"/>
            <a:ext cx="8606117" cy="6925798"/>
          </a:xfrm>
        </p:spPr>
        <p:txBody>
          <a:bodyPr>
            <a:noAutofit/>
          </a:bodyPr>
          <a:lstStyle/>
          <a:p>
            <a:pPr marL="0" indent="0" algn="just">
              <a:lnSpc>
                <a:spcPct val="100000"/>
              </a:lnSpc>
              <a:spcAft>
                <a:spcPts val="1200"/>
              </a:spcAft>
              <a:buNone/>
            </a:pPr>
            <a:r>
              <a:rPr lang="hi-IN" dirty="0"/>
              <a:t>7) प्रत्येक चोट पर सावधानीपूर्वक स्प्लिंट लगाएँ।</a:t>
            </a:r>
          </a:p>
          <a:p>
            <a:pPr marL="0" indent="0" algn="just">
              <a:lnSpc>
                <a:spcPct val="100000"/>
              </a:lnSpc>
              <a:spcAft>
                <a:spcPts val="1200"/>
              </a:spcAft>
              <a:buNone/>
            </a:pPr>
            <a:r>
              <a:rPr lang="hi-IN" dirty="0"/>
              <a:t>स्प्लिंट को मापें या उसकी स्थिति में समायोजित करें, प्रक्रिया पूरी होने तक स्प्लिंटिंग के दौरान आवश्यकतानुसार मैन्युअल रूप से स्थिर रखें।</a:t>
            </a:r>
          </a:p>
          <a:p>
            <a:pPr marL="0" indent="0" algn="just">
              <a:lnSpc>
                <a:spcPct val="100000"/>
              </a:lnSpc>
              <a:spcAft>
                <a:spcPts val="1200"/>
              </a:spcAft>
              <a:buNone/>
            </a:pPr>
            <a:r>
              <a:rPr lang="hi-IN" dirty="0"/>
              <a:t>आस-पास के जोड़ों और चोट वाली जगह पर लगाएँ और सुरक्षित करें।</a:t>
            </a:r>
          </a:p>
          <a:p>
            <a:pPr marL="0" indent="0" algn="just">
              <a:lnSpc>
                <a:spcPct val="100000"/>
              </a:lnSpc>
              <a:spcAft>
                <a:spcPts val="1200"/>
              </a:spcAft>
              <a:buNone/>
            </a:pPr>
            <a:r>
              <a:rPr lang="hi-IN" dirty="0"/>
              <a:t>रक्त संचार बाधित न हो, इसका ध्यान रखें।</a:t>
            </a:r>
          </a:p>
          <a:p>
            <a:pPr marL="0" indent="0" algn="just">
              <a:lnSpc>
                <a:spcPct val="100000"/>
              </a:lnSpc>
              <a:spcAft>
                <a:spcPts val="1200"/>
              </a:spcAft>
              <a:buNone/>
            </a:pPr>
            <a:r>
              <a:rPr lang="hi-IN" dirty="0"/>
              <a:t>8) नाड़ी, मोटर क्रिया और संवेदना का पुनः आकलन करें।</a:t>
            </a:r>
          </a:p>
          <a:p>
            <a:pPr marL="0" indent="0" algn="just">
              <a:lnSpc>
                <a:spcPct val="100000"/>
              </a:lnSpc>
              <a:spcAft>
                <a:spcPts val="1200"/>
              </a:spcAft>
              <a:buNone/>
            </a:pPr>
            <a:r>
              <a:rPr lang="hi-IN" dirty="0"/>
              <a:t>9) दर्द और सूजन कम करने के लिए चोट वाली जगह पर ठंडे पैक या बर्फ लगाएँ।</a:t>
            </a:r>
          </a:p>
          <a:p>
            <a:pPr marL="0" indent="0" algn="just">
              <a:lnSpc>
                <a:spcPct val="100000"/>
              </a:lnSpc>
              <a:spcAft>
                <a:spcPts val="1200"/>
              </a:spcAft>
              <a:buNone/>
            </a:pPr>
            <a:r>
              <a:rPr lang="hi-IN" dirty="0"/>
              <a:t>10) सदमे का इलाज करें।</a:t>
            </a:r>
            <a:endParaRPr lang="en-GB" dirty="0"/>
          </a:p>
        </p:txBody>
      </p:sp>
    </p:spTree>
    <p:extLst>
      <p:ext uri="{BB962C8B-B14F-4D97-AF65-F5344CB8AC3E}">
        <p14:creationId xmlns:p14="http://schemas.microsoft.com/office/powerpoint/2010/main" val="298125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700089"/>
            <a:ext cx="8273194" cy="2231369"/>
          </a:xfrm>
        </p:spPr>
        <p:txBody>
          <a:bodyPr>
            <a:noAutofit/>
          </a:bodyPr>
          <a:lstStyle/>
          <a:p>
            <a:pPr algn="ctr"/>
            <a:r>
              <a:rPr lang="hi-IN" sz="4000" b="1" dirty="0">
                <a:solidFill>
                  <a:srgbClr val="FF0000"/>
                </a:solidFill>
                <a:latin typeface="+mn-lt"/>
              </a:rPr>
              <a:t>विशिष्ट चोटों के लिए अस्पताल-पूर्व उपचार और स्प्लिंट्स का प्रयोग</a:t>
            </a:r>
            <a:r>
              <a:rPr lang="en-US" sz="4000" b="1" dirty="0">
                <a:solidFill>
                  <a:srgbClr val="FF0000"/>
                </a:solidFill>
                <a:latin typeface="+mn-lt"/>
              </a:rPr>
              <a:t/>
            </a:r>
            <a:br>
              <a:rPr lang="en-US" sz="4000" b="1" dirty="0">
                <a:solidFill>
                  <a:srgbClr val="FF0000"/>
                </a:solidFill>
                <a:latin typeface="+mn-lt"/>
              </a:rPr>
            </a:br>
            <a:endParaRPr lang="en-GB" sz="4000" dirty="0">
              <a:solidFill>
                <a:srgbClr val="FF0000"/>
              </a:solidFill>
              <a:latin typeface="+mn-lt"/>
            </a:endParaRPr>
          </a:p>
        </p:txBody>
      </p:sp>
      <p:sp>
        <p:nvSpPr>
          <p:cNvPr id="3" name="Content Placeholder 2"/>
          <p:cNvSpPr>
            <a:spLocks noGrp="1"/>
          </p:cNvSpPr>
          <p:nvPr>
            <p:ph idx="1"/>
          </p:nvPr>
        </p:nvSpPr>
        <p:spPr>
          <a:xfrm>
            <a:off x="628759" y="3304353"/>
            <a:ext cx="7888070" cy="1585912"/>
          </a:xfrm>
        </p:spPr>
        <p:txBody>
          <a:bodyPr/>
          <a:lstStyle/>
          <a:p>
            <a:pPr marL="0" indent="0" algn="ctr">
              <a:buNone/>
            </a:pPr>
            <a:r>
              <a:rPr lang="hi-IN" sz="3200" b="1" dirty="0">
                <a:solidFill>
                  <a:srgbClr val="7030A0"/>
                </a:solidFill>
              </a:rPr>
              <a:t>महत्वपूर्ण: स्प्लिंटिंग से पहले और बाद में हमेशा नाड़ी, मोटर फ़ंक्शन और संवेदना का पुनः मूल्यांकन करें।</a:t>
            </a:r>
            <a:endParaRPr lang="en-GB" dirty="0"/>
          </a:p>
        </p:txBody>
      </p:sp>
    </p:spTree>
    <p:extLst>
      <p:ext uri="{BB962C8B-B14F-4D97-AF65-F5344CB8AC3E}">
        <p14:creationId xmlns:p14="http://schemas.microsoft.com/office/powerpoint/2010/main" val="3515430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Ø"/>
            </a:pPr>
            <a:r>
              <a:rPr lang="hi-IN" sz="3600" b="1" u="sng" dirty="0">
                <a:latin typeface="+mn-lt"/>
              </a:rPr>
              <a:t>ऊपरी अंगों पर स्प्लिंटिंग</a:t>
            </a:r>
            <a:endParaRPr lang="en-GB" sz="3600" b="1" u="sng" dirty="0">
              <a:latin typeface="+mn-lt"/>
            </a:endParaRPr>
          </a:p>
        </p:txBody>
      </p:sp>
      <p:sp>
        <p:nvSpPr>
          <p:cNvPr id="3" name="Content Placeholder 2"/>
          <p:cNvSpPr>
            <a:spLocks noGrp="1"/>
          </p:cNvSpPr>
          <p:nvPr>
            <p:ph idx="1"/>
          </p:nvPr>
        </p:nvSpPr>
        <p:spPr/>
        <p:txBody>
          <a:bodyPr/>
          <a:lstStyle/>
          <a:p>
            <a:pPr marL="0" indent="0">
              <a:buNone/>
            </a:pPr>
            <a:r>
              <a:rPr lang="en-US" sz="3200" b="1" dirty="0"/>
              <a:t>1) </a:t>
            </a:r>
            <a:r>
              <a:rPr lang="hi-IN" sz="3200" b="1" u="sng" dirty="0"/>
              <a:t>कंधा और हंसली</a:t>
            </a:r>
            <a:endParaRPr lang="en-US" sz="3200" b="1" u="sng" dirty="0"/>
          </a:p>
          <a:p>
            <a:endParaRPr lang="en-US" b="1" dirty="0">
              <a:solidFill>
                <a:srgbClr val="7030A0"/>
              </a:solidFill>
            </a:endParaRPr>
          </a:p>
          <a:p>
            <a:r>
              <a:rPr lang="hi-IN" sz="3200" b="1" dirty="0"/>
              <a:t>संकेत और लक्षण: कंधा "झुका हुआ" प्रतीत होना, विकृति (विषमता), दर्द।</a:t>
            </a:r>
          </a:p>
          <a:p>
            <a:endParaRPr lang="hi-IN" sz="3200" b="1" dirty="0"/>
          </a:p>
          <a:p>
            <a:r>
              <a:rPr lang="hi-IN" sz="3200" b="1" dirty="0"/>
              <a:t>उपचार: स्लिंग और पट्टी लगाएँ। शरीर और बाँह के बीच की जगह को भरने के लिए आवश्यक गद्दी लगाएँ।</a:t>
            </a:r>
            <a:endParaRPr lang="en-US" sz="3200" dirty="0"/>
          </a:p>
          <a:p>
            <a:endParaRPr lang="en-GB" dirty="0"/>
          </a:p>
        </p:txBody>
      </p:sp>
    </p:spTree>
    <p:extLst>
      <p:ext uri="{BB962C8B-B14F-4D97-AF65-F5344CB8AC3E}">
        <p14:creationId xmlns:p14="http://schemas.microsoft.com/office/powerpoint/2010/main" val="280171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20641"/>
            <a:ext cx="7888070" cy="1325563"/>
          </a:xfrm>
        </p:spPr>
        <p:txBody>
          <a:bodyPr/>
          <a:lstStyle/>
          <a:p>
            <a:pPr algn="ctr"/>
            <a:r>
              <a:rPr lang="hi-IN" b="1" u="sng" dirty="0">
                <a:solidFill>
                  <a:srgbClr val="FF0000"/>
                </a:solidFill>
                <a:latin typeface="+mn-lt"/>
              </a:rPr>
              <a:t>कंकाल प्रणाली</a:t>
            </a:r>
            <a:endParaRPr lang="en-GB" u="sng" dirty="0">
              <a:solidFill>
                <a:srgbClr val="FF0000"/>
              </a:solidFill>
              <a:latin typeface="+mn-lt"/>
            </a:endParaRPr>
          </a:p>
        </p:txBody>
      </p:sp>
      <p:sp>
        <p:nvSpPr>
          <p:cNvPr id="3" name="Content Placeholder 2"/>
          <p:cNvSpPr>
            <a:spLocks noGrp="1"/>
          </p:cNvSpPr>
          <p:nvPr>
            <p:ph idx="1"/>
          </p:nvPr>
        </p:nvSpPr>
        <p:spPr>
          <a:xfrm>
            <a:off x="628759" y="1304922"/>
            <a:ext cx="7888070" cy="4872041"/>
          </a:xfrm>
        </p:spPr>
        <p:txBody>
          <a:bodyPr>
            <a:noAutofit/>
          </a:bodyPr>
          <a:lstStyle/>
          <a:p>
            <a:pPr marL="0" indent="0" algn="just">
              <a:buNone/>
            </a:pPr>
            <a:r>
              <a:rPr lang="hi-IN" sz="3200" dirty="0"/>
              <a:t>वयस्क कंकाल 206 हड्डियों से बना होता है। मानव कंकाल में दो मुख्य भाग होते हैं: अक्षीय कंकाल और उपांगीय कंकाल।</a:t>
            </a:r>
          </a:p>
          <a:p>
            <a:pPr marL="0" indent="0" algn="just">
              <a:buNone/>
            </a:pPr>
            <a:endParaRPr lang="hi-IN" sz="3200" dirty="0"/>
          </a:p>
          <a:p>
            <a:pPr marL="0" indent="0" algn="just">
              <a:buNone/>
            </a:pPr>
            <a:r>
              <a:rPr lang="hi-IN" sz="3200" dirty="0"/>
              <a:t>कंकाल तंत्र के कार्य:-</a:t>
            </a:r>
          </a:p>
          <a:p>
            <a:pPr marL="514350" indent="-514350" algn="just">
              <a:buFont typeface="+mj-lt"/>
              <a:buAutoNum type="arabicPeriod"/>
            </a:pPr>
            <a:r>
              <a:rPr lang="hi-IN" sz="3200" dirty="0"/>
              <a:t>शरीर के लिए एक ढाँचा प्रदान करता है।</a:t>
            </a:r>
          </a:p>
          <a:p>
            <a:pPr marL="514350" indent="-514350" algn="just">
              <a:buFont typeface="+mj-lt"/>
              <a:buAutoNum type="arabicPeriod"/>
            </a:pPr>
            <a:r>
              <a:rPr lang="hi-IN" sz="3200" dirty="0"/>
              <a:t>महत्वपूर्ण अंगों की रक्षा करता है।</a:t>
            </a:r>
          </a:p>
          <a:p>
            <a:pPr marL="514350" indent="-514350" algn="just">
              <a:buFont typeface="+mj-lt"/>
              <a:buAutoNum type="arabicPeriod"/>
            </a:pPr>
            <a:r>
              <a:rPr lang="hi-IN" sz="3200" dirty="0"/>
              <a:t>शरीर की गति प्रदान करता है।</a:t>
            </a:r>
          </a:p>
          <a:p>
            <a:pPr marL="514350" indent="-514350" algn="just">
              <a:buFont typeface="+mj-lt"/>
              <a:buAutoNum type="arabicPeriod"/>
            </a:pPr>
            <a:r>
              <a:rPr lang="hi-IN" sz="3200" dirty="0"/>
              <a:t>लाल रक्त कोशिकाओं का निर्माण करता है।</a:t>
            </a:r>
            <a:endParaRPr lang="en-GB" sz="3200" dirty="0"/>
          </a:p>
        </p:txBody>
      </p:sp>
      <p:sp>
        <p:nvSpPr>
          <p:cNvPr id="4" name="Right Arrow 3">
            <a:hlinkClick r:id="rId2" action="ppaction://hlinksldjump"/>
          </p:cNvPr>
          <p:cNvSpPr/>
          <p:nvPr/>
        </p:nvSpPr>
        <p:spPr>
          <a:xfrm>
            <a:off x="7880089" y="6293220"/>
            <a:ext cx="589461"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959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028701"/>
            <a:ext cx="7888070" cy="5148263"/>
          </a:xfrm>
        </p:spPr>
        <p:txBody>
          <a:bodyPr>
            <a:normAutofit/>
          </a:bodyPr>
          <a:lstStyle/>
          <a:p>
            <a:pPr marL="0" indent="0">
              <a:buNone/>
            </a:pPr>
            <a:r>
              <a:rPr lang="en-US" sz="3200" b="1" dirty="0"/>
              <a:t>2) </a:t>
            </a:r>
            <a:r>
              <a:rPr lang="hi-IN" sz="3200" b="1" u="sng" dirty="0"/>
              <a:t>विनोदी (ऊपरी भुजा) और कंधा</a:t>
            </a:r>
            <a:endParaRPr lang="en-US" sz="3200" b="1" u="sng" dirty="0"/>
          </a:p>
          <a:p>
            <a:endParaRPr lang="en-US" sz="3200" b="1" dirty="0">
              <a:solidFill>
                <a:srgbClr val="C00000"/>
              </a:solidFill>
            </a:endParaRPr>
          </a:p>
          <a:p>
            <a:pPr algn="just">
              <a:lnSpc>
                <a:spcPct val="100000"/>
              </a:lnSpc>
            </a:pPr>
            <a:r>
              <a:rPr lang="hi-IN" sz="3200" b="1" dirty="0"/>
              <a:t>संकेत और लक्षण: दर्द, सूजन, विकृति।</a:t>
            </a:r>
          </a:p>
          <a:p>
            <a:pPr algn="just">
              <a:lnSpc>
                <a:spcPct val="100000"/>
              </a:lnSpc>
            </a:pPr>
            <a:r>
              <a:rPr lang="hi-IN" sz="3200" b="1" dirty="0"/>
              <a:t>उपचार: बाँह के बाहर की ओर कठोर स्प्लिंट, पैड के खाली स्थान, फिर स्लिंग लगाकर पट्टी बाँधें। वैकल्पिक तरीका बाँह के दोनों ओर स्प्लिंट लगाना भी हो सकता है।</a:t>
            </a:r>
            <a:endParaRPr lang="en-GB" dirty="0"/>
          </a:p>
        </p:txBody>
      </p:sp>
      <p:sp>
        <p:nvSpPr>
          <p:cNvPr id="4" name="Right Arrow 3">
            <a:hlinkClick r:id="rId2" action="ppaction://hlinksldjump"/>
          </p:cNvPr>
          <p:cNvSpPr/>
          <p:nvPr/>
        </p:nvSpPr>
        <p:spPr>
          <a:xfrm>
            <a:off x="7746861" y="6026242"/>
            <a:ext cx="69663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4120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18521"/>
            <a:ext cx="7888070" cy="6000750"/>
          </a:xfrm>
        </p:spPr>
        <p:txBody>
          <a:bodyPr>
            <a:normAutofit fontScale="92500" lnSpcReduction="20000"/>
          </a:bodyPr>
          <a:lstStyle/>
          <a:p>
            <a:pPr marL="0" indent="0" algn="just">
              <a:lnSpc>
                <a:spcPct val="110000"/>
              </a:lnSpc>
              <a:buNone/>
            </a:pPr>
            <a:r>
              <a:rPr lang="en-US" sz="3500" b="1" dirty="0"/>
              <a:t>3) </a:t>
            </a:r>
            <a:r>
              <a:rPr lang="hi-IN" sz="3500" b="1" u="sng" dirty="0"/>
              <a:t>कोहनी</a:t>
            </a:r>
            <a:endParaRPr lang="en-IN" sz="3500" b="1" u="sng" dirty="0"/>
          </a:p>
          <a:p>
            <a:pPr marL="0" indent="0" algn="just">
              <a:lnSpc>
                <a:spcPct val="110000"/>
              </a:lnSpc>
              <a:buNone/>
            </a:pPr>
            <a:r>
              <a:rPr lang="en-US" sz="3500" b="1" dirty="0"/>
              <a:t>  </a:t>
            </a:r>
            <a:r>
              <a:rPr lang="hi-IN" sz="3500" b="1" dirty="0"/>
              <a:t>महत्वपूर्ण: स्प्लिंट अपनी जगह पर है, उसे सीधा करने का प्रयास न करें।</a:t>
            </a:r>
            <a:endParaRPr lang="en-IN" sz="3500" b="1" dirty="0"/>
          </a:p>
          <a:p>
            <a:pPr marL="0" indent="0" algn="just">
              <a:lnSpc>
                <a:spcPct val="110000"/>
              </a:lnSpc>
              <a:buNone/>
            </a:pPr>
            <a:r>
              <a:rPr lang="hi-IN" sz="3500" b="1" dirty="0"/>
              <a:t>संकेत और लक्षण: दर्द, सूजन और विकृति।</a:t>
            </a:r>
            <a:endParaRPr lang="en-IN" sz="3500" b="1" dirty="0"/>
          </a:p>
          <a:p>
            <a:pPr marL="0" indent="0" algn="just">
              <a:lnSpc>
                <a:spcPct val="110000"/>
              </a:lnSpc>
              <a:buNone/>
            </a:pPr>
            <a:r>
              <a:rPr lang="hi-IN" sz="3500" b="1" dirty="0"/>
              <a:t>इलाज:</a:t>
            </a:r>
            <a:r>
              <a:rPr lang="en-US" sz="3500" dirty="0"/>
              <a:t> </a:t>
            </a:r>
          </a:p>
          <a:p>
            <a:pPr marL="971550" lvl="1" indent="-514350">
              <a:lnSpc>
                <a:spcPct val="110000"/>
              </a:lnSpc>
              <a:buFont typeface="+mj-lt"/>
              <a:buAutoNum type="alphaLcParenR"/>
            </a:pPr>
            <a:r>
              <a:rPr lang="hi-IN" sz="3500" dirty="0"/>
              <a:t>अगर हाथ कोहनी से मुड़ा हुआ है, तो स्लिंग और पट्टी से स्प्लिंट लगाएँ। इसके अलावा, तकिया या कंबल का इस्तेमाल करें।</a:t>
            </a:r>
          </a:p>
          <a:p>
            <a:pPr marL="971550" lvl="1" indent="-514350">
              <a:lnSpc>
                <a:spcPct val="110000"/>
              </a:lnSpc>
              <a:buFont typeface="+mj-lt"/>
              <a:buAutoNum type="alphaLcParenR"/>
            </a:pPr>
            <a:r>
              <a:rPr lang="hi-IN" sz="3500" dirty="0"/>
              <a:t>अगर कोहनी सीधी है, तो पूरे हाथ, बगल से उंगलियों तक, दोनों तरफ स्प्लिंट लगाएँ।</a:t>
            </a:r>
            <a:endParaRPr lang="en-GB" sz="3200" dirty="0"/>
          </a:p>
        </p:txBody>
      </p:sp>
      <p:sp>
        <p:nvSpPr>
          <p:cNvPr id="4" name="Right Arrow 3">
            <a:hlinkClick r:id="rId2" action="ppaction://hlinksldjump"/>
          </p:cNvPr>
          <p:cNvSpPr/>
          <p:nvPr/>
        </p:nvSpPr>
        <p:spPr>
          <a:xfrm>
            <a:off x="7820193" y="5986461"/>
            <a:ext cx="69663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1103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56086"/>
            <a:ext cx="7888070" cy="4919663"/>
          </a:xfrm>
        </p:spPr>
        <p:txBody>
          <a:bodyPr>
            <a:normAutofit/>
          </a:bodyPr>
          <a:lstStyle/>
          <a:p>
            <a:pPr marL="0" indent="0">
              <a:buNone/>
            </a:pPr>
            <a:r>
              <a:rPr lang="en-US" sz="3200" b="1" dirty="0"/>
              <a:t>4) </a:t>
            </a:r>
            <a:r>
              <a:rPr lang="hi-IN" sz="3200" b="1" u="sng" dirty="0"/>
              <a:t>अग्रबाहु और कलाई</a:t>
            </a:r>
            <a:endParaRPr lang="en-US" sz="3200" b="1" u="sng" dirty="0"/>
          </a:p>
          <a:p>
            <a:endParaRPr lang="en-US" sz="3200" b="1" dirty="0">
              <a:solidFill>
                <a:srgbClr val="C00000"/>
              </a:solidFill>
            </a:endParaRPr>
          </a:p>
          <a:p>
            <a:r>
              <a:rPr lang="hi-IN" sz="3200" b="1" dirty="0"/>
              <a:t>संकेत और लक्षण: दर्द, सूजन और विकृति।</a:t>
            </a:r>
            <a:endParaRPr lang="en-US" sz="3200" dirty="0"/>
          </a:p>
          <a:p>
            <a:endParaRPr lang="en-US" sz="3200" dirty="0"/>
          </a:p>
          <a:p>
            <a:pPr>
              <a:lnSpc>
                <a:spcPct val="150000"/>
              </a:lnSpc>
            </a:pPr>
            <a:r>
              <a:rPr lang="hi-IN" sz="3200" b="1" dirty="0"/>
              <a:t>उपचार: आर्म बोर्ड से स्प्लिंट क्षेत्र को बाँधें, फिर स्लिंग और पट्टी बाँधें। (न्यूमेटिक स्प्लिंट एक विकल्प है।)</a:t>
            </a:r>
            <a:endParaRPr lang="en-GB" dirty="0"/>
          </a:p>
        </p:txBody>
      </p:sp>
      <p:sp>
        <p:nvSpPr>
          <p:cNvPr id="4" name="Right Arrow 3">
            <a:hlinkClick r:id="rId2" action="ppaction://hlinksldjump"/>
          </p:cNvPr>
          <p:cNvSpPr/>
          <p:nvPr/>
        </p:nvSpPr>
        <p:spPr>
          <a:xfrm>
            <a:off x="7820193" y="5986461"/>
            <a:ext cx="69663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4851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403977"/>
            <a:ext cx="8201476" cy="5288620"/>
          </a:xfrm>
        </p:spPr>
        <p:txBody>
          <a:bodyPr>
            <a:normAutofit fontScale="70000" lnSpcReduction="20000"/>
          </a:bodyPr>
          <a:lstStyle/>
          <a:p>
            <a:pPr marL="0" indent="0">
              <a:lnSpc>
                <a:spcPct val="110000"/>
              </a:lnSpc>
              <a:buNone/>
            </a:pPr>
            <a:r>
              <a:rPr lang="en-US" sz="3800" b="1" dirty="0"/>
              <a:t>5) </a:t>
            </a:r>
            <a:r>
              <a:rPr lang="hi-IN" sz="3800" b="1" u="sng" dirty="0"/>
              <a:t>हाथ और उंगलियां</a:t>
            </a:r>
            <a:endParaRPr lang="en-US" sz="3800" b="1" u="sng" dirty="0"/>
          </a:p>
          <a:p>
            <a:pPr>
              <a:lnSpc>
                <a:spcPct val="110000"/>
              </a:lnSpc>
            </a:pPr>
            <a:r>
              <a:rPr lang="hi-IN" sz="3800" b="1" dirty="0"/>
              <a:t>महत्वपूर्ण: केशिकाओं के पुनःभरण द्वारा नाड़ी की जाँच की जा सकती है।</a:t>
            </a:r>
          </a:p>
          <a:p>
            <a:pPr>
              <a:lnSpc>
                <a:spcPct val="110000"/>
              </a:lnSpc>
            </a:pPr>
            <a:r>
              <a:rPr lang="hi-IN" sz="3800" b="1" dirty="0"/>
              <a:t>संकेत और लक्षण: दर्द, सूजन और विकृति।</a:t>
            </a:r>
          </a:p>
          <a:p>
            <a:pPr>
              <a:lnSpc>
                <a:spcPct val="110000"/>
              </a:lnSpc>
            </a:pPr>
            <a:r>
              <a:rPr lang="hi-IN" sz="3800" b="1" dirty="0"/>
              <a:t>उपचार:</a:t>
            </a:r>
          </a:p>
          <a:p>
            <a:pPr>
              <a:lnSpc>
                <a:spcPct val="110000"/>
              </a:lnSpc>
            </a:pPr>
            <a:r>
              <a:rPr lang="hi-IN" sz="3800" b="1" dirty="0"/>
              <a:t>यदि एक उंगली में फ्रैक्चर हो, तो उसे बगल वाली उंगली पर टेप से बाँध दें या जीभ दबाने वाले उपकरण का उपयोग करके पट्टी बाँध दें।</a:t>
            </a:r>
          </a:p>
          <a:p>
            <a:pPr>
              <a:lnSpc>
                <a:spcPct val="110000"/>
              </a:lnSpc>
            </a:pPr>
            <a:r>
              <a:rPr lang="hi-IN" sz="3800" b="1" dirty="0"/>
              <a:t>यदि एक से अधिक उंगलियां फ्रैक्चर हो, तो पूरे हाथ को कार्य करने की स्थिति में पट्टी से बाँध दें। हथेली या किसी अन्य वस्तु पर पट्टी का एक रोल रखें, फिर पूरे हाथ को पट्टी से बाँधकर आर्मबोर्ड पर रखें।</a:t>
            </a:r>
            <a:endParaRPr lang="en-GB" dirty="0"/>
          </a:p>
        </p:txBody>
      </p:sp>
      <p:sp>
        <p:nvSpPr>
          <p:cNvPr id="4" name="Right Arrow 3">
            <a:hlinkClick r:id="rId2" action="ppaction://hlinksldjump"/>
          </p:cNvPr>
          <p:cNvSpPr/>
          <p:nvPr/>
        </p:nvSpPr>
        <p:spPr>
          <a:xfrm>
            <a:off x="8264969" y="6072188"/>
            <a:ext cx="69663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4199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365127"/>
            <a:ext cx="7888070" cy="1060262"/>
          </a:xfrm>
        </p:spPr>
        <p:txBody>
          <a:bodyPr>
            <a:normAutofit/>
          </a:bodyPr>
          <a:lstStyle/>
          <a:p>
            <a:pPr marL="571500" indent="-571500">
              <a:buFont typeface="Wingdings" panose="05000000000000000000" pitchFamily="2" charset="2"/>
              <a:buChar char="Ø"/>
            </a:pPr>
            <a:r>
              <a:rPr lang="hi-IN" sz="3600" b="1" u="sng" dirty="0">
                <a:latin typeface="+mn-lt"/>
              </a:rPr>
              <a:t>निचले अंगों पर स्प्लिंटिंग</a:t>
            </a:r>
            <a:endParaRPr lang="en-GB" sz="3600" u="sng" dirty="0">
              <a:latin typeface="+mn-lt"/>
            </a:endParaRPr>
          </a:p>
        </p:txBody>
      </p:sp>
      <p:sp>
        <p:nvSpPr>
          <p:cNvPr id="3" name="Content Placeholder 2"/>
          <p:cNvSpPr>
            <a:spLocks noGrp="1"/>
          </p:cNvSpPr>
          <p:nvPr>
            <p:ph idx="1"/>
          </p:nvPr>
        </p:nvSpPr>
        <p:spPr>
          <a:xfrm>
            <a:off x="628759" y="1825625"/>
            <a:ext cx="7888070" cy="3481481"/>
          </a:xfrm>
        </p:spPr>
        <p:txBody>
          <a:bodyPr>
            <a:normAutofit/>
          </a:bodyPr>
          <a:lstStyle/>
          <a:p>
            <a:pPr marL="0" indent="0">
              <a:buNone/>
            </a:pPr>
            <a:r>
              <a:rPr lang="en-US" b="1" dirty="0"/>
              <a:t>1) </a:t>
            </a:r>
            <a:r>
              <a:rPr lang="hi-IN" b="1" u="sng" dirty="0"/>
              <a:t>श्रोणि</a:t>
            </a:r>
          </a:p>
          <a:p>
            <a:pPr>
              <a:lnSpc>
                <a:spcPct val="100000"/>
              </a:lnSpc>
            </a:pPr>
            <a:r>
              <a:rPr lang="hi-IN" b="1" u="sng" dirty="0"/>
              <a:t>अत्यधिक रक्त हानि के कारण श्रोणि की चोटें जानलेवा हो सकती हैं।</a:t>
            </a:r>
          </a:p>
          <a:p>
            <a:pPr>
              <a:lnSpc>
                <a:spcPct val="100000"/>
              </a:lnSpc>
            </a:pPr>
            <a:r>
              <a:rPr lang="hi-IN" b="1" u="sng" dirty="0"/>
              <a:t>आघात का संदेह है।</a:t>
            </a:r>
          </a:p>
          <a:p>
            <a:pPr>
              <a:lnSpc>
                <a:spcPct val="100000"/>
              </a:lnSpc>
            </a:pPr>
            <a:r>
              <a:rPr lang="hi-IN" b="1" u="sng" dirty="0"/>
              <a:t>श्रोणि को चोट पहुँचाने वाला कोई भी बल रीढ़ की हड्डी को भी चोट पहुँचा सकता है।</a:t>
            </a:r>
            <a:endParaRPr lang="en-GB" sz="3200"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1041172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988349"/>
            <a:ext cx="7888070" cy="3871913"/>
          </a:xfrm>
        </p:spPr>
        <p:txBody>
          <a:bodyPr>
            <a:normAutofit lnSpcReduction="10000"/>
          </a:bodyPr>
          <a:lstStyle/>
          <a:p>
            <a:pPr>
              <a:lnSpc>
                <a:spcPct val="150000"/>
              </a:lnSpc>
            </a:pPr>
            <a:r>
              <a:rPr lang="hi-IN" sz="3200" b="1" dirty="0"/>
              <a:t>पैल्विक चोट के संकेत और लक्षण:</a:t>
            </a:r>
            <a:endParaRPr lang="en-IN" sz="3200" b="1" dirty="0"/>
          </a:p>
          <a:p>
            <a:pPr>
              <a:lnSpc>
                <a:spcPct val="150000"/>
              </a:lnSpc>
            </a:pPr>
            <a:r>
              <a:rPr lang="hi-IN" sz="3200" dirty="0"/>
              <a:t>दर्द, खासकर जब श्रोणि शिखा या श्रोणि हड्डियों पर दबाव पड़ता है।</a:t>
            </a:r>
          </a:p>
          <a:p>
            <a:pPr>
              <a:lnSpc>
                <a:spcPct val="150000"/>
              </a:lnSpc>
            </a:pPr>
            <a:r>
              <a:rPr lang="hi-IN" sz="3200" dirty="0"/>
              <a:t>पीठ के बल लेटते समय पैर उठाने में असमर्थता।</a:t>
            </a:r>
            <a:endParaRPr lang="en-GB" dirty="0"/>
          </a:p>
        </p:txBody>
      </p:sp>
      <p:sp>
        <p:nvSpPr>
          <p:cNvPr id="4" name="TextBox 3"/>
          <p:cNvSpPr txBox="1"/>
          <p:nvPr/>
        </p:nvSpPr>
        <p:spPr>
          <a:xfrm>
            <a:off x="8463240" y="6429373"/>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634867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571501"/>
            <a:ext cx="7888070" cy="5954805"/>
          </a:xfrm>
        </p:spPr>
        <p:txBody>
          <a:bodyPr>
            <a:noAutofit/>
          </a:bodyPr>
          <a:lstStyle/>
          <a:p>
            <a:pPr>
              <a:lnSpc>
                <a:spcPct val="100000"/>
              </a:lnSpc>
            </a:pPr>
            <a:r>
              <a:rPr lang="hi-IN" sz="3200" b="1" dirty="0"/>
              <a:t>पैल्विक चोट के लिए अस्पताल पूर्व उपचार:</a:t>
            </a:r>
            <a:endParaRPr lang="en-IN" sz="3200" b="1" dirty="0"/>
          </a:p>
          <a:p>
            <a:pPr>
              <a:lnSpc>
                <a:spcPct val="100000"/>
              </a:lnSpc>
            </a:pPr>
            <a:r>
              <a:rPr lang="hi-IN" sz="3200" dirty="0"/>
              <a:t>रोगी की गति कम से कम करें।</a:t>
            </a:r>
          </a:p>
          <a:p>
            <a:pPr>
              <a:lnSpc>
                <a:spcPct val="100000"/>
              </a:lnSpc>
            </a:pPr>
            <a:r>
              <a:rPr lang="hi-IN" sz="3200" dirty="0"/>
              <a:t>श्रोणि को सहारा दिए बिना उसे रोल या लिफ्ट न करें।</a:t>
            </a:r>
          </a:p>
          <a:p>
            <a:pPr>
              <a:lnSpc>
                <a:spcPct val="100000"/>
              </a:lnSpc>
            </a:pPr>
            <a:r>
              <a:rPr lang="hi-IN" sz="3200" dirty="0"/>
              <a:t>रोगी के पैरों के बीच कमर से लेकर पैरों तक एक मुड़ा हुआ कंबल रखें और उसे क्रैवेट्स (ऊपरी पैर पर 2, निचले पैर पर 2) से बाँध दें।</a:t>
            </a:r>
          </a:p>
          <a:p>
            <a:pPr>
              <a:lnSpc>
                <a:spcPct val="100000"/>
              </a:lnSpc>
            </a:pPr>
            <a:r>
              <a:rPr lang="hi-IN" sz="3200" dirty="0"/>
              <a:t>रोगी को लंबे बैकबोर्ड पर लिटाएँ।</a:t>
            </a:r>
          </a:p>
          <a:p>
            <a:pPr>
              <a:lnSpc>
                <a:spcPct val="100000"/>
              </a:lnSpc>
            </a:pPr>
            <a:r>
              <a:rPr lang="hi-IN" sz="3200" dirty="0"/>
              <a:t>5) शॉक का इलाज करें।</a:t>
            </a:r>
            <a:endParaRPr lang="en-GB" sz="3200" dirty="0"/>
          </a:p>
        </p:txBody>
      </p:sp>
    </p:spTree>
    <p:extLst>
      <p:ext uri="{BB962C8B-B14F-4D97-AF65-F5344CB8AC3E}">
        <p14:creationId xmlns:p14="http://schemas.microsoft.com/office/powerpoint/2010/main" val="60677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3199" y="497531"/>
            <a:ext cx="6859191" cy="6019801"/>
          </a:xfrm>
          <a:prstGeom prst="rect">
            <a:avLst/>
          </a:prstGeom>
          <a:noFill/>
          <a:ln w="9525">
            <a:noFill/>
            <a:miter lim="800000"/>
            <a:headEnd/>
            <a:tailEnd/>
          </a:ln>
          <a:effectLst/>
        </p:spPr>
      </p:pic>
    </p:spTree>
    <p:extLst>
      <p:ext uri="{BB962C8B-B14F-4D97-AF65-F5344CB8AC3E}">
        <p14:creationId xmlns:p14="http://schemas.microsoft.com/office/powerpoint/2010/main" val="1436513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402845"/>
            <a:ext cx="7888070" cy="6000750"/>
          </a:xfrm>
        </p:spPr>
        <p:txBody>
          <a:bodyPr>
            <a:normAutofit fontScale="85000" lnSpcReduction="20000"/>
          </a:bodyPr>
          <a:lstStyle/>
          <a:p>
            <a:pPr marL="0" indent="0">
              <a:buNone/>
            </a:pPr>
            <a:r>
              <a:rPr lang="en-US" sz="3500" b="1" dirty="0"/>
              <a:t>2) </a:t>
            </a:r>
            <a:r>
              <a:rPr lang="hi-IN" sz="3500" b="1" u="sng" dirty="0"/>
              <a:t>कूल्हे की चोटें</a:t>
            </a:r>
            <a:endParaRPr lang="en-US" sz="3500" b="1" u="sng" dirty="0"/>
          </a:p>
          <a:p>
            <a:pPr marL="0" indent="0">
              <a:lnSpc>
                <a:spcPct val="120000"/>
              </a:lnSpc>
              <a:buNone/>
            </a:pPr>
            <a:r>
              <a:rPr lang="hi-IN" sz="3500" dirty="0"/>
              <a:t>इस प्रकार की चोट में, ऊपरी फीमर फ्रैक्चर को कूल्हे या पेल्विक फ्रैक्चर या डिस्लोकेशन से अलग करना मुश्किल होता है। पेल्विक चोटों की तरह ही जानलेवा चोटों का भी आकलन करें।</a:t>
            </a:r>
            <a:endParaRPr lang="en-US" sz="3500" dirty="0"/>
          </a:p>
          <a:p>
            <a:pPr marL="0" indent="0">
              <a:buNone/>
            </a:pPr>
            <a:r>
              <a:rPr lang="hi-IN" sz="3500" b="1" dirty="0"/>
              <a:t>कूल्हे की चोट के संकेत और लक्षण</a:t>
            </a:r>
          </a:p>
          <a:p>
            <a:endParaRPr lang="hi-IN" sz="3500" b="1" dirty="0"/>
          </a:p>
          <a:p>
            <a:r>
              <a:rPr lang="hi-IN" sz="3500" dirty="0"/>
              <a:t>दर्द, सूजन और रंग में बदलाव।</a:t>
            </a:r>
          </a:p>
          <a:p>
            <a:endParaRPr lang="hi-IN" sz="3500" dirty="0"/>
          </a:p>
          <a:p>
            <a:r>
              <a:rPr lang="hi-IN" sz="3500" dirty="0"/>
              <a:t>पैर हिलाने में असमर्थता।</a:t>
            </a:r>
          </a:p>
          <a:p>
            <a:endParaRPr lang="hi-IN" sz="3500" dirty="0"/>
          </a:p>
          <a:p>
            <a:r>
              <a:rPr lang="hi-IN" sz="3500" dirty="0"/>
              <a:t>पैर का बाहर या अंदर की ओर घूमना संभव।</a:t>
            </a:r>
            <a:endParaRPr lang="en-GB" sz="3500" u="sng" dirty="0"/>
          </a:p>
        </p:txBody>
      </p:sp>
    </p:spTree>
    <p:extLst>
      <p:ext uri="{BB962C8B-B14F-4D97-AF65-F5344CB8AC3E}">
        <p14:creationId xmlns:p14="http://schemas.microsoft.com/office/powerpoint/2010/main" val="3601609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477648"/>
            <a:ext cx="7888070" cy="5705475"/>
          </a:xfrm>
        </p:spPr>
        <p:txBody>
          <a:bodyPr>
            <a:normAutofit lnSpcReduction="10000"/>
          </a:bodyPr>
          <a:lstStyle/>
          <a:p>
            <a:pPr>
              <a:spcAft>
                <a:spcPts val="1800"/>
              </a:spcAft>
            </a:pPr>
            <a:r>
              <a:rPr lang="hi-IN" sz="3200" b="1" dirty="0"/>
              <a:t>कूल्हे की चोटों के लिए अस्पताल-पूर्व उपचार</a:t>
            </a:r>
            <a:endParaRPr lang="en-IN" sz="3200" b="1" dirty="0"/>
          </a:p>
          <a:p>
            <a:pPr>
              <a:lnSpc>
                <a:spcPct val="100000"/>
              </a:lnSpc>
              <a:spcAft>
                <a:spcPts val="1800"/>
              </a:spcAft>
            </a:pPr>
            <a:r>
              <a:rPr lang="hi-IN" sz="3200" dirty="0"/>
              <a:t>रोगी के पैरों के बीच एक मुड़ा हुआ कंबल रखकर पैरों को आपस में बाँध लें।</a:t>
            </a:r>
          </a:p>
          <a:p>
            <a:pPr>
              <a:lnSpc>
                <a:spcPct val="100000"/>
              </a:lnSpc>
              <a:spcAft>
                <a:spcPts val="1800"/>
              </a:spcAft>
            </a:pPr>
            <a:r>
              <a:rPr lang="hi-IN" sz="3200" dirty="0"/>
              <a:t>तकियों से कूल्हे को सहारा दें।</a:t>
            </a:r>
          </a:p>
          <a:p>
            <a:pPr>
              <a:lnSpc>
                <a:spcPct val="100000"/>
              </a:lnSpc>
              <a:spcAft>
                <a:spcPts val="1800"/>
              </a:spcAft>
            </a:pPr>
            <a:r>
              <a:rPr lang="hi-IN" sz="3200" dirty="0"/>
              <a:t>रोगी को लंबे बैकबोर्ड पर स्थिर करें, या बाहरी जांघ पर, पैर से बगल तक, पैडिंग के साथ लंबी स्प्लिंट्स का उपयोग करें; और भीतरी जांघ पर, कमर से पैर तक।</a:t>
            </a:r>
          </a:p>
          <a:p>
            <a:pPr>
              <a:lnSpc>
                <a:spcPct val="100000"/>
              </a:lnSpc>
              <a:spcAft>
                <a:spcPts val="1800"/>
              </a:spcAft>
            </a:pPr>
            <a:r>
              <a:rPr lang="hi-IN" sz="3200" dirty="0"/>
              <a:t>क्रैवेट्स से सुरक्षित करें।</a:t>
            </a:r>
            <a:endParaRPr lang="en-GB" sz="3200" dirty="0"/>
          </a:p>
        </p:txBody>
      </p:sp>
    </p:spTree>
    <p:extLst>
      <p:ext uri="{BB962C8B-B14F-4D97-AF65-F5344CB8AC3E}">
        <p14:creationId xmlns:p14="http://schemas.microsoft.com/office/powerpoint/2010/main" val="703592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79368"/>
            <a:ext cx="7888070" cy="1325563"/>
          </a:xfrm>
        </p:spPr>
        <p:txBody>
          <a:bodyPr/>
          <a:lstStyle/>
          <a:p>
            <a:pPr algn="ctr"/>
            <a:r>
              <a:rPr lang="hi-IN" b="1" u="sng" dirty="0">
                <a:solidFill>
                  <a:srgbClr val="FF0000"/>
                </a:solidFill>
                <a:latin typeface="+mn-lt"/>
              </a:rPr>
              <a:t>जोड़ (आर्टिक्यूलेशन)</a:t>
            </a:r>
            <a:endParaRPr lang="en-GB" u="sng" dirty="0">
              <a:solidFill>
                <a:srgbClr val="FF0000"/>
              </a:solidFill>
              <a:latin typeface="+mn-lt"/>
            </a:endParaRPr>
          </a:p>
        </p:txBody>
      </p:sp>
      <p:sp>
        <p:nvSpPr>
          <p:cNvPr id="3" name="Content Placeholder 2"/>
          <p:cNvSpPr>
            <a:spLocks noGrp="1"/>
          </p:cNvSpPr>
          <p:nvPr>
            <p:ph idx="1"/>
          </p:nvPr>
        </p:nvSpPr>
        <p:spPr>
          <a:xfrm>
            <a:off x="628759" y="1404930"/>
            <a:ext cx="7888070" cy="4789682"/>
          </a:xfrm>
        </p:spPr>
        <p:txBody>
          <a:bodyPr>
            <a:noAutofit/>
          </a:bodyPr>
          <a:lstStyle/>
          <a:p>
            <a:pPr marL="0" indent="0">
              <a:buNone/>
            </a:pPr>
            <a:r>
              <a:rPr lang="hi-IN" sz="3200" dirty="0"/>
              <a:t>जोड़ हड्डियों के सिरे होते हैं जो एक-दूसरे में समा जाते हैं।</a:t>
            </a:r>
          </a:p>
          <a:p>
            <a:pPr>
              <a:buFont typeface="Wingdings" panose="05000000000000000000" pitchFamily="2" charset="2"/>
              <a:buChar char="Ø"/>
            </a:pPr>
            <a:endParaRPr lang="hi-IN" sz="3200" dirty="0"/>
          </a:p>
          <a:p>
            <a:pPr marL="0" indent="0">
              <a:buNone/>
            </a:pPr>
            <a:r>
              <a:rPr lang="hi-IN" sz="3200" dirty="0"/>
              <a:t>जोड़ कई प्रकार के होते हैं:-</a:t>
            </a:r>
          </a:p>
          <a:p>
            <a:pPr marL="514350" indent="-514350">
              <a:buFont typeface="+mj-lt"/>
              <a:buAutoNum type="arabicPeriod"/>
            </a:pPr>
            <a:r>
              <a:rPr lang="hi-IN" sz="3200" dirty="0"/>
              <a:t>अचल जोड़, जैसे खोपड़ी में।</a:t>
            </a:r>
          </a:p>
          <a:p>
            <a:pPr marL="514350" indent="-514350">
              <a:buFont typeface="+mj-lt"/>
              <a:buAutoNum type="arabicPeriod"/>
            </a:pPr>
            <a:r>
              <a:rPr lang="hi-IN" sz="3200" dirty="0"/>
              <a:t>थोड़े गतिशील जोड़, जैसे रीढ़ की हड्डी में।</a:t>
            </a:r>
          </a:p>
          <a:p>
            <a:pPr marL="514350" indent="-514350">
              <a:buFont typeface="+mj-lt"/>
              <a:buAutoNum type="arabicPeriod"/>
            </a:pPr>
            <a:r>
              <a:rPr lang="hi-IN" sz="3200" dirty="0"/>
              <a:t>स्वतंत्र रूप से गतिशील जोड़, जैसे कोहनी या घुटने के जोड़ (हिंज) या कूल्हे के जोड़ (बॉल एंड सॉकेट)।</a:t>
            </a:r>
            <a:endParaRPr lang="en-GB" sz="3200" dirty="0"/>
          </a:p>
        </p:txBody>
      </p:sp>
    </p:spTree>
    <p:extLst>
      <p:ext uri="{BB962C8B-B14F-4D97-AF65-F5344CB8AC3E}">
        <p14:creationId xmlns:p14="http://schemas.microsoft.com/office/powerpoint/2010/main" val="1901398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707925"/>
            <a:ext cx="7888070" cy="5226701"/>
          </a:xfrm>
        </p:spPr>
        <p:txBody>
          <a:bodyPr>
            <a:normAutofit lnSpcReduction="10000"/>
          </a:bodyPr>
          <a:lstStyle/>
          <a:p>
            <a:pPr marL="0" indent="0">
              <a:lnSpc>
                <a:spcPct val="100000"/>
              </a:lnSpc>
              <a:buNone/>
            </a:pPr>
            <a:r>
              <a:rPr lang="en-US" sz="3200" b="1" dirty="0"/>
              <a:t>3) </a:t>
            </a:r>
            <a:r>
              <a:rPr lang="hi-IN" sz="3200" b="1" u="sng" dirty="0"/>
              <a:t>फीमर की चोटें</a:t>
            </a:r>
          </a:p>
          <a:p>
            <a:pPr marL="0" indent="0">
              <a:lnSpc>
                <a:spcPct val="110000"/>
              </a:lnSpc>
              <a:buNone/>
            </a:pPr>
            <a:r>
              <a:rPr lang="hi-IN" sz="3200" b="1" u="sng" dirty="0"/>
              <a:t>फीमर फ्रैक्चर से भारी आंतरिक रक्तस्राव हो सकता है जिससे शॉक लग सकता है। जीवन-धमकाने वाली स्थितियों का पहले इलाज करें।</a:t>
            </a:r>
          </a:p>
          <a:p>
            <a:pPr marL="0" indent="0">
              <a:lnSpc>
                <a:spcPct val="110000"/>
              </a:lnSpc>
              <a:buNone/>
            </a:pPr>
            <a:r>
              <a:rPr lang="hi-IN" sz="3200" b="1" u="sng" dirty="0"/>
              <a:t>फीमर फ्रैक्चर के लक्षण और संकेत</a:t>
            </a:r>
            <a:endParaRPr lang="en-IN" sz="3200" b="1" u="sng" dirty="0"/>
          </a:p>
          <a:p>
            <a:pPr>
              <a:lnSpc>
                <a:spcPct val="110000"/>
              </a:lnSpc>
            </a:pPr>
            <a:r>
              <a:rPr lang="hi-IN" sz="3200" dirty="0"/>
              <a:t>दर्द (अक्सर तीव्र)</a:t>
            </a:r>
          </a:p>
          <a:p>
            <a:pPr>
              <a:lnSpc>
                <a:spcPct val="100000"/>
              </a:lnSpc>
            </a:pPr>
            <a:r>
              <a:rPr lang="hi-IN" sz="3200" dirty="0"/>
              <a:t>विकृति</a:t>
            </a:r>
          </a:p>
          <a:p>
            <a:pPr>
              <a:lnSpc>
                <a:spcPct val="100000"/>
              </a:lnSpc>
            </a:pPr>
            <a:r>
              <a:rPr lang="hi-IN" sz="3200" dirty="0"/>
              <a:t>कठोरता</a:t>
            </a:r>
          </a:p>
          <a:p>
            <a:pPr>
              <a:lnSpc>
                <a:spcPct val="100000"/>
              </a:lnSpc>
            </a:pPr>
            <a:r>
              <a:rPr lang="hi-IN" sz="3200" dirty="0"/>
              <a:t>छोटा अंग</a:t>
            </a:r>
            <a:endParaRPr lang="en-GB" dirty="0"/>
          </a:p>
        </p:txBody>
      </p:sp>
    </p:spTree>
    <p:extLst>
      <p:ext uri="{BB962C8B-B14F-4D97-AF65-F5344CB8AC3E}">
        <p14:creationId xmlns:p14="http://schemas.microsoft.com/office/powerpoint/2010/main" val="4130188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93574"/>
            <a:ext cx="7888070" cy="5705475"/>
          </a:xfrm>
        </p:spPr>
        <p:txBody>
          <a:bodyPr>
            <a:normAutofit/>
          </a:bodyPr>
          <a:lstStyle/>
          <a:p>
            <a:pPr>
              <a:lnSpc>
                <a:spcPct val="100000"/>
              </a:lnSpc>
            </a:pPr>
            <a:r>
              <a:rPr lang="hi-IN" sz="3200" b="1" dirty="0"/>
              <a:t>अस्पताल से पहले का इलाज: </a:t>
            </a:r>
            <a:r>
              <a:rPr lang="hi-IN" sz="3200" dirty="0"/>
              <a:t>अगर आपका पैर सीधा है, तो दो गद्देदार स्प्लिंट लगाएँ। एक स्प्लिंट जांघ के अंदरूनी हिस्से पर कमर से पैर तक और दूसरा जांघ के बाहरी हिस्से पर बगल से पैर तक। क्रैवेट्स से सुरक्षित करें।</a:t>
            </a:r>
            <a:endParaRPr lang="en-GB" sz="3200" dirty="0"/>
          </a:p>
        </p:txBody>
      </p:sp>
      <p:pic>
        <p:nvPicPr>
          <p:cNvPr id="4" name="Picture 3"/>
          <p:cNvPicPr>
            <a:picLocks noChangeAspect="1" noChangeArrowheads="1"/>
          </p:cNvPicPr>
          <p:nvPr/>
        </p:nvPicPr>
        <p:blipFill>
          <a:blip r:embed="rId2"/>
          <a:srcRect/>
          <a:stretch>
            <a:fillRect/>
          </a:stretch>
        </p:blipFill>
        <p:spPr bwMode="auto">
          <a:xfrm>
            <a:off x="1143199" y="2823882"/>
            <a:ext cx="6859191" cy="3872753"/>
          </a:xfrm>
          <a:prstGeom prst="rect">
            <a:avLst/>
          </a:prstGeom>
          <a:noFill/>
          <a:ln w="9525">
            <a:noFill/>
            <a:miter lim="800000"/>
            <a:headEnd/>
            <a:tailEnd/>
          </a:ln>
          <a:effectLst/>
        </p:spPr>
      </p:pic>
    </p:spTree>
    <p:extLst>
      <p:ext uri="{BB962C8B-B14F-4D97-AF65-F5344CB8AC3E}">
        <p14:creationId xmlns:p14="http://schemas.microsoft.com/office/powerpoint/2010/main" val="80719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429459"/>
            <a:ext cx="7888070" cy="5586411"/>
          </a:xfrm>
        </p:spPr>
        <p:txBody>
          <a:bodyPr>
            <a:normAutofit lnSpcReduction="10000"/>
          </a:bodyPr>
          <a:lstStyle/>
          <a:p>
            <a:pPr marL="0" indent="0">
              <a:lnSpc>
                <a:spcPct val="100000"/>
              </a:lnSpc>
              <a:buNone/>
            </a:pPr>
            <a:r>
              <a:rPr lang="en-US" sz="3200" b="1" dirty="0"/>
              <a:t>4) </a:t>
            </a:r>
            <a:r>
              <a:rPr lang="hi-IN" sz="3200" b="1" u="sng" dirty="0"/>
              <a:t>घुटने की चोटें</a:t>
            </a:r>
            <a:endParaRPr lang="en-US" sz="3200" b="1" u="sng" dirty="0"/>
          </a:p>
          <a:p>
            <a:pPr algn="just">
              <a:lnSpc>
                <a:spcPct val="100000"/>
              </a:lnSpc>
            </a:pPr>
            <a:r>
              <a:rPr lang="hi-IN" sz="3200" b="1" dirty="0"/>
              <a:t>संकेत और लक्षण: </a:t>
            </a:r>
            <a:r>
              <a:rPr lang="hi-IN" sz="3200" dirty="0"/>
              <a:t>दर्द, सूजन और विकृति।</a:t>
            </a:r>
          </a:p>
          <a:p>
            <a:pPr algn="just">
              <a:lnSpc>
                <a:spcPct val="100000"/>
              </a:lnSpc>
            </a:pPr>
            <a:r>
              <a:rPr lang="hi-IN" sz="3200" b="1" dirty="0"/>
              <a:t>झुकी हुई स्थिति: </a:t>
            </a:r>
            <a:r>
              <a:rPr lang="hi-IN" sz="3200" dirty="0"/>
              <a:t>जिस स्थिति में हों, उसी स्थिति में स्थिर रहें। ऊपर और नीचे की हड्डियों को छोटे गद्देदार तख्तों से बाँधें।</a:t>
            </a:r>
          </a:p>
          <a:p>
            <a:pPr algn="just">
              <a:lnSpc>
                <a:spcPct val="100000"/>
              </a:lnSpc>
            </a:pPr>
            <a:r>
              <a:rPr lang="hi-IN" sz="3200" b="1" dirty="0"/>
              <a:t>सीधी स्थिति: </a:t>
            </a:r>
            <a:r>
              <a:rPr lang="hi-IN" sz="3200" dirty="0"/>
              <a:t>दो गद्देदार लंबी स्प्लिंट लगाएँ, पहली जांघ के अंदरूनी हिस्से पर कमर से पैर के पिछले हिस्से तक। दूसरी जांघ के बाहरी हिस्से पर कूल्हे से पैर के पिछले हिस्से तक लगाएँ। क्रैवेट्स से सुरक्षित करें।</a:t>
            </a:r>
            <a:endParaRPr lang="en-GB" sz="3200" dirty="0"/>
          </a:p>
        </p:txBody>
      </p:sp>
    </p:spTree>
    <p:extLst>
      <p:ext uri="{BB962C8B-B14F-4D97-AF65-F5344CB8AC3E}">
        <p14:creationId xmlns:p14="http://schemas.microsoft.com/office/powerpoint/2010/main" val="2493065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3199" y="685801"/>
            <a:ext cx="6859191" cy="6172201"/>
          </a:xfrm>
          <a:prstGeom prst="rect">
            <a:avLst/>
          </a:prstGeom>
          <a:noFill/>
          <a:ln w="9525">
            <a:noFill/>
            <a:miter lim="800000"/>
            <a:headEnd/>
            <a:tailEnd/>
          </a:ln>
          <a:effectLst/>
        </p:spPr>
      </p:pic>
      <p:sp>
        <p:nvSpPr>
          <p:cNvPr id="3" name="Rectangle 2"/>
          <p:cNvSpPr/>
          <p:nvPr/>
        </p:nvSpPr>
        <p:spPr>
          <a:xfrm>
            <a:off x="2832695" y="101027"/>
            <a:ext cx="2940459" cy="584775"/>
          </a:xfrm>
          <a:prstGeom prst="rect">
            <a:avLst/>
          </a:prstGeom>
        </p:spPr>
        <p:txBody>
          <a:bodyPr wrap="square">
            <a:spAutoFit/>
          </a:bodyPr>
          <a:lstStyle/>
          <a:p>
            <a:pPr algn="ctr"/>
            <a:r>
              <a:rPr lang="en-US" sz="3200" b="1" dirty="0">
                <a:solidFill>
                  <a:srgbClr val="C00000"/>
                </a:solidFill>
              </a:rPr>
              <a:t>KNEE INJURIES</a:t>
            </a:r>
          </a:p>
        </p:txBody>
      </p:sp>
    </p:spTree>
    <p:extLst>
      <p:ext uri="{BB962C8B-B14F-4D97-AF65-F5344CB8AC3E}">
        <p14:creationId xmlns:p14="http://schemas.microsoft.com/office/powerpoint/2010/main" val="3099809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705395"/>
            <a:ext cx="7888070" cy="5005388"/>
          </a:xfrm>
        </p:spPr>
        <p:txBody>
          <a:bodyPr>
            <a:normAutofit fontScale="92500" lnSpcReduction="10000"/>
          </a:bodyPr>
          <a:lstStyle/>
          <a:p>
            <a:pPr marL="0" indent="0">
              <a:lnSpc>
                <a:spcPct val="100000"/>
              </a:lnSpc>
              <a:buNone/>
            </a:pPr>
            <a:r>
              <a:rPr lang="en-GB" sz="3200" b="1" dirty="0"/>
              <a:t>5) </a:t>
            </a:r>
            <a:r>
              <a:rPr lang="hi-IN" sz="3200" b="1" u="sng" dirty="0"/>
              <a:t>टिबिया या फिबुला की चोट</a:t>
            </a:r>
            <a:endParaRPr lang="en-US" sz="3200" b="1" u="sng" dirty="0"/>
          </a:p>
          <a:p>
            <a:pPr marL="0" indent="0">
              <a:lnSpc>
                <a:spcPct val="100000"/>
              </a:lnSpc>
              <a:buNone/>
            </a:pPr>
            <a:endParaRPr lang="en-US" sz="3200" b="1" u="sng" dirty="0"/>
          </a:p>
          <a:p>
            <a:pPr>
              <a:lnSpc>
                <a:spcPct val="100000"/>
              </a:lnSpc>
            </a:pPr>
            <a:r>
              <a:rPr lang="hi-IN" sz="3200" b="1" u="sng" dirty="0"/>
              <a:t>संकेत और लक्षण</a:t>
            </a:r>
            <a:r>
              <a:rPr lang="hi-IN" sz="3200" b="1" dirty="0"/>
              <a:t>: दर्द, सूजन और विकृति।</a:t>
            </a:r>
          </a:p>
          <a:p>
            <a:pPr>
              <a:lnSpc>
                <a:spcPct val="100000"/>
              </a:lnSpc>
            </a:pPr>
            <a:endParaRPr lang="hi-IN" sz="3200" b="1" dirty="0"/>
          </a:p>
          <a:p>
            <a:pPr>
              <a:lnSpc>
                <a:spcPct val="110000"/>
              </a:lnSpc>
            </a:pPr>
            <a:r>
              <a:rPr lang="hi-IN" sz="3200" b="1" u="sng" dirty="0"/>
              <a:t>अस्पताल-पूर्व उपचार</a:t>
            </a:r>
            <a:r>
              <a:rPr lang="hi-IN" sz="3200" b="1" dirty="0"/>
              <a:t>: दो गद्देदार लंबी स्प्लिंट्स का प्रयोग करें - कमर से पैर तक और जांघ से पैर तक। क्रैवेट्स से सुरक्षित करें। टिबिया या फिबुला की बंद चोट के लिए वैकल्पिक तरीका परिधीय स्प्लिंट या न्यूमेटिक स्प्लिंट का उपयोग करना है।</a:t>
            </a:r>
            <a:endParaRPr lang="en-US" sz="3200" u="sng" dirty="0"/>
          </a:p>
          <a:p>
            <a:pPr marL="0" indent="0">
              <a:buNone/>
            </a:pPr>
            <a:endParaRPr lang="en-GB" dirty="0"/>
          </a:p>
        </p:txBody>
      </p:sp>
    </p:spTree>
    <p:extLst>
      <p:ext uri="{BB962C8B-B14F-4D97-AF65-F5344CB8AC3E}">
        <p14:creationId xmlns:p14="http://schemas.microsoft.com/office/powerpoint/2010/main" val="357724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258009"/>
            <a:ext cx="7888070" cy="6438626"/>
          </a:xfrm>
        </p:spPr>
        <p:txBody>
          <a:bodyPr>
            <a:noAutofit/>
          </a:bodyPr>
          <a:lstStyle/>
          <a:p>
            <a:pPr marL="0" indent="0">
              <a:lnSpc>
                <a:spcPct val="100000"/>
              </a:lnSpc>
              <a:spcAft>
                <a:spcPts val="1800"/>
              </a:spcAft>
              <a:buNone/>
            </a:pPr>
            <a:r>
              <a:rPr lang="en-US" sz="3200" b="1" dirty="0"/>
              <a:t>6) </a:t>
            </a:r>
            <a:r>
              <a:rPr lang="hi-IN" sz="3200" b="1" u="sng" dirty="0"/>
              <a:t>टखने और पैर की चोटें</a:t>
            </a:r>
            <a:endParaRPr lang="en-US" sz="3200" b="1" u="sng" dirty="0"/>
          </a:p>
          <a:p>
            <a:pPr>
              <a:lnSpc>
                <a:spcPct val="100000"/>
              </a:lnSpc>
            </a:pPr>
            <a:r>
              <a:rPr lang="hi-IN" sz="3200" dirty="0"/>
              <a:t>संकेत और लक्षण: दर्द, सूजन और विकृति।</a:t>
            </a:r>
          </a:p>
          <a:p>
            <a:pPr marL="0" indent="0">
              <a:lnSpc>
                <a:spcPct val="100000"/>
              </a:lnSpc>
              <a:buNone/>
            </a:pPr>
            <a:r>
              <a:rPr lang="hi-IN" sz="3200" b="1" dirty="0"/>
              <a:t>अस्पताल-पूर्व उपचार:</a:t>
            </a:r>
          </a:p>
          <a:p>
            <a:pPr>
              <a:lnSpc>
                <a:spcPct val="100000"/>
              </a:lnSpc>
              <a:buFont typeface="Wingdings" pitchFamily="2" charset="2"/>
              <a:buChar char="§"/>
            </a:pPr>
            <a:r>
              <a:rPr lang="hi-IN" sz="3200" dirty="0"/>
              <a:t>स्थिरीकरण करें, यदि संभव हो तो जूते और मोज़े उतार दें (चोट को उजागर होने से बचाएं)।</a:t>
            </a:r>
          </a:p>
          <a:p>
            <a:pPr>
              <a:lnSpc>
                <a:spcPct val="100000"/>
              </a:lnSpc>
              <a:buFont typeface="Wingdings" pitchFamily="2" charset="2"/>
              <a:buChar char="§"/>
            </a:pPr>
            <a:r>
              <a:rPr lang="hi-IN" sz="3200" dirty="0"/>
              <a:t>परिधिगत या आकार देने योग्य स्प्लिंट, जैसे कि क्रैवेट्स से सुरक्षित तकिया, लगाने की सलाह दी जाती है।</a:t>
            </a:r>
          </a:p>
          <a:p>
            <a:pPr>
              <a:lnSpc>
                <a:spcPct val="100000"/>
              </a:lnSpc>
              <a:buFont typeface="Wingdings" pitchFamily="2" charset="2"/>
              <a:buChar char="§"/>
            </a:pPr>
            <a:r>
              <a:rPr lang="hi-IN" sz="3200" dirty="0"/>
              <a:t>विकल्प: जांघ के मध्य तक गद्देदार बोर्ड।</a:t>
            </a:r>
            <a:endParaRPr lang="en-GB" sz="3200" dirty="0"/>
          </a:p>
        </p:txBody>
      </p:sp>
    </p:spTree>
    <p:extLst>
      <p:ext uri="{BB962C8B-B14F-4D97-AF65-F5344CB8AC3E}">
        <p14:creationId xmlns:p14="http://schemas.microsoft.com/office/powerpoint/2010/main" val="2384494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3199" y="657217"/>
            <a:ext cx="6859191" cy="6172200"/>
          </a:xfrm>
          <a:prstGeom prst="rect">
            <a:avLst/>
          </a:prstGeom>
          <a:noFill/>
          <a:ln w="9525">
            <a:noFill/>
            <a:miter lim="800000"/>
            <a:headEnd/>
            <a:tailEnd/>
          </a:ln>
          <a:effectLst/>
        </p:spPr>
      </p:pic>
      <p:sp>
        <p:nvSpPr>
          <p:cNvPr id="3" name="Rectangle 2"/>
          <p:cNvSpPr/>
          <p:nvPr/>
        </p:nvSpPr>
        <p:spPr>
          <a:xfrm>
            <a:off x="1766048" y="33338"/>
            <a:ext cx="5827058" cy="646331"/>
          </a:xfrm>
          <a:prstGeom prst="rect">
            <a:avLst/>
          </a:prstGeom>
        </p:spPr>
        <p:txBody>
          <a:bodyPr wrap="square">
            <a:spAutoFit/>
          </a:bodyPr>
          <a:lstStyle/>
          <a:p>
            <a:r>
              <a:rPr lang="hi-IN" sz="3600" b="1" u="sng" dirty="0">
                <a:solidFill>
                  <a:srgbClr val="FF0000"/>
                </a:solidFill>
              </a:rPr>
              <a:t>टखने और पैर की चोटें</a:t>
            </a:r>
            <a:endParaRPr lang="en-US" sz="3600" b="1" u="sng" dirty="0">
              <a:solidFill>
                <a:srgbClr val="FF0000"/>
              </a:solidFill>
            </a:endParaRPr>
          </a:p>
        </p:txBody>
      </p:sp>
    </p:spTree>
    <p:extLst>
      <p:ext uri="{BB962C8B-B14F-4D97-AF65-F5344CB8AC3E}">
        <p14:creationId xmlns:p14="http://schemas.microsoft.com/office/powerpoint/2010/main" val="2901767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679" y="914402"/>
            <a:ext cx="6516231" cy="4770537"/>
          </a:xfrm>
          <a:prstGeom prst="rect">
            <a:avLst/>
          </a:prstGeom>
        </p:spPr>
        <p:txBody>
          <a:bodyPr wrap="square">
            <a:spAutoFit/>
          </a:bodyPr>
          <a:lstStyle/>
          <a:p>
            <a:r>
              <a:rPr lang="hi-IN" sz="3200" b="1" dirty="0"/>
              <a:t>अक्षीय कंकाल में 80 हड्डियां शामिल हैं, जिनमें शामिल हैं:</a:t>
            </a:r>
            <a:endParaRPr lang="en-US" sz="3200" dirty="0"/>
          </a:p>
          <a:p>
            <a:r>
              <a:rPr lang="en-US" sz="3200" dirty="0"/>
              <a:t>• </a:t>
            </a:r>
            <a:r>
              <a:rPr lang="hi-IN" sz="3200" dirty="0"/>
              <a:t>खोपड़ी</a:t>
            </a:r>
            <a:endParaRPr lang="en-US" sz="3200" dirty="0"/>
          </a:p>
          <a:p>
            <a:endParaRPr lang="en-US" sz="3200" dirty="0"/>
          </a:p>
          <a:p>
            <a:r>
              <a:rPr lang="en-US" sz="3200" dirty="0"/>
              <a:t>• </a:t>
            </a:r>
            <a:r>
              <a:rPr lang="hi-IN" sz="3200" dirty="0"/>
              <a:t>वक्ष</a:t>
            </a:r>
            <a:endParaRPr lang="en-US" sz="3200" dirty="0"/>
          </a:p>
          <a:p>
            <a:endParaRPr lang="en-US" sz="3200" dirty="0"/>
          </a:p>
          <a:p>
            <a:r>
              <a:rPr lang="en-US" sz="3200" dirty="0"/>
              <a:t> </a:t>
            </a:r>
          </a:p>
          <a:p>
            <a:endParaRPr lang="en-US" sz="3200" dirty="0"/>
          </a:p>
          <a:p>
            <a:pPr marL="342900" indent="-342900">
              <a:buFont typeface="Arial" pitchFamily="34" charset="0"/>
              <a:buChar char="•"/>
            </a:pPr>
            <a:r>
              <a:rPr lang="hi-IN" sz="2400" dirty="0"/>
              <a:t>कशेरुका (रीढ़ की </a:t>
            </a:r>
            <a:endParaRPr lang="en-IN" sz="2400" dirty="0"/>
          </a:p>
          <a:p>
            <a:r>
              <a:rPr lang="en-IN" sz="2400" dirty="0"/>
              <a:t>	</a:t>
            </a:r>
            <a:r>
              <a:rPr lang="hi-IN" sz="2400" dirty="0"/>
              <a:t>हड्डी) स्तंभ</a:t>
            </a:r>
            <a:endParaRPr lang="en-US" sz="2400" dirty="0"/>
          </a:p>
        </p:txBody>
      </p:sp>
      <p:pic>
        <p:nvPicPr>
          <p:cNvPr id="3" name="Picture 56" descr="Axial"/>
          <p:cNvPicPr>
            <a:picLocks noChangeAspect="1" noChangeArrowheads="1"/>
          </p:cNvPicPr>
          <p:nvPr/>
        </p:nvPicPr>
        <p:blipFill>
          <a:blip r:embed="rId2" cstate="print"/>
          <a:srcRect/>
          <a:stretch>
            <a:fillRect/>
          </a:stretch>
        </p:blipFill>
        <p:spPr bwMode="auto">
          <a:xfrm>
            <a:off x="5373033" y="1686711"/>
            <a:ext cx="2229237" cy="4637888"/>
          </a:xfrm>
          <a:prstGeom prst="rect">
            <a:avLst/>
          </a:prstGeom>
          <a:noFill/>
          <a:ln w="9525">
            <a:noFill/>
            <a:miter lim="800000"/>
            <a:headEnd/>
            <a:tailEnd/>
          </a:ln>
        </p:spPr>
      </p:pic>
      <p:sp>
        <p:nvSpPr>
          <p:cNvPr id="5" name="Right Arrow 4"/>
          <p:cNvSpPr/>
          <p:nvPr/>
        </p:nvSpPr>
        <p:spPr>
          <a:xfrm>
            <a:off x="3429595" y="2133602"/>
            <a:ext cx="2400717" cy="152401"/>
          </a:xfrm>
          <a:prstGeom prst="rightArrow">
            <a:avLst>
              <a:gd name="adj1" fmla="val 34782"/>
              <a:gd name="adj2" fmla="val 21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80595">
            <a:off x="3197857" y="3780391"/>
            <a:ext cx="2228441" cy="104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971110" y="5177760"/>
            <a:ext cx="1145002" cy="8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hlinkClick r:id="rId3" action="ppaction://hlinksldjump"/>
          </p:cNvPr>
          <p:cNvSpPr/>
          <p:nvPr/>
        </p:nvSpPr>
        <p:spPr>
          <a:xfrm rot="10800000">
            <a:off x="8136672" y="6301681"/>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3376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581" y="509589"/>
            <a:ext cx="6401912" cy="4524315"/>
          </a:xfrm>
          <a:prstGeom prst="rect">
            <a:avLst/>
          </a:prstGeom>
        </p:spPr>
        <p:txBody>
          <a:bodyPr wrap="square">
            <a:spAutoFit/>
          </a:bodyPr>
          <a:lstStyle/>
          <a:p>
            <a:r>
              <a:rPr lang="hi-IN" sz="3200" b="1" dirty="0"/>
              <a:t>उपांगीय कंकाल में 126 हड्डियां होती हैं जिनमें शामिल हैं </a:t>
            </a:r>
            <a:r>
              <a:rPr lang="en-US" sz="3200" dirty="0"/>
              <a:t>:</a:t>
            </a:r>
          </a:p>
          <a:p>
            <a:endParaRPr lang="en-US" sz="3200" dirty="0"/>
          </a:p>
          <a:p>
            <a:r>
              <a:rPr lang="en-US" sz="3200" dirty="0"/>
              <a:t>• </a:t>
            </a:r>
            <a:r>
              <a:rPr lang="hi-IN" sz="3200" dirty="0"/>
              <a:t>कंधा:</a:t>
            </a:r>
          </a:p>
          <a:p>
            <a:r>
              <a:rPr lang="hi-IN" sz="3200" dirty="0"/>
              <a:t>हंसली और कंधे की हड्डी</a:t>
            </a:r>
            <a:endParaRPr lang="en-US" sz="3200" dirty="0"/>
          </a:p>
          <a:p>
            <a:r>
              <a:rPr lang="en-US" sz="3200" dirty="0"/>
              <a:t>• </a:t>
            </a:r>
            <a:r>
              <a:rPr lang="hi-IN" sz="3200" dirty="0"/>
              <a:t>ऊपरी अंग:</a:t>
            </a:r>
          </a:p>
          <a:p>
            <a:r>
              <a:rPr lang="hi-IN" sz="3200" dirty="0"/>
              <a:t>बाहें, हाथ, उंगलियां</a:t>
            </a:r>
            <a:endParaRPr lang="en-US" sz="3200" dirty="0"/>
          </a:p>
          <a:p>
            <a:r>
              <a:rPr lang="en-US" sz="3200" dirty="0"/>
              <a:t>• </a:t>
            </a:r>
            <a:r>
              <a:rPr lang="hi-IN" sz="3200" dirty="0"/>
              <a:t>श्रोणि (कूल्हे)</a:t>
            </a:r>
            <a:endParaRPr lang="en-US" sz="3200" dirty="0"/>
          </a:p>
          <a:p>
            <a:r>
              <a:rPr lang="en-US" sz="3200" dirty="0"/>
              <a:t>• </a:t>
            </a:r>
            <a:r>
              <a:rPr lang="hi-IN" sz="3200" dirty="0"/>
              <a:t>निचले अंग: </a:t>
            </a:r>
            <a:r>
              <a:rPr lang="hi-IN" sz="2000" dirty="0"/>
              <a:t>पैर</a:t>
            </a:r>
            <a:r>
              <a:rPr lang="en-IN" sz="2000" dirty="0"/>
              <a:t> </a:t>
            </a:r>
            <a:r>
              <a:rPr lang="hi-IN" sz="2000" dirty="0"/>
              <a:t>की उंगलियां</a:t>
            </a:r>
            <a:endParaRPr lang="en-US" sz="3200" dirty="0"/>
          </a:p>
        </p:txBody>
      </p:sp>
      <p:pic>
        <p:nvPicPr>
          <p:cNvPr id="3" name="Picture 2" descr="Appendicular"/>
          <p:cNvPicPr>
            <a:picLocks noChangeAspect="1" noChangeArrowheads="1"/>
          </p:cNvPicPr>
          <p:nvPr/>
        </p:nvPicPr>
        <p:blipFill>
          <a:blip r:embed="rId2"/>
          <a:srcRect/>
          <a:stretch>
            <a:fillRect/>
          </a:stretch>
        </p:blipFill>
        <p:spPr bwMode="auto">
          <a:xfrm>
            <a:off x="5544514" y="1219200"/>
            <a:ext cx="2417069" cy="4813324"/>
          </a:xfrm>
          <a:prstGeom prst="rect">
            <a:avLst/>
          </a:prstGeom>
          <a:noFill/>
          <a:ln w="9525">
            <a:noFill/>
            <a:miter lim="800000"/>
            <a:headEnd/>
            <a:tailEnd/>
          </a:ln>
        </p:spPr>
      </p:pic>
      <p:sp>
        <p:nvSpPr>
          <p:cNvPr id="4" name="Right Arrow 3"/>
          <p:cNvSpPr/>
          <p:nvPr/>
        </p:nvSpPr>
        <p:spPr>
          <a:xfrm rot="20712217">
            <a:off x="3489966" y="2067487"/>
            <a:ext cx="2935083" cy="131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126335">
            <a:off x="4259460" y="3299633"/>
            <a:ext cx="1751146" cy="84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0004769" flipV="1">
            <a:off x="3148033" y="4130419"/>
            <a:ext cx="3649341" cy="118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8827517" flipV="1">
            <a:off x="5238356" y="5362023"/>
            <a:ext cx="1562379" cy="64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hlinkClick r:id="rId3" action="ppaction://hlinksldjump"/>
          </p:cNvPr>
          <p:cNvSpPr/>
          <p:nvPr/>
        </p:nvSpPr>
        <p:spPr>
          <a:xfrm rot="10800000">
            <a:off x="8136672" y="6301681"/>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8967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3199" y="0"/>
            <a:ext cx="6859191" cy="6858000"/>
          </a:xfrm>
          <a:prstGeom prst="rect">
            <a:avLst/>
          </a:prstGeom>
          <a:noFill/>
          <a:ln w="9525">
            <a:noFill/>
            <a:miter lim="800000"/>
            <a:headEnd/>
            <a:tailEnd/>
          </a:ln>
          <a:effectLst/>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368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b="1" u="sng" dirty="0">
                <a:solidFill>
                  <a:srgbClr val="FF0000"/>
                </a:solidFill>
                <a:latin typeface="+mn-lt"/>
              </a:rPr>
              <a:t>स्नायुबंधन और कण्डरा</a:t>
            </a:r>
            <a:endParaRPr lang="en-GB" u="sng" dirty="0">
              <a:solidFill>
                <a:srgbClr val="FF0000"/>
              </a:solidFill>
              <a:latin typeface="+mn-lt"/>
            </a:endParaRPr>
          </a:p>
        </p:txBody>
      </p:sp>
      <p:sp>
        <p:nvSpPr>
          <p:cNvPr id="3" name="Content Placeholder 2"/>
          <p:cNvSpPr>
            <a:spLocks noGrp="1"/>
          </p:cNvSpPr>
          <p:nvPr>
            <p:ph idx="1"/>
          </p:nvPr>
        </p:nvSpPr>
        <p:spPr>
          <a:xfrm>
            <a:off x="628759" y="2114549"/>
            <a:ext cx="7888070" cy="4062413"/>
          </a:xfrm>
        </p:spPr>
        <p:txBody>
          <a:bodyPr/>
          <a:lstStyle/>
          <a:p>
            <a:pPr algn="just"/>
            <a:r>
              <a:rPr lang="hi-IN" sz="3200" dirty="0"/>
              <a:t>स्नायुबंधन हड्डियों को जोड़ों पर जोड़ते और एक साथ रखते हैं।</a:t>
            </a:r>
          </a:p>
          <a:p>
            <a:pPr algn="just"/>
            <a:endParaRPr lang="hi-IN" sz="3200" dirty="0"/>
          </a:p>
          <a:p>
            <a:pPr algn="just"/>
            <a:r>
              <a:rPr lang="hi-IN" sz="3200" dirty="0"/>
              <a:t>टेंडन कंकाल की मांसपेशियों को हड्डी से जोड़ते हैं। ये मांसपेशियां जोड़ों की गति को नियंत्रित करती हैं।</a:t>
            </a:r>
            <a:endParaRPr lang="en-GB" dirty="0"/>
          </a:p>
        </p:txBody>
      </p:sp>
    </p:spTree>
    <p:extLst>
      <p:ext uri="{BB962C8B-B14F-4D97-AF65-F5344CB8AC3E}">
        <p14:creationId xmlns:p14="http://schemas.microsoft.com/office/powerpoint/2010/main" val="570623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143199" y="0"/>
            <a:ext cx="6859191" cy="6858000"/>
          </a:xfrm>
          <a:prstGeom prst="rect">
            <a:avLst/>
          </a:prstGeom>
          <a:noFill/>
          <a:ln w="9525">
            <a:noFill/>
            <a:miter lim="800000"/>
            <a:headEnd/>
            <a:tailEnd/>
          </a:ln>
          <a:effectLst/>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6787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Administrator\Desktop\b\DSC00006.JPG"/>
          <p:cNvPicPr>
            <a:picLocks noChangeAspect="1" noChangeArrowheads="1"/>
          </p:cNvPicPr>
          <p:nvPr/>
        </p:nvPicPr>
        <p:blipFill>
          <a:blip r:embed="rId2"/>
          <a:srcRect/>
          <a:stretch>
            <a:fillRect/>
          </a:stretch>
        </p:blipFill>
        <p:spPr bwMode="auto">
          <a:xfrm>
            <a:off x="1143200" y="0"/>
            <a:ext cx="6814742" cy="6858000"/>
          </a:xfrm>
          <a:prstGeom prst="rect">
            <a:avLst/>
          </a:prstGeom>
          <a:noFill/>
          <a:ln w="9525">
            <a:noFill/>
            <a:miter lim="800000"/>
            <a:headEnd/>
            <a:tailEnd/>
          </a:ln>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7349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Documents and Settings\Administrator\Desktop\a\DSC00007.JPG"/>
          <p:cNvPicPr>
            <a:picLocks noChangeAspect="1" noChangeArrowheads="1"/>
          </p:cNvPicPr>
          <p:nvPr/>
        </p:nvPicPr>
        <p:blipFill>
          <a:blip r:embed="rId2"/>
          <a:srcRect/>
          <a:stretch>
            <a:fillRect/>
          </a:stretch>
        </p:blipFill>
        <p:spPr bwMode="auto">
          <a:xfrm>
            <a:off x="1143199" y="0"/>
            <a:ext cx="6859191" cy="6858000"/>
          </a:xfrm>
          <a:prstGeom prst="rect">
            <a:avLst/>
          </a:prstGeom>
          <a:noFill/>
          <a:ln w="9525">
            <a:noFill/>
            <a:miter lim="800000"/>
            <a:headEnd/>
            <a:tailEnd/>
          </a:ln>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8172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nts and Settings\Administrator\Desktop\a\DSC00008.JPG"/>
          <p:cNvPicPr>
            <a:picLocks noChangeAspect="1" noChangeArrowheads="1"/>
          </p:cNvPicPr>
          <p:nvPr/>
        </p:nvPicPr>
        <p:blipFill>
          <a:blip r:embed="rId2">
            <a:lum bright="-6000" contrast="14000"/>
          </a:blip>
          <a:srcRect/>
          <a:stretch>
            <a:fillRect/>
          </a:stretch>
        </p:blipFill>
        <p:spPr bwMode="auto">
          <a:xfrm>
            <a:off x="1143199" y="0"/>
            <a:ext cx="6859191" cy="6858000"/>
          </a:xfrm>
          <a:prstGeom prst="rect">
            <a:avLst/>
          </a:prstGeom>
          <a:noFill/>
          <a:ln w="9525">
            <a:noFill/>
            <a:miter lim="800000"/>
            <a:headEnd/>
            <a:tailEnd/>
          </a:ln>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19325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Documents and Settings\Administrator\Desktop\c\DSC00010.JPG"/>
          <p:cNvPicPr>
            <a:picLocks noChangeAspect="1" noChangeArrowheads="1"/>
          </p:cNvPicPr>
          <p:nvPr/>
        </p:nvPicPr>
        <p:blipFill>
          <a:blip r:embed="rId2">
            <a:lum bright="32000" contrast="56000"/>
          </a:blip>
          <a:srcRect/>
          <a:stretch>
            <a:fillRect/>
          </a:stretch>
        </p:blipFill>
        <p:spPr bwMode="auto">
          <a:xfrm>
            <a:off x="1143199" y="0"/>
            <a:ext cx="6859191" cy="6858000"/>
          </a:xfrm>
          <a:prstGeom prst="rect">
            <a:avLst/>
          </a:prstGeom>
          <a:noFill/>
          <a:ln w="9525">
            <a:noFill/>
            <a:miter lim="800000"/>
            <a:headEnd/>
            <a:tailEnd/>
          </a:ln>
        </p:spPr>
      </p:pic>
      <p:sp>
        <p:nvSpPr>
          <p:cNvPr id="3" name="Right Arrow 2">
            <a:hlinkClick r:id="rId3" action="ppaction://hlinksldjump"/>
          </p:cNvPr>
          <p:cNvSpPr/>
          <p:nvPr/>
        </p:nvSpPr>
        <p:spPr>
          <a:xfrm rot="10800000">
            <a:off x="8531119" y="6324600"/>
            <a:ext cx="614469" cy="41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6942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1143199" y="157164"/>
            <a:ext cx="2286397" cy="6472237"/>
          </a:xfrm>
          <a:prstGeom prst="rect">
            <a:avLst/>
          </a:prstGeom>
          <a:noFill/>
          <a:ln w="9525">
            <a:noFill/>
            <a:miter lim="800000"/>
            <a:headEnd/>
            <a:tailEnd/>
          </a:ln>
          <a:effectLst/>
        </p:spPr>
      </p:pic>
      <p:pic>
        <p:nvPicPr>
          <p:cNvPr id="3" name="Picture 3"/>
          <p:cNvPicPr>
            <a:picLocks noChangeAspect="1" noChangeArrowheads="1"/>
          </p:cNvPicPr>
          <p:nvPr/>
        </p:nvPicPr>
        <p:blipFill>
          <a:blip r:embed="rId4"/>
          <a:srcRect/>
          <a:stretch>
            <a:fillRect/>
          </a:stretch>
        </p:blipFill>
        <p:spPr bwMode="auto">
          <a:xfrm>
            <a:off x="3486756" y="157164"/>
            <a:ext cx="2172077" cy="6472237"/>
          </a:xfrm>
          <a:prstGeom prst="rect">
            <a:avLst/>
          </a:prstGeom>
          <a:noFill/>
          <a:ln w="9525">
            <a:noFill/>
            <a:miter lim="800000"/>
            <a:headEnd/>
            <a:tailEnd/>
          </a:ln>
          <a:effectLst/>
        </p:spPr>
      </p:pic>
      <p:pic>
        <p:nvPicPr>
          <p:cNvPr id="4" name="Picture 1"/>
          <p:cNvPicPr>
            <a:picLocks noChangeAspect="1" noChangeArrowheads="1"/>
          </p:cNvPicPr>
          <p:nvPr/>
        </p:nvPicPr>
        <p:blipFill>
          <a:blip r:embed="rId5"/>
          <a:srcRect/>
          <a:stretch>
            <a:fillRect/>
          </a:stretch>
        </p:blipFill>
        <p:spPr bwMode="auto">
          <a:xfrm>
            <a:off x="5715993" y="157164"/>
            <a:ext cx="2172077" cy="6472237"/>
          </a:xfrm>
          <a:prstGeom prst="rect">
            <a:avLst/>
          </a:prstGeom>
          <a:noFill/>
        </p:spPr>
      </p:pic>
      <p:sp>
        <p:nvSpPr>
          <p:cNvPr id="5" name="Right Arrow 4">
            <a:hlinkClick r:id="rId6" action="ppaction://hlinksldjump"/>
          </p:cNvPr>
          <p:cNvSpPr/>
          <p:nvPr/>
        </p:nvSpPr>
        <p:spPr>
          <a:xfrm rot="10800000">
            <a:off x="8552553" y="6443662"/>
            <a:ext cx="568027"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92373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C:\Documents and Settings\Administrator\Desktop\b\DSC00002.JPG"/>
          <p:cNvPicPr>
            <a:picLocks noChangeAspect="1" noChangeArrowheads="1"/>
          </p:cNvPicPr>
          <p:nvPr/>
        </p:nvPicPr>
        <p:blipFill>
          <a:blip r:embed="rId2"/>
          <a:srcRect/>
          <a:stretch>
            <a:fillRect/>
          </a:stretch>
        </p:blipFill>
        <p:spPr bwMode="auto">
          <a:xfrm>
            <a:off x="1143198" y="1447800"/>
            <a:ext cx="3429596" cy="5410200"/>
          </a:xfrm>
          <a:prstGeom prst="rect">
            <a:avLst/>
          </a:prstGeom>
          <a:noFill/>
          <a:ln w="9525">
            <a:noFill/>
            <a:miter lim="800000"/>
            <a:headEnd/>
            <a:tailEnd/>
          </a:ln>
        </p:spPr>
      </p:pic>
      <p:pic>
        <p:nvPicPr>
          <p:cNvPr id="4" name="Picture 13" descr="C:\Documents and Settings\Administrator\Desktop\b\DSC00002.JPG"/>
          <p:cNvPicPr>
            <a:picLocks noChangeAspect="1" noChangeArrowheads="1"/>
          </p:cNvPicPr>
          <p:nvPr/>
        </p:nvPicPr>
        <p:blipFill>
          <a:blip r:embed="rId2"/>
          <a:srcRect/>
          <a:stretch>
            <a:fillRect/>
          </a:stretch>
        </p:blipFill>
        <p:spPr bwMode="auto">
          <a:xfrm>
            <a:off x="4744274" y="1447800"/>
            <a:ext cx="3143796" cy="5410200"/>
          </a:xfrm>
          <a:prstGeom prst="rect">
            <a:avLst/>
          </a:prstGeom>
          <a:noFill/>
          <a:ln w="9525">
            <a:noFill/>
            <a:miter lim="800000"/>
            <a:headEnd/>
            <a:tailEnd/>
          </a:ln>
        </p:spPr>
      </p:pic>
      <p:sp>
        <p:nvSpPr>
          <p:cNvPr id="5" name="Rectangle 4"/>
          <p:cNvSpPr/>
          <p:nvPr/>
        </p:nvSpPr>
        <p:spPr>
          <a:xfrm>
            <a:off x="3940667" y="381002"/>
            <a:ext cx="1353256" cy="584775"/>
          </a:xfrm>
          <a:prstGeom prst="rect">
            <a:avLst/>
          </a:prstGeom>
        </p:spPr>
        <p:txBody>
          <a:bodyPr wrap="none">
            <a:spAutoFit/>
          </a:bodyPr>
          <a:lstStyle/>
          <a:p>
            <a:pPr algn="just"/>
            <a:r>
              <a:rPr lang="hi-IN" sz="3200" b="1" dirty="0">
                <a:solidFill>
                  <a:srgbClr val="C00000"/>
                </a:solidFill>
              </a:rPr>
              <a:t>कोहनी</a:t>
            </a:r>
            <a:endParaRPr lang="en-US" sz="3200" b="1" dirty="0">
              <a:solidFill>
                <a:srgbClr val="C00000"/>
              </a:solidFill>
            </a:endParaRPr>
          </a:p>
        </p:txBody>
      </p:sp>
      <p:sp>
        <p:nvSpPr>
          <p:cNvPr id="6" name="Right Arrow 5">
            <a:hlinkClick r:id="rId3" action="ppaction://hlinksldjump"/>
          </p:cNvPr>
          <p:cNvSpPr/>
          <p:nvPr/>
        </p:nvSpPr>
        <p:spPr>
          <a:xfrm rot="10800000">
            <a:off x="8552553" y="6443662"/>
            <a:ext cx="568027"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1750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3199" y="1066800"/>
            <a:ext cx="6859191" cy="5839632"/>
          </a:xfrm>
          <a:prstGeom prst="rect">
            <a:avLst/>
          </a:prstGeom>
          <a:noFill/>
          <a:ln w="9525">
            <a:noFill/>
            <a:miter lim="800000"/>
            <a:headEnd/>
            <a:tailEnd/>
          </a:ln>
          <a:effectLst/>
        </p:spPr>
      </p:pic>
      <p:sp>
        <p:nvSpPr>
          <p:cNvPr id="3" name="Rectangle 2"/>
          <p:cNvSpPr/>
          <p:nvPr/>
        </p:nvSpPr>
        <p:spPr>
          <a:xfrm>
            <a:off x="3315277" y="304802"/>
            <a:ext cx="3457998" cy="584775"/>
          </a:xfrm>
          <a:prstGeom prst="rect">
            <a:avLst/>
          </a:prstGeom>
        </p:spPr>
        <p:txBody>
          <a:bodyPr wrap="none">
            <a:spAutoFit/>
          </a:bodyPr>
          <a:lstStyle/>
          <a:p>
            <a:r>
              <a:rPr lang="hi-IN" sz="3200" b="1" dirty="0">
                <a:solidFill>
                  <a:srgbClr val="C00000"/>
                </a:solidFill>
              </a:rPr>
              <a:t>अग्रबाहु और कलाई</a:t>
            </a:r>
            <a:endParaRPr lang="en-US" sz="3200" b="1" dirty="0">
              <a:solidFill>
                <a:srgbClr val="C00000"/>
              </a:solidFill>
            </a:endParaRPr>
          </a:p>
        </p:txBody>
      </p:sp>
      <p:sp>
        <p:nvSpPr>
          <p:cNvPr id="4" name="Right Arrow 3">
            <a:hlinkClick r:id="rId3" action="ppaction://hlinksldjump"/>
          </p:cNvPr>
          <p:cNvSpPr/>
          <p:nvPr/>
        </p:nvSpPr>
        <p:spPr>
          <a:xfrm rot="10800000">
            <a:off x="8552553" y="6443662"/>
            <a:ext cx="568027"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3502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srcRect/>
          <a:stretch>
            <a:fillRect/>
          </a:stretch>
        </p:blipFill>
        <p:spPr bwMode="auto">
          <a:xfrm>
            <a:off x="1143199" y="-1"/>
            <a:ext cx="6744871" cy="6873941"/>
          </a:xfrm>
          <a:prstGeom prst="rect">
            <a:avLst/>
          </a:prstGeom>
          <a:noFill/>
          <a:ln w="9525">
            <a:noFill/>
            <a:miter lim="800000"/>
            <a:headEnd/>
            <a:tailEnd/>
          </a:ln>
          <a:effectLst/>
        </p:spPr>
      </p:pic>
      <p:sp>
        <p:nvSpPr>
          <p:cNvPr id="4" name="Right Arrow 3">
            <a:hlinkClick r:id="rId4" action="ppaction://hlinksldjump"/>
          </p:cNvPr>
          <p:cNvSpPr/>
          <p:nvPr/>
        </p:nvSpPr>
        <p:spPr>
          <a:xfrm rot="10800000">
            <a:off x="8552553" y="6443662"/>
            <a:ext cx="568027"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407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65097"/>
            <a:ext cx="7888070" cy="1325563"/>
          </a:xfrm>
        </p:spPr>
        <p:txBody>
          <a:bodyPr/>
          <a:lstStyle/>
          <a:p>
            <a:pPr algn="ctr"/>
            <a:r>
              <a:rPr lang="hi-IN" b="1" u="sng" dirty="0">
                <a:solidFill>
                  <a:srgbClr val="FF0000"/>
                </a:solidFill>
                <a:latin typeface="+mn-lt"/>
              </a:rPr>
              <a:t>फ्रैक्चर, अव्यवस्था और मोच</a:t>
            </a:r>
            <a:endParaRPr lang="en-GB" u="sng" dirty="0">
              <a:solidFill>
                <a:srgbClr val="FF0000"/>
              </a:solidFill>
              <a:latin typeface="+mn-lt"/>
            </a:endParaRPr>
          </a:p>
        </p:txBody>
      </p:sp>
      <p:sp>
        <p:nvSpPr>
          <p:cNvPr id="3" name="Content Placeholder 2"/>
          <p:cNvSpPr>
            <a:spLocks noGrp="1"/>
          </p:cNvSpPr>
          <p:nvPr>
            <p:ph idx="1"/>
          </p:nvPr>
        </p:nvSpPr>
        <p:spPr>
          <a:xfrm>
            <a:off x="628759" y="1690688"/>
            <a:ext cx="7888070" cy="4486275"/>
          </a:xfrm>
        </p:spPr>
        <p:txBody>
          <a:bodyPr>
            <a:normAutofit fontScale="92500"/>
          </a:bodyPr>
          <a:lstStyle/>
          <a:p>
            <a:pPr algn="just">
              <a:buFont typeface="Wingdings" panose="05000000000000000000" pitchFamily="2" charset="2"/>
              <a:buChar char="Ø"/>
            </a:pPr>
            <a:r>
              <a:rPr lang="hi-IN" sz="3600" dirty="0"/>
              <a:t>फ्रैक्चर: हड्डी की निरंतरता में कोई भी दरार।</a:t>
            </a:r>
          </a:p>
          <a:p>
            <a:pPr algn="just">
              <a:buFont typeface="Wingdings" panose="05000000000000000000" pitchFamily="2" charset="2"/>
              <a:buChar char="Ø"/>
            </a:pPr>
            <a:endParaRPr lang="hi-IN" sz="3600" dirty="0"/>
          </a:p>
          <a:p>
            <a:pPr algn="just">
              <a:buFont typeface="Wingdings" panose="05000000000000000000" pitchFamily="2" charset="2"/>
              <a:buChar char="Ø"/>
            </a:pPr>
            <a:r>
              <a:rPr lang="hi-IN" sz="3600" dirty="0"/>
              <a:t>फ्रैक्चर खुला या बंद हो सकता है।</a:t>
            </a:r>
          </a:p>
          <a:p>
            <a:pPr algn="just">
              <a:buFont typeface="Wingdings" panose="05000000000000000000" pitchFamily="2" charset="2"/>
              <a:buChar char="Ø"/>
            </a:pPr>
            <a:endParaRPr lang="hi-IN" sz="3600" dirty="0"/>
          </a:p>
          <a:p>
            <a:pPr algn="just">
              <a:buFont typeface="Wingdings" panose="05000000000000000000" pitchFamily="2" charset="2"/>
              <a:buChar char="Ø"/>
            </a:pPr>
            <a:r>
              <a:rPr lang="hi-IN" sz="3600" dirty="0"/>
              <a:t>बंद फ्रैक्चर: वह फ्रैक्चर जिसमें ऊपर की त्वचा बरकरार रहती है। उचित स्प्लिंटिंग बंद फ्रैक्चर को खुले फ्रैक्चर में बदलने से रोकने में मदद करती है।</a:t>
            </a:r>
            <a:endParaRPr lang="en-US" sz="3200" dirty="0"/>
          </a:p>
          <a:p>
            <a:endParaRPr lang="en-US" sz="3200" b="1" dirty="0"/>
          </a:p>
          <a:p>
            <a:endParaRPr lang="en-GB" dirty="0"/>
          </a:p>
        </p:txBody>
      </p:sp>
      <p:sp>
        <p:nvSpPr>
          <p:cNvPr id="4" name="Right Arrow 3">
            <a:hlinkClick r:id="rId2" action="ppaction://hlinksldjump"/>
          </p:cNvPr>
          <p:cNvSpPr/>
          <p:nvPr/>
        </p:nvSpPr>
        <p:spPr>
          <a:xfrm>
            <a:off x="8088130" y="6025965"/>
            <a:ext cx="428699" cy="271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516829" y="6515100"/>
            <a:ext cx="628759" cy="646331"/>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168748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714375"/>
            <a:ext cx="7888070" cy="5462588"/>
          </a:xfrm>
        </p:spPr>
        <p:txBody>
          <a:bodyPr>
            <a:normAutofit fontScale="92500" lnSpcReduction="10000"/>
          </a:bodyPr>
          <a:lstStyle/>
          <a:p>
            <a:pPr algn="just">
              <a:lnSpc>
                <a:spcPct val="150000"/>
              </a:lnSpc>
            </a:pPr>
            <a:r>
              <a:rPr lang="hi-IN" sz="3200" b="1" dirty="0"/>
              <a:t>खुला फ्रैक्चर: वह फ्रैक्चर जिसमें त्वचा अंदर से क्षतिग्रस्त हड्डी के कारण या बाहर से उस वस्तु के कारण टूट या फट गई हो जिससे भेदक घाव हुआ हो और हड्डी में चोट लगी हो। हड्डी घाव से बाहर निकल भी सकती है और नहीं भी। खुले फ्रैक्चर गंभीर होते हैं क्योंकि इनमें संक्रमण का खतरा अधिक होता है और संक्रमण का खतरा भी अधिक होता है।</a:t>
            </a:r>
            <a:endParaRPr lang="en-GB" sz="3200" dirty="0"/>
          </a:p>
        </p:txBody>
      </p:sp>
      <p:sp>
        <p:nvSpPr>
          <p:cNvPr id="4" name="Right Arrow 3">
            <a:hlinkClick r:id="rId2" action="ppaction://hlinksldjump"/>
          </p:cNvPr>
          <p:cNvSpPr/>
          <p:nvPr/>
        </p:nvSpPr>
        <p:spPr>
          <a:xfrm>
            <a:off x="7879559" y="6040532"/>
            <a:ext cx="610896" cy="328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584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519" y="1735791"/>
            <a:ext cx="6630551" cy="3046988"/>
          </a:xfrm>
          <a:prstGeom prst="rect">
            <a:avLst/>
          </a:prstGeom>
        </p:spPr>
        <p:txBody>
          <a:bodyPr wrap="square">
            <a:spAutoFit/>
          </a:bodyPr>
          <a:lstStyle/>
          <a:p>
            <a:pPr algn="just"/>
            <a:r>
              <a:rPr lang="hi-IN" sz="3200" b="1" dirty="0">
                <a:solidFill>
                  <a:srgbClr val="FF0000"/>
                </a:solidFill>
              </a:rPr>
              <a:t>नोट: जानलेवा चोटों का पहले इलाज करें। मरीज़ की शारीरिक जाँच से फ्रैक्चर की संभावना से इनकार नहीं किया जा सकता। कई मोच और अव्यवस्थाएँ फ्रैक्चर जैसे ही लक्षण और संकेत प्रस्तुत करती हैं।</a:t>
            </a:r>
            <a:endParaRPr lang="en-US" sz="3200" b="1" dirty="0"/>
          </a:p>
        </p:txBody>
      </p:sp>
    </p:spTree>
    <p:extLst>
      <p:ext uri="{BB962C8B-B14F-4D97-AF65-F5344CB8AC3E}">
        <p14:creationId xmlns:p14="http://schemas.microsoft.com/office/powerpoint/2010/main" val="290778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57225"/>
            <a:ext cx="8120794" cy="5476875"/>
          </a:xfrm>
        </p:spPr>
        <p:txBody>
          <a:bodyPr>
            <a:normAutofit fontScale="77500" lnSpcReduction="20000"/>
          </a:bodyPr>
          <a:lstStyle/>
          <a:p>
            <a:pPr>
              <a:lnSpc>
                <a:spcPct val="150000"/>
              </a:lnSpc>
              <a:buFont typeface="Wingdings" panose="05000000000000000000" pitchFamily="2" charset="2"/>
              <a:buChar char="Ø"/>
            </a:pPr>
            <a:r>
              <a:rPr lang="hi-IN" sz="3600" b="1" dirty="0"/>
              <a:t>डिस्लोकेशन: वह चोट जिसमें जोड़ में हड्डी अपनी सामान्य स्थिति से हट जाती है और उसी स्थिति में रहती है।</a:t>
            </a:r>
          </a:p>
          <a:p>
            <a:pPr>
              <a:lnSpc>
                <a:spcPct val="150000"/>
              </a:lnSpc>
              <a:buFont typeface="Wingdings" panose="05000000000000000000" pitchFamily="2" charset="2"/>
              <a:buChar char="Ø"/>
            </a:pPr>
            <a:r>
              <a:rPr lang="hi-IN" sz="3600" b="1" dirty="0"/>
              <a:t>डिस्लोकेशन कभी-कभी स्नायुबंधन और कोमल ऊतकों के फटने का कारण बनता है यदि यह सामान्य गति सीमा से बहुत अधिक खिंच जाए। कंधे, कोहनी, उंगलियाँ, कूल्हे और टखने सबसे अधिक प्रभावित होने वाले जोड़ हैं। डिस्लोकेशन के संकेत और लक्षण फ्रैक्चर के समान ही होते हैं।</a:t>
            </a:r>
            <a:endParaRPr lang="en-US" sz="3200" dirty="0"/>
          </a:p>
          <a:p>
            <a:pPr>
              <a:buFont typeface="Wingdings" panose="05000000000000000000" pitchFamily="2" charset="2"/>
              <a:buChar char="Ø"/>
            </a:pPr>
            <a:endParaRPr lang="en-US" sz="3600" b="1" dirty="0"/>
          </a:p>
          <a:p>
            <a:endParaRPr lang="en-GB" dirty="0"/>
          </a:p>
        </p:txBody>
      </p:sp>
    </p:spTree>
    <p:extLst>
      <p:ext uri="{BB962C8B-B14F-4D97-AF65-F5344CB8AC3E}">
        <p14:creationId xmlns:p14="http://schemas.microsoft.com/office/powerpoint/2010/main" val="2355922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2903</Words>
  <Application>Microsoft Office PowerPoint</Application>
  <PresentationFormat>Custom</PresentationFormat>
  <Paragraphs>238</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मस्कुलोस्केलेटल चोटें </vt:lpstr>
      <vt:lpstr>उद्देश्य</vt:lpstr>
      <vt:lpstr>कंकाल प्रणाली</vt:lpstr>
      <vt:lpstr>जोड़ (आर्टिक्यूलेशन)</vt:lpstr>
      <vt:lpstr>स्नायुबंधन और कण्डरा</vt:lpstr>
      <vt:lpstr>फ्रैक्चर, अव्यवस्था और मोच</vt:lpstr>
      <vt:lpstr>PowerPoint Presentation</vt:lpstr>
      <vt:lpstr>PowerPoint Presentation</vt:lpstr>
      <vt:lpstr>PowerPoint Presentation</vt:lpstr>
      <vt:lpstr>PowerPoint Presentation</vt:lpstr>
      <vt:lpstr>मस्कुलोस्केलेटल चोट के संकेत और लक्षण</vt:lpstr>
      <vt:lpstr>PowerPoint Presentation</vt:lpstr>
      <vt:lpstr>स्प्लिंटिंग</vt:lpstr>
      <vt:lpstr>PowerPoint Presentation</vt:lpstr>
      <vt:lpstr>स्प्लिंट्स के प्रकार</vt:lpstr>
      <vt:lpstr>PowerPoint Presentation</vt:lpstr>
      <vt:lpstr>PowerPoint Presentation</vt:lpstr>
      <vt:lpstr>स्प्लिंटिंग के सामान्य नियम</vt:lpstr>
      <vt:lpstr>PowerPoint Presentation</vt:lpstr>
      <vt:lpstr>PowerPoint Presentation</vt:lpstr>
      <vt:lpstr>PowerPoint Presentation</vt:lpstr>
      <vt:lpstr>संदिग्ध फ्रैक्चर, अव्यवस्था या मोच के लिए अस्पताल-पूर्व उपचार</vt:lpstr>
      <vt:lpstr>PowerPoint Presentation</vt:lpstr>
      <vt:lpstr>PowerPoint Presentation</vt:lpstr>
      <vt:lpstr>PowerPoint Presentation</vt:lpstr>
      <vt:lpstr>PowerPoint Presentation</vt:lpstr>
      <vt:lpstr>PowerPoint Presentation</vt:lpstr>
      <vt:lpstr>विशिष्ट चोटों के लिए अस्पताल-पूर्व उपचार और स्प्लिंट्स का प्रयोग </vt:lpstr>
      <vt:lpstr>ऊपरी अंगों पर स्प्लिंटिंग</vt:lpstr>
      <vt:lpstr>PowerPoint Presentation</vt:lpstr>
      <vt:lpstr>PowerPoint Presentation</vt:lpstr>
      <vt:lpstr>PowerPoint Presentation</vt:lpstr>
      <vt:lpstr>PowerPoint Presentation</vt:lpstr>
      <vt:lpstr>निचले अंगों पर स्प्लिंटिंग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INJURIES </dc:title>
  <dc:creator>dell</dc:creator>
  <cp:lastModifiedBy>NDRF MEDICAL</cp:lastModifiedBy>
  <cp:revision>50</cp:revision>
  <dcterms:created xsi:type="dcterms:W3CDTF">2019-01-05T04:11:43Z</dcterms:created>
  <dcterms:modified xsi:type="dcterms:W3CDTF">2025-12-20T07:59:36Z</dcterms:modified>
</cp:coreProperties>
</file>