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1">
          <p15:clr>
            <a:srgbClr val="A4A3A4"/>
          </p15:clr>
        </p15:guide>
        <p15:guide id="4"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005" autoAdjust="0"/>
  </p:normalViewPr>
  <p:slideViewPr>
    <p:cSldViewPr>
      <p:cViewPr varScale="1">
        <p:scale>
          <a:sx n="94" d="100"/>
          <a:sy n="94" d="100"/>
        </p:scale>
        <p:origin x="2040" y="66"/>
      </p:cViewPr>
      <p:guideLst>
        <p:guide orient="horz" pos="2160"/>
        <p:guide pos="3840"/>
        <p:guide pos="2881"/>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B02F3A-0E47-477D-94E7-AC956EF627C4}" type="datetimeFigureOut">
              <a:rPr lang="en-IN" smtClean="0"/>
              <a:pPr/>
              <a:t>14-01-2026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CD2E45-F888-490E-A8CB-050A4030AB17}" type="slidenum">
              <a:rPr lang="en-IN" smtClean="0"/>
              <a:pPr/>
              <a:t>‹#›</a:t>
            </a:fld>
            <a:endParaRPr lang="en-IN"/>
          </a:p>
        </p:txBody>
      </p:sp>
    </p:spTree>
    <p:extLst>
      <p:ext uri="{BB962C8B-B14F-4D97-AF65-F5344CB8AC3E}">
        <p14:creationId xmlns:p14="http://schemas.microsoft.com/office/powerpoint/2010/main" val="917473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1DB7DF0F-5B1D-4318-B00E-6DC3F39EA176}" type="slidenum">
              <a:rPr lang="en-IN" smtClean="0"/>
              <a:t>9</a:t>
            </a:fld>
            <a:endParaRPr lang="en-IN"/>
          </a:p>
        </p:txBody>
      </p:sp>
    </p:spTree>
    <p:extLst>
      <p:ext uri="{BB962C8B-B14F-4D97-AF65-F5344CB8AC3E}">
        <p14:creationId xmlns:p14="http://schemas.microsoft.com/office/powerpoint/2010/main" val="4238323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E87DA2-0275-87F9-B382-E517B3E7DB42}"/>
              </a:ext>
            </a:extLst>
          </p:cNvPr>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DCB9E91-E974-6290-013E-F3A3A5C0FE0B}"/>
              </a:ext>
            </a:extLst>
          </p:cNvPr>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54F7123-AFDA-EF3B-C36E-3A8B831970CD}"/>
              </a:ext>
            </a:extLst>
          </p:cNvPr>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92DD11-8E05-4573-B1C7-8F2238493FDC}" type="datetimeFigureOut">
              <a:rPr lang="en-IN" smtClean="0"/>
              <a:t>14-01-2026</a:t>
            </a:fld>
            <a:endParaRPr lang="en-IN"/>
          </a:p>
        </p:txBody>
      </p:sp>
      <p:sp>
        <p:nvSpPr>
          <p:cNvPr id="5" name="Footer Placeholder 4">
            <a:extLst>
              <a:ext uri="{FF2B5EF4-FFF2-40B4-BE49-F238E27FC236}">
                <a16:creationId xmlns:a16="http://schemas.microsoft.com/office/drawing/2014/main" id="{84F93F10-FF1E-E6EE-AA82-220394110B03}"/>
              </a:ext>
            </a:extLst>
          </p:cNvPr>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69A376B-3BB7-3222-B3B5-C455B8D830DC}"/>
              </a:ext>
            </a:extLst>
          </p:cNvPr>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45E8FE-F267-4B35-B351-34ACBE21BAAA}" type="slidenum">
              <a:rPr lang="en-IN" smtClean="0"/>
              <a:t>‹#›</a:t>
            </a:fld>
            <a:endParaRPr lang="en-IN"/>
          </a:p>
        </p:txBody>
      </p:sp>
      <p:pic>
        <p:nvPicPr>
          <p:cNvPr id="8" name="Picture 7">
            <a:extLst>
              <a:ext uri="{FF2B5EF4-FFF2-40B4-BE49-F238E27FC236}">
                <a16:creationId xmlns:a16="http://schemas.microsoft.com/office/drawing/2014/main" id="{A829ED4E-8AAD-60BB-A1AF-AB33B9321A1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97257" y="150"/>
            <a:ext cx="1348331" cy="1186822"/>
          </a:xfrm>
          <a:prstGeom prst="rect">
            <a:avLst/>
          </a:prstGeom>
        </p:spPr>
      </p:pic>
    </p:spTree>
    <p:extLst>
      <p:ext uri="{BB962C8B-B14F-4D97-AF65-F5344CB8AC3E}">
        <p14:creationId xmlns:p14="http://schemas.microsoft.com/office/powerpoint/2010/main" val="2682572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FE10A-9011-E362-C040-B69280CE116B}"/>
              </a:ext>
            </a:extLst>
          </p:cNvPr>
          <p:cNvSpPr>
            <a:spLocks noGrp="1"/>
          </p:cNvSpPr>
          <p:nvPr>
            <p:ph type="ctrTitle"/>
          </p:nvPr>
        </p:nvSpPr>
        <p:spPr>
          <a:xfrm>
            <a:off x="760644" y="2540616"/>
            <a:ext cx="6859191" cy="2387600"/>
          </a:xfrm>
        </p:spPr>
        <p:txBody>
          <a:bodyPr>
            <a:noAutofit/>
          </a:bodyPr>
          <a:lstStyle/>
          <a:p>
            <a:pPr algn="just">
              <a:lnSpc>
                <a:spcPct val="115000"/>
              </a:lnSpc>
              <a:spcAft>
                <a:spcPts val="1000"/>
              </a:spcAft>
            </a:pP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b="1" dirty="0">
                <a:effectLst/>
                <a:latin typeface="Bell Gothic Std Light" panose="020B0606020203020204" pitchFamily="34" charset="0"/>
                <a:ea typeface="Times New Roman" panose="02020603050405020304" pitchFamily="18" charset="0"/>
                <a:cs typeface="Mangal" panose="02040503050203030202" pitchFamily="18" charset="0"/>
              </a:rPr>
              <a:t>         </a:t>
            </a:r>
            <a:r>
              <a:rPr lang="en-US" sz="4800" b="1" dirty="0">
                <a:solidFill>
                  <a:srgbClr val="FF0000"/>
                </a:solidFill>
                <a:effectLst/>
                <a:latin typeface="Bell Gothic Std Light" panose="020B0606020203020204" pitchFamily="34" charset="0"/>
                <a:ea typeface="Times New Roman" panose="02020603050405020304" pitchFamily="18" charset="0"/>
                <a:cs typeface="Mangal" panose="02040503050203030202" pitchFamily="18" charset="0"/>
              </a:rPr>
              <a:t>COVID-19 </a:t>
            </a:r>
            <a:r>
              <a:rPr lang="en-US" sz="4800" b="1" dirty="0">
                <a:solidFill>
                  <a:srgbClr val="0070C0"/>
                </a:solidFill>
                <a:effectLst/>
                <a:latin typeface="Bell Gothic Std Light" panose="020B0606020203020204" pitchFamily="34" charset="0"/>
                <a:ea typeface="Times New Roman" panose="02020603050405020304" pitchFamily="18" charset="0"/>
                <a:cs typeface="Mangal" panose="02040503050203030202" pitchFamily="18" charset="0"/>
              </a:rPr>
              <a:t>PENDEMIC</a:t>
            </a:r>
            <a:br>
              <a:rPr lang="en-IN" sz="4800" b="1" dirty="0">
                <a:effectLst/>
                <a:latin typeface="Calibri" panose="020F0502020204030204" pitchFamily="34" charset="0"/>
                <a:ea typeface="Times New Roman" panose="02020603050405020304" pitchFamily="18" charset="0"/>
                <a:cs typeface="Mangal" panose="02040503050203030202" pitchFamily="18" charset="0"/>
              </a:rPr>
            </a:br>
            <a:endParaRPr lang="en-IN" sz="4800" b="1" dirty="0"/>
          </a:p>
        </p:txBody>
      </p:sp>
      <p:sp>
        <p:nvSpPr>
          <p:cNvPr id="3" name="Title 1">
            <a:extLst>
              <a:ext uri="{FF2B5EF4-FFF2-40B4-BE49-F238E27FC236}">
                <a16:creationId xmlns:a16="http://schemas.microsoft.com/office/drawing/2014/main" id="{A7C19470-7161-D52E-54F1-1334ADD03985}"/>
              </a:ext>
            </a:extLst>
          </p:cNvPr>
          <p:cNvSpPr>
            <a:spLocks noGrp="1"/>
          </p:cNvSpPr>
          <p:nvPr/>
        </p:nvSpPr>
        <p:spPr>
          <a:xfrm>
            <a:off x="2139837" y="1097482"/>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-29</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3B69F47A-239E-285A-C792-C375AD8955DA}"/>
              </a:ext>
            </a:extLst>
          </p:cNvPr>
          <p:cNvSpPr txBox="1">
            <a:spLocks/>
          </p:cNvSpPr>
          <p:nvPr/>
        </p:nvSpPr>
        <p:spPr>
          <a:xfrm>
            <a:off x="6319736" y="5387189"/>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1780876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1ECBE6-7A50-F6CA-C997-3F93FF36396C}"/>
              </a:ext>
            </a:extLst>
          </p:cNvPr>
          <p:cNvSpPr txBox="1"/>
          <p:nvPr/>
        </p:nvSpPr>
        <p:spPr>
          <a:xfrm>
            <a:off x="242497" y="314036"/>
            <a:ext cx="8688309" cy="5925340"/>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Weakened immune system from solid organ transplants or bone marrow transplants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Pregnancy</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Asthma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Chronic lung diseases such as cystic fibrosis or pulmonary hypertension</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Liver disease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Dementia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Down syndrome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61449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D0D252-392B-65B2-342E-5D17050BAE41}"/>
              </a:ext>
            </a:extLst>
          </p:cNvPr>
          <p:cNvSpPr txBox="1"/>
          <p:nvPr/>
        </p:nvSpPr>
        <p:spPr>
          <a:xfrm>
            <a:off x="498850" y="517237"/>
            <a:ext cx="8078603" cy="318035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Weakened immune system from bone marrow transplant, HIV or some medications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Brain and nervous system conditions, such as strokes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Substance use disorders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89186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83401F-4912-1590-F4FF-DB51F8BB3D59}"/>
              </a:ext>
            </a:extLst>
          </p:cNvPr>
          <p:cNvSpPr txBox="1"/>
          <p:nvPr/>
        </p:nvSpPr>
        <p:spPr>
          <a:xfrm>
            <a:off x="422637" y="461819"/>
            <a:ext cx="8300314" cy="6555641"/>
          </a:xfrm>
          <a:prstGeom prst="rect">
            <a:avLst/>
          </a:prstGeom>
          <a:noFill/>
        </p:spPr>
        <p:txBody>
          <a:bodyPr wrap="square">
            <a:spAutoFit/>
          </a:bodyPr>
          <a:lstStyle/>
          <a:p>
            <a:r>
              <a:rPr lang="en-US" sz="3600" b="1"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Causes</a:t>
            </a:r>
            <a:endParaRPr lang="en-IN" sz="3600" b="1" dirty="0">
              <a:effectLst/>
              <a:latin typeface="Bell MT" panose="02020503060305020303" pitchFamily="18" charset="0"/>
              <a:ea typeface="Times New Roman" panose="02020603050405020304" pitchFamily="18" charset="0"/>
            </a:endParaRPr>
          </a:p>
          <a:p>
            <a:pPr algn="just"/>
            <a:r>
              <a:rPr lang="en-IN" sz="3200" dirty="0">
                <a:effectLst/>
                <a:latin typeface="Bell MT" panose="02020503060305020303" pitchFamily="18" charset="0"/>
                <a:ea typeface="Times New Roman" panose="02020603050405020304" pitchFamily="18" charset="0"/>
                <a:cs typeface="Times New Roman" panose="02020603050405020304" pitchFamily="18" charset="0"/>
              </a:rPr>
              <a:t>Infection with severe acute respiratory syndrome coronavirus 2, or SARS-CoV-2, causes coronavirus disease 2019 (COVID-19).</a:t>
            </a:r>
            <a:endParaRPr lang="en-IN" sz="3200" dirty="0">
              <a:effectLst/>
              <a:latin typeface="Bell MT" panose="02020503060305020303" pitchFamily="18" charset="0"/>
              <a:ea typeface="Times New Roman" panose="02020603050405020304" pitchFamily="18" charset="0"/>
            </a:endParaRPr>
          </a:p>
          <a:p>
            <a:pPr algn="just"/>
            <a:r>
              <a:rPr lang="en-IN" sz="3200" dirty="0">
                <a:effectLst/>
                <a:latin typeface="Bell MT" panose="02020503060305020303" pitchFamily="18" charset="0"/>
                <a:ea typeface="Times New Roman" panose="02020603050405020304" pitchFamily="18" charset="0"/>
                <a:cs typeface="Times New Roman" panose="02020603050405020304" pitchFamily="18" charset="0"/>
              </a:rPr>
              <a:t>The virus that causes COVID-19 spreads easily among people. Data has shown that the COVID-19 virus spreads mainly from person to person among those in close contact (within about 6 feet, or 2 meters). The virus spreads by respiratory droplets released when someone with the virus coughs, sneezes, breathes, sings or talks. These droplets can be inhaled or land in the mouth, nose or eyes of a person nearby.</a:t>
            </a:r>
            <a:endParaRPr lang="en-IN" sz="32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007081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83A7A7-5874-E17B-AACE-3322C38F2F4A}"/>
              </a:ext>
            </a:extLst>
          </p:cNvPr>
          <p:cNvSpPr txBox="1"/>
          <p:nvPr/>
        </p:nvSpPr>
        <p:spPr>
          <a:xfrm>
            <a:off x="284524" y="974342"/>
            <a:ext cx="8127102" cy="5693866"/>
          </a:xfrm>
          <a:prstGeom prst="rect">
            <a:avLst/>
          </a:prstGeom>
          <a:noFill/>
        </p:spPr>
        <p:txBody>
          <a:bodyPr wrap="square">
            <a:spAutoFit/>
          </a:bodyPr>
          <a:lstStyle/>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Sometimes the COVID-19 virus can spread when a person is exposed to very small droplets or aerosols that stay in the air for several minutes or hours — called airborne transmission.</a:t>
            </a:r>
            <a:endParaRPr lang="en-IN" sz="2800" dirty="0">
              <a:effectLst/>
              <a:latin typeface="Bell MT" panose="02020503060305020303" pitchFamily="18" charset="0"/>
              <a:ea typeface="Times New Roman" panose="02020603050405020304" pitchFamily="18" charset="0"/>
            </a:endParaRPr>
          </a:p>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The virus can also spread if you touch a surface with the virus on it and then touch your mouth, nose or eyes. But the risk is low.</a:t>
            </a:r>
          </a:p>
          <a:p>
            <a:pPr algn="just"/>
            <a:r>
              <a:rPr lang="en-US" sz="2800" dirty="0">
                <a:effectLst/>
                <a:latin typeface="Bell MT" panose="02020503060305020303" pitchFamily="18" charset="0"/>
                <a:ea typeface="Times New Roman" panose="02020603050405020304" pitchFamily="18" charset="0"/>
                <a:cs typeface="Mangal" panose="02040503050203030202" pitchFamily="18" charset="0"/>
              </a:rPr>
              <a:t>The COVID-19 virus can spread from someone who is infected but has no symptoms. This is called asymptomatic transmission. The COVID-19 virus can also spread from someone who is infected but hasn't developed symptoms yet. This is called pre symptomatic transmission</a:t>
            </a:r>
            <a:endParaRPr lang="en-IN" sz="28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271239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E5B3AA-626A-AEBE-4955-D2CEE4ECD55E}"/>
              </a:ext>
            </a:extLst>
          </p:cNvPr>
          <p:cNvSpPr txBox="1"/>
          <p:nvPr/>
        </p:nvSpPr>
        <p:spPr>
          <a:xfrm>
            <a:off x="144287" y="945785"/>
            <a:ext cx="7995461" cy="5565241"/>
          </a:xfrm>
          <a:prstGeom prst="rect">
            <a:avLst/>
          </a:prstGeom>
          <a:noFill/>
        </p:spPr>
        <p:txBody>
          <a:bodyPr wrap="square">
            <a:spAutoFit/>
          </a:bodyPr>
          <a:lstStyle/>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It's possible to get COVID-19 twice or more, but this is uncommon.</a:t>
            </a:r>
            <a:endParaRPr lang="en-IN" sz="2800" dirty="0">
              <a:effectLst/>
              <a:latin typeface="Bell MT" panose="02020503060305020303" pitchFamily="18" charset="0"/>
              <a:ea typeface="Times New Roman" panose="02020603050405020304" pitchFamily="18" charset="0"/>
            </a:endParaRPr>
          </a:p>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The COVID-19 virus has mutated several times and now has several variants that are being monitored in the United States. The delta (B.1.617.2) variant is a variant of concern in the U.S. and is more contagious than previous variants.</a:t>
            </a:r>
            <a:endParaRPr lang="en-IN" sz="2800" dirty="0">
              <a:effectLst/>
              <a:latin typeface="Bell MT" panose="02020503060305020303" pitchFamily="18" charset="0"/>
              <a:ea typeface="Times New Roman" panose="02020603050405020304" pitchFamily="18" charset="0"/>
            </a:endParaRPr>
          </a:p>
          <a:p>
            <a:pPr algn="just"/>
            <a:r>
              <a:rPr lang="en-US" sz="2800" b="1" dirty="0">
                <a:solidFill>
                  <a:srgbClr val="FF0000"/>
                </a:solidFill>
                <a:effectLst/>
                <a:latin typeface="Bell MT" panose="02020503060305020303" pitchFamily="18" charset="0"/>
                <a:ea typeface="Times New Roman" panose="02020603050405020304" pitchFamily="18" charset="0"/>
              </a:rPr>
              <a:t>Risk factors</a:t>
            </a:r>
            <a:endParaRPr lang="en-IN" sz="2800" b="1" dirty="0">
              <a:effectLst/>
              <a:latin typeface="Bell MT" panose="02020503060305020303" pitchFamily="18" charset="0"/>
              <a:ea typeface="Times New Roman" panose="02020603050405020304" pitchFamily="18" charset="0"/>
            </a:endParaRPr>
          </a:p>
          <a:p>
            <a:pPr algn="just"/>
            <a:r>
              <a:rPr lang="en-IN" sz="2800" dirty="0">
                <a:effectLst/>
                <a:latin typeface="Bell MT" panose="02020503060305020303" pitchFamily="18" charset="0"/>
                <a:ea typeface="Times New Roman" panose="02020603050405020304" pitchFamily="18" charset="0"/>
              </a:rPr>
              <a:t>Risk factors for COVID-19 appear to include:</a:t>
            </a: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dirty="0">
                <a:effectLst/>
                <a:latin typeface="Bell MT" panose="02020503060305020303" pitchFamily="18" charset="0"/>
                <a:ea typeface="Times New Roman" panose="02020603050405020304" pitchFamily="18" charset="0"/>
                <a:cs typeface="Mangal" panose="02040503050203030202" pitchFamily="18" charset="0"/>
              </a:rPr>
              <a:t>Close contact (within 6 feet, or 2 meters) with someone who has COVID-19</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dirty="0">
                <a:effectLst/>
                <a:latin typeface="Bell MT" panose="02020503060305020303" pitchFamily="18" charset="0"/>
                <a:ea typeface="Times New Roman" panose="02020603050405020304" pitchFamily="18" charset="0"/>
                <a:cs typeface="Mangal" panose="02040503050203030202" pitchFamily="18" charset="0"/>
              </a:rPr>
              <a:t>Being coughed or sneezed on by an infected person</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96606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F6CA38-9DAF-97A5-E4D1-69B743869B1F}"/>
              </a:ext>
            </a:extLst>
          </p:cNvPr>
          <p:cNvSpPr txBox="1"/>
          <p:nvPr/>
        </p:nvSpPr>
        <p:spPr>
          <a:xfrm>
            <a:off x="186513" y="481612"/>
            <a:ext cx="8549739" cy="6946517"/>
          </a:xfrm>
          <a:prstGeom prst="rect">
            <a:avLst/>
          </a:prstGeom>
          <a:noFill/>
        </p:spPr>
        <p:txBody>
          <a:bodyPr wrap="square">
            <a:spAutoFit/>
          </a:bodyPr>
          <a:lstStyle/>
          <a:p>
            <a:r>
              <a:rPr lang="en-US" sz="3600" b="1" dirty="0">
                <a:solidFill>
                  <a:srgbClr val="FF0000"/>
                </a:solidFill>
                <a:effectLst/>
                <a:latin typeface="Bell MT" panose="02020503060305020303" pitchFamily="18" charset="0"/>
                <a:ea typeface="Times New Roman" panose="02020603050405020304" pitchFamily="18" charset="0"/>
              </a:rPr>
              <a:t>Complications</a:t>
            </a:r>
            <a:endParaRPr lang="en-IN" sz="3600" b="1" dirty="0">
              <a:effectLst/>
              <a:latin typeface="Bell MT" panose="02020503060305020303" pitchFamily="18" charset="0"/>
              <a:ea typeface="Times New Roman" panose="02020603050405020304" pitchFamily="18" charset="0"/>
            </a:endParaRPr>
          </a:p>
          <a:p>
            <a:r>
              <a:rPr lang="en-IN" sz="3200" dirty="0">
                <a:effectLst/>
                <a:latin typeface="Bell MT" panose="02020503060305020303" pitchFamily="18" charset="0"/>
                <a:ea typeface="Times New Roman" panose="02020603050405020304" pitchFamily="18" charset="0"/>
              </a:rPr>
              <a:t>Although most people with COVID-19 have mild to moderate symptoms, the disease can cause severe medical complications and lead to death in some people. Older adults or people with existing medical conditions are at greater risk of becoming seriously ill with COVID-19.</a:t>
            </a:r>
          </a:p>
          <a:p>
            <a:endParaRPr lang="en-IN" sz="3200" dirty="0">
              <a:effectLst/>
              <a:latin typeface="Times New Roman" panose="02020603050405020304" pitchFamily="18" charset="0"/>
              <a:ea typeface="Times New Roman" panose="02020603050405020304" pitchFamily="18" charset="0"/>
            </a:endParaRPr>
          </a:p>
          <a:p>
            <a:r>
              <a:rPr lang="en-IN" sz="3200" dirty="0">
                <a:effectLst/>
                <a:latin typeface="Bell MT" panose="02020503060305020303" pitchFamily="18" charset="0"/>
                <a:ea typeface="Times New Roman" panose="02020603050405020304" pitchFamily="18" charset="0"/>
              </a:rPr>
              <a:t>Complications can include:</a:t>
            </a: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Mangal" panose="02040503050203030202" pitchFamily="18" charset="0"/>
              </a:rPr>
              <a:t>Pneumonia and trouble breathing </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Mangal" panose="02040503050203030202" pitchFamily="18" charset="0"/>
              </a:rPr>
              <a:t>Organ failure in several organs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Mangal" panose="02040503050203030202" pitchFamily="18" charset="0"/>
              </a:rPr>
              <a:t>Heart problems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endParaRPr lang="en-IN" sz="18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912837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E5F306-AF8B-D2E4-44C9-D2BDD11C612B}"/>
              </a:ext>
            </a:extLst>
          </p:cNvPr>
          <p:cNvSpPr txBox="1"/>
          <p:nvPr/>
        </p:nvSpPr>
        <p:spPr>
          <a:xfrm>
            <a:off x="193164" y="940506"/>
            <a:ext cx="8605166" cy="5702074"/>
          </a:xfrm>
          <a:prstGeom prst="rect">
            <a:avLst/>
          </a:prstGeom>
          <a:noFill/>
        </p:spPr>
        <p:txBody>
          <a:bodyPr wrap="square">
            <a:spAutoFit/>
          </a:bodyPr>
          <a:lstStyle/>
          <a:p>
            <a:pPr marL="34290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A severe lung condition that causes a low amount of oxygen to go through your bloodstream to your organs (acute respiratory distress syndrome)</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Blood clots</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Acute kidney injury</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Additional viral and bacterial infections</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a:lnSpc>
                <a:spcPct val="115000"/>
              </a:lnSpc>
              <a:spcAft>
                <a:spcPts val="1000"/>
              </a:spcAft>
            </a:pPr>
            <a:r>
              <a:rPr lang="en-US" sz="3600" dirty="0">
                <a:effectLst/>
                <a:latin typeface="Bell MT" panose="02020503060305020303" pitchFamily="18" charset="0"/>
                <a:ea typeface="Times New Roman" panose="02020603050405020304" pitchFamily="18" charset="0"/>
                <a:cs typeface="Mangal" panose="02040503050203030202" pitchFamily="18" charset="0"/>
              </a:rPr>
              <a:t> </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20126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F45A0-7E19-D401-563D-D862C13667CB}"/>
              </a:ext>
            </a:extLst>
          </p:cNvPr>
          <p:cNvSpPr>
            <a:spLocks noGrp="1"/>
          </p:cNvSpPr>
          <p:nvPr>
            <p:ph type="title"/>
          </p:nvPr>
        </p:nvSpPr>
        <p:spPr/>
        <p:txBody>
          <a:bodyPr>
            <a:normAutofit fontScale="90000"/>
          </a:bodyPr>
          <a:lstStyle/>
          <a:p>
            <a:pPr algn="ctr"/>
            <a:br>
              <a:rPr lang="en-US" sz="8800" dirty="0">
                <a:solidFill>
                  <a:srgbClr val="00B050"/>
                </a:solidFill>
              </a:rPr>
            </a:br>
            <a:br>
              <a:rPr lang="en-US" sz="8800" dirty="0">
                <a:solidFill>
                  <a:srgbClr val="00B050"/>
                </a:solidFill>
              </a:rPr>
            </a:br>
            <a:br>
              <a:rPr lang="en-US" sz="8800" dirty="0">
                <a:solidFill>
                  <a:srgbClr val="00B050"/>
                </a:solidFill>
              </a:rPr>
            </a:br>
            <a:br>
              <a:rPr lang="en-US" sz="8800" dirty="0">
                <a:solidFill>
                  <a:srgbClr val="00B050"/>
                </a:solidFill>
              </a:rPr>
            </a:br>
            <a:r>
              <a:rPr lang="en-US" sz="8800" dirty="0">
                <a:solidFill>
                  <a:srgbClr val="00B050"/>
                </a:solidFill>
              </a:rPr>
              <a:t>ANY QUESTIONS ?</a:t>
            </a:r>
            <a:endParaRPr lang="en-IN" sz="8800" dirty="0">
              <a:solidFill>
                <a:srgbClr val="00B050"/>
              </a:solidFill>
            </a:endParaRPr>
          </a:p>
        </p:txBody>
      </p:sp>
    </p:spTree>
    <p:extLst>
      <p:ext uri="{BB962C8B-B14F-4D97-AF65-F5344CB8AC3E}">
        <p14:creationId xmlns:p14="http://schemas.microsoft.com/office/powerpoint/2010/main" val="2811813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A9FF16-1890-E68E-DCD7-9006E515A5B4}"/>
              </a:ext>
            </a:extLst>
          </p:cNvPr>
          <p:cNvSpPr>
            <a:spLocks noGrp="1"/>
          </p:cNvSpPr>
          <p:nvPr>
            <p:ph idx="1"/>
          </p:nvPr>
        </p:nvSpPr>
        <p:spPr/>
        <p:txBody>
          <a:bodyPr>
            <a:normAutofit/>
          </a:bodyPr>
          <a:lstStyle/>
          <a:p>
            <a:pPr marL="0" indent="0" algn="r">
              <a:buNone/>
            </a:pPr>
            <a:r>
              <a:rPr lang="en-US" dirty="0">
                <a:solidFill>
                  <a:srgbClr val="00B0F0"/>
                </a:solidFill>
              </a:rPr>
              <a:t> </a:t>
            </a:r>
          </a:p>
          <a:p>
            <a:pPr marL="0" indent="0" algn="r">
              <a:buNone/>
            </a:pPr>
            <a:endParaRPr lang="en-US" sz="8800" dirty="0">
              <a:solidFill>
                <a:srgbClr val="00B0F0"/>
              </a:solidFill>
            </a:endParaRPr>
          </a:p>
          <a:p>
            <a:pPr marL="0" indent="0" algn="r">
              <a:buNone/>
            </a:pPr>
            <a:endParaRPr lang="en-US" sz="8800" dirty="0">
              <a:solidFill>
                <a:srgbClr val="00B0F0"/>
              </a:solidFill>
            </a:endParaRPr>
          </a:p>
          <a:p>
            <a:pPr marL="0" indent="0" algn="r">
              <a:buNone/>
            </a:pPr>
            <a:r>
              <a:rPr lang="en-US" sz="8800" dirty="0">
                <a:solidFill>
                  <a:srgbClr val="7030A0"/>
                </a:solidFill>
              </a:rPr>
              <a:t>THANKS</a:t>
            </a:r>
            <a:r>
              <a:rPr lang="en-US" sz="8800" dirty="0">
                <a:solidFill>
                  <a:srgbClr val="00B0F0"/>
                </a:solidFill>
              </a:rPr>
              <a:t> </a:t>
            </a:r>
            <a:endParaRPr lang="en-IN" sz="8800" dirty="0">
              <a:solidFill>
                <a:srgbClr val="00B0F0"/>
              </a:solidFill>
            </a:endParaRPr>
          </a:p>
        </p:txBody>
      </p:sp>
    </p:spTree>
    <p:extLst>
      <p:ext uri="{BB962C8B-B14F-4D97-AF65-F5344CB8AC3E}">
        <p14:creationId xmlns:p14="http://schemas.microsoft.com/office/powerpoint/2010/main" val="3394631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7AB519-2BA2-5789-F41C-721E9CFE4B7B}"/>
              </a:ext>
            </a:extLst>
          </p:cNvPr>
          <p:cNvSpPr txBox="1"/>
          <p:nvPr/>
        </p:nvSpPr>
        <p:spPr>
          <a:xfrm>
            <a:off x="117784" y="1059260"/>
            <a:ext cx="8910019" cy="5155899"/>
          </a:xfrm>
          <a:prstGeom prst="rect">
            <a:avLst/>
          </a:prstGeom>
          <a:noFill/>
        </p:spPr>
        <p:txBody>
          <a:bodyPr wrap="square">
            <a:spAutoFit/>
          </a:bodyPr>
          <a:lstStyle/>
          <a:p>
            <a:pPr algn="just">
              <a:lnSpc>
                <a:spcPct val="115000"/>
              </a:lnSpc>
              <a:spcAft>
                <a:spcPts val="1000"/>
              </a:spcAft>
            </a:pP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Coronaviruses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are a family of viruses that can cause illnesses such as the </a:t>
            </a:r>
            <a:r>
              <a:rPr lang="en-US" sz="2800" dirty="0">
                <a:solidFill>
                  <a:srgbClr val="00B0F0"/>
                </a:solidFill>
                <a:effectLst/>
                <a:latin typeface="Bell MT" panose="02020503060305020303" pitchFamily="18" charset="0"/>
                <a:ea typeface="Times New Roman" panose="02020603050405020304" pitchFamily="18" charset="0"/>
                <a:cs typeface="Times New Roman" panose="02020603050405020304" pitchFamily="18" charset="0"/>
              </a:rPr>
              <a:t>common cold</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severe acute respiratory syndrome (SARS)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and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Middle East respiratory syndrome (MERS)</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In 2019, a new coronavirus was identified as the cause of a </a:t>
            </a:r>
            <a:r>
              <a:rPr lang="en-US" sz="2800" dirty="0">
                <a:solidFill>
                  <a:srgbClr val="0070C0"/>
                </a:solidFill>
                <a:effectLst/>
                <a:latin typeface="Bell MT" panose="02020503060305020303" pitchFamily="18" charset="0"/>
                <a:ea typeface="Times New Roman" panose="02020603050405020304" pitchFamily="18" charset="0"/>
                <a:cs typeface="Times New Roman" panose="02020603050405020304" pitchFamily="18" charset="0"/>
              </a:rPr>
              <a:t>disease outbreak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that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originated in China</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a:t>
            </a: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 virus is known as </a:t>
            </a:r>
            <a:r>
              <a:rPr lang="en-US" sz="2800" dirty="0">
                <a:solidFill>
                  <a:srgbClr val="00B0F0"/>
                </a:solidFill>
                <a:effectLst/>
                <a:latin typeface="Bell MT" panose="02020503060305020303" pitchFamily="18" charset="0"/>
                <a:ea typeface="Times New Roman" panose="02020603050405020304" pitchFamily="18" charset="0"/>
                <a:cs typeface="Times New Roman" panose="02020603050405020304" pitchFamily="18" charset="0"/>
              </a:rPr>
              <a:t>severe acute respiratory syndrome coronavirus 2</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(SARS-CoV-2).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 disease it causes is called coronavirus disease 2019 (COVID-19). In March 2020, the World Health Organization (WHO) declared the COVID-19 outbreak a pandemic.</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92008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339E79-94A4-A3D4-6FAA-36C5966F370D}"/>
              </a:ext>
            </a:extLst>
          </p:cNvPr>
          <p:cNvSpPr txBox="1"/>
          <p:nvPr/>
        </p:nvSpPr>
        <p:spPr>
          <a:xfrm>
            <a:off x="528965" y="996679"/>
            <a:ext cx="8293386" cy="5189113"/>
          </a:xfrm>
          <a:prstGeom prst="rect">
            <a:avLst/>
          </a:prstGeom>
          <a:noFill/>
        </p:spPr>
        <p:txBody>
          <a:bodyPr wrap="square">
            <a:spAutoFit/>
          </a:bodyPr>
          <a:lstStyle/>
          <a:p>
            <a:pPr algn="just">
              <a:lnSpc>
                <a:spcPct val="115000"/>
              </a:lnSpc>
              <a:spcAft>
                <a:spcPts val="1000"/>
              </a:spcAft>
            </a:pPr>
            <a:r>
              <a:rPr lang="en-US" sz="3600" dirty="0">
                <a:effectLst/>
                <a:latin typeface="Bell MT" panose="02020503060305020303" pitchFamily="18" charset="0"/>
                <a:ea typeface="Times New Roman" panose="02020603050405020304" pitchFamily="18" charset="0"/>
                <a:cs typeface="Times New Roman" panose="02020603050405020304" pitchFamily="18" charset="0"/>
              </a:rPr>
              <a:t>Public health groups, including the U.S. Centers for Disease Control and Prevention (CDC) and WHO, are monitoring the COVID-19 pandemic and posting updates on their websites. These groups have also issued recommendations for preventing and treating the virus that causes COVID-19.</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239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1D36CC-DAC0-5C1B-F106-681923451308}"/>
              </a:ext>
            </a:extLst>
          </p:cNvPr>
          <p:cNvSpPr txBox="1"/>
          <p:nvPr/>
        </p:nvSpPr>
        <p:spPr>
          <a:xfrm>
            <a:off x="533492" y="139321"/>
            <a:ext cx="8438884" cy="6498189"/>
          </a:xfrm>
          <a:prstGeom prst="rect">
            <a:avLst/>
          </a:prstGeom>
          <a:noFill/>
        </p:spPr>
        <p:txBody>
          <a:bodyPr wrap="square">
            <a:spAutoFit/>
          </a:bodyPr>
          <a:lstStyle/>
          <a:p>
            <a:pPr>
              <a:lnSpc>
                <a:spcPct val="115000"/>
              </a:lnSpc>
              <a:spcAft>
                <a:spcPts val="1000"/>
              </a:spcAft>
            </a:pPr>
            <a:r>
              <a:rPr lang="en-US"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Symptoms</a:t>
            </a:r>
            <a:endParaRPr lang="en-IN"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Signs and symptoms of coronavirus disease 2019 (COVID-19) may appear </a:t>
            </a: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2 to 14 days after exposure</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This time after exposure and before having symptoms is called the incubation period. You can still spread COVID-19 before you have symptoms (</a:t>
            </a: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pre symptomatic transmission)</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Common signs and symptoms can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Cough</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Tiredness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9929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0A80B9-853F-82BD-0CD7-CD06A8AC7502}"/>
              </a:ext>
            </a:extLst>
          </p:cNvPr>
          <p:cNvSpPr txBox="1"/>
          <p:nvPr/>
        </p:nvSpPr>
        <p:spPr>
          <a:xfrm>
            <a:off x="491921" y="171827"/>
            <a:ext cx="8438884" cy="6609758"/>
          </a:xfrm>
          <a:prstGeom prst="rect">
            <a:avLst/>
          </a:prstGeom>
          <a:noFill/>
        </p:spPr>
        <p:txBody>
          <a:bodyPr wrap="square">
            <a:spAutoFit/>
          </a:bodyPr>
          <a:lstStyle/>
          <a:p>
            <a:pPr>
              <a:lnSpc>
                <a:spcPct val="115000"/>
              </a:lnSpc>
              <a:spcAft>
                <a:spcPts val="1000"/>
              </a:spcAf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Early symptoms of COVID-19 may include </a:t>
            </a:r>
          </a:p>
          <a:p>
            <a:pPr>
              <a:lnSpc>
                <a:spcPct val="115000"/>
              </a:lnSpc>
              <a:spcAft>
                <a:spcPts val="1000"/>
              </a:spcAf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a loss of taste or smell.</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Other symptoms can include: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Shortness of breath or difficulty breathing</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Muscle aches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Chills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Sore throat</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Runny nose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Headache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35267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1B5FD8-2730-B1ED-8D52-1B793C1E77C9}"/>
              </a:ext>
            </a:extLst>
          </p:cNvPr>
          <p:cNvSpPr txBox="1"/>
          <p:nvPr/>
        </p:nvSpPr>
        <p:spPr>
          <a:xfrm>
            <a:off x="277139" y="332510"/>
            <a:ext cx="8549739" cy="4098173"/>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Chest pain</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Pink eye (conjunctivitis)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Nausea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Vomiting</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Diarrhea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Rash</a:t>
            </a:r>
            <a:endParaRPr lang="en-IN" sz="3200" dirty="0">
              <a:latin typeface="Bell MT" panose="02020503060305020303" pitchFamily="18" charset="0"/>
            </a:endParaRPr>
          </a:p>
        </p:txBody>
      </p:sp>
    </p:spTree>
    <p:extLst>
      <p:ext uri="{BB962C8B-B14F-4D97-AF65-F5344CB8AC3E}">
        <p14:creationId xmlns:p14="http://schemas.microsoft.com/office/powerpoint/2010/main" val="133793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E9BD00-0762-8C2C-8A8A-CA61215C5CF8}"/>
              </a:ext>
            </a:extLst>
          </p:cNvPr>
          <p:cNvSpPr txBox="1"/>
          <p:nvPr/>
        </p:nvSpPr>
        <p:spPr>
          <a:xfrm>
            <a:off x="287531" y="1219577"/>
            <a:ext cx="8570525" cy="4660378"/>
          </a:xfrm>
          <a:prstGeom prst="rect">
            <a:avLst/>
          </a:prstGeom>
          <a:noFill/>
        </p:spPr>
        <p:txBody>
          <a:bodyPr wrap="square">
            <a:spAutoFit/>
          </a:bodyPr>
          <a:lstStyle/>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This list isn't complete. Children have similar symptoms to adults and generally have mild illness.</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 severity of COVID-19 symptoms can range from very mild to severe. Some people may have only a few symptoms. Some people may have no symptoms at all, but can still spread it (asymptomatic transmission). Some people may experience worsened symptoms, such as worsened shortness of breath and pneumonia, about a week after symptoms start.</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19207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AAC07D-F80D-F6B8-E1F6-33C044987376}"/>
              </a:ext>
            </a:extLst>
          </p:cNvPr>
          <p:cNvSpPr txBox="1"/>
          <p:nvPr/>
        </p:nvSpPr>
        <p:spPr>
          <a:xfrm>
            <a:off x="311780" y="83128"/>
            <a:ext cx="8833807" cy="6898940"/>
          </a:xfrm>
          <a:prstGeom prst="rect">
            <a:avLst/>
          </a:prstGeom>
          <a:noFill/>
        </p:spPr>
        <p:txBody>
          <a:bodyPr wrap="square">
            <a:spAutoFit/>
          </a:bodyPr>
          <a:lstStyle/>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Some people experience COVID-19 symptoms for </a:t>
            </a: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more than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four weeks</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after they're diagnosed. </a:t>
            </a: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These health issues are sometimes called post-COVID-19 conditions. Some children experience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multisystem inflammatory syndrome,</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 syndrome that can affect </a:t>
            </a:r>
            <a:r>
              <a:rPr lang="en-US" sz="2800" dirty="0">
                <a:solidFill>
                  <a:srgbClr val="00B0F0"/>
                </a:solidFill>
                <a:effectLst/>
                <a:latin typeface="Bell MT" panose="02020503060305020303" pitchFamily="18" charset="0"/>
                <a:ea typeface="Times New Roman" panose="02020603050405020304" pitchFamily="18" charset="0"/>
                <a:cs typeface="Times New Roman" panose="02020603050405020304" pitchFamily="18" charset="0"/>
              </a:rPr>
              <a:t>some organs and tissues, several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weeks after having COVID-19. Rarely, some adults experience the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syndrome too.</a:t>
            </a:r>
          </a:p>
          <a:p>
            <a:pPr marL="457200" indent="-457200" algn="just">
              <a:lnSpc>
                <a:spcPct val="115000"/>
              </a:lnSpc>
              <a:spcAft>
                <a:spcPts val="1000"/>
              </a:spcAft>
              <a:buFont typeface="Wingdings" panose="05000000000000000000" pitchFamily="2" charset="2"/>
              <a:buChar char="q"/>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People who are older have a higher risk of serious illness from COVID-19, and the risk increases with age. People who have existing medical conditions also may have a higher risk of serious illness. Certain medical conditions that may increase the risk of serious illness from COVID-19 include:</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48374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390014-DB9F-7133-8B85-D971CB028402}"/>
              </a:ext>
            </a:extLst>
          </p:cNvPr>
          <p:cNvSpPr txBox="1"/>
          <p:nvPr/>
        </p:nvSpPr>
        <p:spPr>
          <a:xfrm>
            <a:off x="311781" y="1"/>
            <a:ext cx="8341885" cy="6758581"/>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Serious heart diseases, such as heart failure, coronary artery disease or cardiomyopathy</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Cancer</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COPD</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Type 1 or type 2 diabetes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Overweight, obesity or severe obesity</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High blood pressure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Smoking</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Chronic kidney disease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Sickle cell disease or thalassemia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708549943"/>
      </p:ext>
    </p:extLst>
  </p:cSld>
  <p:clrMapOvr>
    <a:masterClrMapping/>
  </p:clrMapOvr>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1808</TotalTime>
  <Words>959</Words>
  <Application>Microsoft Office PowerPoint</Application>
  <PresentationFormat>Custom</PresentationFormat>
  <Paragraphs>83</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Bell Gothic Std Light</vt:lpstr>
      <vt:lpstr>Bell MT</vt:lpstr>
      <vt:lpstr>Calibri</vt:lpstr>
      <vt:lpstr>Symbol</vt:lpstr>
      <vt:lpstr>Times New Roman</vt:lpstr>
      <vt:lpstr>Wingdings</vt:lpstr>
      <vt:lpstr>Office Theme</vt:lpstr>
      <vt:lpstr>                    COVID-19 PENDEMIC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ANY QUESTIONS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Life Support</dc:title>
  <dc:creator>Anand</dc:creator>
  <cp:lastModifiedBy>NDRF NDRF</cp:lastModifiedBy>
  <cp:revision>181</cp:revision>
  <dcterms:created xsi:type="dcterms:W3CDTF">2006-08-16T00:00:00Z</dcterms:created>
  <dcterms:modified xsi:type="dcterms:W3CDTF">2026-01-14T10:34:53Z</dcterms:modified>
</cp:coreProperties>
</file>