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463" r:id="rId2"/>
    <p:sldId id="257" r:id="rId3"/>
    <p:sldId id="514" r:id="rId4"/>
    <p:sldId id="583" r:id="rId5"/>
    <p:sldId id="461" r:id="rId6"/>
    <p:sldId id="262" r:id="rId7"/>
    <p:sldId id="520" r:id="rId8"/>
    <p:sldId id="587" r:id="rId9"/>
    <p:sldId id="521" r:id="rId10"/>
    <p:sldId id="588" r:id="rId11"/>
    <p:sldId id="522" r:id="rId12"/>
    <p:sldId id="578" r:id="rId13"/>
    <p:sldId id="523" r:id="rId14"/>
    <p:sldId id="524" r:id="rId15"/>
    <p:sldId id="525" r:id="rId16"/>
    <p:sldId id="526" r:id="rId17"/>
    <p:sldId id="527" r:id="rId18"/>
    <p:sldId id="528" r:id="rId19"/>
    <p:sldId id="589" r:id="rId20"/>
    <p:sldId id="529" r:id="rId21"/>
    <p:sldId id="530" r:id="rId22"/>
    <p:sldId id="531" r:id="rId23"/>
    <p:sldId id="532" r:id="rId24"/>
    <p:sldId id="584" r:id="rId25"/>
    <p:sldId id="533" r:id="rId26"/>
    <p:sldId id="534" r:id="rId27"/>
    <p:sldId id="535" r:id="rId28"/>
    <p:sldId id="536" r:id="rId29"/>
    <p:sldId id="537" r:id="rId30"/>
    <p:sldId id="538" r:id="rId31"/>
    <p:sldId id="539" r:id="rId32"/>
    <p:sldId id="540" r:id="rId33"/>
    <p:sldId id="541" r:id="rId34"/>
    <p:sldId id="542" r:id="rId35"/>
    <p:sldId id="586" r:id="rId36"/>
    <p:sldId id="543" r:id="rId37"/>
    <p:sldId id="544" r:id="rId38"/>
    <p:sldId id="545" r:id="rId39"/>
    <p:sldId id="546" r:id="rId40"/>
    <p:sldId id="547" r:id="rId41"/>
    <p:sldId id="548" r:id="rId42"/>
    <p:sldId id="549" r:id="rId43"/>
    <p:sldId id="550" r:id="rId44"/>
    <p:sldId id="551" r:id="rId45"/>
    <p:sldId id="552" r:id="rId46"/>
    <p:sldId id="553" r:id="rId47"/>
    <p:sldId id="554" r:id="rId48"/>
    <p:sldId id="555" r:id="rId49"/>
    <p:sldId id="556" r:id="rId50"/>
    <p:sldId id="557" r:id="rId51"/>
    <p:sldId id="558" r:id="rId52"/>
    <p:sldId id="559" r:id="rId53"/>
    <p:sldId id="560" r:id="rId54"/>
    <p:sldId id="561" r:id="rId55"/>
    <p:sldId id="562" r:id="rId56"/>
    <p:sldId id="563" r:id="rId57"/>
    <p:sldId id="564" r:id="rId58"/>
    <p:sldId id="565" r:id="rId59"/>
    <p:sldId id="566" r:id="rId60"/>
    <p:sldId id="567" r:id="rId61"/>
    <p:sldId id="568" r:id="rId62"/>
    <p:sldId id="569" r:id="rId63"/>
    <p:sldId id="570" r:id="rId64"/>
    <p:sldId id="571" r:id="rId65"/>
    <p:sldId id="572" r:id="rId66"/>
    <p:sldId id="573" r:id="rId67"/>
    <p:sldId id="574" r:id="rId68"/>
    <p:sldId id="575" r:id="rId69"/>
    <p:sldId id="576" r:id="rId70"/>
    <p:sldId id="577" r:id="rId71"/>
    <p:sldId id="579" r:id="rId72"/>
    <p:sldId id="580" r:id="rId73"/>
    <p:sldId id="581" r:id="rId74"/>
    <p:sldId id="582" r:id="rId75"/>
    <p:sldId id="519" r:id="rId76"/>
    <p:sldId id="375" r:id="rId77"/>
    <p:sldId id="457"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p:cViewPr varScale="1">
        <p:scale>
          <a:sx n="106" d="100"/>
          <a:sy n="106" d="100"/>
        </p:scale>
        <p:origin x="-16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02F3A-0E47-477D-94E7-AC956EF627C4}" type="datetimeFigureOut">
              <a:rPr lang="en-IN" smtClean="0"/>
              <a:pPr/>
              <a:t>20-12-2025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D2E45-F888-490E-A8CB-050A4030AB17}" type="slidenum">
              <a:rPr lang="en-IN" smtClean="0"/>
              <a:pPr/>
              <a:t>‹#›</a:t>
            </a:fld>
            <a:endParaRPr lang="en-IN"/>
          </a:p>
        </p:txBody>
      </p:sp>
    </p:spTree>
    <p:extLst>
      <p:ext uri="{BB962C8B-B14F-4D97-AF65-F5344CB8AC3E}">
        <p14:creationId xmlns:p14="http://schemas.microsoft.com/office/powerpoint/2010/main" val="91747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a:p>
        </p:txBody>
      </p:sp>
      <p:sp>
        <p:nvSpPr>
          <p:cNvPr id="75780" name="Slide Number Placeholder 3"/>
          <p:cNvSpPr>
            <a:spLocks noGrp="1"/>
          </p:cNvSpPr>
          <p:nvPr>
            <p:ph type="sldNum" sz="quarter" idx="5"/>
          </p:nvPr>
        </p:nvSpPr>
        <p:spPr>
          <a:noFill/>
        </p:spPr>
        <p:txBody>
          <a:bodyPr/>
          <a:lstStyle/>
          <a:p>
            <a:fld id="{E7823A7B-BE6C-4288-A12B-07C4CBF33CD7}"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C6A247B-CFDE-4B80-98C0-18A406A3F092}" type="slidenum">
              <a:rPr lang="en-US" smtClean="0"/>
              <a:pPr/>
              <a:t>76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a16="http://schemas.microsoft.com/office/drawing/2014/main" xmlns="" id="{B2A81C10-FEE4-1317-08E5-4D88BE112DF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97409" y="0"/>
            <a:ext cx="1446591" cy="12733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2943" y="416858"/>
            <a:ext cx="7429552" cy="707886"/>
          </a:xfrm>
          <a:prstGeom prst="rect">
            <a:avLst/>
          </a:prstGeom>
          <a:noFill/>
        </p:spPr>
        <p:txBody>
          <a:bodyPr wrap="square" rtlCol="0">
            <a:spAutoFit/>
          </a:bodyPr>
          <a:lstStyle/>
          <a:p>
            <a:pPr algn="ctr"/>
            <a:r>
              <a:rPr lang="en-US" sz="4000" b="1" dirty="0">
                <a:solidFill>
                  <a:srgbClr val="FF0000"/>
                </a:solidFill>
              </a:rPr>
              <a:t>LESSON-22</a:t>
            </a:r>
          </a:p>
        </p:txBody>
      </p:sp>
      <p:sp>
        <p:nvSpPr>
          <p:cNvPr id="9" name="Title 1"/>
          <p:cNvSpPr txBox="1">
            <a:spLocks/>
          </p:cNvSpPr>
          <p:nvPr/>
        </p:nvSpPr>
        <p:spPr>
          <a:xfrm>
            <a:off x="785786" y="2508286"/>
            <a:ext cx="7643866" cy="106473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mn-lt"/>
                <a:ea typeface="+mj-ea"/>
                <a:cs typeface="+mj-cs"/>
              </a:rPr>
              <a:t>CHILD BIRTH EMERGENCIES</a:t>
            </a:r>
            <a:endParaRPr kumimoji="0" lang="en-GB" sz="4800" b="0" i="0" u="none" strike="noStrike" kern="1200" cap="none" spc="0" normalizeH="0" baseline="0" noProof="0" dirty="0">
              <a:ln>
                <a:noFill/>
              </a:ln>
              <a:solidFill>
                <a:schemeClr val="tx1"/>
              </a:solidFill>
              <a:effectLst/>
              <a:uLnTx/>
              <a:uFillTx/>
              <a:latin typeface="+mn-lt"/>
              <a:ea typeface="+mj-ea"/>
              <a:cs typeface="+mj-cs"/>
            </a:endParaRPr>
          </a:p>
        </p:txBody>
      </p:sp>
      <p:sp>
        <p:nvSpPr>
          <p:cNvPr id="4" name="Title 1">
            <a:extLst>
              <a:ext uri="{FF2B5EF4-FFF2-40B4-BE49-F238E27FC236}">
                <a16:creationId xmlns="" xmlns:a16="http://schemas.microsoft.com/office/drawing/2014/main" xmlns:lc="http://schemas.openxmlformats.org/drawingml/2006/lockedCanvas" id="{3B69F47A-239E-285A-C792-C375AD8955DA}"/>
              </a:ext>
            </a:extLst>
          </p:cNvPr>
          <p:cNvSpPr txBox="1">
            <a:spLocks/>
          </p:cNvSpPr>
          <p:nvPr/>
        </p:nvSpPr>
        <p:spPr>
          <a:xfrm>
            <a:off x="6444208" y="5229200"/>
            <a:ext cx="2209800" cy="990600"/>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a:solidFill>
                  <a:srgbClr val="00B050"/>
                </a:solidFill>
                <a:latin typeface="Arial" pitchFamily="34" charset="0"/>
                <a:cs typeface="Arial" pitchFamily="34" charset="0"/>
              </a:rPr>
              <a:t>JITENDER YADAV</a:t>
            </a:r>
          </a:p>
          <a:p>
            <a:r>
              <a:rPr lang="en-US" sz="1800" b="1" dirty="0">
                <a:solidFill>
                  <a:srgbClr val="00B050"/>
                </a:solidFill>
                <a:latin typeface="Arial" pitchFamily="34" charset="0"/>
                <a:cs typeface="Arial" pitchFamily="34" charset="0"/>
              </a:rPr>
              <a:t>               INSP/PH</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792088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628650" y="79944"/>
            <a:ext cx="7886700" cy="9007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u="sng" dirty="0">
                <a:solidFill>
                  <a:srgbClr val="00B0F0"/>
                </a:solidFill>
                <a:ea typeface="Times New Roman" panose="02020603050405020304" pitchFamily="18" charset="0"/>
                <a:cs typeface="Arial" panose="020B0604020202020204" pitchFamily="34" charset="0"/>
              </a:rPr>
              <a:t>Second stage / expulsion</a:t>
            </a:r>
            <a:endParaRPr lang="en-GB" sz="3600" u="sng" dirty="0">
              <a:solidFill>
                <a:srgbClr val="FF0000"/>
              </a:solidFill>
              <a:latin typeface="+mn-lt"/>
            </a:endParaRPr>
          </a:p>
        </p:txBody>
      </p:sp>
    </p:spTree>
    <p:extLst>
      <p:ext uri="{BB962C8B-B14F-4D97-AF65-F5344CB8AC3E}">
        <p14:creationId xmlns:p14="http://schemas.microsoft.com/office/powerpoint/2010/main" val="91809830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76672"/>
            <a:ext cx="7886700" cy="2141939"/>
          </a:xfrm>
        </p:spPr>
        <p:txBody>
          <a:bodyPr/>
          <a:lstStyle/>
          <a:p>
            <a:pPr>
              <a:lnSpc>
                <a:spcPct val="100000"/>
              </a:lnSpc>
            </a:pPr>
            <a:r>
              <a:rPr lang="en-GB" sz="3200" b="1" u="sng" dirty="0">
                <a:solidFill>
                  <a:srgbClr val="00B0F0"/>
                </a:solidFill>
              </a:rPr>
              <a:t>Third stage (placental)</a:t>
            </a:r>
            <a:r>
              <a:rPr lang="en-GB" sz="3200" b="1" dirty="0">
                <a:solidFill>
                  <a:srgbClr val="00B0F0"/>
                </a:solidFill>
              </a:rPr>
              <a:t>: </a:t>
            </a:r>
            <a:r>
              <a:rPr lang="en-GB" sz="3200" dirty="0">
                <a:solidFill>
                  <a:srgbClr val="002060"/>
                </a:solidFill>
              </a:rPr>
              <a:t>The placenta separates from the uterine wall. It is usually then</a:t>
            </a:r>
            <a:r>
              <a:rPr lang="en-GB" sz="3200" b="1" dirty="0">
                <a:solidFill>
                  <a:srgbClr val="002060"/>
                </a:solidFill>
              </a:rPr>
              <a:t> </a:t>
            </a:r>
            <a:r>
              <a:rPr lang="en-GB" sz="3200" dirty="0">
                <a:solidFill>
                  <a:srgbClr val="002060"/>
                </a:solidFill>
              </a:rPr>
              <a:t>spontaneously expelled from the uterus.</a:t>
            </a:r>
          </a:p>
          <a:p>
            <a:endParaRPr lang="en-GB" dirty="0"/>
          </a:p>
        </p:txBody>
      </p:sp>
      <p:pic>
        <p:nvPicPr>
          <p:cNvPr id="4" name="Picture 1"/>
          <p:cNvPicPr>
            <a:picLocks noChangeAspect="1" noChangeArrowheads="1"/>
          </p:cNvPicPr>
          <p:nvPr/>
        </p:nvPicPr>
        <p:blipFill>
          <a:blip r:embed="rId2" cstate="print"/>
          <a:srcRect/>
          <a:stretch>
            <a:fillRect/>
          </a:stretch>
        </p:blipFill>
        <p:spPr bwMode="auto">
          <a:xfrm>
            <a:off x="1468054" y="2762627"/>
            <a:ext cx="6172200" cy="3080965"/>
          </a:xfrm>
          <a:prstGeom prst="rect">
            <a:avLst/>
          </a:prstGeom>
          <a:noFill/>
        </p:spPr>
      </p:pic>
    </p:spTree>
    <p:extLst>
      <p:ext uri="{BB962C8B-B14F-4D97-AF65-F5344CB8AC3E}">
        <p14:creationId xmlns:p14="http://schemas.microsoft.com/office/powerpoint/2010/main" val="386625118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28650" y="-171400"/>
            <a:ext cx="7886700" cy="894434"/>
          </a:xfrm>
        </p:spPr>
        <p:txBody>
          <a:bodyPr>
            <a:normAutofit/>
          </a:bodyPr>
          <a:lstStyle/>
          <a:p>
            <a:pPr algn="ctr"/>
            <a:r>
              <a:rPr lang="en-GB" sz="3600" b="1" u="sng" dirty="0">
                <a:solidFill>
                  <a:srgbClr val="FF0000"/>
                </a:solidFill>
                <a:latin typeface="+mn-lt"/>
              </a:rPr>
              <a:t>ASSESSMENT OF THE MOTHER</a:t>
            </a:r>
            <a:endParaRPr lang="en-GB" sz="3600" u="sng" dirty="0">
              <a:solidFill>
                <a:srgbClr val="FF0000"/>
              </a:solidFill>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27174"/>
            <a:ext cx="7848872" cy="492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196752"/>
            <a:ext cx="908298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438797"/>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286"/>
            <a:ext cx="7886700" cy="914384"/>
          </a:xfrm>
        </p:spPr>
        <p:txBody>
          <a:bodyPr>
            <a:normAutofit/>
          </a:bodyPr>
          <a:lstStyle/>
          <a:p>
            <a:pPr algn="ctr"/>
            <a:r>
              <a:rPr lang="en-GB" sz="3600" b="1" u="sng" dirty="0">
                <a:solidFill>
                  <a:srgbClr val="FF0000"/>
                </a:solidFill>
                <a:latin typeface="+mn-lt"/>
              </a:rPr>
              <a:t>ASSESSMENT OF THE MOTHER</a:t>
            </a:r>
            <a:endParaRPr lang="en-GB" sz="3600" u="sng" dirty="0">
              <a:solidFill>
                <a:srgbClr val="FF0000"/>
              </a:solidFill>
              <a:latin typeface="+mn-lt"/>
            </a:endParaRPr>
          </a:p>
        </p:txBody>
      </p:sp>
      <p:sp>
        <p:nvSpPr>
          <p:cNvPr id="3" name="Content Placeholder 2"/>
          <p:cNvSpPr>
            <a:spLocks noGrp="1"/>
          </p:cNvSpPr>
          <p:nvPr>
            <p:ph idx="1"/>
          </p:nvPr>
        </p:nvSpPr>
        <p:spPr>
          <a:xfrm>
            <a:off x="214282" y="714356"/>
            <a:ext cx="8715436" cy="5715040"/>
          </a:xfrm>
        </p:spPr>
        <p:txBody>
          <a:bodyPr>
            <a:noAutofit/>
          </a:bodyPr>
          <a:lstStyle/>
          <a:p>
            <a:pPr>
              <a:lnSpc>
                <a:spcPct val="100000"/>
              </a:lnSpc>
              <a:spcBef>
                <a:spcPts val="600"/>
              </a:spcBef>
              <a:spcAft>
                <a:spcPts val="600"/>
              </a:spcAft>
              <a:buFont typeface="Wingdings" pitchFamily="2" charset="2"/>
              <a:buChar char="v"/>
            </a:pPr>
            <a:r>
              <a:rPr lang="en-GB" sz="2800" dirty="0">
                <a:solidFill>
                  <a:srgbClr val="00B050"/>
                </a:solidFill>
              </a:rPr>
              <a:t>Use universal precautions and secure the scene</a:t>
            </a:r>
            <a:r>
              <a:rPr lang="en-GB" sz="3200" dirty="0">
                <a:solidFill>
                  <a:srgbClr val="00B050"/>
                </a:solidFill>
              </a:rPr>
              <a:t>.</a:t>
            </a:r>
          </a:p>
          <a:p>
            <a:pPr>
              <a:lnSpc>
                <a:spcPct val="100000"/>
              </a:lnSpc>
              <a:spcBef>
                <a:spcPts val="600"/>
              </a:spcBef>
              <a:spcAft>
                <a:spcPts val="600"/>
              </a:spcAft>
              <a:buFont typeface="Wingdings" pitchFamily="2" charset="2"/>
              <a:buChar char="v"/>
            </a:pPr>
            <a:r>
              <a:rPr lang="en-GB" sz="3200" dirty="0">
                <a:solidFill>
                  <a:srgbClr val="00B0F0"/>
                </a:solidFill>
              </a:rPr>
              <a:t>Conduct initial assessment.</a:t>
            </a:r>
          </a:p>
          <a:p>
            <a:pPr>
              <a:lnSpc>
                <a:spcPct val="100000"/>
              </a:lnSpc>
              <a:spcBef>
                <a:spcPts val="0"/>
              </a:spcBef>
              <a:spcAft>
                <a:spcPts val="1200"/>
              </a:spcAft>
              <a:buFont typeface="Wingdings" pitchFamily="2" charset="2"/>
              <a:buChar char="v"/>
            </a:pPr>
            <a:r>
              <a:rPr lang="en-GB" sz="3200" dirty="0">
                <a:solidFill>
                  <a:srgbClr val="FFC000"/>
                </a:solidFill>
              </a:rPr>
              <a:t>Verify prenatal care, get doctor’s information, ask about any difficulties with pregnancy, and whether delivery is to be normal. Ask when her due date is.</a:t>
            </a:r>
          </a:p>
          <a:p>
            <a:pPr>
              <a:lnSpc>
                <a:spcPct val="100000"/>
              </a:lnSpc>
              <a:spcBef>
                <a:spcPts val="0"/>
              </a:spcBef>
              <a:buFont typeface="Wingdings" pitchFamily="2" charset="2"/>
              <a:buChar char="v"/>
            </a:pPr>
            <a:r>
              <a:rPr lang="en-GB" sz="3200" dirty="0">
                <a:solidFill>
                  <a:srgbClr val="002060"/>
                </a:solidFill>
              </a:rPr>
              <a:t>Ask the patient if it is her first pregnancy. If so, the labour process will usually last close to 18 hours. The duration of labour is considerably shorter with each subsequent birth (approximately 2-3 hours).</a:t>
            </a:r>
          </a:p>
          <a:p>
            <a:endParaRPr lang="en-GB" sz="3200" dirty="0"/>
          </a:p>
        </p:txBody>
      </p:sp>
    </p:spTree>
    <p:extLst>
      <p:ext uri="{BB962C8B-B14F-4D97-AF65-F5344CB8AC3E}">
        <p14:creationId xmlns:p14="http://schemas.microsoft.com/office/powerpoint/2010/main" val="325102556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57166"/>
            <a:ext cx="8018860" cy="6100762"/>
          </a:xfrm>
        </p:spPr>
        <p:txBody>
          <a:bodyPr>
            <a:noAutofit/>
          </a:bodyPr>
          <a:lstStyle/>
          <a:p>
            <a:pPr>
              <a:lnSpc>
                <a:spcPct val="120000"/>
              </a:lnSpc>
              <a:buFont typeface="Wingdings" pitchFamily="2" charset="2"/>
              <a:buChar char="v"/>
            </a:pPr>
            <a:r>
              <a:rPr lang="en-GB" sz="3200" dirty="0">
                <a:solidFill>
                  <a:srgbClr val="00B050"/>
                </a:solidFill>
              </a:rPr>
              <a:t>Determine when contractions began and if the amniotic sac (water bag) has ruptured.</a:t>
            </a:r>
          </a:p>
          <a:p>
            <a:pPr>
              <a:lnSpc>
                <a:spcPct val="120000"/>
              </a:lnSpc>
              <a:buFont typeface="Wingdings" pitchFamily="2" charset="2"/>
              <a:buChar char="v"/>
            </a:pPr>
            <a:r>
              <a:rPr lang="en-GB" sz="3200" dirty="0">
                <a:solidFill>
                  <a:srgbClr val="002060"/>
                </a:solidFill>
              </a:rPr>
              <a:t>Ask the patient if she feels any pressure being applied to pelvis or the urge for a bowel movement. Do not allow patient to sit on toilet.</a:t>
            </a:r>
          </a:p>
          <a:p>
            <a:pPr>
              <a:lnSpc>
                <a:spcPct val="120000"/>
              </a:lnSpc>
              <a:buFont typeface="Wingdings" pitchFamily="2" charset="2"/>
              <a:buChar char="v"/>
            </a:pPr>
            <a:r>
              <a:rPr lang="en-GB" sz="3200" dirty="0">
                <a:solidFill>
                  <a:srgbClr val="00B0F0"/>
                </a:solidFill>
              </a:rPr>
              <a:t>Determine the frequency and duration of contractions. Use a gloved hand on the patient’s abdomen to feel for the involuntary tightening of the uterine muscles.</a:t>
            </a:r>
          </a:p>
          <a:p>
            <a:pPr marL="0" indent="0">
              <a:lnSpc>
                <a:spcPct val="100000"/>
              </a:lnSpc>
              <a:buNone/>
            </a:pPr>
            <a:endParaRPr lang="en-GB" sz="3200" dirty="0"/>
          </a:p>
          <a:p>
            <a:endParaRPr lang="en-GB" sz="3200" dirty="0"/>
          </a:p>
        </p:txBody>
      </p:sp>
    </p:spTree>
    <p:extLst>
      <p:ext uri="{BB962C8B-B14F-4D97-AF65-F5344CB8AC3E}">
        <p14:creationId xmlns:p14="http://schemas.microsoft.com/office/powerpoint/2010/main" val="3463020531"/>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00050"/>
            <a:ext cx="7039694" cy="2452886"/>
          </a:xfrm>
        </p:spPr>
        <p:txBody>
          <a:bodyPr>
            <a:normAutofit lnSpcReduction="10000"/>
          </a:bodyPr>
          <a:lstStyle/>
          <a:p>
            <a:pPr algn="just">
              <a:lnSpc>
                <a:spcPct val="100000"/>
              </a:lnSpc>
              <a:buFont typeface="Wingdings" pitchFamily="2" charset="2"/>
              <a:buChar char="v"/>
            </a:pPr>
            <a:r>
              <a:rPr lang="en-GB" sz="3200" b="1" dirty="0">
                <a:solidFill>
                  <a:srgbClr val="00B0F0"/>
                </a:solidFill>
              </a:rPr>
              <a:t>Visual evaluation: </a:t>
            </a:r>
            <a:r>
              <a:rPr lang="en-GB" sz="3200" dirty="0">
                <a:solidFill>
                  <a:srgbClr val="00B0F0"/>
                </a:solidFill>
              </a:rPr>
              <a:t>Check for crowning or bulging in the vaginal area. If no crowning, move to next step. If either the head or other part of the body is visible, prepare to deliver at the scene.</a:t>
            </a:r>
          </a:p>
          <a:p>
            <a:endParaRPr lang="en-GB" dirty="0"/>
          </a:p>
        </p:txBody>
      </p:sp>
      <p:pic>
        <p:nvPicPr>
          <p:cNvPr id="5" name="Picture 1"/>
          <p:cNvPicPr>
            <a:picLocks noChangeAspect="1" noChangeArrowheads="1"/>
          </p:cNvPicPr>
          <p:nvPr/>
        </p:nvPicPr>
        <p:blipFill>
          <a:blip r:embed="rId2" cstate="print"/>
          <a:srcRect/>
          <a:stretch>
            <a:fillRect/>
          </a:stretch>
        </p:blipFill>
        <p:spPr bwMode="auto">
          <a:xfrm>
            <a:off x="899592" y="2996951"/>
            <a:ext cx="7488832" cy="3327637"/>
          </a:xfrm>
          <a:prstGeom prst="rect">
            <a:avLst/>
          </a:prstGeom>
          <a:noFill/>
        </p:spPr>
      </p:pic>
    </p:spTree>
    <p:extLst>
      <p:ext uri="{BB962C8B-B14F-4D97-AF65-F5344CB8AC3E}">
        <p14:creationId xmlns:p14="http://schemas.microsoft.com/office/powerpoint/2010/main" val="741795139"/>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6633"/>
            <a:ext cx="7111702" cy="6398468"/>
          </a:xfrm>
        </p:spPr>
        <p:txBody>
          <a:bodyPr>
            <a:normAutofit fontScale="85000" lnSpcReduction="10000"/>
          </a:bodyPr>
          <a:lstStyle/>
          <a:p>
            <a:pPr marL="0" indent="0" algn="just">
              <a:lnSpc>
                <a:spcPct val="100000"/>
              </a:lnSpc>
              <a:buNone/>
            </a:pPr>
            <a:r>
              <a:rPr lang="en-GB" sz="3200" dirty="0">
                <a:solidFill>
                  <a:srgbClr val="00B0F0"/>
                </a:solidFill>
              </a:rPr>
              <a:t>Determine if delivery will be at the scene or if there is time for transport:</a:t>
            </a:r>
          </a:p>
          <a:p>
            <a:pPr algn="just">
              <a:lnSpc>
                <a:spcPct val="100000"/>
              </a:lnSpc>
            </a:pPr>
            <a:r>
              <a:rPr lang="en-GB" sz="3200" dirty="0">
                <a:solidFill>
                  <a:srgbClr val="00B050"/>
                </a:solidFill>
              </a:rPr>
              <a:t>If contractions are less than 2 minutes apart, prepare to deliver the baby at the scene.</a:t>
            </a:r>
          </a:p>
          <a:p>
            <a:pPr algn="just">
              <a:lnSpc>
                <a:spcPct val="100000"/>
              </a:lnSpc>
            </a:pPr>
            <a:r>
              <a:rPr lang="en-GB" sz="3200" dirty="0">
                <a:solidFill>
                  <a:srgbClr val="002060"/>
                </a:solidFill>
              </a:rPr>
              <a:t>If contractions are between 2 and 5 minutes apart, make a decision on several factors, such as whether this is the first pregnancy, if the patient feels an urge for a bowel movement, traffic and weather conditions, or other complication.</a:t>
            </a:r>
          </a:p>
          <a:p>
            <a:pPr algn="just">
              <a:lnSpc>
                <a:spcPct val="100000"/>
              </a:lnSpc>
            </a:pPr>
            <a:r>
              <a:rPr lang="en-GB" sz="3200" dirty="0">
                <a:solidFill>
                  <a:srgbClr val="7030A0"/>
                </a:solidFill>
              </a:rPr>
              <a:t>If contractions are 5 minutes or more apart, the mother usually has time for transport.</a:t>
            </a:r>
          </a:p>
          <a:p>
            <a:pPr algn="ctr">
              <a:lnSpc>
                <a:spcPct val="100000"/>
              </a:lnSpc>
            </a:pPr>
            <a:r>
              <a:rPr lang="en-GB" sz="3200" b="1" dirty="0">
                <a:solidFill>
                  <a:schemeClr val="accent6">
                    <a:lumMod val="75000"/>
                  </a:schemeClr>
                </a:solidFill>
              </a:rPr>
              <a:t>CAUTION: Do not allow the mother to cross or hold her legs together to delay delivery. Death or permanent injury to the infant may result.</a:t>
            </a:r>
          </a:p>
          <a:p>
            <a:pPr marL="0" indent="0">
              <a:buNone/>
            </a:pPr>
            <a:endParaRPr lang="en-GB" b="1" dirty="0"/>
          </a:p>
        </p:txBody>
      </p:sp>
    </p:spTree>
    <p:extLst>
      <p:ext uri="{BB962C8B-B14F-4D97-AF65-F5344CB8AC3E}">
        <p14:creationId xmlns:p14="http://schemas.microsoft.com/office/powerpoint/2010/main" val="241485375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3685"/>
            <a:ext cx="7886700" cy="1325563"/>
          </a:xfrm>
        </p:spPr>
        <p:txBody>
          <a:bodyPr>
            <a:normAutofit fontScale="90000"/>
          </a:bodyPr>
          <a:lstStyle/>
          <a:p>
            <a:pPr algn="ctr"/>
            <a:r>
              <a:rPr lang="en-GB" b="1" u="sng" dirty="0">
                <a:solidFill>
                  <a:srgbClr val="FF0000"/>
                </a:solidFill>
                <a:latin typeface="+mn-lt"/>
              </a:rPr>
              <a:t>PRE-HOSPITAL PREPARATION OF THE MOTHER</a:t>
            </a:r>
            <a:endParaRPr lang="en-GB" u="sng" dirty="0">
              <a:solidFill>
                <a:srgbClr val="FF0000"/>
              </a:solidFill>
              <a:latin typeface="+mn-lt"/>
            </a:endParaRPr>
          </a:p>
        </p:txBody>
      </p:sp>
      <p:sp>
        <p:nvSpPr>
          <p:cNvPr id="3" name="Content Placeholder 2"/>
          <p:cNvSpPr>
            <a:spLocks noGrp="1"/>
          </p:cNvSpPr>
          <p:nvPr>
            <p:ph idx="1"/>
          </p:nvPr>
        </p:nvSpPr>
        <p:spPr>
          <a:xfrm>
            <a:off x="628650" y="1971679"/>
            <a:ext cx="7886700" cy="4548188"/>
          </a:xfrm>
        </p:spPr>
        <p:txBody>
          <a:bodyPr>
            <a:normAutofit fontScale="92500" lnSpcReduction="10000"/>
          </a:bodyPr>
          <a:lstStyle/>
          <a:p>
            <a:pPr>
              <a:lnSpc>
                <a:spcPct val="100000"/>
              </a:lnSpc>
            </a:pPr>
            <a:r>
              <a:rPr lang="en-GB" sz="3200" dirty="0">
                <a:solidFill>
                  <a:schemeClr val="accent6">
                    <a:lumMod val="75000"/>
                  </a:schemeClr>
                </a:solidFill>
              </a:rPr>
              <a:t>Use universal precautions and secure the scene. Make sure to use full personal protective equipment.</a:t>
            </a:r>
          </a:p>
          <a:p>
            <a:pPr>
              <a:lnSpc>
                <a:spcPct val="100000"/>
              </a:lnSpc>
            </a:pPr>
            <a:r>
              <a:rPr lang="en-GB" sz="3200" dirty="0">
                <a:solidFill>
                  <a:srgbClr val="00B050"/>
                </a:solidFill>
              </a:rPr>
              <a:t>Ensure privacy for the patient (select an appropriate area).</a:t>
            </a:r>
          </a:p>
          <a:p>
            <a:pPr>
              <a:lnSpc>
                <a:spcPct val="100000"/>
              </a:lnSpc>
            </a:pPr>
            <a:r>
              <a:rPr lang="en-GB" sz="3200" dirty="0">
                <a:solidFill>
                  <a:srgbClr val="0070C0"/>
                </a:solidFill>
              </a:rPr>
              <a:t>Have the mother lie on her back with knees bent and legs spread. Elevate the buttocks. Inspect the vaginal area but do not touch it except during delivery of the baby.</a:t>
            </a:r>
          </a:p>
          <a:p>
            <a:pPr>
              <a:lnSpc>
                <a:spcPct val="100000"/>
              </a:lnSpc>
            </a:pPr>
            <a:r>
              <a:rPr lang="en-GB" sz="3200" dirty="0">
                <a:solidFill>
                  <a:srgbClr val="FFC000"/>
                </a:solidFill>
              </a:rPr>
              <a:t>Have O.B. (obstetrical) kit ready and opened.</a:t>
            </a:r>
          </a:p>
          <a:p>
            <a:endParaRPr lang="en-GB" dirty="0"/>
          </a:p>
        </p:txBody>
      </p:sp>
    </p:spTree>
    <p:extLst>
      <p:ext uri="{BB962C8B-B14F-4D97-AF65-F5344CB8AC3E}">
        <p14:creationId xmlns:p14="http://schemas.microsoft.com/office/powerpoint/2010/main" val="327210798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7886700" cy="4832351"/>
          </a:xfrm>
        </p:spPr>
        <p:txBody>
          <a:bodyPr>
            <a:normAutofit fontScale="92500" lnSpcReduction="10000"/>
          </a:bodyPr>
          <a:lstStyle/>
          <a:p>
            <a:pPr>
              <a:lnSpc>
                <a:spcPct val="100000"/>
              </a:lnSpc>
            </a:pPr>
            <a:r>
              <a:rPr lang="en-GB" sz="3200" dirty="0"/>
              <a:t>Place a sheet or clean towel under the patient’s buttocks, another under the vaginal area and another covering the legs and abdomen.</a:t>
            </a:r>
          </a:p>
          <a:p>
            <a:pPr>
              <a:lnSpc>
                <a:spcPct val="100000"/>
              </a:lnSpc>
            </a:pPr>
            <a:r>
              <a:rPr lang="en-GB" sz="3200" dirty="0"/>
              <a:t>Evaluate frequency and duration of contractions.</a:t>
            </a:r>
          </a:p>
          <a:p>
            <a:pPr>
              <a:lnSpc>
                <a:spcPct val="100000"/>
              </a:lnSpc>
            </a:pPr>
            <a:r>
              <a:rPr lang="en-GB" sz="3200" dirty="0"/>
              <a:t>Check for crowning.</a:t>
            </a:r>
          </a:p>
          <a:p>
            <a:pPr>
              <a:lnSpc>
                <a:spcPct val="100000"/>
              </a:lnSpc>
            </a:pPr>
            <a:r>
              <a:rPr lang="en-GB" sz="3200" dirty="0"/>
              <a:t>Comfort and reassure the mother. Encourage her to keep breathing slowly and comfortably. Stress the importance of relaxing between each contraction.</a:t>
            </a:r>
          </a:p>
          <a:p>
            <a:endParaRPr lang="en-GB" sz="3200" dirty="0"/>
          </a:p>
        </p:txBody>
      </p:sp>
    </p:spTree>
    <p:extLst>
      <p:ext uri="{BB962C8B-B14F-4D97-AF65-F5344CB8AC3E}">
        <p14:creationId xmlns:p14="http://schemas.microsoft.com/office/powerpoint/2010/main" val="344325527"/>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Grp="1" noChangeAspect="1" noChangeArrowheads="1"/>
          </p:cNvPicPr>
          <p:nvPr>
            <p:ph idx="1"/>
          </p:nvPr>
        </p:nvPicPr>
        <p:blipFill>
          <a:blip r:embed="rId2" cstate="print"/>
          <a:srcRect/>
          <a:stretch>
            <a:fillRect/>
          </a:stretch>
        </p:blipFill>
        <p:spPr bwMode="auto">
          <a:xfrm>
            <a:off x="705333" y="1844824"/>
            <a:ext cx="7733333" cy="3370738"/>
          </a:xfrm>
          <a:prstGeom prst="rect">
            <a:avLst/>
          </a:prstGeom>
          <a:noFill/>
        </p:spPr>
      </p:pic>
      <p:sp>
        <p:nvSpPr>
          <p:cNvPr id="4" name="Title 1">
            <a:extLst>
              <a:ext uri="{FF2B5EF4-FFF2-40B4-BE49-F238E27FC236}">
                <a16:creationId xmlns:a16="http://schemas.microsoft.com/office/drawing/2014/main" xmlns="" id="{15AD0F05-B1AD-D1D9-A835-8BF546662B96}"/>
              </a:ext>
            </a:extLst>
          </p:cNvPr>
          <p:cNvSpPr>
            <a:spLocks noGrp="1"/>
          </p:cNvSpPr>
          <p:nvPr/>
        </p:nvSpPr>
        <p:spPr>
          <a:xfrm>
            <a:off x="1979712" y="980728"/>
            <a:ext cx="4968552" cy="762000"/>
          </a:xfrm>
          <a:prstGeom prst="rect">
            <a:avLst/>
          </a:prstGeom>
        </p:spPr>
        <p:txBody>
          <a:bodyPr vert="horz" lIns="91440" tIns="45720" rIns="91440" bIns="45720" rtlCol="0" anchor="ctr">
            <a:normAutofit fontScale="85000" lnSpcReduction="10000"/>
          </a:bodyPr>
          <a:lstStyle/>
          <a:p>
            <a:pPr algn="ctr">
              <a:lnSpc>
                <a:spcPct val="107000"/>
              </a:lnSpc>
              <a:spcAft>
                <a:spcPts val="800"/>
              </a:spcAft>
              <a:buNone/>
            </a:pPr>
            <a:r>
              <a:rPr lang="en-US" sz="2800" b="1"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PREPARATION FOR DELIVERY</a:t>
            </a:r>
            <a:endParaRPr lang="en-IN"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1907194"/>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5575"/>
            <a:ext cx="8229600" cy="1139825"/>
          </a:xfrm>
        </p:spPr>
        <p:txBody>
          <a:bodyPr>
            <a:normAutofit/>
          </a:bodyPr>
          <a:lstStyle/>
          <a:p>
            <a:pPr eaLnBrk="1" hangingPunct="1"/>
            <a:r>
              <a:rPr lang="en-US" sz="4000" b="1" u="sng" dirty="0">
                <a:solidFill>
                  <a:srgbClr val="FF0000"/>
                </a:solidFill>
              </a:rPr>
              <a:t>Objectives</a:t>
            </a:r>
          </a:p>
        </p:txBody>
      </p:sp>
      <p:sp>
        <p:nvSpPr>
          <p:cNvPr id="4" name="TextBox 3"/>
          <p:cNvSpPr txBox="1"/>
          <p:nvPr/>
        </p:nvSpPr>
        <p:spPr>
          <a:xfrm>
            <a:off x="500034" y="2780928"/>
            <a:ext cx="8001056" cy="1077218"/>
          </a:xfrm>
          <a:prstGeom prst="rect">
            <a:avLst/>
          </a:prstGeom>
          <a:noFill/>
        </p:spPr>
        <p:txBody>
          <a:bodyPr wrap="square">
            <a:spAutoFit/>
          </a:bodyPr>
          <a:lstStyle/>
          <a:p>
            <a:pPr lvl="0"/>
            <a:r>
              <a:rPr lang="en-US" sz="3200" dirty="0"/>
              <a:t>2. </a:t>
            </a:r>
            <a:r>
              <a:rPr lang="en-US" sz="3200" dirty="0">
                <a:solidFill>
                  <a:srgbClr val="00B0F0"/>
                </a:solidFill>
              </a:rPr>
              <a:t>List the steps in pre-delivery assessment of    </a:t>
            </a:r>
          </a:p>
          <a:p>
            <a:pPr lvl="0"/>
            <a:r>
              <a:rPr lang="en-US" sz="3200" dirty="0">
                <a:solidFill>
                  <a:srgbClr val="00B0F0"/>
                </a:solidFill>
              </a:rPr>
              <a:t>     the mother.</a:t>
            </a:r>
            <a:endParaRPr lang="en-IN" sz="3200" dirty="0">
              <a:solidFill>
                <a:srgbClr val="00B0F0"/>
              </a:solidFill>
            </a:endParaRPr>
          </a:p>
        </p:txBody>
      </p:sp>
      <p:sp>
        <p:nvSpPr>
          <p:cNvPr id="8" name="TextBox 7"/>
          <p:cNvSpPr txBox="1"/>
          <p:nvPr/>
        </p:nvSpPr>
        <p:spPr>
          <a:xfrm>
            <a:off x="142844" y="1214422"/>
            <a:ext cx="8910966" cy="861774"/>
          </a:xfrm>
          <a:prstGeom prst="rect">
            <a:avLst/>
          </a:prstGeom>
          <a:noFill/>
        </p:spPr>
        <p:txBody>
          <a:bodyPr wrap="none" rtlCol="0">
            <a:spAutoFit/>
          </a:bodyPr>
          <a:lstStyle/>
          <a:p>
            <a:r>
              <a:rPr lang="en-US" sz="3200" b="1" dirty="0">
                <a:cs typeface="Times New Roman" pitchFamily="18" charset="0"/>
              </a:rPr>
              <a:t>Upon completion of this lesson, you will be able to:</a:t>
            </a:r>
          </a:p>
          <a:p>
            <a:endParaRPr lang="en-US" dirty="0"/>
          </a:p>
        </p:txBody>
      </p:sp>
      <p:sp>
        <p:nvSpPr>
          <p:cNvPr id="11" name="TextBox 10"/>
          <p:cNvSpPr txBox="1"/>
          <p:nvPr/>
        </p:nvSpPr>
        <p:spPr>
          <a:xfrm>
            <a:off x="500034" y="2071678"/>
            <a:ext cx="6772816" cy="584775"/>
          </a:xfrm>
          <a:prstGeom prst="rect">
            <a:avLst/>
          </a:prstGeom>
          <a:noFill/>
        </p:spPr>
        <p:txBody>
          <a:bodyPr wrap="none" rtlCol="0">
            <a:spAutoFit/>
          </a:bodyPr>
          <a:lstStyle/>
          <a:p>
            <a:pPr lvl="0"/>
            <a:r>
              <a:rPr lang="en-US" sz="3200" dirty="0"/>
              <a:t>1. </a:t>
            </a:r>
            <a:r>
              <a:rPr lang="en-US" sz="3200" dirty="0">
                <a:solidFill>
                  <a:srgbClr val="00B050"/>
                </a:solidFill>
              </a:rPr>
              <a:t>Explain the 3 stages of normal </a:t>
            </a:r>
            <a:r>
              <a:rPr lang="en-US" sz="3200" dirty="0" err="1">
                <a:solidFill>
                  <a:srgbClr val="00B050"/>
                </a:solidFill>
              </a:rPr>
              <a:t>labour</a:t>
            </a:r>
            <a:r>
              <a:rPr lang="en-US" sz="3200" dirty="0">
                <a:solidFill>
                  <a:srgbClr val="00B050"/>
                </a:solidFill>
              </a:rPr>
              <a:t>.</a:t>
            </a:r>
            <a:endParaRPr lang="en-IN" sz="3200" dirty="0">
              <a:solidFill>
                <a:srgbClr val="00B050"/>
              </a:solidFill>
            </a:endParaRPr>
          </a:p>
        </p:txBody>
      </p:sp>
      <p:sp>
        <p:nvSpPr>
          <p:cNvPr id="13" name="TextBox 12"/>
          <p:cNvSpPr txBox="1"/>
          <p:nvPr/>
        </p:nvSpPr>
        <p:spPr>
          <a:xfrm>
            <a:off x="539552" y="3789040"/>
            <a:ext cx="8141972" cy="584775"/>
          </a:xfrm>
          <a:prstGeom prst="rect">
            <a:avLst/>
          </a:prstGeom>
          <a:noFill/>
        </p:spPr>
        <p:txBody>
          <a:bodyPr wrap="none" rtlCol="0">
            <a:spAutoFit/>
          </a:bodyPr>
          <a:lstStyle/>
          <a:p>
            <a:pPr lvl="0"/>
            <a:r>
              <a:rPr lang="en-US" sz="3200" dirty="0"/>
              <a:t>3. </a:t>
            </a:r>
            <a:r>
              <a:rPr lang="en-US" sz="3200" dirty="0">
                <a:solidFill>
                  <a:srgbClr val="FFC000"/>
                </a:solidFill>
              </a:rPr>
              <a:t>Explain the steps in conduct of normal </a:t>
            </a:r>
            <a:r>
              <a:rPr lang="en-US" sz="3200" dirty="0" err="1">
                <a:solidFill>
                  <a:srgbClr val="FFC000"/>
                </a:solidFill>
              </a:rPr>
              <a:t>labour</a:t>
            </a:r>
            <a:r>
              <a:rPr lang="en-US" sz="3200" dirty="0">
                <a:solidFill>
                  <a:srgbClr val="FFC000"/>
                </a:solidFill>
              </a:rPr>
              <a:t>.</a:t>
            </a:r>
            <a:endParaRPr lang="en-IN" sz="3200" dirty="0">
              <a:solidFill>
                <a:srgbClr val="FFC000"/>
              </a:solidFill>
            </a:endParaRPr>
          </a:p>
        </p:txBody>
      </p:sp>
      <p:sp>
        <p:nvSpPr>
          <p:cNvPr id="14" name="TextBox 13"/>
          <p:cNvSpPr txBox="1"/>
          <p:nvPr/>
        </p:nvSpPr>
        <p:spPr>
          <a:xfrm>
            <a:off x="571472" y="4509120"/>
            <a:ext cx="7926144" cy="584775"/>
          </a:xfrm>
          <a:prstGeom prst="rect">
            <a:avLst/>
          </a:prstGeom>
          <a:noFill/>
        </p:spPr>
        <p:txBody>
          <a:bodyPr wrap="none" rtlCol="0">
            <a:spAutoFit/>
          </a:bodyPr>
          <a:lstStyle/>
          <a:p>
            <a:pPr lvl="0"/>
            <a:r>
              <a:rPr lang="en-US" sz="3200" dirty="0"/>
              <a:t>4. </a:t>
            </a:r>
            <a:r>
              <a:rPr lang="en-US" sz="3200" dirty="0">
                <a:solidFill>
                  <a:srgbClr val="7030A0"/>
                </a:solidFill>
              </a:rPr>
              <a:t>Explain the steps in delivery of the Placenta.</a:t>
            </a:r>
            <a:endParaRPr lang="en-IN" sz="3200" dirty="0">
              <a:solidFill>
                <a:srgbClr val="7030A0"/>
              </a:solidFill>
            </a:endParaRPr>
          </a:p>
        </p:txBody>
      </p:sp>
      <p:sp>
        <p:nvSpPr>
          <p:cNvPr id="9" name="TextBox 8"/>
          <p:cNvSpPr txBox="1"/>
          <p:nvPr/>
        </p:nvSpPr>
        <p:spPr>
          <a:xfrm>
            <a:off x="569912" y="5304110"/>
            <a:ext cx="8111612" cy="1077218"/>
          </a:xfrm>
          <a:prstGeom prst="rect">
            <a:avLst/>
          </a:prstGeom>
          <a:noFill/>
        </p:spPr>
        <p:txBody>
          <a:bodyPr wrap="square">
            <a:spAutoFit/>
          </a:bodyPr>
          <a:lstStyle/>
          <a:p>
            <a:pPr marL="358775" lvl="0" indent="-358775" algn="just">
              <a:defRPr/>
            </a:pPr>
            <a:r>
              <a:rPr lang="en-US" sz="3200" dirty="0"/>
              <a:t>5. </a:t>
            </a:r>
            <a:r>
              <a:rPr lang="en-US" sz="3200" dirty="0">
                <a:solidFill>
                  <a:srgbClr val="92D050"/>
                </a:solidFill>
              </a:rPr>
              <a:t>Explain APGAR score and management of    </a:t>
            </a:r>
          </a:p>
          <a:p>
            <a:pPr marL="358775" lvl="0" indent="-358775" algn="just">
              <a:defRPr/>
            </a:pPr>
            <a:r>
              <a:rPr lang="en-US" sz="3200" dirty="0">
                <a:solidFill>
                  <a:srgbClr val="92D050"/>
                </a:solidFill>
              </a:rPr>
              <a:t>    different scores.</a:t>
            </a:r>
            <a:endParaRPr lang="en-US" sz="3200" b="1" dirty="0">
              <a:solidFill>
                <a:srgbClr val="92D050"/>
              </a:solidFill>
            </a:endParaRPr>
          </a:p>
        </p:txBody>
      </p:sp>
    </p:spTree>
    <p:extLst>
      <p:ext uri="{BB962C8B-B14F-4D97-AF65-F5344CB8AC3E}">
        <p14:creationId xmlns:p14="http://schemas.microsoft.com/office/powerpoint/2010/main" val="37945693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 grpId="0"/>
      <p:bldP spid="8" grpId="0"/>
      <p:bldP spid="11" grpId="0"/>
      <p:bldP spid="13" grpId="0"/>
      <p:bldP spid="14"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248"/>
            <a:ext cx="7886700" cy="1325563"/>
          </a:xfrm>
        </p:spPr>
        <p:txBody>
          <a:bodyPr>
            <a:normAutofit fontScale="90000"/>
          </a:bodyPr>
          <a:lstStyle/>
          <a:p>
            <a:r>
              <a:rPr lang="en-US" b="1" u="sng" dirty="0">
                <a:solidFill>
                  <a:srgbClr val="FF0000"/>
                </a:solidFill>
                <a:latin typeface="+mn-lt"/>
                <a:cs typeface="Times New Roman" pitchFamily="18" charset="0"/>
              </a:rPr>
              <a:t>ITEMS IN OB KIT </a:t>
            </a:r>
            <a:r>
              <a:rPr lang="en-US" b="1" u="sng" dirty="0">
                <a:solidFill>
                  <a:srgbClr val="00B0F0"/>
                </a:solidFill>
                <a:latin typeface="+mn-lt"/>
                <a:cs typeface="Times New Roman" pitchFamily="18" charset="0"/>
              </a:rPr>
              <a:t>(OBSTETRICAL – BIRTH KIT)</a:t>
            </a:r>
            <a:endParaRPr lang="en-GB" dirty="0">
              <a:solidFill>
                <a:srgbClr val="00B0F0"/>
              </a:solidFill>
              <a:latin typeface="+mn-lt"/>
            </a:endParaRPr>
          </a:p>
        </p:txBody>
      </p:sp>
      <p:sp>
        <p:nvSpPr>
          <p:cNvPr id="3" name="Content Placeholder 2"/>
          <p:cNvSpPr>
            <a:spLocks noGrp="1"/>
          </p:cNvSpPr>
          <p:nvPr>
            <p:ph idx="1"/>
          </p:nvPr>
        </p:nvSpPr>
        <p:spPr>
          <a:xfrm>
            <a:off x="628650" y="1844824"/>
            <a:ext cx="7886700" cy="3672408"/>
          </a:xfrm>
        </p:spPr>
        <p:txBody>
          <a:bodyPr>
            <a:normAutofit/>
          </a:bodyPr>
          <a:lstStyle/>
          <a:p>
            <a:pPr>
              <a:lnSpc>
                <a:spcPct val="110000"/>
              </a:lnSpc>
              <a:spcBef>
                <a:spcPct val="50000"/>
              </a:spcBef>
            </a:pPr>
            <a:r>
              <a:rPr lang="en-US" sz="3200" dirty="0">
                <a:solidFill>
                  <a:srgbClr val="002060"/>
                </a:solidFill>
                <a:cs typeface="Times New Roman" pitchFamily="18" charset="0"/>
              </a:rPr>
              <a:t>Sheets &amp; Towels, Sterile if possible.</a:t>
            </a:r>
          </a:p>
          <a:p>
            <a:pPr>
              <a:lnSpc>
                <a:spcPct val="110000"/>
              </a:lnSpc>
              <a:spcBef>
                <a:spcPct val="50000"/>
              </a:spcBef>
            </a:pPr>
            <a:r>
              <a:rPr lang="en-US" sz="3200" dirty="0">
                <a:solidFill>
                  <a:srgbClr val="002060"/>
                </a:solidFill>
                <a:cs typeface="Times New Roman" pitchFamily="18" charset="0"/>
              </a:rPr>
              <a:t>01 Dozen 4” Square gauge pad.</a:t>
            </a:r>
          </a:p>
          <a:p>
            <a:pPr>
              <a:lnSpc>
                <a:spcPct val="110000"/>
              </a:lnSpc>
              <a:spcBef>
                <a:spcPct val="50000"/>
              </a:spcBef>
            </a:pPr>
            <a:r>
              <a:rPr lang="en-US" sz="3200" dirty="0">
                <a:solidFill>
                  <a:srgbClr val="002060"/>
                </a:solidFill>
                <a:cs typeface="Times New Roman" pitchFamily="18" charset="0"/>
              </a:rPr>
              <a:t>2-3 Sanitary Napkins.</a:t>
            </a:r>
          </a:p>
          <a:p>
            <a:pPr>
              <a:lnSpc>
                <a:spcPct val="110000"/>
              </a:lnSpc>
              <a:spcBef>
                <a:spcPct val="50000"/>
              </a:spcBef>
            </a:pPr>
            <a:r>
              <a:rPr lang="en-US" sz="3200" dirty="0">
                <a:solidFill>
                  <a:srgbClr val="002060"/>
                </a:solidFill>
                <a:cs typeface="Times New Roman" pitchFamily="18" charset="0"/>
              </a:rPr>
              <a:t>Rubber Syringe.</a:t>
            </a:r>
          </a:p>
          <a:p>
            <a:pPr>
              <a:lnSpc>
                <a:spcPct val="110000"/>
              </a:lnSpc>
            </a:pPr>
            <a:r>
              <a:rPr lang="en-US" sz="3200" dirty="0">
                <a:solidFill>
                  <a:srgbClr val="002060"/>
                </a:solidFill>
                <a:cs typeface="Times New Roman" pitchFamily="18" charset="0"/>
              </a:rPr>
              <a:t>Baby Receiving Blanket.</a:t>
            </a:r>
          </a:p>
          <a:p>
            <a:endParaRPr lang="en-GB" dirty="0"/>
          </a:p>
        </p:txBody>
      </p:sp>
    </p:spTree>
    <p:extLst>
      <p:ext uri="{BB962C8B-B14F-4D97-AF65-F5344CB8AC3E}">
        <p14:creationId xmlns:p14="http://schemas.microsoft.com/office/powerpoint/2010/main" val="1258264096"/>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85875"/>
            <a:ext cx="7886700" cy="4891088"/>
          </a:xfrm>
        </p:spPr>
        <p:txBody>
          <a:bodyPr/>
          <a:lstStyle/>
          <a:p>
            <a:pPr>
              <a:lnSpc>
                <a:spcPct val="110000"/>
              </a:lnSpc>
              <a:spcBef>
                <a:spcPct val="50000"/>
              </a:spcBef>
            </a:pPr>
            <a:r>
              <a:rPr lang="en-US" sz="3200" dirty="0">
                <a:solidFill>
                  <a:srgbClr val="002060"/>
                </a:solidFill>
                <a:cs typeface="Times New Roman" pitchFamily="18" charset="0"/>
              </a:rPr>
              <a:t>Surgical Blade.</a:t>
            </a:r>
          </a:p>
          <a:p>
            <a:pPr>
              <a:lnSpc>
                <a:spcPct val="110000"/>
              </a:lnSpc>
              <a:spcBef>
                <a:spcPct val="50000"/>
              </a:spcBef>
            </a:pPr>
            <a:r>
              <a:rPr lang="en-US" sz="3200" dirty="0">
                <a:solidFill>
                  <a:srgbClr val="002060"/>
                </a:solidFill>
                <a:cs typeface="Times New Roman" pitchFamily="18" charset="0"/>
              </a:rPr>
              <a:t>Cord Clamps.</a:t>
            </a:r>
          </a:p>
          <a:p>
            <a:pPr>
              <a:lnSpc>
                <a:spcPct val="110000"/>
              </a:lnSpc>
              <a:spcBef>
                <a:spcPct val="50000"/>
              </a:spcBef>
            </a:pPr>
            <a:r>
              <a:rPr lang="en-US" sz="3200" dirty="0">
                <a:solidFill>
                  <a:srgbClr val="002060"/>
                </a:solidFill>
                <a:cs typeface="Times New Roman" pitchFamily="18" charset="0"/>
              </a:rPr>
              <a:t>Foil wrapped germicidal wipes.</a:t>
            </a:r>
          </a:p>
          <a:p>
            <a:pPr>
              <a:lnSpc>
                <a:spcPct val="110000"/>
              </a:lnSpc>
              <a:spcBef>
                <a:spcPct val="50000"/>
              </a:spcBef>
            </a:pPr>
            <a:r>
              <a:rPr lang="en-US" sz="3200" dirty="0">
                <a:solidFill>
                  <a:srgbClr val="002060"/>
                </a:solidFill>
                <a:cs typeface="Times New Roman" pitchFamily="18" charset="0"/>
              </a:rPr>
              <a:t>Sterile thread or wide tape.</a:t>
            </a:r>
          </a:p>
          <a:p>
            <a:pPr>
              <a:lnSpc>
                <a:spcPct val="110000"/>
              </a:lnSpc>
              <a:spcBef>
                <a:spcPct val="50000"/>
              </a:spcBef>
            </a:pPr>
            <a:r>
              <a:rPr lang="en-US" sz="3200" dirty="0">
                <a:solidFill>
                  <a:srgbClr val="002060"/>
                </a:solidFill>
                <a:cs typeface="Times New Roman" pitchFamily="18" charset="0"/>
              </a:rPr>
              <a:t>Large Plastic bags.</a:t>
            </a:r>
          </a:p>
          <a:p>
            <a:endParaRPr lang="en-GB" dirty="0"/>
          </a:p>
        </p:txBody>
      </p:sp>
    </p:spTree>
    <p:extLst>
      <p:ext uri="{BB962C8B-B14F-4D97-AF65-F5344CB8AC3E}">
        <p14:creationId xmlns:p14="http://schemas.microsoft.com/office/powerpoint/2010/main" val="16259309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644"/>
            <a:ext cx="7886700" cy="1325563"/>
          </a:xfrm>
        </p:spPr>
        <p:txBody>
          <a:bodyPr/>
          <a:lstStyle/>
          <a:p>
            <a:pPr algn="ctr"/>
            <a:r>
              <a:rPr lang="en-GB" b="1" u="sng" dirty="0">
                <a:solidFill>
                  <a:srgbClr val="FF0000"/>
                </a:solidFill>
                <a:latin typeface="+mn-lt"/>
              </a:rPr>
              <a:t>DELIVERY OF THE BABY</a:t>
            </a:r>
            <a:endParaRPr lang="en-GB" u="sng" dirty="0">
              <a:solidFill>
                <a:srgbClr val="FF0000"/>
              </a:solidFill>
              <a:latin typeface="+mn-lt"/>
            </a:endParaRPr>
          </a:p>
        </p:txBody>
      </p:sp>
      <p:sp>
        <p:nvSpPr>
          <p:cNvPr id="3" name="Content Placeholder 2"/>
          <p:cNvSpPr>
            <a:spLocks noGrp="1"/>
          </p:cNvSpPr>
          <p:nvPr>
            <p:ph idx="1"/>
          </p:nvPr>
        </p:nvSpPr>
        <p:spPr>
          <a:xfrm>
            <a:off x="628650" y="1114424"/>
            <a:ext cx="8190310" cy="5586414"/>
          </a:xfrm>
        </p:spPr>
        <p:txBody>
          <a:bodyPr>
            <a:normAutofit fontScale="85000" lnSpcReduction="20000"/>
          </a:bodyPr>
          <a:lstStyle/>
          <a:p>
            <a:pPr marL="357188" indent="-357188">
              <a:lnSpc>
                <a:spcPct val="110000"/>
              </a:lnSpc>
              <a:buNone/>
            </a:pPr>
            <a:r>
              <a:rPr lang="en-GB" sz="3500" dirty="0"/>
              <a:t>1) </a:t>
            </a:r>
            <a:r>
              <a:rPr lang="en-GB" sz="3500" dirty="0">
                <a:solidFill>
                  <a:srgbClr val="002060"/>
                </a:solidFill>
              </a:rPr>
              <a:t>Apply very gentle pressure with the palm of your hand to prevent explosive delivery. Do not pull the infant from the vaginal opening.</a:t>
            </a:r>
          </a:p>
          <a:p>
            <a:pPr marL="357188" indent="-357188">
              <a:lnSpc>
                <a:spcPct val="110000"/>
              </a:lnSpc>
              <a:buNone/>
            </a:pPr>
            <a:r>
              <a:rPr lang="en-GB" sz="3500" dirty="0"/>
              <a:t>2) </a:t>
            </a:r>
            <a:r>
              <a:rPr lang="en-GB" sz="3500" dirty="0">
                <a:solidFill>
                  <a:srgbClr val="00B050"/>
                </a:solidFill>
              </a:rPr>
              <a:t>If the amniotic sac (water bag) has not broken, tear it or pinch it open with your fingers and pull it away from the infant’s mouth and head. Do not delay this process. Never use a sharp instrument!</a:t>
            </a:r>
          </a:p>
          <a:p>
            <a:pPr marL="442913" indent="-442913">
              <a:lnSpc>
                <a:spcPct val="110000"/>
              </a:lnSpc>
              <a:buNone/>
            </a:pPr>
            <a:r>
              <a:rPr lang="en-GB" sz="3500" dirty="0"/>
              <a:t>3) </a:t>
            </a:r>
            <a:r>
              <a:rPr lang="en-GB" sz="3500" dirty="0">
                <a:solidFill>
                  <a:srgbClr val="00B0F0"/>
                </a:solidFill>
              </a:rPr>
              <a:t>If the umbilical cord is around the infant’s neck, use two gloved fingers to slip the cord over the head. Only if you cannot dislodge the umbilical cord, attach two clamps three inches apart, then cut between the clamps.</a:t>
            </a:r>
          </a:p>
          <a:p>
            <a:endParaRPr lang="en-GB" dirty="0"/>
          </a:p>
        </p:txBody>
      </p:sp>
    </p:spTree>
    <p:extLst>
      <p:ext uri="{BB962C8B-B14F-4D97-AF65-F5344CB8AC3E}">
        <p14:creationId xmlns:p14="http://schemas.microsoft.com/office/powerpoint/2010/main" val="4011221084"/>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14403"/>
            <a:ext cx="7886700" cy="5262563"/>
          </a:xfrm>
        </p:spPr>
        <p:txBody>
          <a:bodyPr>
            <a:normAutofit fontScale="92500" lnSpcReduction="10000"/>
          </a:bodyPr>
          <a:lstStyle/>
          <a:p>
            <a:pPr marL="442913" indent="-442913">
              <a:lnSpc>
                <a:spcPct val="100000"/>
              </a:lnSpc>
              <a:buNone/>
            </a:pPr>
            <a:r>
              <a:rPr lang="en-GB" sz="3200" dirty="0"/>
              <a:t>4) </a:t>
            </a:r>
            <a:r>
              <a:rPr lang="en-GB" sz="3200" b="1" dirty="0">
                <a:solidFill>
                  <a:srgbClr val="00B0F0"/>
                </a:solidFill>
              </a:rPr>
              <a:t>Support the baby’s head</a:t>
            </a:r>
            <a:r>
              <a:rPr lang="en-GB" sz="3200" dirty="0">
                <a:solidFill>
                  <a:srgbClr val="00B0F0"/>
                </a:solidFill>
              </a:rPr>
              <a:t>. Wipe the mouth and nose with sterile gauze pads. Suction the baby’s mouth first, then the nose with a rubber bulb syringe. Compress the syringe every time before inserting it.</a:t>
            </a:r>
          </a:p>
          <a:p>
            <a:pPr>
              <a:lnSpc>
                <a:spcPct val="100000"/>
              </a:lnSpc>
            </a:pPr>
            <a:endParaRPr lang="en-GB" sz="3200" dirty="0"/>
          </a:p>
          <a:p>
            <a:pPr marL="442913" indent="-442913">
              <a:lnSpc>
                <a:spcPct val="100000"/>
              </a:lnSpc>
              <a:buNone/>
            </a:pPr>
            <a:r>
              <a:rPr lang="en-GB" sz="3200" dirty="0"/>
              <a:t>5) </a:t>
            </a:r>
            <a:r>
              <a:rPr lang="en-GB" sz="3200" b="1" dirty="0">
                <a:solidFill>
                  <a:srgbClr val="00B050"/>
                </a:solidFill>
              </a:rPr>
              <a:t>Continue to support the baby with both hands</a:t>
            </a:r>
            <a:r>
              <a:rPr lang="en-GB" sz="3200" dirty="0">
                <a:solidFill>
                  <a:srgbClr val="00B050"/>
                </a:solidFill>
              </a:rPr>
              <a:t>. Gently guide the baby’s head downward to assist the mother in delivering the baby’s upper shoulder. If the lower shoulder is slow to deliver, assist the delivery by gently guiding the baby’s head upward.</a:t>
            </a:r>
          </a:p>
          <a:p>
            <a:endParaRPr lang="en-GB" dirty="0"/>
          </a:p>
        </p:txBody>
      </p:sp>
    </p:spTree>
    <p:extLst>
      <p:ext uri="{BB962C8B-B14F-4D97-AF65-F5344CB8AC3E}">
        <p14:creationId xmlns:p14="http://schemas.microsoft.com/office/powerpoint/2010/main" val="2442163921"/>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jp\My Documents\lesson presentations\PHOTOS L-18 MFR\B\E.JPG"/>
          <p:cNvPicPr>
            <a:picLocks noChangeAspect="1" noChangeArrowheads="1"/>
          </p:cNvPicPr>
          <p:nvPr/>
        </p:nvPicPr>
        <p:blipFill>
          <a:blip r:embed="rId2"/>
          <a:srcRect/>
          <a:stretch>
            <a:fillRect/>
          </a:stretch>
        </p:blipFill>
        <p:spPr bwMode="auto">
          <a:xfrm>
            <a:off x="4505356" y="71414"/>
            <a:ext cx="4495800" cy="3400428"/>
          </a:xfrm>
          <a:prstGeom prst="rect">
            <a:avLst/>
          </a:prstGeom>
          <a:noFill/>
          <a:ln w="9525">
            <a:noFill/>
            <a:miter lim="800000"/>
            <a:headEnd/>
            <a:tailEnd/>
          </a:ln>
        </p:spPr>
      </p:pic>
      <p:pic>
        <p:nvPicPr>
          <p:cNvPr id="3" name="Picture 12" descr="E:\data-c\My Documents\My Documents\ITBPmodified Course Materials\ITBP MFR\Lessons\Lesson 18\Graphics 18\Umbilical Cord Neck.TIF"/>
          <p:cNvPicPr>
            <a:picLocks noChangeAspect="1" noChangeArrowheads="1"/>
          </p:cNvPicPr>
          <p:nvPr/>
        </p:nvPicPr>
        <p:blipFill>
          <a:blip r:embed="rId3"/>
          <a:srcRect/>
          <a:stretch>
            <a:fillRect/>
          </a:stretch>
        </p:blipFill>
        <p:spPr bwMode="auto">
          <a:xfrm>
            <a:off x="0" y="71414"/>
            <a:ext cx="4643438" cy="3429024"/>
          </a:xfrm>
          <a:prstGeom prst="rect">
            <a:avLst/>
          </a:prstGeom>
          <a:noFill/>
          <a:ln w="9525">
            <a:noFill/>
            <a:miter lim="800000"/>
            <a:headEnd/>
            <a:tailEnd/>
          </a:ln>
        </p:spPr>
      </p:pic>
      <p:pic>
        <p:nvPicPr>
          <p:cNvPr id="4" name="Picture 12" descr="C:\Documents and Settings\jp\My Documents\lesson presentations\PHOTOS L-18 MFR\B\F.JPG"/>
          <p:cNvPicPr>
            <a:picLocks noChangeAspect="1" noChangeArrowheads="1"/>
          </p:cNvPicPr>
          <p:nvPr/>
        </p:nvPicPr>
        <p:blipFill>
          <a:blip r:embed="rId4"/>
          <a:srcRect/>
          <a:stretch>
            <a:fillRect/>
          </a:stretch>
        </p:blipFill>
        <p:spPr bwMode="auto">
          <a:xfrm>
            <a:off x="0" y="3533796"/>
            <a:ext cx="4495800" cy="2895600"/>
          </a:xfrm>
          <a:prstGeom prst="rect">
            <a:avLst/>
          </a:prstGeom>
          <a:noFill/>
          <a:ln w="9525">
            <a:noFill/>
            <a:miter lim="800000"/>
            <a:headEnd/>
            <a:tailEnd/>
          </a:ln>
        </p:spPr>
      </p:pic>
      <p:pic>
        <p:nvPicPr>
          <p:cNvPr id="5" name="Picture 13" descr="C:\Documents and Settings\jp\My Documents\lesson presentations\PHOTOS L-18 MFR\B\G.JPG"/>
          <p:cNvPicPr>
            <a:picLocks noChangeAspect="1" noChangeArrowheads="1"/>
          </p:cNvPicPr>
          <p:nvPr/>
        </p:nvPicPr>
        <p:blipFill>
          <a:blip r:embed="rId5"/>
          <a:srcRect/>
          <a:stretch>
            <a:fillRect/>
          </a:stretch>
        </p:blipFill>
        <p:spPr bwMode="auto">
          <a:xfrm>
            <a:off x="4638676" y="3571876"/>
            <a:ext cx="4433918" cy="2857496"/>
          </a:xfrm>
          <a:prstGeom prst="rect">
            <a:avLst/>
          </a:prstGeom>
          <a:noFill/>
          <a:ln w="9525">
            <a:noFill/>
            <a:miter lim="800000"/>
            <a:headEnd/>
            <a:tailEnd/>
          </a:ln>
        </p:spPr>
      </p:pic>
      <p:pic>
        <p:nvPicPr>
          <p:cNvPr id="6" name="Picture 5">
            <a:extLst>
              <a:ext uri="{FF2B5EF4-FFF2-40B4-BE49-F238E27FC236}">
                <a16:creationId xmlns:a16="http://schemas.microsoft.com/office/drawing/2014/main" xmlns="" id="{F7BC0B7A-C775-C89C-9B86-51561B4C051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4290"/>
            <a:ext cx="7886700" cy="6400800"/>
          </a:xfrm>
        </p:spPr>
        <p:txBody>
          <a:bodyPr>
            <a:normAutofit fontScale="92500" lnSpcReduction="10000"/>
          </a:bodyPr>
          <a:lstStyle/>
          <a:p>
            <a:pPr marL="442913" indent="-442913">
              <a:lnSpc>
                <a:spcPct val="110000"/>
              </a:lnSpc>
              <a:buNone/>
            </a:pPr>
            <a:r>
              <a:rPr lang="en-GB" sz="3200" b="1" dirty="0"/>
              <a:t>6) </a:t>
            </a:r>
            <a:r>
              <a:rPr lang="en-GB" sz="3200" b="1" dirty="0">
                <a:solidFill>
                  <a:srgbClr val="00B050"/>
                </a:solidFill>
              </a:rPr>
              <a:t>Support the baby throughout the entire process</a:t>
            </a:r>
            <a:r>
              <a:rPr lang="en-GB" sz="3200" dirty="0">
                <a:solidFill>
                  <a:srgbClr val="00B050"/>
                </a:solidFill>
              </a:rPr>
              <a:t>. Grasp the feet as they emerge. Position the baby level with the mother’s vagina until the umbilical cord is cut; otherwise the baby’s blood could return to the placenta. The new-born is very slippery — never lift the baby by the feet. Note exact time of delivery.</a:t>
            </a:r>
          </a:p>
          <a:p>
            <a:pPr marL="442913" indent="-442913">
              <a:lnSpc>
                <a:spcPct val="110000"/>
              </a:lnSpc>
              <a:buNone/>
            </a:pPr>
            <a:r>
              <a:rPr lang="en-GB" sz="3200" b="1" dirty="0"/>
              <a:t>7) </a:t>
            </a:r>
            <a:r>
              <a:rPr lang="en-GB" sz="3200" b="1" dirty="0">
                <a:solidFill>
                  <a:srgbClr val="00B0F0"/>
                </a:solidFill>
              </a:rPr>
              <a:t>Position, dry and wrap the baby</a:t>
            </a:r>
            <a:r>
              <a:rPr lang="en-GB" sz="3200" dirty="0">
                <a:solidFill>
                  <a:srgbClr val="00B0F0"/>
                </a:solidFill>
              </a:rPr>
              <a:t>. Place the baby on his/her side with the head slightly lower than the body. Gently dry with clean towels and wrap the baby in clean warm blanket. Only the face should be exposed.</a:t>
            </a:r>
          </a:p>
        </p:txBody>
      </p:sp>
    </p:spTree>
    <p:extLst>
      <p:ext uri="{BB962C8B-B14F-4D97-AF65-F5344CB8AC3E}">
        <p14:creationId xmlns:p14="http://schemas.microsoft.com/office/powerpoint/2010/main" val="1679255167"/>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00084"/>
            <a:ext cx="7886700" cy="5534029"/>
          </a:xfrm>
        </p:spPr>
        <p:txBody>
          <a:bodyPr>
            <a:normAutofit fontScale="92500" lnSpcReduction="20000"/>
          </a:bodyPr>
          <a:lstStyle/>
          <a:p>
            <a:pPr marL="442913" indent="-442913" algn="just">
              <a:lnSpc>
                <a:spcPct val="120000"/>
              </a:lnSpc>
              <a:buNone/>
            </a:pPr>
            <a:r>
              <a:rPr lang="en-US" sz="3200" dirty="0">
                <a:cs typeface="Times New Roman" pitchFamily="18" charset="0"/>
              </a:rPr>
              <a:t>8) </a:t>
            </a:r>
            <a:r>
              <a:rPr lang="en-US" sz="3200" b="1" dirty="0">
                <a:solidFill>
                  <a:srgbClr val="002060"/>
                </a:solidFill>
                <a:cs typeface="Times New Roman" pitchFamily="18" charset="0"/>
              </a:rPr>
              <a:t>Assess the baby’s breathing</a:t>
            </a:r>
            <a:r>
              <a:rPr lang="en-US" sz="3200" dirty="0">
                <a:solidFill>
                  <a:srgbClr val="002060"/>
                </a:solidFill>
                <a:cs typeface="Times New Roman" pitchFamily="18" charset="0"/>
              </a:rPr>
              <a:t>. Suction the baby’s mouth and nose again, in that order. Usually the baby will start breathing on its own within 30 seconds of being born. If not, encourage breathing by providing tactile stimulation, rubbing the back gently but vigorously, or by snapping a finger against the sole of the baby’s foot. Do not lift the baby by its feet to slap its bottom! If assessment reveals shallow, slow or absent respiration, start artificial ventilation.</a:t>
            </a:r>
          </a:p>
          <a:p>
            <a:pPr marL="0" indent="0">
              <a:buNone/>
            </a:pPr>
            <a:endParaRPr lang="en-GB" dirty="0">
              <a:solidFill>
                <a:srgbClr val="002060"/>
              </a:solidFill>
            </a:endParaRPr>
          </a:p>
          <a:p>
            <a:endParaRPr lang="en-GB" dirty="0"/>
          </a:p>
        </p:txBody>
      </p:sp>
    </p:spTree>
    <p:extLst>
      <p:ext uri="{BB962C8B-B14F-4D97-AF65-F5344CB8AC3E}">
        <p14:creationId xmlns:p14="http://schemas.microsoft.com/office/powerpoint/2010/main" val="2128233560"/>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85775"/>
            <a:ext cx="7886700" cy="5691188"/>
          </a:xfrm>
        </p:spPr>
        <p:txBody>
          <a:bodyPr>
            <a:normAutofit fontScale="85000" lnSpcReduction="20000"/>
          </a:bodyPr>
          <a:lstStyle/>
          <a:p>
            <a:pPr marL="542925" indent="-542925" algn="just">
              <a:lnSpc>
                <a:spcPct val="110000"/>
              </a:lnSpc>
              <a:buNone/>
            </a:pPr>
            <a:r>
              <a:rPr lang="en-US" sz="3500" dirty="0">
                <a:cs typeface="Times New Roman" pitchFamily="18" charset="0"/>
              </a:rPr>
              <a:t>9)  </a:t>
            </a:r>
            <a:r>
              <a:rPr lang="en-US" sz="3500" dirty="0">
                <a:solidFill>
                  <a:srgbClr val="00B0F0"/>
                </a:solidFill>
                <a:cs typeface="Times New Roman" pitchFamily="18" charset="0"/>
              </a:rPr>
              <a:t>Clamp and cut the umbilical cord when it stops pulsating. Palpate the cord to make sure it is no longer pulsating before clamping; </a:t>
            </a:r>
          </a:p>
          <a:p>
            <a:pPr marL="515938" indent="26988" algn="just">
              <a:lnSpc>
                <a:spcPct val="110000"/>
              </a:lnSpc>
              <a:buFont typeface="Wingdings" pitchFamily="2" charset="2"/>
              <a:buChar char="Ø"/>
            </a:pPr>
            <a:r>
              <a:rPr lang="en-US" sz="3500" dirty="0">
                <a:solidFill>
                  <a:srgbClr val="00B050"/>
                </a:solidFill>
                <a:cs typeface="Times New Roman" pitchFamily="18" charset="0"/>
              </a:rPr>
              <a:t>do not clamp or cut the cord if it is still pulsating. </a:t>
            </a:r>
          </a:p>
          <a:p>
            <a:pPr marL="900113" indent="-357188" algn="just">
              <a:lnSpc>
                <a:spcPct val="110000"/>
              </a:lnSpc>
              <a:buFont typeface="Wingdings" pitchFamily="2" charset="2"/>
              <a:buChar char="Ø"/>
            </a:pPr>
            <a:r>
              <a:rPr lang="en-US" sz="3500" dirty="0">
                <a:solidFill>
                  <a:srgbClr val="7030A0"/>
                </a:solidFill>
                <a:cs typeface="Times New Roman" pitchFamily="18" charset="0"/>
              </a:rPr>
              <a:t>Position the first clamp approximately 25 cm. from the baby; then position the second clamp 8 cm. away from the first clamp toward the baby.</a:t>
            </a:r>
          </a:p>
          <a:p>
            <a:pPr marL="515938" indent="26988" algn="just">
              <a:lnSpc>
                <a:spcPct val="110000"/>
              </a:lnSpc>
              <a:spcAft>
                <a:spcPts val="600"/>
              </a:spcAft>
              <a:buFont typeface="Wingdings" pitchFamily="2" charset="2"/>
              <a:buChar char="Ø"/>
            </a:pPr>
            <a:r>
              <a:rPr lang="en-US" sz="3500" dirty="0">
                <a:cs typeface="Times New Roman" pitchFamily="18" charset="0"/>
              </a:rPr>
              <a:t> </a:t>
            </a:r>
            <a:r>
              <a:rPr lang="en-US" sz="3500" dirty="0">
                <a:solidFill>
                  <a:srgbClr val="00B050"/>
                </a:solidFill>
                <a:cs typeface="Times New Roman" pitchFamily="18" charset="0"/>
              </a:rPr>
              <a:t>then cut the cord using surgical scissors.</a:t>
            </a:r>
          </a:p>
          <a:p>
            <a:pPr marL="628650" indent="-542925" algn="just">
              <a:lnSpc>
                <a:spcPct val="110000"/>
              </a:lnSpc>
              <a:buNone/>
            </a:pPr>
            <a:r>
              <a:rPr lang="en-US" sz="3500" dirty="0">
                <a:cs typeface="Times New Roman" pitchFamily="18" charset="0"/>
              </a:rPr>
              <a:t>10) </a:t>
            </a:r>
            <a:r>
              <a:rPr lang="en-US" sz="3500" dirty="0">
                <a:solidFill>
                  <a:srgbClr val="002060"/>
                </a:solidFill>
                <a:cs typeface="Times New Roman" pitchFamily="18" charset="0"/>
              </a:rPr>
              <a:t>Record the date, time and place of birth as noted in the step 6.</a:t>
            </a:r>
          </a:p>
          <a:p>
            <a:endParaRPr lang="en-GB" dirty="0"/>
          </a:p>
        </p:txBody>
      </p:sp>
    </p:spTree>
    <p:extLst>
      <p:ext uri="{BB962C8B-B14F-4D97-AF65-F5344CB8AC3E}">
        <p14:creationId xmlns:p14="http://schemas.microsoft.com/office/powerpoint/2010/main" val="1976351724"/>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08"/>
            <a:ext cx="7886700" cy="1325563"/>
          </a:xfrm>
        </p:spPr>
        <p:txBody>
          <a:bodyPr/>
          <a:lstStyle/>
          <a:p>
            <a:pPr algn="ctr"/>
            <a:r>
              <a:rPr lang="en-US" b="1" u="sng" dirty="0">
                <a:solidFill>
                  <a:srgbClr val="FF0000"/>
                </a:solidFill>
                <a:latin typeface="+mn-lt"/>
                <a:cs typeface="Times New Roman" pitchFamily="18" charset="0"/>
              </a:rPr>
              <a:t>DELIVERY OF THE PLACENTA</a:t>
            </a:r>
            <a:endParaRPr lang="en-GB" dirty="0">
              <a:solidFill>
                <a:srgbClr val="FF0000"/>
              </a:solidFill>
              <a:latin typeface="+mn-lt"/>
            </a:endParaRPr>
          </a:p>
        </p:txBody>
      </p:sp>
      <p:sp>
        <p:nvSpPr>
          <p:cNvPr id="3" name="Content Placeholder 2"/>
          <p:cNvSpPr>
            <a:spLocks noGrp="1"/>
          </p:cNvSpPr>
          <p:nvPr>
            <p:ph idx="1"/>
          </p:nvPr>
        </p:nvSpPr>
        <p:spPr>
          <a:xfrm>
            <a:off x="628650" y="1362068"/>
            <a:ext cx="7886700" cy="4814895"/>
          </a:xfrm>
        </p:spPr>
        <p:txBody>
          <a:bodyPr>
            <a:normAutofit fontScale="92500" lnSpcReduction="20000"/>
          </a:bodyPr>
          <a:lstStyle/>
          <a:p>
            <a:pPr marL="398463" indent="-398463" algn="just">
              <a:lnSpc>
                <a:spcPct val="100000"/>
              </a:lnSpc>
              <a:buFont typeface="Wingdings" pitchFamily="2" charset="2"/>
              <a:buChar char="Ø"/>
            </a:pPr>
            <a:r>
              <a:rPr lang="en-US" sz="3200" dirty="0">
                <a:solidFill>
                  <a:srgbClr val="002060"/>
                </a:solidFill>
                <a:cs typeface="Times New Roman" pitchFamily="18" charset="0"/>
              </a:rPr>
              <a:t>Now two patients in your care: the mother as well as the baby. </a:t>
            </a:r>
          </a:p>
          <a:p>
            <a:pPr marL="398463" indent="-398463" algn="just">
              <a:lnSpc>
                <a:spcPct val="100000"/>
              </a:lnSpc>
              <a:buFont typeface="Wingdings" pitchFamily="2" charset="2"/>
              <a:buChar char="Ø"/>
            </a:pPr>
            <a:r>
              <a:rPr lang="en-US" sz="3200" dirty="0">
                <a:solidFill>
                  <a:srgbClr val="00B0F0"/>
                </a:solidFill>
                <a:cs typeface="Times New Roman" pitchFamily="18" charset="0"/>
              </a:rPr>
              <a:t>Care for the mother includes helping her deliver the placenta, controlling vaginal bleeding, and making her as comfortable as possible. </a:t>
            </a:r>
          </a:p>
          <a:p>
            <a:pPr marL="398463" indent="-398463" algn="just">
              <a:lnSpc>
                <a:spcPct val="100000"/>
              </a:lnSpc>
              <a:buFont typeface="Wingdings" pitchFamily="2" charset="2"/>
              <a:buChar char="Ø"/>
            </a:pPr>
            <a:r>
              <a:rPr lang="en-US" sz="3200" dirty="0">
                <a:solidFill>
                  <a:srgbClr val="00B050"/>
                </a:solidFill>
                <a:cs typeface="Times New Roman" pitchFamily="18" charset="0"/>
              </a:rPr>
              <a:t>The third stage of labor includes the delivery of the placenta with its section of umbilical cord, membranes of the amniotic sac, and some tissues lining the uterus</a:t>
            </a:r>
            <a:r>
              <a:rPr lang="en-US" sz="3200" dirty="0">
                <a:cs typeface="Times New Roman" pitchFamily="18" charset="0"/>
              </a:rPr>
              <a:t>. </a:t>
            </a:r>
          </a:p>
          <a:p>
            <a:pPr marL="398463" indent="-398463" algn="just">
              <a:lnSpc>
                <a:spcPct val="100000"/>
              </a:lnSpc>
              <a:buFont typeface="Wingdings" pitchFamily="2" charset="2"/>
              <a:buChar char="Ø"/>
            </a:pPr>
            <a:r>
              <a:rPr lang="en-US" sz="3200" dirty="0">
                <a:solidFill>
                  <a:srgbClr val="7030A0"/>
                </a:solidFill>
                <a:cs typeface="Times New Roman" pitchFamily="18" charset="0"/>
              </a:rPr>
              <a:t>All of these together are known as the afterbirth.</a:t>
            </a:r>
            <a:endParaRPr lang="en-US" sz="2000" dirty="0">
              <a:solidFill>
                <a:srgbClr val="7030A0"/>
              </a:solidFill>
              <a:ea typeface="Times New Roman"/>
              <a:cs typeface="Times New Roman" pitchFamily="18" charset="0"/>
            </a:endParaRPr>
          </a:p>
        </p:txBody>
      </p:sp>
    </p:spTree>
    <p:extLst>
      <p:ext uri="{BB962C8B-B14F-4D97-AF65-F5344CB8AC3E}">
        <p14:creationId xmlns:p14="http://schemas.microsoft.com/office/powerpoint/2010/main" val="2820494932"/>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57212"/>
            <a:ext cx="7886700" cy="5772149"/>
          </a:xfrm>
        </p:spPr>
        <p:txBody>
          <a:bodyPr>
            <a:normAutofit fontScale="92500" lnSpcReduction="10000"/>
          </a:bodyPr>
          <a:lstStyle/>
          <a:p>
            <a:pPr marL="468313" indent="-468313" algn="just">
              <a:lnSpc>
                <a:spcPct val="100000"/>
              </a:lnSpc>
            </a:pPr>
            <a:r>
              <a:rPr lang="en-US" sz="3200" dirty="0">
                <a:solidFill>
                  <a:srgbClr val="0070C0"/>
                </a:solidFill>
                <a:cs typeface="Times New Roman" pitchFamily="18" charset="0"/>
              </a:rPr>
              <a:t>Observe for delivery of placenta. This begins with a brief return of labor pains that stopped when the baby was born. You may notice a lengthening of the cord.</a:t>
            </a:r>
          </a:p>
          <a:p>
            <a:pPr marL="515938" indent="-515938" algn="just">
              <a:lnSpc>
                <a:spcPct val="100000"/>
              </a:lnSpc>
            </a:pPr>
            <a:r>
              <a:rPr lang="en-US" sz="3200" dirty="0">
                <a:solidFill>
                  <a:srgbClr val="00B050"/>
                </a:solidFill>
                <a:cs typeface="Times New Roman" pitchFamily="18" charset="0"/>
              </a:rPr>
              <a:t>Feel for contractions. Encourage the mother to bear down as the uterus contracts.</a:t>
            </a:r>
          </a:p>
          <a:p>
            <a:pPr marL="468313" indent="-468313" algn="just">
              <a:lnSpc>
                <a:spcPct val="100000"/>
              </a:lnSpc>
            </a:pPr>
            <a:r>
              <a:rPr lang="en-US" sz="3200" dirty="0">
                <a:solidFill>
                  <a:srgbClr val="7030A0"/>
                </a:solidFill>
                <a:cs typeface="Times New Roman" pitchFamily="18" charset="0"/>
              </a:rPr>
              <a:t>As the placenta appears, slowly and gently guide it from the vagina, but never pull. Save the placenta in a plastic bag. In most cases, the placenta is expelled within a few minutes of delivery, but could take up to 30 minutes. Take the placenta to the hospital for examination by the physician.</a:t>
            </a:r>
          </a:p>
          <a:p>
            <a:endParaRPr lang="en-GB" dirty="0"/>
          </a:p>
        </p:txBody>
      </p:sp>
    </p:spTree>
    <p:extLst>
      <p:ext uri="{BB962C8B-B14F-4D97-AF65-F5344CB8AC3E}">
        <p14:creationId xmlns:p14="http://schemas.microsoft.com/office/powerpoint/2010/main" val="3875664604"/>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574"/>
            <a:ext cx="7886700" cy="1362068"/>
          </a:xfrm>
        </p:spPr>
        <p:txBody>
          <a:bodyPr/>
          <a:lstStyle/>
          <a:p>
            <a:pPr algn="ctr"/>
            <a:r>
              <a:rPr lang="en-US" b="1" u="sng" dirty="0">
                <a:solidFill>
                  <a:srgbClr val="FF0000"/>
                </a:solidFill>
                <a:latin typeface="+mn-lt"/>
              </a:rPr>
              <a:t>ANATOMY OF PREGNANCY</a:t>
            </a:r>
            <a:endParaRPr lang="en-GB" b="1" u="sng" dirty="0">
              <a:solidFill>
                <a:srgbClr val="FF0000"/>
              </a:solidFill>
              <a:latin typeface="+mn-lt"/>
            </a:endParaRPr>
          </a:p>
        </p:txBody>
      </p:sp>
      <p:pic>
        <p:nvPicPr>
          <p:cNvPr id="9" name="Picture 4" descr="SFRe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6956" y="1793843"/>
            <a:ext cx="2990088" cy="39227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71472" y="1793843"/>
            <a:ext cx="5086378" cy="3683060"/>
          </a:xfrm>
          <a:prstGeom prst="rect">
            <a:avLst/>
          </a:prstGeom>
        </p:spPr>
        <p:txBody>
          <a:bodyPr wrap="square">
            <a:spAutoFit/>
          </a:bodyPr>
          <a:lstStyle/>
          <a:p>
            <a:pPr>
              <a:lnSpc>
                <a:spcPts val="121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marL="596900">
              <a:spcAft>
                <a:spcPts val="0"/>
              </a:spcAft>
            </a:pPr>
            <a:r>
              <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rPr>
              <a:t>Uterus</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285"/>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marL="533400">
              <a:spcAft>
                <a:spcPts val="0"/>
              </a:spcAft>
            </a:pPr>
            <a:r>
              <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rPr>
              <a:t>Symphysis</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49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marL="533400">
              <a:spcAft>
                <a:spcPts val="0"/>
              </a:spcAft>
            </a:pPr>
            <a:r>
              <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rPr>
              <a:t>pubis</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655"/>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marL="609600">
              <a:spcAft>
                <a:spcPts val="0"/>
              </a:spcAft>
            </a:pPr>
            <a:r>
              <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rPr>
              <a:t>Urinary</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49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marL="609600">
              <a:spcAft>
                <a:spcPts val="0"/>
              </a:spcAft>
            </a:pPr>
            <a:r>
              <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rPr>
              <a:t>bladder</a:t>
            </a:r>
            <a:endParaRPr lang="en-GB"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2" name="Straight Arrow Connector 11"/>
          <p:cNvCxnSpPr/>
          <p:nvPr/>
        </p:nvCxnSpPr>
        <p:spPr>
          <a:xfrm>
            <a:off x="2518174" y="2271716"/>
            <a:ext cx="1339453" cy="1285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V="1">
            <a:off x="2378869" y="3357563"/>
            <a:ext cx="1125141" cy="6715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V="1">
            <a:off x="2621757" y="3059920"/>
            <a:ext cx="1235868" cy="20931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Rectangle 8"/>
          <p:cNvSpPr>
            <a:spLocks noChangeArrowheads="1"/>
          </p:cNvSpPr>
          <p:nvPr/>
        </p:nvSpPr>
        <p:spPr bwMode="auto">
          <a:xfrm>
            <a:off x="5119690" y="1143810"/>
            <a:ext cx="323852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 Rectum</a:t>
            </a:r>
            <a:endParaRPr kumimoji="0" lang="en-GB" sz="2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Vagina (birth canal)</a:t>
            </a:r>
            <a:endParaRPr kumimoji="0" lang="en-GB" sz="2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Perineum</a:t>
            </a:r>
            <a:endParaRPr kumimoji="0" lang="en-GB" sz="4400" b="1" i="0" u="none" strike="noStrike" cap="none" normalizeH="0" baseline="0" dirty="0">
              <a:ln>
                <a:noFill/>
              </a:ln>
              <a:solidFill>
                <a:schemeClr val="tx1"/>
              </a:solidFill>
              <a:effectLst/>
              <a:latin typeface="Arial" panose="020B0604020202020204" pitchFamily="34" charset="0"/>
            </a:endParaRPr>
          </a:p>
        </p:txBody>
      </p:sp>
      <p:cxnSp>
        <p:nvCxnSpPr>
          <p:cNvPr id="23" name="Straight Arrow Connector 22"/>
          <p:cNvCxnSpPr/>
          <p:nvPr/>
        </p:nvCxnSpPr>
        <p:spPr>
          <a:xfrm flipH="1" flipV="1">
            <a:off x="4650583" y="4106474"/>
            <a:ext cx="742951" cy="7512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H="1">
            <a:off x="4414636" y="3128968"/>
            <a:ext cx="705056" cy="294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flipH="1">
            <a:off x="4918474" y="1554128"/>
            <a:ext cx="371474" cy="9238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16333528"/>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500314"/>
            <a:ext cx="8820472" cy="784670"/>
          </a:xfrm>
        </p:spPr>
        <p:txBody>
          <a:bodyPr>
            <a:noAutofit/>
          </a:bodyPr>
          <a:lstStyle/>
          <a:p>
            <a:pPr algn="l"/>
            <a:r>
              <a:rPr lang="en-US" sz="3200" dirty="0">
                <a:solidFill>
                  <a:srgbClr val="002060"/>
                </a:solidFill>
                <a:latin typeface="+mn-lt"/>
                <a:cs typeface="Times New Roman" pitchFamily="18" charset="0"/>
              </a:rPr>
              <a:t>CONTROLLING VAGINAL BLEEDING AFTER DELIVERY</a:t>
            </a:r>
            <a:r>
              <a:rPr lang="en-US" sz="3200" b="1" u="sng" dirty="0">
                <a:latin typeface="+mn-lt"/>
                <a:cs typeface="Times New Roman" pitchFamily="18" charset="0"/>
              </a:rPr>
              <a:t>.</a:t>
            </a:r>
            <a:endParaRPr lang="en-GB" sz="3200" dirty="0">
              <a:latin typeface="+mn-lt"/>
            </a:endParaRPr>
          </a:p>
        </p:txBody>
      </p:sp>
      <p:sp>
        <p:nvSpPr>
          <p:cNvPr id="3" name="Content Placeholder 2"/>
          <p:cNvSpPr>
            <a:spLocks noGrp="1"/>
          </p:cNvSpPr>
          <p:nvPr>
            <p:ph idx="1"/>
          </p:nvPr>
        </p:nvSpPr>
        <p:spPr>
          <a:xfrm>
            <a:off x="628650" y="3357562"/>
            <a:ext cx="7886700" cy="2843211"/>
          </a:xfrm>
        </p:spPr>
        <p:txBody>
          <a:bodyPr>
            <a:noAutofit/>
          </a:bodyPr>
          <a:lstStyle/>
          <a:p>
            <a:pPr algn="just">
              <a:spcAft>
                <a:spcPts val="600"/>
              </a:spcAft>
            </a:pPr>
            <a:r>
              <a:rPr lang="en-US" dirty="0">
                <a:solidFill>
                  <a:srgbClr val="00B0F0"/>
                </a:solidFill>
                <a:cs typeface="Times New Roman" pitchFamily="18" charset="0"/>
              </a:rPr>
              <a:t>Place sanitary napkin or towel on vaginal opening. Do not place anything inside the vagina.</a:t>
            </a:r>
          </a:p>
          <a:p>
            <a:pPr algn="just">
              <a:spcAft>
                <a:spcPts val="600"/>
              </a:spcAft>
            </a:pPr>
            <a:r>
              <a:rPr lang="en-US" dirty="0">
                <a:solidFill>
                  <a:srgbClr val="00B050"/>
                </a:solidFill>
                <a:cs typeface="Times New Roman" pitchFamily="18" charset="0"/>
              </a:rPr>
              <a:t>Have the mother lower her legs and keep them together without squeezing. Elevate her feet.</a:t>
            </a:r>
          </a:p>
        </p:txBody>
      </p:sp>
      <p:pic>
        <p:nvPicPr>
          <p:cNvPr id="5" name="Picture 1033" descr="C:\Documents and Settings\jp\My Documents\PHOTOS L-18 MFR\B\K.JPG"/>
          <p:cNvPicPr>
            <a:picLocks noChangeAspect="1" noChangeArrowheads="1"/>
          </p:cNvPicPr>
          <p:nvPr/>
        </p:nvPicPr>
        <p:blipFill>
          <a:blip r:embed="rId2"/>
          <a:srcRect/>
          <a:stretch>
            <a:fillRect/>
          </a:stretch>
        </p:blipFill>
        <p:spPr bwMode="auto">
          <a:xfrm>
            <a:off x="500034" y="142852"/>
            <a:ext cx="7168310" cy="2286016"/>
          </a:xfrm>
          <a:prstGeom prst="rect">
            <a:avLst/>
          </a:prstGeom>
          <a:noFill/>
          <a:ln w="9525">
            <a:noFill/>
            <a:miter lim="800000"/>
            <a:headEnd/>
            <a:tailEnd/>
          </a:ln>
        </p:spPr>
      </p:pic>
    </p:spTree>
    <p:extLst>
      <p:ext uri="{BB962C8B-B14F-4D97-AF65-F5344CB8AC3E}">
        <p14:creationId xmlns:p14="http://schemas.microsoft.com/office/powerpoint/2010/main" val="23728706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28675"/>
            <a:ext cx="7886700" cy="5348288"/>
          </a:xfrm>
        </p:spPr>
        <p:txBody>
          <a:bodyPr>
            <a:normAutofit/>
          </a:bodyPr>
          <a:lstStyle/>
          <a:p>
            <a:pPr algn="just">
              <a:lnSpc>
                <a:spcPct val="100000"/>
              </a:lnSpc>
            </a:pPr>
            <a:r>
              <a:rPr lang="en-US" dirty="0">
                <a:solidFill>
                  <a:srgbClr val="00B050"/>
                </a:solidFill>
                <a:cs typeface="Times New Roman" pitchFamily="18" charset="0"/>
              </a:rPr>
              <a:t>Feel the mother’s abdomen below the navel until you feel a hard object the size of a grapefruit. This is the mother’s uterus. If bleeding appears to be excessive, massage the uterus using circular motions; this will cause the uterus to contract and control bleeding</a:t>
            </a:r>
            <a:endParaRPr lang="en-US" sz="3200" dirty="0">
              <a:solidFill>
                <a:srgbClr val="00B050"/>
              </a:solidFill>
              <a:cs typeface="Times New Roman" pitchFamily="18" charset="0"/>
            </a:endParaRPr>
          </a:p>
          <a:p>
            <a:pPr algn="just">
              <a:lnSpc>
                <a:spcPct val="100000"/>
              </a:lnSpc>
            </a:pPr>
            <a:r>
              <a:rPr lang="en-US" sz="3200" dirty="0">
                <a:solidFill>
                  <a:srgbClr val="0070C0"/>
                </a:solidFill>
                <a:cs typeface="Times New Roman" pitchFamily="18" charset="0"/>
              </a:rPr>
              <a:t>Consider initiating breast-feeding to stimulate uterine contractions.</a:t>
            </a:r>
          </a:p>
          <a:p>
            <a:pPr algn="just">
              <a:lnSpc>
                <a:spcPct val="100000"/>
              </a:lnSpc>
              <a:spcBef>
                <a:spcPts val="1200"/>
              </a:spcBef>
            </a:pPr>
            <a:r>
              <a:rPr lang="en-US" sz="3200" dirty="0">
                <a:solidFill>
                  <a:srgbClr val="7030A0"/>
                </a:solidFill>
                <a:cs typeface="Times New Roman" pitchFamily="18" charset="0"/>
              </a:rPr>
              <a:t>Conduct ongoing assessment.</a:t>
            </a:r>
            <a:endParaRPr lang="en-US" sz="3200" dirty="0">
              <a:solidFill>
                <a:srgbClr val="7030A0"/>
              </a:solidFill>
            </a:endParaRPr>
          </a:p>
          <a:p>
            <a:endParaRPr lang="en-GB" dirty="0"/>
          </a:p>
        </p:txBody>
      </p:sp>
    </p:spTree>
    <p:extLst>
      <p:ext uri="{BB962C8B-B14F-4D97-AF65-F5344CB8AC3E}">
        <p14:creationId xmlns:p14="http://schemas.microsoft.com/office/powerpoint/2010/main" val="1780057464"/>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cs typeface="Times New Roman" pitchFamily="18" charset="0"/>
              </a:rPr>
              <a:t>COMPLICATIONS OF PREGNANCY</a:t>
            </a:r>
            <a:endParaRPr lang="en-GB" dirty="0">
              <a:solidFill>
                <a:srgbClr val="FF0000"/>
              </a:solidFill>
              <a:latin typeface="+mn-lt"/>
            </a:endParaRPr>
          </a:p>
        </p:txBody>
      </p:sp>
      <p:sp>
        <p:nvSpPr>
          <p:cNvPr id="3" name="Content Placeholder 2"/>
          <p:cNvSpPr>
            <a:spLocks noGrp="1"/>
          </p:cNvSpPr>
          <p:nvPr>
            <p:ph idx="1"/>
          </p:nvPr>
        </p:nvSpPr>
        <p:spPr>
          <a:xfrm>
            <a:off x="806896" y="1600200"/>
            <a:ext cx="8229600" cy="4525963"/>
          </a:xfrm>
        </p:spPr>
        <p:txBody>
          <a:bodyPr/>
          <a:lstStyle/>
          <a:p>
            <a:pPr marL="0" indent="0">
              <a:lnSpc>
                <a:spcPct val="100000"/>
              </a:lnSpc>
              <a:buNone/>
            </a:pPr>
            <a:r>
              <a:rPr lang="en-US" sz="3200" dirty="0">
                <a:solidFill>
                  <a:srgbClr val="002060"/>
                </a:solidFill>
                <a:cs typeface="Times New Roman" pitchFamily="18" charset="0"/>
              </a:rPr>
              <a:t>There are several types of pre-delivery emergencies that may arise in the pregnant patient prior to labor or childbirth that can threaten the life of both the mother and the baby. In most cases, definitive treatment is beyond the MFR’s level of training and immediate transport is required.</a:t>
            </a:r>
          </a:p>
          <a:p>
            <a:endParaRPr lang="en-GB" dirty="0"/>
          </a:p>
        </p:txBody>
      </p:sp>
    </p:spTree>
    <p:extLst>
      <p:ext uri="{BB962C8B-B14F-4D97-AF65-F5344CB8AC3E}">
        <p14:creationId xmlns:p14="http://schemas.microsoft.com/office/powerpoint/2010/main" val="1461472033"/>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14375"/>
            <a:ext cx="7886700" cy="5462588"/>
          </a:xfrm>
        </p:spPr>
        <p:txBody>
          <a:bodyPr/>
          <a:lstStyle/>
          <a:p>
            <a:pPr marL="742950" indent="-742950">
              <a:buAutoNum type="arabicParenR"/>
            </a:pPr>
            <a:r>
              <a:rPr lang="en-US" sz="3600" b="1" u="sng" dirty="0">
                <a:solidFill>
                  <a:srgbClr val="00B050"/>
                </a:solidFill>
                <a:cs typeface="Times New Roman" pitchFamily="18" charset="0"/>
              </a:rPr>
              <a:t>EXCESSIVE PRE-BIRTH BLEEDING</a:t>
            </a:r>
          </a:p>
          <a:p>
            <a:pPr marL="514350" indent="-514350" algn="just">
              <a:lnSpc>
                <a:spcPct val="100000"/>
              </a:lnSpc>
              <a:buNone/>
            </a:pPr>
            <a:r>
              <a:rPr lang="en-US" sz="3200" dirty="0">
                <a:cs typeface="Times New Roman" pitchFamily="18" charset="0"/>
              </a:rPr>
              <a:t>      </a:t>
            </a:r>
            <a:r>
              <a:rPr lang="en-US" sz="3200" dirty="0">
                <a:solidFill>
                  <a:srgbClr val="002060"/>
                </a:solidFill>
                <a:cs typeface="Times New Roman" pitchFamily="18" charset="0"/>
              </a:rPr>
              <a:t>A number of conditions can cause excessive pre-birth bleeding. One such condition is </a:t>
            </a:r>
            <a:r>
              <a:rPr lang="en-US" sz="3200" b="1" dirty="0">
                <a:solidFill>
                  <a:srgbClr val="002060"/>
                </a:solidFill>
                <a:cs typeface="Times New Roman" pitchFamily="18" charset="0"/>
              </a:rPr>
              <a:t>placenta previa</a:t>
            </a:r>
            <a:r>
              <a:rPr lang="en-US" sz="3200" dirty="0">
                <a:solidFill>
                  <a:srgbClr val="002060"/>
                </a:solidFill>
                <a:cs typeface="Times New Roman" pitchFamily="18" charset="0"/>
              </a:rPr>
              <a:t>, in which the placenta is formed in an abnormal location (low in the uterus and close to or over the cervical opening) that will not allow for a normal delivery. As the cervix dilates, it causes the placenta to tear. </a:t>
            </a:r>
          </a:p>
          <a:p>
            <a:endParaRPr lang="en-GB" dirty="0"/>
          </a:p>
        </p:txBody>
      </p:sp>
    </p:spTree>
    <p:extLst>
      <p:ext uri="{BB962C8B-B14F-4D97-AF65-F5344CB8AC3E}">
        <p14:creationId xmlns:p14="http://schemas.microsoft.com/office/powerpoint/2010/main" val="3806522017"/>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0.google.com/images?q=tbn:ANd9GcRADlCFepGyr3i8llYqnwC7VGkrI6_uWBSSEW9XCJnnuvPs3v7E9w"/>
          <p:cNvPicPr>
            <a:picLocks noChangeAspect="1" noChangeArrowheads="1"/>
          </p:cNvPicPr>
          <p:nvPr/>
        </p:nvPicPr>
        <p:blipFill>
          <a:blip r:embed="rId2" cstate="print"/>
          <a:srcRect/>
          <a:stretch>
            <a:fillRect/>
          </a:stretch>
        </p:blipFill>
        <p:spPr bwMode="auto">
          <a:xfrm>
            <a:off x="1746655" y="314326"/>
            <a:ext cx="5886450" cy="5410200"/>
          </a:xfrm>
          <a:prstGeom prst="rect">
            <a:avLst/>
          </a:prstGeom>
          <a:noFill/>
        </p:spPr>
      </p:pic>
      <p:sp>
        <p:nvSpPr>
          <p:cNvPr id="5" name="AutoShape 4" descr="data:image/jpeg;base64,/9j/4AAQSkZJRgABAQAAAQABAAD/2wCEAAkGBhQSEBUUEhAVFBUVGBYWFxUYGRMVGBgZGBcXFhgWFhgYGyYfGx0jGRgVHy8gIycpLCwtFR4xNTAqNScrLCkBCQoKDgwOGQ8PGiwkHyQtLTQqMiosKSwsKi0sLCwwLTUqKSwsLCwsLC0qLCwsKiwsLiksLCwtLSwsLCwsLCwsLP/AABEIALUBFgMBIgACEQEDEQH/xAAcAAEAAgMBAQEAAAAAAAAAAAAABQYDBAcBAgj/xABGEAACAQIDBQUDCQYDBwUAAAABAgADEQQSIQUTMUFRBiJhcYEykaEHFCNCUmJygqIWM1OzwfCS0dIkQ2NzsbLhFTWDwuP/xAAaAQEAAwEBAQAAAAAAAAAAAAAAAwQFAgYB/8QALhEAAgECBAUDBAEFAAAAAAAAAAECAxEEEiExBRNBUXGBocEiYZHRMhQzQrHh/9oADAMBAAIRAxEAPwDuMREAREQBERAEREAREQBERAERPCYB7NfGY+nRXPVqLTX7TEKPeZSe0/ylhCaWDyu2oNY6oDwsgH7wjr7I8ZQsdUZn3mLrFnOozHPUt0SmNEHuErzrqOi1NfC8KqVkpT+le78I6PtD5UsOpIo06lY9bbtPe/e9ymQWI+UnGPfdUaSDrleqf+5R8JSqm2lX2EC/eOWo3x7i+5pkWviaq3AYL9upUZF/SVHuWVufKTsn+DcXCcPQjmqR9Zu3si0ntbtIn2yB4UaY/wC689/bLaK8Xv8Aiopb9IEp+I2DVKO7ZiE1YopcD3upPukRQ2mi+ziay+SsB/Mn1SqPq/Y5lDBLTLH8S/R0/D/KtXQgVsPTccypamfOxz/0lr2P8oGFxFhvN0x+rUstz0DA5fS4PhOP0cXiClzesvSrRqA26ghb/EzJhqlGtcKpRxxUnOvpUXVfzgCdqpUW+pVqYTBVf4vK/b8M7+DPqcb2J2pxOCOW5qUxxo1Daw/4ba29Lj7vOdQ2D2ipYunnpNqLZkOjoTyYf9CLg8jLEKsZ7GNisBVw2r1XdbEpERJSiIiIAiIgCIiAIiIAiIgCIiAJ4zW1M9nhgGJMWhy2dTn9mxBzc+719JmlJwGAqjZmGorTda+HwzodCpWouHakMjcCS5Fip14zxMZjMrhd+mSjmpDclt4Pmv1nb2aoxGbukZjZRYhiYBdBVBYrcXABIuLgG9iR42PuM+5TmfFLcB67Ers85zSTN38TU+crcUrd2kVuCO6NdDcn42fjMaaqJUNZVDHK+5DbwJiaystY90JegKBDWAOYkXOkAuk+XcAEk2A1JPADqZWtvDGJXzUM707UqmQFAPo6hWrS1F/pKdRWBvoaJ1F7TT2tWxIqGkBWdLGm53ZZGVsJWOZSqfxxTBJOYE2sFIJAt9OureywNrE2IPEXHDqJklR7L4Cqpq91qRNDAgMyG2ZKRDCzAXI4Ecr8pN5sUvFaNXyNSifRTvB+oQCSvOffKH2oYt80onjpWIvfUD6IEeBBbwYDmbWbaPaXc0nepQq08q6FgrIW4KpemWCgsQLtYazk2DJa9R37zliz8xoXq1B4gE2+86yvXm0rLqa/C8PGpN1J6qPTu+hgxz/N6fcIFQ6Z7A2toRTHDTgW4AiyjQ2rrMSdbkk+ZJPW/EzYx+L3jlrWHBV5Ko0VR5Ce4LDu2ZqalnBWnSUcTWqXC2vp3VDv5hZlf3Z5Vse/llwOHdaesvnt4RL7C2UpexGeoOmtmvbLTB0JFjmc6C3na31OzBpMjshrMeJDF3S/JS+gH4beRkv2G7PjB4VBVs1XKA5Guv2AeYXh4m5kv863jhZZbSWVHhqmIqVqjnLXuyqYXa4OZFogrYgJexI4G9xxvyMo/ZLs6FG9YXYkBfuAKC1vvXOW/LKbS+9pNjNTqNVpLfm6DierL963LnbrxhNhIBRohdRkzX14uzMfW5t6TnM4xaJIxjOSkiUwOzATwv4z72r2NpVCHGZKg9mopKup8GGsl9mULCb9egcl5FG+6OqtRZsvQ5zi6FWiCMX9LS5V7Wy+NUAd3/mLp9oc5r0qlXCVVrUahtybQ8dcjjgyn3HiCDrLsKmZsn1ibD+/IGVvaOxvm5coAaOoq0hqKfV0A+p1UcPaXgRJozzee5ZpVeVeEtYvdHRuy3adMZSzLZXWwqJe+U8iOqmxsfAg6giTc4hgcW+DxCVqRzDhx0dDa6MRpfhr+Fus7Ls3aCV6SVaZujjMDz8iORBuCOoMv0qmZWe5i8Qwaw8lKGsJbfo2oiJMZoiIgCIiAIiIAiIgCIiAIiIB5aMs9iAeWi09iAeWi09iAeWnsRAKP8qWMtRo0f4lTM34aQzH9RSc52tiMlIrzIVf8X0r/DdD0lz+U6oWxdFOQpN73f8A/ITn+3qt6rfif3Big+CiZmKlqz3PAaKdOmu7bfpsRbNYEyf2Cyo2DDNlao9SqRdBoUy0751I+2NRzlbxZ7h8dJK7RpMUwVakxVhRTKw+qys1/W95FhY3i2XOPVW5QpLyX/tD21p4a1MhnqAXyLYaHUFjYZbjw14gW1mx2C282Lz1HUKyvlCrewWykG51JvfXw4TkNRGznOxZidSTcknmSZ0bsQNylMi/0i3bzJLr+m/uk0oRirnmZQdsp0Xa9EaHkZTqOEFLFMn1XvUUcgT+8A9bN+cy6X3lIXkDitlE1KZtqjG3kVP9bSGWr0IsNLKsrexv4anpaZ9p1N3TIJ4zawuEyLnfS2tpWNr4psTW3VM25u32E6/iOoHqeU6ayr7s5g+ZO/RbkXh8MazliTkF1AuQGPBibcQPZt+LwkouByjTS3KTeH2QqqqqAAAAB0tymbFbOsJxynYneKjexzTaWzxRfJwo1jZOlKpqcn4Trbpdh0k58mO2mSq+Efg2Z6YPJ1/eJ6izejdZn2xs0VUek2gYaHow1Vh4hgD6Sm0ce1KrRxFrVEazj79I5HH5gB/ik1KpZpv1LnLVelKh3V4+Ud1ns+KNUMoZTcEAg+B1E+5pnlBERAEREAREQBERAEREAREQBIfa23jRrJSFPNnpV6uYuqACju8wJI0vvBY8NDe0mJF47YYq4qjXYgiilZMhUNfemkc1ydCN0OR4mAauyu19GqjVGO5UEAbwhWINGlXzEH2bLVFxyym5km216IYqayBgCSuYXFsoOngWS/TOvUSD2j2Oarvx85KrXasWXICLVaFOgPrC5XdhgeBzG68CPanZBzSqUjiTlapvqf0aE06u9Wubkk503oJyG2jEFjoQBLftBh7qPnFO75cozLc5mKLYX5uCvmLcZ84TtHh6ioy1ls/sg90m7mmNGsRdgQL8ToJGVeyBJvvVU5aIstIKualifnJIVWFgxuLceZJMxL2McKi/Ou4jU2VTT508T84Xg4uSO4b9ARl1BAtUSL/ZrD/wv1VP9Ufszh/4X6qn+qAUf5QBfaVIf8Kn/OqTmmNqZnJ/vx+M6L8oOAXD4qgaZdUdGuoqVQCUcEn2ujfCUHHVaqOw31X2mA+kq8mK/a8Jl4pK7ue+4DKpy4ZUtnu2uvhkZiQMuv8Aeht8ZLbCq58EUJ/c1DbwV++P1BvfNGtj6oF99W01/eVf9U19hY4iu6HXfKRqeLi7oTfmWFrn7U6wrjbQ54zzFVUppLTo2/hGfG4NgxPG5HwvrOk9naQahTUmxNKmQehCqQfQyiVQWQ2WoSbXG7q6X5cJYuz20ytKmrXDIoVlYFSLEgaHW2UCfaysvBkyab8l82LtawKNYMpysviLHTqCCCPAiT2GxSXJ0FhKBiMMGNStvMh0OYmygKABnPLz8TxvY6uH25iHQFaVg3B2ZbeeUHN6WEiTcfqRVnh41HvqWrtHt4nuJa54DW1vtN4D48BNXs8ypcDUsbsx4s3U/AW4AACQijqcxOpY8Sf6eXKbODxOQ3kLqNyuXI4eMaeRHQcOZkxIuLSrntilNLlGJ4BRa7HkBI75zXxBzVqrKOVOmz01UchdSGY/eJ8gJaVWKRkf0lRz10JDatKzTnm36eXE1V5MVrj8yZW/VT+Mt6Yt8zU3YsBqjHU2FgVY87Err0bwlZ7Ur/tSeNEj9bf5mQLdm7g04zhfudP7EYk1Nn4cniEyf4CU/wDrJyVj5N//AG2l51f5ryzzXh/FHmMQkq00u7/2IiJ0QCIiAIiIAiIgCIiAIiIAiIgCJ5eewBEXnl4B7ERAKB8reEvSw9QfVqOnpUpk/wDWmB6zne3qN1zj7Zv/APIqVR8Wb3Gdi7dYYVMBVBZVIs6FiqjMjBwLsQBexHrOWVlpmkV71S4+r3FvSzMO+ykk7t+SEHJo2koYmnmb8HrOCYtU4Rv0lsuzKox0kdh6F69IcQaiC2vNgD8JJ1yGJ7oUH6ouQPUkmYti0L4ylcewSxP4FZr+8CVcLa7Rv8cUpQhO3/GbTYurhlyYao1NMxPG9+AubABeF7AcWOpvPdmYqu9Ud4HLd2ZiQFUG7Mx4gC+v9SQDirYdndaaXZjYBeBuRr4C2uvQXMkMLbMMPQ+kvlzOP99UB7uW/wDu1N8t7XILm3dC6WZ9Tyc4xWkdzPtOpv6e9VnYcHp3dsh5Oikk5T15eksPZvHGpSZHGV6bElfuv3h+rP8ACV2l2cxAruKIAdVJID0+pBykMVOoIIuLHzmPZuCxVCsrNSqIGIRmKkghmAPe4c736gSOeWUWkcReWSZdmEyUsMzcBpzPADqSYzBluOcbMc4hGDVMtFSQwHF8p+sel/qj1vwmao6mhOo1G6Nvs9sM16m8f2F0Xy5n83/Sw6yzVcGigk8BwmrQxypTsugkNjMVUxL7mm2Vfrv08B1bw98lzRSsig41Jycm7I0touBikIOhLKPz0yw+NMe+V7tbXAxXH2KA/UzH+kse0cIBXRRwRka55BUe/wAJW9iYL/1DaPVHfO3/ACqYAHoRp51IjFt2NDDyUHzHtFX9jrPZDAmjgcOhFiKakjxbvn4sZMTwT2a6VlY8pOTlJyfURET6ciIiAIiIAiIgCIiAIiIAmttEDc1L8MjX/wAJmzPLQDk9Cg4wQ5g7NpBhTR0CVFNGwrg3zVTdspFiBTe41Es2J7T4hTXIUWpOyPT3VZmSnv0VcQCFsy7gvUsL30t7LA3K0WgFD2rtatUQUqjX72EqU3Sm4FYfPBnK3GmSmtMm1vaLeyRPmp2ixFOlemFUKmLq5RSNmNLGrTQacM6MxNtSTmEv1otAKvs3tDUqYurTLowpb8GiuTeHLUUUilyCe5mzZrANaxsbyVtiavErh16C1Wr7yN2p9H85sYPZNOkSUBFyxsWqMBmN2yKzEJc62UCbkA0MNsWmjZ8pep/EqE1H8bFvZHgth4TkO2dmNh8RWoAewwakOo1amPVC1I+J8J22Uf5S9j3RMSvGn3KhH2GPdb8rkejseUgrRvG/Y1OF11TrZXtLT16e5xusRc24cR5cRPrs9TJNapa5WnlW2vfqEILW4nWbO1sNkqXtZXuw6Bh7a+hNx4MJsYctg8I+lqtSpqedEFSVHhVZdfuKwOjMMtDDRtNnsOMVs9Cm1u9LfcwbUrijmpKQajXWs41AHOgh6X9sjjbILgNny9kMODiELBMoJuXz5FCqWLvlNyBrpcA6XNpDOtzbxsB66S0dn9ll6tGkDlLMLm17Wu7Gx46Aix0PA6GWm7nnpxtFt7vcksfsEuXNGpu69NiXLqKCvQqDPTZUJ7i6ZfA8bcJmxVRlwxX5xvmOUhEBYqUYOAx0Cm62sdfCTlfs+Klaq9S1Z2KAVSMrKEAsFt7PeudOcbQ2U6oTnI8tSSbAeZJIlaU77Ijpw7shcNi1yFii1FF7Z3dEUc8yKLsb8j5Se2fVxBwpNWnTooUfIiADgpsAthlvYG3K5kJsjALm3tQGoeK0lIFiDbeVye6lrHjwtoCeE8Nq/RtWsGyAhHuRTp6iyURxqMTYZufD7s5XZn2bvqkQeyGqYgCzMtO2h4M3l9kePHyl62Zs1KSAWAkf2W2Vu6NMMNQqg+dtfjeSWOxqpd3NkpK1Rj0Ci5iEbO5HXquf0r1Of9v9p5KlSkp7z+0fs0+B9WPdHhmMtfyYdntzht862qVwCBzWn9QevtHzXpKT2U2Q20scz1R3C2+reRP0dH1AAt0DeE7WosJcoQ1zHzHVuXSVBbuzl8L5PYiJbMQREQBERAEREAREQBERAEREAREQBERAEREAREQBMOLwq1EZHXMrqVYdQRYj3TNI/ae0ChWnSAatUvlU3soHGo9uCLceZIA1MA5BtDZz4d3pOoesjE0Q2outwtZhzzi2VTxa5Oi61mo+fCve5IxFNyTqTvKdQEknUkkcTOl9v+zm5WnXUsxJyVnPtOx1SobcDfMmmgzIBYASiY3DaYgqO7UppV8mSsof+YT5OJQkss7I9hSqqvhebLWV16W/a1I/YuCarVOUXy6+AJ5n++MtuA2S9NnYu4svcqoMxueit3V6EWvbS/OS/wAnWyVGCDW71QlieupA+AHvlh+bZPZ0v7pHKTKEpJux99lau8wKM/dqWswPUaH38fWa20a9wVYAg8p9MCBYaA6yPrauEB1PXhYc/KRyldaHMIWk2yCq0hTOiUnBOhqio9tb3Iz2Nh5TNgMPUr4ilmfNu2Lkd1KQXKyDJTGpa5tdi1rAgi8x7SRX3tOxJBKB7sLHIW7otqpKkFjxN7cNYHA9omQIfs314Gxygi48h7p8R02jsO+CJxGk5v2726zf7OlzmIapbiba06XvsxH4RNftF2mrDKmGxBYlQWLKjZC1sqggaub34aC3Mza+TvYm/wAbna7LR+kLG5LPwUkniS12/LJoxbaFCEaalVntHXy+i/J0PsV2d+Z4RUP7xu/VPVzxHkosvpJ4RPZopWVkYNScqknOW7ERE+nAiIgCIiAIiIAiIgCIiAIiIBoNtukDWBc3w4DVRlc5QVLg6L3u6Ce7ebqvcX6+Y+Bler7GqCtjCFBXFU6aq1wMhWm1I5gdbahri/Mac9HH9mqz4io5UlGr1TbesL0WwS0wtr6D5woa3gGgFppY9Geoim7UrBxZtMyhhy1uCDpeYqe2KZYqC2YCkxXJUuBWLCmSMtxcq17+zlN7SrYLstiAyu5tVthWNQVCT9HRFOtTbXvZyCLnTvA8RGE7PYpVQkd4U9lKx3mpOGqu+Iub3Pdbn7VzALreYKOOR3dFa7U8ocWItmGZeIsbjpKvR2NiciipSDVBUy1KgrPaql6hFQUz3b99bqwNtbA5Vvs9ltkYiktTfaVHpYZc+YVCXp0BTdj174J14wCzXi8qeA2NiAlE1aYuvdxCCszisRTKCsuawHe1sbE5rnVVmrR7M4pAWZt66/NRrUb6VEVN+gvoCxUakDNl1tmMAslfbqbvNT+kLO9JEF1L1EZkZe8NAGR7twAUnhMuzNnlMzuwarUsaj8tL2RRyRbkAeJJ1JJ1OzOyTRogPTVXFTEkWIYqlXEVKwUN5FLjqvOwkzANHbezBiMPUonTOpAPRuKt6MAfSci2cl89JxlJDIwP1T7DD0P8udqM5R2rwm52lU5LUyVP8fcb9Wc+sr11a0ja4VUzZ6D6q68o2uxm0AmEpKeIBU/lJU/EH3S4UsSjdJz7CCxYcld3I6CoC3L7+9H5ZJYeq1rX5Eym24s6yqpvuWrG00UXv6Sh7axLPVZKThS6FUOgu4dGKC/NkVgPdzkhWFRrC9r3J8ppVdh5r5xcHQAgEn0P9Zw3rckjCytc1tpMKFIqA4eqLrSc3ZWIIY6jMtNGJIuTmIUDS5lUfC28gLf1lxGw1Qd1QL8T/l18+HSaWI2YADfgNT5DX+/MTqL7Ec42WpB7KUCmQPqGq7Hqz1GRB5hFZvQTqvyWYEpgzUI1qux/KncH6g59ZzCgm6wyXXvVGaqw63uVB/v607nsLZ+4w1Kl/DRVPmB3j6m59ZbpK82+x1jny8LCHWTv6I34iJaMEREQBERAEREAREQBERAEREAREQBERAEREAREQBERAEREASjfKbskslPEKL7u6VPwORY+jaeGe/KXmY69EOpVgGVgQQdQQRYgjoROZxzKxPh6zo1FUXQ5Dg8Xaz6sMpSoBckodcwHUWDgc71BxtLLsvBKxBDBgwuGGoINjcHmCJBdodgVMBVuoL0GPdbXS+oRzyYG1jztf2r3wbOx7UzfDVQpJuaTi6EnicosVJ5smh4lb6yhKN/plujeq0+YudR1i/Zl0OzxmOnh6DlMdTDAHqevQf8AmamG7YLa9ei9I2ILLerTvw9pBmHqotMv7QYU6/OUPlmJ88oF7/AfCcumykqkluYqmHvrK7txQxFEHV/a8EHtHwvwHmekl9odolynco561Kgamg8swzk9AF+Mq1asbni9arYHS7G/BQBwvwyjgBz1JKOXVlqjTdaX26kh2bwXzraFMW7iEOegSnlIHq26Hq3SdglZ7EdmDhKJNS2+qWL21ygXypfna5JPVjyAlml6lDLHUzeIYhV630/xWiERElM8REQBERAEREAREQBERAEREAREQBERAEREAREQBERAEREAREQDFiMMtRSjqGVhYqwBBHQgyi7Z+TIG7YWpbnuqlyB+Cp7S+ubzEv8AFpzKCluT0cRUoO9N2OJ4lq+HcpVQ5lGoa+a3Iq6nvL4g8pjxW0XqUXZajIVR3uDf2AXIIa/IEdfdOi/KJs8PhN5bvUXUg/dZgjjysb+aic0o4YkVqXDOlVeRsWR05HiCbekpyi4SST0PTYerDFUJTlFZlczY9sjWW5NzZiSxt118Jcfk02GDnxVQXa5SnfkAO+w8STl/KeplOxRvVUCoVBCWszC4bIqA2I0uw/8AMvXYTZNGthA1SnnYPUUszOT7Vxck9CJ9pJOd2Q8RqShh1GFkna9i7RIv9mMN/BHvb/OP2Yw38Ee9v85dPMEmTIzC7c3i03SjUalVPdqdy2UglahBbMENhY2v3hoJmw+xKNPNkpgZgVOrag8RxkdT7P1PmRwZqjd7pqC1ADvMmQ01JF7ZgLXPA24C+gEq+1aIAJrUwCbAl01NwLDXU3IFvETxtpJ3MrK4crYhk4OCVbVhcEDS1yeQkNgey7LVo1X3GZN6agp0igdnSkgcXY2IFMcb6WA4a/VLspkp0aa1ARRriqCy3+jUuKdEWOmVGCg/d4awCcw+MSp7FRX590huZHLxBHoZmkNsTYrYd6pzqUqkVMgUjLVa+9Km/sMbELxBLG5zaTMAREQBERAEREAREQBERAEREAREQBERAEREAREQBERAEREA0tsYAV6FSkfroy+RI0PobH0nBttbUegm+VVYPdWOoam7KblTwIazkXBysGPMT9BVgcpy8baec4h2y7MVWcYdQRSDbypUOl7AgAdAAWufveAvDVWzNTATspRvq7W+Sv8AZc1awR6jNuaFmSmTm1Ay0xfiQCRYa8Dad07FbJfD4VVqCzuxdl+zewCnxygX8byC7CdkFREqundWzUlI1Jt+9YcvuryvfiZewIpx/wAmc4yumuVH1PYiJMZoiIgCIiAIiIAiIgCIiAIiIAiIgCIiAIiIAiIgCIiAIiIAiIgCIiAIiIAmpjNnU6ntqCLgkcjbr4RE+M+ptO6NpRPYifT4hERAEREAREQBERAEREAREQBERAP/2Q=="/>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BUUEhAVFBUVGBYWFxUYGRMVGBgZGBcXFhgWFhgYGyYfGx0jGRgVHy8gIycpLCwtFR4xNTAqNScrLCkBCQoKDgwOGQ8PGiwkHyQtLTQqMiosKSwsKi0sLCwwLTUqKSwsLCwsLC0qLCwsKiwsLiksLCwtLSwsLCwsLCwsLP/AABEIALUBFgMBIgACEQEDEQH/xAAcAAEAAgMBAQEAAAAAAAAAAAAABQYDBAcBAgj/xABGEAACAQIDBQUDCQYDBwUAAAABAgADEQQSIQUTMUFRBiJhcYEykaEHFCNCUmJygqIWM1OzwfCS0dIkQ2NzsbLhFTWDwuP/xAAaAQEAAwEBAQAAAAAAAAAAAAAAAwQFAgYB/8QALhEAAgECBAUDBAEFAAAAAAAAAAECAxEEEiExBRNBUXGBocEiYZHRMhQzQrHh/9oADAMBAAIRAxEAPwDuMREAREQBERAEREAREQBERAERPCYB7NfGY+nRXPVqLTX7TEKPeZSe0/ylhCaWDyu2oNY6oDwsgH7wjr7I8ZQsdUZn3mLrFnOozHPUt0SmNEHuErzrqOi1NfC8KqVkpT+le78I6PtD5UsOpIo06lY9bbtPe/e9ymQWI+UnGPfdUaSDrleqf+5R8JSqm2lX2EC/eOWo3x7i+5pkWviaq3AYL9upUZF/SVHuWVufKTsn+DcXCcPQjmqR9Zu3si0ntbtIn2yB4UaY/wC689/bLaK8Xv8Aiopb9IEp+I2DVKO7ZiE1YopcD3upPukRQ2mi+ziay+SsB/Mn1SqPq/Y5lDBLTLH8S/R0/D/KtXQgVsPTccypamfOxz/0lr2P8oGFxFhvN0x+rUstz0DA5fS4PhOP0cXiClzesvSrRqA26ghb/EzJhqlGtcKpRxxUnOvpUXVfzgCdqpUW+pVqYTBVf4vK/b8M7+DPqcb2J2pxOCOW5qUxxo1Daw/4ba29Lj7vOdQ2D2ipYunnpNqLZkOjoTyYf9CLg8jLEKsZ7GNisBVw2r1XdbEpERJSiIiIAiIgCIiAIiIAiIgCIiAJ4zW1M9nhgGJMWhy2dTn9mxBzc+719JmlJwGAqjZmGorTda+HwzodCpWouHakMjcCS5Fip14zxMZjMrhd+mSjmpDclt4Pmv1nb2aoxGbukZjZRYhiYBdBVBYrcXABIuLgG9iR42PuM+5TmfFLcB67Ers85zSTN38TU+crcUrd2kVuCO6NdDcn42fjMaaqJUNZVDHK+5DbwJiaystY90JegKBDWAOYkXOkAuk+XcAEk2A1JPADqZWtvDGJXzUM707UqmQFAPo6hWrS1F/pKdRWBvoaJ1F7TT2tWxIqGkBWdLGm53ZZGVsJWOZSqfxxTBJOYE2sFIJAt9OureywNrE2IPEXHDqJklR7L4Cqpq91qRNDAgMyG2ZKRDCzAXI4Ecr8pN5sUvFaNXyNSifRTvB+oQCSvOffKH2oYt80onjpWIvfUD6IEeBBbwYDmbWbaPaXc0nepQq08q6FgrIW4KpemWCgsQLtYazk2DJa9R37zliz8xoXq1B4gE2+86yvXm0rLqa/C8PGpN1J6qPTu+hgxz/N6fcIFQ6Z7A2toRTHDTgW4AiyjQ2rrMSdbkk+ZJPW/EzYx+L3jlrWHBV5Ko0VR5Ce4LDu2ZqalnBWnSUcTWqXC2vp3VDv5hZlf3Z5Vse/llwOHdaesvnt4RL7C2UpexGeoOmtmvbLTB0JFjmc6C3na31OzBpMjshrMeJDF3S/JS+gH4beRkv2G7PjB4VBVs1XKA5Guv2AeYXh4m5kv863jhZZbSWVHhqmIqVqjnLXuyqYXa4OZFogrYgJexI4G9xxvyMo/ZLs6FG9YXYkBfuAKC1vvXOW/LKbS+9pNjNTqNVpLfm6DierL963LnbrxhNhIBRohdRkzX14uzMfW5t6TnM4xaJIxjOSkiUwOzATwv4z72r2NpVCHGZKg9mopKup8GGsl9mULCb9egcl5FG+6OqtRZsvQ5zi6FWiCMX9LS5V7Wy+NUAd3/mLp9oc5r0qlXCVVrUahtybQ8dcjjgyn3HiCDrLsKmZsn1ibD+/IGVvaOxvm5coAaOoq0hqKfV0A+p1UcPaXgRJozzee5ZpVeVeEtYvdHRuy3adMZSzLZXWwqJe+U8iOqmxsfAg6giTc4hgcW+DxCVqRzDhx0dDa6MRpfhr+Fus7Ls3aCV6SVaZujjMDz8iORBuCOoMv0qmZWe5i8Qwaw8lKGsJbfo2oiJMZoiIgCIiAIiIAiIgCIiAIiIB5aMs9iAeWi09iAeWi09iAeWnsRAKP8qWMtRo0f4lTM34aQzH9RSc52tiMlIrzIVf8X0r/DdD0lz+U6oWxdFOQpN73f8A/ITn+3qt6rfif3Big+CiZmKlqz3PAaKdOmu7bfpsRbNYEyf2Cyo2DDNlao9SqRdBoUy0751I+2NRzlbxZ7h8dJK7RpMUwVakxVhRTKw+qys1/W95FhY3i2XOPVW5QpLyX/tD21p4a1MhnqAXyLYaHUFjYZbjw14gW1mx2C282Lz1HUKyvlCrewWykG51JvfXw4TkNRGznOxZidSTcknmSZ0bsQNylMi/0i3bzJLr+m/uk0oRirnmZQdsp0Xa9EaHkZTqOEFLFMn1XvUUcgT+8A9bN+cy6X3lIXkDitlE1KZtqjG3kVP9bSGWr0IsNLKsrexv4anpaZ9p1N3TIJ4zawuEyLnfS2tpWNr4psTW3VM25u32E6/iOoHqeU6ayr7s5g+ZO/RbkXh8MazliTkF1AuQGPBibcQPZt+LwkouByjTS3KTeH2QqqqqAAAAB0tymbFbOsJxynYneKjexzTaWzxRfJwo1jZOlKpqcn4Trbpdh0k58mO2mSq+Efg2Z6YPJ1/eJ6izejdZn2xs0VUek2gYaHow1Vh4hgD6Sm0ce1KrRxFrVEazj79I5HH5gB/ik1KpZpv1LnLVelKh3V4+Ud1ns+KNUMoZTcEAg+B1E+5pnlBERAEREAREQBERAEREAREQBIfa23jRrJSFPNnpV6uYuqACju8wJI0vvBY8NDe0mJF47YYq4qjXYgiilZMhUNfemkc1ydCN0OR4mAauyu19GqjVGO5UEAbwhWINGlXzEH2bLVFxyym5km216IYqayBgCSuYXFsoOngWS/TOvUSD2j2Oarvx85KrXasWXICLVaFOgPrC5XdhgeBzG68CPanZBzSqUjiTlapvqf0aE06u9Wubkk503oJyG2jEFjoQBLftBh7qPnFO75cozLc5mKLYX5uCvmLcZ84TtHh6ioy1ls/sg90m7mmNGsRdgQL8ToJGVeyBJvvVU5aIstIKualifnJIVWFgxuLceZJMxL2McKi/Ou4jU2VTT508T84Xg4uSO4b9ARl1BAtUSL/ZrD/wv1VP9Ufszh/4X6qn+qAUf5QBfaVIf8Kn/OqTmmNqZnJ/vx+M6L8oOAXD4qgaZdUdGuoqVQCUcEn2ujfCUHHVaqOw31X2mA+kq8mK/a8Jl4pK7ue+4DKpy4ZUtnu2uvhkZiQMuv8Aeht8ZLbCq58EUJ/c1DbwV++P1BvfNGtj6oF99W01/eVf9U19hY4iu6HXfKRqeLi7oTfmWFrn7U6wrjbQ54zzFVUppLTo2/hGfG4NgxPG5HwvrOk9naQahTUmxNKmQehCqQfQyiVQWQ2WoSbXG7q6X5cJYuz20ytKmrXDIoVlYFSLEgaHW2UCfaysvBkyab8l82LtawKNYMpysviLHTqCCCPAiT2GxSXJ0FhKBiMMGNStvMh0OYmygKABnPLz8TxvY6uH25iHQFaVg3B2ZbeeUHN6WEiTcfqRVnh41HvqWrtHt4nuJa54DW1vtN4D48BNXs8ypcDUsbsx4s3U/AW4AACQijqcxOpY8Sf6eXKbODxOQ3kLqNyuXI4eMaeRHQcOZkxIuLSrntilNLlGJ4BRa7HkBI75zXxBzVqrKOVOmz01UchdSGY/eJ8gJaVWKRkf0lRz10JDatKzTnm36eXE1V5MVrj8yZW/VT+Mt6Yt8zU3YsBqjHU2FgVY87Err0bwlZ7Ur/tSeNEj9bf5mQLdm7g04zhfudP7EYk1Nn4cniEyf4CU/wDrJyVj5N//AG2l51f5ryzzXh/FHmMQkq00u7/2IiJ0QCIiAIiIAiIgCIiAIiIAiIgCJ5eewBEXnl4B7ERAKB8reEvSw9QfVqOnpUpk/wDWmB6zne3qN1zj7Zv/APIqVR8Wb3Gdi7dYYVMBVBZVIs6FiqjMjBwLsQBexHrOWVlpmkV71S4+r3FvSzMO+ykk7t+SEHJo2koYmnmb8HrOCYtU4Rv0lsuzKox0kdh6F69IcQaiC2vNgD8JJ1yGJ7oUH6ouQPUkmYti0L4ylcewSxP4FZr+8CVcLa7Rv8cUpQhO3/GbTYurhlyYao1NMxPG9+AubABeF7AcWOpvPdmYqu9Ud4HLd2ZiQFUG7Mx4gC+v9SQDirYdndaaXZjYBeBuRr4C2uvQXMkMLbMMPQ+kvlzOP99UB7uW/wDu1N8t7XILm3dC6WZ9Tyc4xWkdzPtOpv6e9VnYcHp3dsh5Oikk5T15eksPZvHGpSZHGV6bElfuv3h+rP8ACV2l2cxAruKIAdVJID0+pBykMVOoIIuLHzmPZuCxVCsrNSqIGIRmKkghmAPe4c736gSOeWUWkcReWSZdmEyUsMzcBpzPADqSYzBluOcbMc4hGDVMtFSQwHF8p+sel/qj1vwmao6mhOo1G6Nvs9sM16m8f2F0Xy5n83/Sw6yzVcGigk8BwmrQxypTsugkNjMVUxL7mm2Vfrv08B1bw98lzRSsig41Jycm7I0touBikIOhLKPz0yw+NMe+V7tbXAxXH2KA/UzH+kse0cIBXRRwRka55BUe/wAJW9iYL/1DaPVHfO3/ACqYAHoRp51IjFt2NDDyUHzHtFX9jrPZDAmjgcOhFiKakjxbvn4sZMTwT2a6VlY8pOTlJyfURET6ciIiAIiIAiIgCIiAIiIAmttEDc1L8MjX/wAJmzPLQDk9Cg4wQ5g7NpBhTR0CVFNGwrg3zVTdspFiBTe41Es2J7T4hTXIUWpOyPT3VZmSnv0VcQCFsy7gvUsL30t7LA3K0WgFD2rtatUQUqjX72EqU3Sm4FYfPBnK3GmSmtMm1vaLeyRPmp2ixFOlemFUKmLq5RSNmNLGrTQacM6MxNtSTmEv1otAKvs3tDUqYurTLowpb8GiuTeHLUUUilyCe5mzZrANaxsbyVtiavErh16C1Wr7yN2p9H85sYPZNOkSUBFyxsWqMBmN2yKzEJc62UCbkA0MNsWmjZ8pep/EqE1H8bFvZHgth4TkO2dmNh8RWoAewwakOo1amPVC1I+J8J22Uf5S9j3RMSvGn3KhH2GPdb8rkejseUgrRvG/Y1OF11TrZXtLT16e5xusRc24cR5cRPrs9TJNapa5WnlW2vfqEILW4nWbO1sNkqXtZXuw6Bh7a+hNx4MJsYctg8I+lqtSpqedEFSVHhVZdfuKwOjMMtDDRtNnsOMVs9Cm1u9LfcwbUrijmpKQajXWs41AHOgh6X9sjjbILgNny9kMODiELBMoJuXz5FCqWLvlNyBrpcA6XNpDOtzbxsB66S0dn9ll6tGkDlLMLm17Wu7Gx46Aix0PA6GWm7nnpxtFt7vcksfsEuXNGpu69NiXLqKCvQqDPTZUJ7i6ZfA8bcJmxVRlwxX5xvmOUhEBYqUYOAx0Cm62sdfCTlfs+Klaq9S1Z2KAVSMrKEAsFt7PeudOcbQ2U6oTnI8tSSbAeZJIlaU77Ijpw7shcNi1yFii1FF7Z3dEUc8yKLsb8j5Se2fVxBwpNWnTooUfIiADgpsAthlvYG3K5kJsjALm3tQGoeK0lIFiDbeVye6lrHjwtoCeE8Nq/RtWsGyAhHuRTp6iyURxqMTYZufD7s5XZn2bvqkQeyGqYgCzMtO2h4M3l9kePHyl62Zs1KSAWAkf2W2Vu6NMMNQqg+dtfjeSWOxqpd3NkpK1Rj0Ci5iEbO5HXquf0r1Of9v9p5KlSkp7z+0fs0+B9WPdHhmMtfyYdntzht862qVwCBzWn9QevtHzXpKT2U2Q20scz1R3C2+reRP0dH1AAt0DeE7WosJcoQ1zHzHVuXSVBbuzl8L5PYiJbMQREQBERAEREAREQBERAEREAREQBERAEREAREQBMOLwq1EZHXMrqVYdQRYj3TNI/ae0ChWnSAatUvlU3soHGo9uCLceZIA1MA5BtDZz4d3pOoesjE0Q2outwtZhzzi2VTxa5Oi61mo+fCve5IxFNyTqTvKdQEknUkkcTOl9v+zm5WnXUsxJyVnPtOx1SobcDfMmmgzIBYASiY3DaYgqO7UppV8mSsof+YT5OJQkss7I9hSqqvhebLWV16W/a1I/YuCarVOUXy6+AJ5n++MtuA2S9NnYu4svcqoMxueit3V6EWvbS/OS/wAnWyVGCDW71QlieupA+AHvlh+bZPZ0v7pHKTKEpJux99lau8wKM/dqWswPUaH38fWa20a9wVYAg8p9MCBYaA6yPrauEB1PXhYc/KRyldaHMIWk2yCq0hTOiUnBOhqio9tb3Iz2Nh5TNgMPUr4ilmfNu2Lkd1KQXKyDJTGpa5tdi1rAgi8x7SRX3tOxJBKB7sLHIW7otqpKkFjxN7cNYHA9omQIfs314Gxygi48h7p8R02jsO+CJxGk5v2726zf7OlzmIapbiba06XvsxH4RNftF2mrDKmGxBYlQWLKjZC1sqggaub34aC3Mza+TvYm/wAbna7LR+kLG5LPwUkniS12/LJoxbaFCEaalVntHXy+i/J0PsV2d+Z4RUP7xu/VPVzxHkosvpJ4RPZopWVkYNScqknOW7ERE+nAiIgCIiAIiIAiIgCIiAIiIBoNtukDWBc3w4DVRlc5QVLg6L3u6Ce7ebqvcX6+Y+Bler7GqCtjCFBXFU6aq1wMhWm1I5gdbahri/Mac9HH9mqz4io5UlGr1TbesL0WwS0wtr6D5woa3gGgFppY9Geoim7UrBxZtMyhhy1uCDpeYqe2KZYqC2YCkxXJUuBWLCmSMtxcq17+zlN7SrYLstiAyu5tVthWNQVCT9HRFOtTbXvZyCLnTvA8RGE7PYpVQkd4U9lKx3mpOGqu+Iub3Pdbn7VzALreYKOOR3dFa7U8ocWItmGZeIsbjpKvR2NiciipSDVBUy1KgrPaql6hFQUz3b99bqwNtbA5Vvs9ltkYiktTfaVHpYZc+YVCXp0BTdj174J14wCzXi8qeA2NiAlE1aYuvdxCCszisRTKCsuawHe1sbE5rnVVmrR7M4pAWZt66/NRrUb6VEVN+gvoCxUakDNl1tmMAslfbqbvNT+kLO9JEF1L1EZkZe8NAGR7twAUnhMuzNnlMzuwarUsaj8tL2RRyRbkAeJJ1JJ1OzOyTRogPTVXFTEkWIYqlXEVKwUN5FLjqvOwkzANHbezBiMPUonTOpAPRuKt6MAfSci2cl89JxlJDIwP1T7DD0P8udqM5R2rwm52lU5LUyVP8fcb9Wc+sr11a0ja4VUzZ6D6q68o2uxm0AmEpKeIBU/lJU/EH3S4UsSjdJz7CCxYcld3I6CoC3L7+9H5ZJYeq1rX5Eym24s6yqpvuWrG00UXv6Sh7axLPVZKThS6FUOgu4dGKC/NkVgPdzkhWFRrC9r3J8ppVdh5r5xcHQAgEn0P9Zw3rckjCytc1tpMKFIqA4eqLrSc3ZWIIY6jMtNGJIuTmIUDS5lUfC28gLf1lxGw1Qd1QL8T/l18+HSaWI2YADfgNT5DX+/MTqL7Ec42WpB7KUCmQPqGq7Hqz1GRB5hFZvQTqvyWYEpgzUI1qux/KncH6g59ZzCgm6wyXXvVGaqw63uVB/v607nsLZ+4w1Kl/DRVPmB3j6m59ZbpK82+x1jny8LCHWTv6I34iJaMEREQBERAEREAREQBERAEREAREQBERAEREAREQBERAEREASjfKbskslPEKL7u6VPwORY+jaeGe/KXmY69EOpVgGVgQQdQQRYgjoROZxzKxPh6zo1FUXQ5Dg8Xaz6sMpSoBckodcwHUWDgc71BxtLLsvBKxBDBgwuGGoINjcHmCJBdodgVMBVuoL0GPdbXS+oRzyYG1jztf2r3wbOx7UzfDVQpJuaTi6EnicosVJ5smh4lb6yhKN/plujeq0+YudR1i/Zl0OzxmOnh6DlMdTDAHqevQf8AmamG7YLa9ei9I2ILLerTvw9pBmHqotMv7QYU6/OUPlmJ88oF7/AfCcumykqkluYqmHvrK7txQxFEHV/a8EHtHwvwHmekl9odolynco561Kgamg8swzk9AF+Mq1asbni9arYHS7G/BQBwvwyjgBz1JKOXVlqjTdaX26kh2bwXzraFMW7iEOegSnlIHq26Hq3SdglZ7EdmDhKJNS2+qWL21ygXypfna5JPVjyAlml6lDLHUzeIYhV630/xWiERElM8REQBERAEREAREQBERAEREAREQBERAEREAREQBERAEREAREQDFiMMtRSjqGVhYqwBBHQgyi7Z+TIG7YWpbnuqlyB+Cp7S+ubzEv8AFpzKCluT0cRUoO9N2OJ4lq+HcpVQ5lGoa+a3Iq6nvL4g8pjxW0XqUXZajIVR3uDf2AXIIa/IEdfdOi/KJs8PhN5bvUXUg/dZgjjysb+aic0o4YkVqXDOlVeRsWR05HiCbekpyi4SST0PTYerDFUJTlFZlczY9sjWW5NzZiSxt118Jcfk02GDnxVQXa5SnfkAO+w8STl/KeplOxRvVUCoVBCWszC4bIqA2I0uw/8AMvXYTZNGthA1SnnYPUUszOT7Vxck9CJ9pJOd2Q8RqShh1GFkna9i7RIv9mMN/BHvb/OP2Yw38Ee9v85dPMEmTIzC7c3i03SjUalVPdqdy2UglahBbMENhY2v3hoJmw+xKNPNkpgZgVOrag8RxkdT7P1PmRwZqjd7pqC1ADvMmQ01JF7ZgLXPA24C+gEq+1aIAJrUwCbAl01NwLDXU3IFvETxtpJ3MrK4crYhk4OCVbVhcEDS1yeQkNgey7LVo1X3GZN6agp0igdnSkgcXY2IFMcb6WA4a/VLspkp0aa1ARRriqCy3+jUuKdEWOmVGCg/d4awCcw+MSp7FRX590huZHLxBHoZmkNsTYrYd6pzqUqkVMgUjLVa+9Km/sMbELxBLG5zaTMAREQBERAEREAREQBERAEREAREQBERAEREAREQBERAEREA0tsYAV6FSkfroy+RI0PobH0nBttbUegm+VVYPdWOoam7KblTwIazkXBysGPMT9BVgcpy8baec4h2y7MVWcYdQRSDbypUOl7AgAdAAWufveAvDVWzNTATspRvq7W+Sv8AZc1awR6jNuaFmSmTm1Ay0xfiQCRYa8Dad07FbJfD4VVqCzuxdl+zewCnxygX8byC7CdkFREqundWzUlI1Jt+9YcvuryvfiZewIpx/wAmc4yumuVH1PYiJMZoiIgCIiAIiIAiIgCIiAIiIAiIgCIiAIiIAiIgCIiAIiIAiIgCIiAIiIAmpjNnU6ntqCLgkcjbr4RE+M+ptO6NpRPYifT4hERAEREAREQBERAEREAREQBERAP/2Q=="/>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746906" y="5572140"/>
            <a:ext cx="2627899" cy="523220"/>
          </a:xfrm>
          <a:prstGeom prst="rect">
            <a:avLst/>
          </a:prstGeom>
          <a:ln>
            <a:solidFill>
              <a:schemeClr val="tx1"/>
            </a:solidFill>
          </a:ln>
        </p:spPr>
        <p:txBody>
          <a:bodyPr wrap="none">
            <a:spAutoFit/>
          </a:bodyPr>
          <a:lstStyle/>
          <a:p>
            <a:r>
              <a:rPr lang="en-US" sz="2800" dirty="0">
                <a:solidFill>
                  <a:srgbClr val="FF0000"/>
                </a:solidFill>
                <a:ea typeface="Times New Roman"/>
              </a:rPr>
              <a:t>(Placenta previa)</a:t>
            </a:r>
            <a:endParaRPr lang="en-US" sz="2800" dirty="0">
              <a:solidFill>
                <a:srgbClr val="FF0000"/>
              </a:solidFill>
            </a:endParaRPr>
          </a:p>
        </p:txBody>
      </p:sp>
      <p:sp>
        <p:nvSpPr>
          <p:cNvPr id="8" name="AutoShape 2"/>
          <p:cNvSpPr>
            <a:spLocks noChangeShapeType="1"/>
          </p:cNvSpPr>
          <p:nvPr/>
        </p:nvSpPr>
        <p:spPr bwMode="auto">
          <a:xfrm flipV="1">
            <a:off x="2789635" y="1459232"/>
            <a:ext cx="514350" cy="45721"/>
          </a:xfrm>
          <a:prstGeom prst="straightConnector1">
            <a:avLst/>
          </a:prstGeom>
          <a:noFill/>
          <a:ln w="5715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 name="AutoShape 2"/>
          <p:cNvSpPr>
            <a:spLocks noChangeShapeType="1"/>
          </p:cNvSpPr>
          <p:nvPr/>
        </p:nvSpPr>
        <p:spPr bwMode="auto">
          <a:xfrm flipV="1">
            <a:off x="5524580" y="4386264"/>
            <a:ext cx="776209" cy="56198"/>
          </a:xfrm>
          <a:prstGeom prst="straightConnector1">
            <a:avLst/>
          </a:prstGeom>
          <a:noFill/>
          <a:ln w="5715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660901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repeatCount="indefinite" fill="hold" grpId="0" nodeType="withEffect">
                                  <p:stCondLst>
                                    <p:cond delay="0"/>
                                  </p:stCondLst>
                                  <p:endCondLst>
                                    <p:cond evt="onNext" delay="0">
                                      <p:tgtEl>
                                        <p:sldTgt/>
                                      </p:tgtEl>
                                    </p:cond>
                                  </p:end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8" presetClass="entr" presetSubtype="12" repeatCount="indefinite" fill="hold" grpId="0" nodeType="withEffect">
                                  <p:stCondLst>
                                    <p:cond delay="0"/>
                                  </p:stCondLst>
                                  <p:endCondLst>
                                    <p:cond evt="onNext" delay="0">
                                      <p:tgtEl>
                                        <p:sldTgt/>
                                      </p:tgtEl>
                                    </p:cond>
                                  </p:end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14375"/>
            <a:ext cx="7886700" cy="5462588"/>
          </a:xfrm>
        </p:spPr>
        <p:txBody>
          <a:bodyPr>
            <a:normAutofit/>
          </a:bodyPr>
          <a:lstStyle/>
          <a:p>
            <a:pPr marL="742950" indent="-742950">
              <a:buAutoNum type="arabicParenR"/>
            </a:pPr>
            <a:r>
              <a:rPr lang="en-US" sz="3600" b="1" u="sng" dirty="0">
                <a:solidFill>
                  <a:srgbClr val="00B050"/>
                </a:solidFill>
                <a:cs typeface="Times New Roman" pitchFamily="18" charset="0"/>
              </a:rPr>
              <a:t>EXCESSIVE PRE-BIRTH BLEEDING</a:t>
            </a:r>
          </a:p>
          <a:p>
            <a:pPr marL="514350" indent="-514350" algn="just">
              <a:lnSpc>
                <a:spcPct val="100000"/>
              </a:lnSpc>
              <a:buNone/>
            </a:pPr>
            <a:r>
              <a:rPr lang="en-US" sz="3200" dirty="0">
                <a:cs typeface="Times New Roman" pitchFamily="18" charset="0"/>
              </a:rPr>
              <a:t>      </a:t>
            </a:r>
            <a:r>
              <a:rPr lang="en-US" sz="3200" dirty="0">
                <a:solidFill>
                  <a:srgbClr val="002060"/>
                </a:solidFill>
                <a:cs typeface="Times New Roman" pitchFamily="18" charset="0"/>
              </a:rPr>
              <a:t>Another condition is </a:t>
            </a:r>
            <a:r>
              <a:rPr lang="en-US" sz="3200" b="1" dirty="0" err="1">
                <a:solidFill>
                  <a:srgbClr val="002060"/>
                </a:solidFill>
                <a:cs typeface="Times New Roman" pitchFamily="18" charset="0"/>
              </a:rPr>
              <a:t>abruptio</a:t>
            </a:r>
            <a:r>
              <a:rPr lang="en-US" sz="3200" b="1" dirty="0">
                <a:solidFill>
                  <a:srgbClr val="002060"/>
                </a:solidFill>
                <a:cs typeface="Times New Roman" pitchFamily="18" charset="0"/>
              </a:rPr>
              <a:t> </a:t>
            </a:r>
            <a:r>
              <a:rPr lang="en-US" sz="3200" b="1" dirty="0" err="1">
                <a:solidFill>
                  <a:srgbClr val="002060"/>
                </a:solidFill>
                <a:cs typeface="Times New Roman" pitchFamily="18" charset="0"/>
              </a:rPr>
              <a:t>placentae</a:t>
            </a:r>
            <a:r>
              <a:rPr lang="en-US" sz="3200" b="1" dirty="0">
                <a:solidFill>
                  <a:srgbClr val="002060"/>
                </a:solidFill>
                <a:cs typeface="Times New Roman" pitchFamily="18" charset="0"/>
              </a:rPr>
              <a:t>  </a:t>
            </a:r>
            <a:r>
              <a:rPr lang="en-US" sz="3200" dirty="0">
                <a:solidFill>
                  <a:srgbClr val="002060"/>
                </a:solidFill>
                <a:cs typeface="Times New Roman" pitchFamily="18" charset="0"/>
              </a:rPr>
              <a:t>in which the placenta separates from the </a:t>
            </a:r>
            <a:r>
              <a:rPr lang="en-US" dirty="0">
                <a:solidFill>
                  <a:srgbClr val="002060"/>
                </a:solidFill>
                <a:cs typeface="Times New Roman" pitchFamily="18" charset="0"/>
              </a:rPr>
              <a:t>uterine wall either partially or entirely. Either type of complication may occur in the third trimester and both are potentially life threatening to the mother and </a:t>
            </a:r>
            <a:r>
              <a:rPr lang="en-US" dirty="0" err="1">
                <a:solidFill>
                  <a:srgbClr val="002060"/>
                </a:solidFill>
                <a:cs typeface="Times New Roman" pitchFamily="18" charset="0"/>
              </a:rPr>
              <a:t>foetus</a:t>
            </a:r>
            <a:r>
              <a:rPr lang="en-US" sz="3200" dirty="0">
                <a:solidFill>
                  <a:srgbClr val="002060"/>
                </a:solidFill>
                <a:cs typeface="Times New Roman" pitchFamily="18" charset="0"/>
              </a:rPr>
              <a:t>. </a:t>
            </a:r>
          </a:p>
          <a:p>
            <a:endParaRPr lang="en-GB" dirty="0"/>
          </a:p>
        </p:txBody>
      </p:sp>
    </p:spTree>
    <p:extLst>
      <p:ext uri="{BB962C8B-B14F-4D97-AF65-F5344CB8AC3E}">
        <p14:creationId xmlns:p14="http://schemas.microsoft.com/office/powerpoint/2010/main" val="3806522017"/>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 y="201415"/>
            <a:ext cx="7886700" cy="1227037"/>
          </a:xfrm>
        </p:spPr>
        <p:txBody>
          <a:bodyPr>
            <a:normAutofit/>
          </a:bodyPr>
          <a:lstStyle/>
          <a:p>
            <a:r>
              <a:rPr lang="en-US" sz="3200" b="1" u="sng" dirty="0">
                <a:solidFill>
                  <a:srgbClr val="00B050"/>
                </a:solidFill>
                <a:latin typeface="+mn-lt"/>
                <a:cs typeface="Times New Roman" pitchFamily="18" charset="0"/>
              </a:rPr>
              <a:t>PRE-HOSPITAL TREATMENT FOR PRE-BIRTH BLEEDING</a:t>
            </a:r>
            <a:endParaRPr lang="en-GB" sz="3200" dirty="0">
              <a:solidFill>
                <a:srgbClr val="00B050"/>
              </a:solidFill>
              <a:latin typeface="+mn-lt"/>
            </a:endParaRPr>
          </a:p>
        </p:txBody>
      </p:sp>
      <p:sp>
        <p:nvSpPr>
          <p:cNvPr id="3" name="Content Placeholder 2"/>
          <p:cNvSpPr>
            <a:spLocks noGrp="1"/>
          </p:cNvSpPr>
          <p:nvPr>
            <p:ph idx="1"/>
          </p:nvPr>
        </p:nvSpPr>
        <p:spPr>
          <a:xfrm>
            <a:off x="628650" y="1556792"/>
            <a:ext cx="7886700" cy="4486274"/>
          </a:xfrm>
        </p:spPr>
        <p:txBody>
          <a:bodyPr>
            <a:normAutofit fontScale="92500" lnSpcReduction="10000"/>
          </a:bodyPr>
          <a:lstStyle/>
          <a:p>
            <a:pPr marL="0" indent="0" algn="just">
              <a:lnSpc>
                <a:spcPct val="100000"/>
              </a:lnSpc>
              <a:spcAft>
                <a:spcPts val="600"/>
              </a:spcAft>
              <a:buNone/>
            </a:pPr>
            <a:r>
              <a:rPr lang="en-US" sz="3200" dirty="0">
                <a:cs typeface="Times New Roman" pitchFamily="18" charset="0"/>
              </a:rPr>
              <a:t>1) </a:t>
            </a:r>
            <a:r>
              <a:rPr lang="en-US" sz="3200" dirty="0">
                <a:solidFill>
                  <a:srgbClr val="00B0F0"/>
                </a:solidFill>
                <a:cs typeface="Times New Roman" pitchFamily="18" charset="0"/>
              </a:rPr>
              <a:t>Place the patient on her left side.</a:t>
            </a:r>
          </a:p>
          <a:p>
            <a:pPr marL="0" indent="0" algn="just">
              <a:lnSpc>
                <a:spcPct val="100000"/>
              </a:lnSpc>
              <a:buNone/>
            </a:pPr>
            <a:r>
              <a:rPr lang="en-US" sz="3200" dirty="0">
                <a:cs typeface="Times New Roman" pitchFamily="18" charset="0"/>
              </a:rPr>
              <a:t>2) </a:t>
            </a:r>
            <a:r>
              <a:rPr lang="en-US" sz="3200" dirty="0">
                <a:solidFill>
                  <a:srgbClr val="002060"/>
                </a:solidFill>
                <a:cs typeface="Times New Roman" pitchFamily="18" charset="0"/>
              </a:rPr>
              <a:t>Treat for shock. Elevate the patient’s legs.</a:t>
            </a:r>
          </a:p>
          <a:p>
            <a:pPr marL="357188" indent="-357188" algn="just">
              <a:lnSpc>
                <a:spcPct val="100000"/>
              </a:lnSpc>
              <a:spcAft>
                <a:spcPts val="600"/>
              </a:spcAft>
              <a:buNone/>
            </a:pPr>
            <a:r>
              <a:rPr lang="en-US" sz="3200" dirty="0">
                <a:cs typeface="Times New Roman" pitchFamily="18" charset="0"/>
              </a:rPr>
              <a:t>3) </a:t>
            </a:r>
            <a:r>
              <a:rPr lang="en-US" sz="3200" dirty="0">
                <a:solidFill>
                  <a:srgbClr val="7030A0"/>
                </a:solidFill>
                <a:cs typeface="Times New Roman" pitchFamily="18" charset="0"/>
              </a:rPr>
              <a:t>Place a sanitary napkin or towel at vagina opening but do not place anything inside the vagina. Replace any blood soaked napkins but do not discard them. All blood soaked items should be taken to hospital for examination.</a:t>
            </a:r>
          </a:p>
          <a:p>
            <a:pPr marL="0" indent="0" algn="just">
              <a:lnSpc>
                <a:spcPct val="100000"/>
              </a:lnSpc>
              <a:spcAft>
                <a:spcPts val="600"/>
              </a:spcAft>
              <a:buNone/>
            </a:pPr>
            <a:r>
              <a:rPr lang="en-US" sz="3200" dirty="0">
                <a:cs typeface="Times New Roman" pitchFamily="18" charset="0"/>
              </a:rPr>
              <a:t>4) </a:t>
            </a:r>
            <a:r>
              <a:rPr lang="en-US" sz="3200" dirty="0">
                <a:solidFill>
                  <a:srgbClr val="FFC000"/>
                </a:solidFill>
                <a:cs typeface="Times New Roman" pitchFamily="18" charset="0"/>
              </a:rPr>
              <a:t>Monitor all vital signs.</a:t>
            </a:r>
          </a:p>
          <a:p>
            <a:pPr marL="0" indent="0" algn="just">
              <a:lnSpc>
                <a:spcPct val="100000"/>
              </a:lnSpc>
              <a:buNone/>
            </a:pPr>
            <a:r>
              <a:rPr lang="en-US" sz="3200" dirty="0">
                <a:cs typeface="Times New Roman" pitchFamily="18" charset="0"/>
              </a:rPr>
              <a:t>5) </a:t>
            </a:r>
            <a:r>
              <a:rPr lang="en-US" sz="3200" dirty="0">
                <a:solidFill>
                  <a:srgbClr val="0070C0"/>
                </a:solidFill>
                <a:cs typeface="Times New Roman" pitchFamily="18" charset="0"/>
              </a:rPr>
              <a:t>Transport the patient.</a:t>
            </a:r>
          </a:p>
          <a:p>
            <a:endParaRPr lang="en-GB" dirty="0"/>
          </a:p>
        </p:txBody>
      </p:sp>
    </p:spTree>
    <p:extLst>
      <p:ext uri="{BB962C8B-B14F-4D97-AF65-F5344CB8AC3E}">
        <p14:creationId xmlns:p14="http://schemas.microsoft.com/office/powerpoint/2010/main" val="3690688240"/>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71541"/>
            <a:ext cx="7886700" cy="5305425"/>
          </a:xfrm>
        </p:spPr>
        <p:txBody>
          <a:bodyPr>
            <a:normAutofit fontScale="92500" lnSpcReduction="20000"/>
          </a:bodyPr>
          <a:lstStyle/>
          <a:p>
            <a:pPr marL="0" indent="0">
              <a:buNone/>
            </a:pPr>
            <a:r>
              <a:rPr lang="en-US" sz="3600" b="1" dirty="0">
                <a:cs typeface="Times New Roman" pitchFamily="18" charset="0"/>
              </a:rPr>
              <a:t>2) </a:t>
            </a:r>
            <a:r>
              <a:rPr lang="en-US" sz="3600" b="1" u="sng" dirty="0">
                <a:solidFill>
                  <a:srgbClr val="00B050"/>
                </a:solidFill>
                <a:cs typeface="Times New Roman" pitchFamily="18" charset="0"/>
              </a:rPr>
              <a:t>SPONTANEOUS ABORTION</a:t>
            </a:r>
          </a:p>
          <a:p>
            <a:pPr marL="0" indent="0">
              <a:buNone/>
            </a:pPr>
            <a:endParaRPr lang="en-US" sz="3600" b="1" u="sng" dirty="0">
              <a:cs typeface="Times New Roman" pitchFamily="18" charset="0"/>
            </a:endParaRPr>
          </a:p>
          <a:p>
            <a:pPr algn="just">
              <a:lnSpc>
                <a:spcPct val="100000"/>
              </a:lnSpc>
            </a:pPr>
            <a:r>
              <a:rPr lang="en-US" sz="3200" dirty="0">
                <a:solidFill>
                  <a:srgbClr val="0070C0"/>
                </a:solidFill>
                <a:cs typeface="Times New Roman" pitchFamily="18" charset="0"/>
              </a:rPr>
              <a:t>For a number of reasons, the </a:t>
            </a:r>
            <a:r>
              <a:rPr lang="en-US" sz="3200" dirty="0" err="1">
                <a:solidFill>
                  <a:srgbClr val="0070C0"/>
                </a:solidFill>
                <a:cs typeface="Times New Roman" pitchFamily="18" charset="0"/>
              </a:rPr>
              <a:t>foetus</a:t>
            </a:r>
            <a:r>
              <a:rPr lang="en-US" sz="3200" dirty="0">
                <a:solidFill>
                  <a:srgbClr val="0070C0"/>
                </a:solidFill>
                <a:cs typeface="Times New Roman" pitchFamily="18" charset="0"/>
              </a:rPr>
              <a:t> and placenta may deliver before the 20</a:t>
            </a:r>
            <a:r>
              <a:rPr lang="en-US" sz="3200" baseline="30000" dirty="0">
                <a:solidFill>
                  <a:srgbClr val="0070C0"/>
                </a:solidFill>
                <a:cs typeface="Times New Roman" pitchFamily="18" charset="0"/>
              </a:rPr>
              <a:t>th</a:t>
            </a:r>
            <a:r>
              <a:rPr lang="en-US" sz="3200" dirty="0">
                <a:solidFill>
                  <a:srgbClr val="0070C0"/>
                </a:solidFill>
                <a:cs typeface="Times New Roman" pitchFamily="18" charset="0"/>
              </a:rPr>
              <a:t> week of pregnancy, generally before the baby can live on its own. This occurrence is called an abortion. </a:t>
            </a:r>
          </a:p>
          <a:p>
            <a:pPr algn="just">
              <a:lnSpc>
                <a:spcPct val="100000"/>
              </a:lnSpc>
            </a:pPr>
            <a:r>
              <a:rPr lang="en-US" sz="3200" dirty="0">
                <a:solidFill>
                  <a:srgbClr val="FFC000"/>
                </a:solidFill>
                <a:cs typeface="Times New Roman" pitchFamily="18" charset="0"/>
              </a:rPr>
              <a:t>When it happens naturally it is called a spontaneous abortion, or miscarriage. An induced abortion results from deliberate termination of the pregnancy, in either a legal or criminal setting.</a:t>
            </a:r>
          </a:p>
          <a:p>
            <a:pPr marL="0" indent="0">
              <a:buNone/>
            </a:pPr>
            <a:endParaRPr lang="en-US" sz="3600" b="1" u="sng" dirty="0">
              <a:cs typeface="Times New Roman" pitchFamily="18" charset="0"/>
            </a:endParaRPr>
          </a:p>
          <a:p>
            <a:endParaRPr lang="en-GB" dirty="0"/>
          </a:p>
        </p:txBody>
      </p:sp>
    </p:spTree>
    <p:extLst>
      <p:ext uri="{BB962C8B-B14F-4D97-AF65-F5344CB8AC3E}">
        <p14:creationId xmlns:p14="http://schemas.microsoft.com/office/powerpoint/2010/main" val="1965973139"/>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oogle.com/images?q=tbn:ANd9GcR36foNmppW0MQiw9VYBWWJWQb1qSEi2cIQWe0SK8DOVsM6BmZHCw"/>
          <p:cNvPicPr>
            <a:picLocks noChangeAspect="1" noChangeArrowheads="1"/>
          </p:cNvPicPr>
          <p:nvPr/>
        </p:nvPicPr>
        <p:blipFill>
          <a:blip r:embed="rId2" cstate="print"/>
          <a:srcRect/>
          <a:stretch>
            <a:fillRect/>
          </a:stretch>
        </p:blipFill>
        <p:spPr bwMode="auto">
          <a:xfrm>
            <a:off x="1600200" y="1100144"/>
            <a:ext cx="2564780" cy="2457450"/>
          </a:xfrm>
          <a:prstGeom prst="rect">
            <a:avLst/>
          </a:prstGeom>
          <a:noFill/>
        </p:spPr>
      </p:pic>
      <p:pic>
        <p:nvPicPr>
          <p:cNvPr id="5" name="Picture 3" descr="C:\Users\saniya\Desktop\imgres.jpg"/>
          <p:cNvPicPr>
            <a:picLocks noChangeAspect="1" noChangeArrowheads="1"/>
          </p:cNvPicPr>
          <p:nvPr/>
        </p:nvPicPr>
        <p:blipFill>
          <a:blip r:embed="rId3" cstate="print"/>
          <a:srcRect/>
          <a:stretch>
            <a:fillRect/>
          </a:stretch>
        </p:blipFill>
        <p:spPr bwMode="auto">
          <a:xfrm>
            <a:off x="5029202" y="3949852"/>
            <a:ext cx="2457450" cy="2570018"/>
          </a:xfrm>
          <a:prstGeom prst="rect">
            <a:avLst/>
          </a:prstGeom>
          <a:noFill/>
        </p:spPr>
      </p:pic>
      <p:pic>
        <p:nvPicPr>
          <p:cNvPr id="6" name="Picture 4" descr="C:\Users\saniya\Desktop\1.jpg"/>
          <p:cNvPicPr>
            <a:picLocks noChangeAspect="1" noChangeArrowheads="1"/>
          </p:cNvPicPr>
          <p:nvPr/>
        </p:nvPicPr>
        <p:blipFill>
          <a:blip r:embed="rId4" cstate="print"/>
          <a:srcRect/>
          <a:stretch>
            <a:fillRect/>
          </a:stretch>
        </p:blipFill>
        <p:spPr bwMode="auto">
          <a:xfrm>
            <a:off x="1600200" y="3949852"/>
            <a:ext cx="2564780" cy="2570018"/>
          </a:xfrm>
          <a:prstGeom prst="rect">
            <a:avLst/>
          </a:prstGeom>
          <a:noFill/>
        </p:spPr>
      </p:pic>
      <p:pic>
        <p:nvPicPr>
          <p:cNvPr id="7" name="Picture 5" descr="C:\Users\saniya\Desktop\3.jpg"/>
          <p:cNvPicPr>
            <a:picLocks noChangeAspect="1" noChangeArrowheads="1"/>
          </p:cNvPicPr>
          <p:nvPr/>
        </p:nvPicPr>
        <p:blipFill>
          <a:blip r:embed="rId5" cstate="print"/>
          <a:srcRect/>
          <a:stretch>
            <a:fillRect/>
          </a:stretch>
        </p:blipFill>
        <p:spPr bwMode="auto">
          <a:xfrm>
            <a:off x="5029201" y="1100144"/>
            <a:ext cx="2457450" cy="2457450"/>
          </a:xfrm>
          <a:prstGeom prst="rect">
            <a:avLst/>
          </a:prstGeom>
          <a:noFill/>
        </p:spPr>
      </p:pic>
      <p:sp>
        <p:nvSpPr>
          <p:cNvPr id="8" name="Rectangle 7"/>
          <p:cNvSpPr/>
          <p:nvPr/>
        </p:nvSpPr>
        <p:spPr>
          <a:xfrm>
            <a:off x="2411018" y="85729"/>
            <a:ext cx="4329113" cy="1323439"/>
          </a:xfrm>
          <a:prstGeom prst="rect">
            <a:avLst/>
          </a:prstGeom>
          <a:ln>
            <a:solidFill>
              <a:schemeClr val="tx1"/>
            </a:solidFill>
          </a:ln>
        </p:spPr>
        <p:txBody>
          <a:bodyPr wrap="square">
            <a:spAutoFit/>
          </a:bodyPr>
          <a:lstStyle/>
          <a:p>
            <a:pPr algn="ctr"/>
            <a:r>
              <a:rPr lang="en-US" sz="4000" b="1" u="sng" dirty="0">
                <a:solidFill>
                  <a:srgbClr val="FF0000"/>
                </a:solidFill>
                <a:ea typeface="Times New Roman"/>
              </a:rPr>
              <a:t>(Spontaneous abortion) </a:t>
            </a:r>
            <a:endParaRPr lang="en-US" sz="4000" b="1" u="sng" dirty="0">
              <a:solidFill>
                <a:srgbClr val="FF0000"/>
              </a:solidFill>
            </a:endParaRPr>
          </a:p>
        </p:txBody>
      </p:sp>
      <p:sp>
        <p:nvSpPr>
          <p:cNvPr id="9" name="TextBox 8"/>
          <p:cNvSpPr txBox="1"/>
          <p:nvPr/>
        </p:nvSpPr>
        <p:spPr>
          <a:xfrm>
            <a:off x="357158" y="6488692"/>
            <a:ext cx="8558242" cy="369332"/>
          </a:xfrm>
          <a:prstGeom prst="rect">
            <a:avLst/>
          </a:prstGeom>
          <a:noFill/>
        </p:spPr>
        <p:txBody>
          <a:bodyPr wrap="square" rtlCol="0">
            <a:spAutoFit/>
          </a:bodyPr>
          <a:lstStyle/>
          <a:p>
            <a:r>
              <a:rPr lang="en-IN" dirty="0"/>
              <a:t> P Page No-173                            CHILD BIRTH EMERGENCIES                                       </a:t>
            </a:r>
            <a:r>
              <a:rPr lang="en-US" dirty="0"/>
              <a:t>TR- 18-36 </a:t>
            </a:r>
          </a:p>
        </p:txBody>
      </p:sp>
    </p:spTree>
    <p:extLst>
      <p:ext uri="{BB962C8B-B14F-4D97-AF65-F5344CB8AC3E}">
        <p14:creationId xmlns:p14="http://schemas.microsoft.com/office/powerpoint/2010/main" val="600270147"/>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08720"/>
            <a:ext cx="7886700" cy="5005388"/>
          </a:xfrm>
        </p:spPr>
        <p:txBody>
          <a:bodyPr/>
          <a:lstStyle/>
          <a:p>
            <a:pPr marL="0" indent="0" algn="ctr">
              <a:spcAft>
                <a:spcPts val="1200"/>
              </a:spcAft>
              <a:buNone/>
            </a:pPr>
            <a:r>
              <a:rPr lang="en-US" b="1" u="sng" dirty="0">
                <a:solidFill>
                  <a:srgbClr val="FFC000"/>
                </a:solidFill>
                <a:cs typeface="Times New Roman" pitchFamily="18" charset="0"/>
              </a:rPr>
              <a:t>SIGNS AND SYMPTOMS OF SPONTANEOUS ABORTION</a:t>
            </a:r>
          </a:p>
          <a:p>
            <a:pPr>
              <a:lnSpc>
                <a:spcPct val="100000"/>
              </a:lnSpc>
              <a:spcAft>
                <a:spcPts val="600"/>
              </a:spcAft>
            </a:pPr>
            <a:r>
              <a:rPr lang="en-US" sz="3200" dirty="0">
                <a:solidFill>
                  <a:srgbClr val="00B0F0"/>
                </a:solidFill>
                <a:cs typeface="Times New Roman" pitchFamily="18" charset="0"/>
              </a:rPr>
              <a:t>Vaginal bleeding, ranging from moderate to severe.</a:t>
            </a:r>
          </a:p>
          <a:p>
            <a:pPr>
              <a:lnSpc>
                <a:spcPct val="100000"/>
              </a:lnSpc>
              <a:spcAft>
                <a:spcPts val="600"/>
              </a:spcAft>
            </a:pPr>
            <a:r>
              <a:rPr lang="en-US" sz="3200" dirty="0">
                <a:solidFill>
                  <a:srgbClr val="00B050"/>
                </a:solidFill>
                <a:cs typeface="Times New Roman" pitchFamily="18" charset="0"/>
              </a:rPr>
              <a:t>Pain in the lower abdomen, similar to menstrual cramps or first stage </a:t>
            </a:r>
            <a:r>
              <a:rPr lang="en-US" sz="3200" dirty="0" err="1">
                <a:solidFill>
                  <a:srgbClr val="00B050"/>
                </a:solidFill>
                <a:cs typeface="Times New Roman" pitchFamily="18" charset="0"/>
              </a:rPr>
              <a:t>labour</a:t>
            </a:r>
            <a:r>
              <a:rPr lang="en-US" sz="3200" dirty="0">
                <a:solidFill>
                  <a:srgbClr val="00B050"/>
                </a:solidFill>
                <a:cs typeface="Times New Roman" pitchFamily="18" charset="0"/>
              </a:rPr>
              <a:t> pain.</a:t>
            </a:r>
          </a:p>
          <a:p>
            <a:pPr>
              <a:lnSpc>
                <a:spcPct val="100000"/>
              </a:lnSpc>
            </a:pPr>
            <a:r>
              <a:rPr lang="en-US" sz="3200" dirty="0">
                <a:solidFill>
                  <a:srgbClr val="002060"/>
                </a:solidFill>
                <a:cs typeface="Times New Roman" pitchFamily="18" charset="0"/>
              </a:rPr>
              <a:t>Noticeable discharge of tissue from the vagina.</a:t>
            </a:r>
          </a:p>
          <a:p>
            <a:endParaRPr lang="en-GB" dirty="0"/>
          </a:p>
        </p:txBody>
      </p:sp>
    </p:spTree>
    <p:extLst>
      <p:ext uri="{BB962C8B-B14F-4D97-AF65-F5344CB8AC3E}">
        <p14:creationId xmlns:p14="http://schemas.microsoft.com/office/powerpoint/2010/main" val="1104158820"/>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ate Placeholder 1"/>
          <p:cNvSpPr>
            <a:spLocks noGrp="1"/>
          </p:cNvSpPr>
          <p:nvPr>
            <p:ph type="dt" sz="quarter" idx="10"/>
          </p:nvPr>
        </p:nvSpPr>
        <p:spPr/>
        <p:txBody>
          <a:bodyPr/>
          <a:lstStyle/>
          <a:p>
            <a:pPr>
              <a:defRPr/>
            </a:pPr>
            <a:fld id="{A767126E-9368-4B08-A128-1CEA5B732C9B}" type="datetime4">
              <a:rPr lang="en-US"/>
              <a:pPr>
                <a:defRPr/>
              </a:pPr>
              <a:t>December 20, 2025</a:t>
            </a:fld>
            <a:r>
              <a:rPr lang="en-US"/>
              <a:t> </a:t>
            </a:r>
            <a:r>
              <a:rPr lang="en-US" b="1"/>
              <a:t>NITSRDR, BTC,ITBP</a:t>
            </a:r>
            <a:endParaRPr lang="en-US"/>
          </a:p>
        </p:txBody>
      </p:sp>
      <p:sp>
        <p:nvSpPr>
          <p:cNvPr id="46" name="Footer Placeholder 2"/>
          <p:cNvSpPr>
            <a:spLocks noGrp="1"/>
          </p:cNvSpPr>
          <p:nvPr>
            <p:ph type="ftr" sz="quarter" idx="11"/>
          </p:nvPr>
        </p:nvSpPr>
        <p:spPr/>
        <p:txBody>
          <a:bodyPr/>
          <a:lstStyle/>
          <a:p>
            <a:pPr>
              <a:defRPr/>
            </a:pPr>
            <a:r>
              <a:rPr lang="en-US"/>
              <a:t>Child birth emergencies, </a:t>
            </a:r>
          </a:p>
          <a:p>
            <a:pPr>
              <a:defRPr/>
            </a:pPr>
            <a:endParaRPr lang="en-US"/>
          </a:p>
        </p:txBody>
      </p:sp>
      <p:sp>
        <p:nvSpPr>
          <p:cNvPr id="47" name="Slide Number Placeholder 3"/>
          <p:cNvSpPr>
            <a:spLocks noGrp="1"/>
          </p:cNvSpPr>
          <p:nvPr>
            <p:ph type="sldNum" sz="quarter" idx="12"/>
          </p:nvPr>
        </p:nvSpPr>
        <p:spPr/>
        <p:txBody>
          <a:bodyPr/>
          <a:lstStyle/>
          <a:p>
            <a:pPr>
              <a:defRPr/>
            </a:pPr>
            <a:r>
              <a:rPr lang="en-US"/>
              <a:t>TR 18-1</a:t>
            </a:r>
          </a:p>
        </p:txBody>
      </p:sp>
      <p:sp>
        <p:nvSpPr>
          <p:cNvPr id="19462" name="Text Box 2051"/>
          <p:cNvSpPr txBox="1">
            <a:spLocks noChangeArrowheads="1"/>
          </p:cNvSpPr>
          <p:nvPr/>
        </p:nvSpPr>
        <p:spPr bwMode="auto">
          <a:xfrm>
            <a:off x="0" y="6477000"/>
            <a:ext cx="9144000" cy="336550"/>
          </a:xfrm>
          <a:prstGeom prst="rect">
            <a:avLst/>
          </a:prstGeom>
          <a:noFill/>
          <a:ln w="9525">
            <a:noFill/>
            <a:miter lim="800000"/>
            <a:headEnd/>
            <a:tailEnd/>
          </a:ln>
        </p:spPr>
        <p:txBody>
          <a:bodyPr>
            <a:spAutoFit/>
          </a:bodyPr>
          <a:lstStyle/>
          <a:p>
            <a:pPr>
              <a:spcBef>
                <a:spcPct val="50000"/>
              </a:spcBef>
            </a:pPr>
            <a:r>
              <a:rPr lang="en-US" sz="1600">
                <a:solidFill>
                  <a:srgbClr val="008000"/>
                </a:solidFill>
                <a:latin typeface="Times New Roman" pitchFamily="18" charset="0"/>
              </a:rPr>
              <a:t>Medical first Responder</a:t>
            </a:r>
            <a:r>
              <a:rPr lang="en-US" sz="1600">
                <a:latin typeface="Times New Roman" pitchFamily="18" charset="0"/>
              </a:rPr>
              <a:t>			      		      </a:t>
            </a:r>
            <a:r>
              <a:rPr lang="en-US" sz="1600">
                <a:solidFill>
                  <a:srgbClr val="008000"/>
                </a:solidFill>
                <a:latin typeface="Times New Roman" pitchFamily="18" charset="0"/>
              </a:rPr>
              <a:t>NITSRDR, BTC,ITBP</a:t>
            </a:r>
          </a:p>
        </p:txBody>
      </p:sp>
      <p:sp>
        <p:nvSpPr>
          <p:cNvPr id="19463" name="Text Box 2053"/>
          <p:cNvSpPr txBox="1">
            <a:spLocks noChangeArrowheads="1"/>
          </p:cNvSpPr>
          <p:nvPr/>
        </p:nvSpPr>
        <p:spPr bwMode="auto">
          <a:xfrm>
            <a:off x="533400" y="76200"/>
            <a:ext cx="8001000" cy="889859"/>
          </a:xfrm>
          <a:prstGeom prst="rect">
            <a:avLst/>
          </a:prstGeom>
          <a:noFill/>
          <a:ln w="9525">
            <a:noFill/>
            <a:miter lim="800000"/>
            <a:headEnd/>
            <a:tailEnd/>
          </a:ln>
        </p:spPr>
        <p:txBody>
          <a:bodyPr>
            <a:spAutoFit/>
          </a:bodyPr>
          <a:lstStyle/>
          <a:p>
            <a:pPr algn="ctr">
              <a:lnSpc>
                <a:spcPct val="80000"/>
              </a:lnSpc>
              <a:spcBef>
                <a:spcPct val="50000"/>
              </a:spcBef>
            </a:pPr>
            <a:r>
              <a:rPr lang="en-US" sz="3200" u="sng" dirty="0" err="1">
                <a:solidFill>
                  <a:srgbClr val="FFFFFF"/>
                </a:solidFill>
                <a:latin typeface="Arial Black" pitchFamily="34" charset="0"/>
              </a:rPr>
              <a:t>An</a:t>
            </a:r>
            <a:r>
              <a:rPr lang="en-US" sz="3200" b="1" u="sng" dirty="0" err="1">
                <a:solidFill>
                  <a:srgbClr val="FF0000"/>
                </a:solidFill>
              </a:rPr>
              <a:t>ANATOMY</a:t>
            </a:r>
            <a:r>
              <a:rPr lang="en-US" sz="3200" b="1" u="sng" dirty="0">
                <a:solidFill>
                  <a:srgbClr val="FF0000"/>
                </a:solidFill>
              </a:rPr>
              <a:t> OF PREGNANCY</a:t>
            </a:r>
            <a:r>
              <a:rPr lang="en-US" sz="3200" u="sng" dirty="0">
                <a:solidFill>
                  <a:srgbClr val="FFFFFF"/>
                </a:solidFill>
                <a:latin typeface="Arial Black" pitchFamily="34" charset="0"/>
              </a:rPr>
              <a:t> of Pregnancy</a:t>
            </a:r>
          </a:p>
        </p:txBody>
      </p:sp>
      <p:pic>
        <p:nvPicPr>
          <p:cNvPr id="19464" name="Picture 2054" descr="C:\Documents and Settings\jp\My Documents\PHOTOS L-18 MFR\A\a.JPG"/>
          <p:cNvPicPr>
            <a:picLocks noChangeAspect="1" noChangeArrowheads="1"/>
          </p:cNvPicPr>
          <p:nvPr/>
        </p:nvPicPr>
        <p:blipFill>
          <a:blip r:embed="rId3">
            <a:lum contrast="40000"/>
          </a:blip>
          <a:srcRect/>
          <a:stretch>
            <a:fillRect/>
          </a:stretch>
        </p:blipFill>
        <p:spPr bwMode="auto">
          <a:xfrm>
            <a:off x="0" y="1158280"/>
            <a:ext cx="9144000" cy="5699719"/>
          </a:xfrm>
          <a:prstGeom prst="rect">
            <a:avLst/>
          </a:prstGeom>
          <a:noFill/>
          <a:ln w="9525">
            <a:noFill/>
            <a:miter lim="800000"/>
            <a:headEnd/>
            <a:tailEnd/>
          </a:ln>
        </p:spPr>
      </p:pic>
      <p:sp>
        <p:nvSpPr>
          <p:cNvPr id="31754" name="Text Box 2058"/>
          <p:cNvSpPr txBox="1">
            <a:spLocks noChangeArrowheads="1"/>
          </p:cNvSpPr>
          <p:nvPr/>
        </p:nvSpPr>
        <p:spPr bwMode="auto">
          <a:xfrm>
            <a:off x="6019800" y="3200400"/>
            <a:ext cx="1447800" cy="646113"/>
          </a:xfrm>
          <a:prstGeom prst="rect">
            <a:avLst/>
          </a:prstGeom>
          <a:solidFill>
            <a:srgbClr val="92D050"/>
          </a:solidFill>
          <a:ln w="9525">
            <a:noFill/>
            <a:miter lim="800000"/>
            <a:headEnd/>
            <a:tailEnd/>
          </a:ln>
        </p:spPr>
        <p:txBody>
          <a:bodyPr>
            <a:spAutoFit/>
          </a:bodyPr>
          <a:lstStyle/>
          <a:p>
            <a:pPr algn="ctr">
              <a:lnSpc>
                <a:spcPct val="60000"/>
              </a:lnSpc>
              <a:spcBef>
                <a:spcPct val="50000"/>
              </a:spcBef>
            </a:pPr>
            <a:r>
              <a:rPr lang="en-US" sz="2800" b="0" dirty="0" err="1">
                <a:solidFill>
                  <a:srgbClr val="000000"/>
                </a:solidFill>
                <a:latin typeface="Verdana" pitchFamily="34" charset="0"/>
              </a:rPr>
              <a:t>Foetus</a:t>
            </a:r>
            <a:r>
              <a:rPr lang="en-US" sz="2800" dirty="0">
                <a:solidFill>
                  <a:srgbClr val="000000"/>
                </a:solidFill>
                <a:latin typeface="Verdana" pitchFamily="34" charset="0"/>
              </a:rPr>
              <a:t> </a:t>
            </a:r>
            <a:r>
              <a:rPr lang="en-US" sz="2800" dirty="0" err="1">
                <a:solidFill>
                  <a:srgbClr val="000000"/>
                </a:solidFill>
                <a:latin typeface="Kruti Dev 011" pitchFamily="2" charset="0"/>
              </a:rPr>
              <a:t>Hkzw.k</a:t>
            </a:r>
            <a:endParaRPr lang="en-US" sz="2800" dirty="0">
              <a:solidFill>
                <a:srgbClr val="000000"/>
              </a:solidFill>
              <a:latin typeface="Kruti Dev 011" pitchFamily="2" charset="0"/>
            </a:endParaRPr>
          </a:p>
        </p:txBody>
      </p:sp>
      <p:sp>
        <p:nvSpPr>
          <p:cNvPr id="19466" name="Line 2071"/>
          <p:cNvSpPr>
            <a:spLocks noChangeShapeType="1"/>
          </p:cNvSpPr>
          <p:nvPr/>
        </p:nvSpPr>
        <p:spPr bwMode="auto">
          <a:xfrm>
            <a:off x="4114800" y="3276600"/>
            <a:ext cx="1905000" cy="457200"/>
          </a:xfrm>
          <a:prstGeom prst="line">
            <a:avLst/>
          </a:prstGeom>
          <a:noFill/>
          <a:ln w="9525">
            <a:solidFill>
              <a:schemeClr val="tx1"/>
            </a:solidFill>
            <a:round/>
            <a:headEnd/>
            <a:tailEnd/>
          </a:ln>
        </p:spPr>
        <p:txBody>
          <a:bodyPr/>
          <a:lstStyle/>
          <a:p>
            <a:endParaRPr lang="en-US"/>
          </a:p>
        </p:txBody>
      </p:sp>
      <p:sp>
        <p:nvSpPr>
          <p:cNvPr id="19467" name="Line 2075"/>
          <p:cNvSpPr>
            <a:spLocks noChangeShapeType="1"/>
          </p:cNvSpPr>
          <p:nvPr/>
        </p:nvSpPr>
        <p:spPr bwMode="auto">
          <a:xfrm flipV="1">
            <a:off x="3352800" y="5410200"/>
            <a:ext cx="914400" cy="685800"/>
          </a:xfrm>
          <a:prstGeom prst="line">
            <a:avLst/>
          </a:prstGeom>
          <a:noFill/>
          <a:ln w="38100">
            <a:solidFill>
              <a:schemeClr val="tx1"/>
            </a:solidFill>
            <a:round/>
            <a:headEnd/>
            <a:tailEnd/>
          </a:ln>
        </p:spPr>
        <p:txBody>
          <a:bodyPr/>
          <a:lstStyle/>
          <a:p>
            <a:endParaRPr lang="en-US"/>
          </a:p>
        </p:txBody>
      </p:sp>
      <p:sp>
        <p:nvSpPr>
          <p:cNvPr id="19468" name="Line 2077"/>
          <p:cNvSpPr>
            <a:spLocks noChangeShapeType="1"/>
          </p:cNvSpPr>
          <p:nvPr/>
        </p:nvSpPr>
        <p:spPr bwMode="auto">
          <a:xfrm flipV="1">
            <a:off x="2971800" y="4876800"/>
            <a:ext cx="838200" cy="609600"/>
          </a:xfrm>
          <a:prstGeom prst="line">
            <a:avLst/>
          </a:prstGeom>
          <a:noFill/>
          <a:ln w="38100">
            <a:solidFill>
              <a:schemeClr val="tx1"/>
            </a:solidFill>
            <a:round/>
            <a:headEnd/>
            <a:tailEnd/>
          </a:ln>
        </p:spPr>
        <p:txBody>
          <a:bodyPr/>
          <a:lstStyle/>
          <a:p>
            <a:endParaRPr lang="en-US"/>
          </a:p>
        </p:txBody>
      </p:sp>
      <p:sp>
        <p:nvSpPr>
          <p:cNvPr id="19469" name="Line 2079"/>
          <p:cNvSpPr>
            <a:spLocks noChangeShapeType="1"/>
          </p:cNvSpPr>
          <p:nvPr/>
        </p:nvSpPr>
        <p:spPr bwMode="auto">
          <a:xfrm>
            <a:off x="2928926" y="4572008"/>
            <a:ext cx="423874" cy="228592"/>
          </a:xfrm>
          <a:prstGeom prst="line">
            <a:avLst/>
          </a:prstGeom>
          <a:noFill/>
          <a:ln w="38100">
            <a:solidFill>
              <a:schemeClr val="tx1"/>
            </a:solidFill>
            <a:round/>
            <a:headEnd/>
            <a:tailEnd/>
          </a:ln>
        </p:spPr>
        <p:txBody>
          <a:bodyPr/>
          <a:lstStyle/>
          <a:p>
            <a:endParaRPr lang="en-US"/>
          </a:p>
        </p:txBody>
      </p:sp>
      <p:sp>
        <p:nvSpPr>
          <p:cNvPr id="19470" name="Line 2080"/>
          <p:cNvSpPr>
            <a:spLocks noChangeShapeType="1"/>
          </p:cNvSpPr>
          <p:nvPr/>
        </p:nvSpPr>
        <p:spPr bwMode="auto">
          <a:xfrm>
            <a:off x="2571736" y="3786190"/>
            <a:ext cx="552464" cy="100010"/>
          </a:xfrm>
          <a:prstGeom prst="line">
            <a:avLst/>
          </a:prstGeom>
          <a:noFill/>
          <a:ln w="38100">
            <a:solidFill>
              <a:schemeClr val="tx1"/>
            </a:solidFill>
            <a:round/>
            <a:headEnd/>
            <a:tailEnd/>
          </a:ln>
        </p:spPr>
        <p:txBody>
          <a:bodyPr/>
          <a:lstStyle/>
          <a:p>
            <a:endParaRPr lang="en-US"/>
          </a:p>
        </p:txBody>
      </p:sp>
      <p:sp>
        <p:nvSpPr>
          <p:cNvPr id="19471" name="Line 2081"/>
          <p:cNvSpPr>
            <a:spLocks noChangeShapeType="1"/>
          </p:cNvSpPr>
          <p:nvPr/>
        </p:nvSpPr>
        <p:spPr bwMode="auto">
          <a:xfrm>
            <a:off x="2514600" y="1524000"/>
            <a:ext cx="609600" cy="0"/>
          </a:xfrm>
          <a:prstGeom prst="line">
            <a:avLst/>
          </a:prstGeom>
          <a:noFill/>
          <a:ln w="38100">
            <a:solidFill>
              <a:schemeClr val="tx1"/>
            </a:solidFill>
            <a:round/>
            <a:headEnd/>
            <a:tailEnd/>
          </a:ln>
        </p:spPr>
        <p:txBody>
          <a:bodyPr/>
          <a:lstStyle/>
          <a:p>
            <a:endParaRPr lang="en-US"/>
          </a:p>
        </p:txBody>
      </p:sp>
      <p:sp>
        <p:nvSpPr>
          <p:cNvPr id="19472" name="Line 2084"/>
          <p:cNvSpPr>
            <a:spLocks noChangeShapeType="1"/>
          </p:cNvSpPr>
          <p:nvPr/>
        </p:nvSpPr>
        <p:spPr bwMode="auto">
          <a:xfrm flipH="1">
            <a:off x="4572000" y="1600200"/>
            <a:ext cx="1143000" cy="0"/>
          </a:xfrm>
          <a:prstGeom prst="line">
            <a:avLst/>
          </a:prstGeom>
          <a:noFill/>
          <a:ln w="38100">
            <a:solidFill>
              <a:schemeClr val="tx1"/>
            </a:solidFill>
            <a:round/>
            <a:headEnd/>
            <a:tailEnd/>
          </a:ln>
        </p:spPr>
        <p:txBody>
          <a:bodyPr/>
          <a:lstStyle/>
          <a:p>
            <a:endParaRPr lang="en-US"/>
          </a:p>
        </p:txBody>
      </p:sp>
      <p:sp>
        <p:nvSpPr>
          <p:cNvPr id="19473" name="Line 2085"/>
          <p:cNvSpPr>
            <a:spLocks noChangeShapeType="1"/>
          </p:cNvSpPr>
          <p:nvPr/>
        </p:nvSpPr>
        <p:spPr bwMode="auto">
          <a:xfrm flipH="1">
            <a:off x="4343400" y="1600200"/>
            <a:ext cx="228600" cy="152400"/>
          </a:xfrm>
          <a:prstGeom prst="line">
            <a:avLst/>
          </a:prstGeom>
          <a:noFill/>
          <a:ln w="38100">
            <a:solidFill>
              <a:schemeClr val="tx1"/>
            </a:solidFill>
            <a:round/>
            <a:headEnd/>
            <a:tailEnd/>
          </a:ln>
        </p:spPr>
        <p:txBody>
          <a:bodyPr/>
          <a:lstStyle/>
          <a:p>
            <a:endParaRPr lang="en-US"/>
          </a:p>
        </p:txBody>
      </p:sp>
      <p:sp>
        <p:nvSpPr>
          <p:cNvPr id="19474" name="Line 2097"/>
          <p:cNvSpPr>
            <a:spLocks noChangeShapeType="1"/>
          </p:cNvSpPr>
          <p:nvPr/>
        </p:nvSpPr>
        <p:spPr bwMode="auto">
          <a:xfrm>
            <a:off x="4114800" y="3276600"/>
            <a:ext cx="1905000" cy="457200"/>
          </a:xfrm>
          <a:prstGeom prst="line">
            <a:avLst/>
          </a:prstGeom>
          <a:noFill/>
          <a:ln w="38100">
            <a:solidFill>
              <a:schemeClr val="tx1"/>
            </a:solidFill>
            <a:round/>
            <a:headEnd/>
            <a:tailEnd/>
          </a:ln>
        </p:spPr>
        <p:txBody>
          <a:bodyPr/>
          <a:lstStyle/>
          <a:p>
            <a:endParaRPr lang="en-US"/>
          </a:p>
        </p:txBody>
      </p:sp>
      <p:sp>
        <p:nvSpPr>
          <p:cNvPr id="19475" name="Line 2098"/>
          <p:cNvSpPr>
            <a:spLocks noChangeShapeType="1"/>
          </p:cNvSpPr>
          <p:nvPr/>
        </p:nvSpPr>
        <p:spPr bwMode="auto">
          <a:xfrm flipH="1">
            <a:off x="4572000" y="4648200"/>
            <a:ext cx="1524000" cy="0"/>
          </a:xfrm>
          <a:prstGeom prst="line">
            <a:avLst/>
          </a:prstGeom>
          <a:noFill/>
          <a:ln w="38100">
            <a:solidFill>
              <a:schemeClr val="tx1"/>
            </a:solidFill>
            <a:round/>
            <a:headEnd/>
            <a:tailEnd/>
          </a:ln>
        </p:spPr>
        <p:txBody>
          <a:bodyPr/>
          <a:lstStyle/>
          <a:p>
            <a:endParaRPr lang="en-US"/>
          </a:p>
        </p:txBody>
      </p:sp>
      <p:sp>
        <p:nvSpPr>
          <p:cNvPr id="19476" name="Line 2100"/>
          <p:cNvSpPr>
            <a:spLocks noChangeShapeType="1"/>
          </p:cNvSpPr>
          <p:nvPr/>
        </p:nvSpPr>
        <p:spPr bwMode="auto">
          <a:xfrm flipH="1">
            <a:off x="4876800" y="5334000"/>
            <a:ext cx="1219200" cy="0"/>
          </a:xfrm>
          <a:prstGeom prst="line">
            <a:avLst/>
          </a:prstGeom>
          <a:noFill/>
          <a:ln w="38100">
            <a:solidFill>
              <a:schemeClr val="tx1"/>
            </a:solidFill>
            <a:round/>
            <a:headEnd/>
            <a:tailEnd/>
          </a:ln>
        </p:spPr>
        <p:txBody>
          <a:bodyPr/>
          <a:lstStyle/>
          <a:p>
            <a:endParaRPr lang="en-US"/>
          </a:p>
        </p:txBody>
      </p:sp>
      <p:sp>
        <p:nvSpPr>
          <p:cNvPr id="19477" name="Line 2105"/>
          <p:cNvSpPr>
            <a:spLocks noChangeShapeType="1"/>
          </p:cNvSpPr>
          <p:nvPr/>
        </p:nvSpPr>
        <p:spPr bwMode="auto">
          <a:xfrm flipH="1">
            <a:off x="5410200" y="6324600"/>
            <a:ext cx="685800" cy="0"/>
          </a:xfrm>
          <a:prstGeom prst="line">
            <a:avLst/>
          </a:prstGeom>
          <a:noFill/>
          <a:ln w="38100">
            <a:solidFill>
              <a:schemeClr val="tx1"/>
            </a:solidFill>
            <a:round/>
            <a:headEnd/>
            <a:tailEnd/>
          </a:ln>
        </p:spPr>
        <p:txBody>
          <a:bodyPr/>
          <a:lstStyle/>
          <a:p>
            <a:endParaRPr lang="en-US"/>
          </a:p>
        </p:txBody>
      </p:sp>
      <p:sp>
        <p:nvSpPr>
          <p:cNvPr id="19478" name="Line 2106"/>
          <p:cNvSpPr>
            <a:spLocks noChangeShapeType="1"/>
          </p:cNvSpPr>
          <p:nvPr/>
        </p:nvSpPr>
        <p:spPr bwMode="auto">
          <a:xfrm flipH="1" flipV="1">
            <a:off x="4572000" y="5715000"/>
            <a:ext cx="914400" cy="609600"/>
          </a:xfrm>
          <a:prstGeom prst="line">
            <a:avLst/>
          </a:prstGeom>
          <a:noFill/>
          <a:ln w="38100">
            <a:solidFill>
              <a:schemeClr val="tx1"/>
            </a:solidFill>
            <a:round/>
            <a:headEnd/>
            <a:tailEnd/>
          </a:ln>
        </p:spPr>
        <p:txBody>
          <a:bodyPr/>
          <a:lstStyle/>
          <a:p>
            <a:endParaRPr lang="en-US"/>
          </a:p>
        </p:txBody>
      </p:sp>
      <p:sp>
        <p:nvSpPr>
          <p:cNvPr id="19479" name="Text Box 2123"/>
          <p:cNvSpPr txBox="1">
            <a:spLocks noChangeArrowheads="1"/>
          </p:cNvSpPr>
          <p:nvPr/>
        </p:nvSpPr>
        <p:spPr bwMode="auto">
          <a:xfrm>
            <a:off x="1219200" y="5334000"/>
            <a:ext cx="14478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20" name="Rectangle 2124"/>
          <p:cNvSpPr>
            <a:spLocks noChangeArrowheads="1"/>
          </p:cNvSpPr>
          <p:nvPr/>
        </p:nvSpPr>
        <p:spPr bwMode="auto">
          <a:xfrm>
            <a:off x="0" y="4964647"/>
            <a:ext cx="2514600" cy="696601"/>
          </a:xfrm>
          <a:prstGeom prst="rect">
            <a:avLst/>
          </a:prstGeom>
          <a:solidFill>
            <a:srgbClr val="92D050"/>
          </a:solidFill>
          <a:ln w="9525">
            <a:noFill/>
            <a:miter lim="800000"/>
            <a:headEnd/>
            <a:tailEnd/>
          </a:ln>
        </p:spPr>
        <p:txBody>
          <a:bodyPr wrap="square">
            <a:spAutoFit/>
          </a:bodyPr>
          <a:lstStyle/>
          <a:p>
            <a:pPr>
              <a:lnSpc>
                <a:spcPct val="80000"/>
              </a:lnSpc>
            </a:pPr>
            <a:r>
              <a:rPr lang="en-US" sz="2400" b="0" dirty="0">
                <a:solidFill>
                  <a:srgbClr val="000000"/>
                </a:solidFill>
                <a:latin typeface="Verdana" pitchFamily="34" charset="0"/>
              </a:rPr>
              <a:t>Urinary bladder </a:t>
            </a:r>
            <a:r>
              <a:rPr lang="en-US" sz="2400" dirty="0" err="1">
                <a:solidFill>
                  <a:srgbClr val="000000"/>
                </a:solidFill>
                <a:latin typeface="Kruti Dev 011" pitchFamily="2" charset="0"/>
              </a:rPr>
              <a:t>ew</a:t>
            </a:r>
            <a:r>
              <a:rPr lang="en-US" sz="2400" dirty="0">
                <a:solidFill>
                  <a:srgbClr val="000000"/>
                </a:solidFill>
                <a:latin typeface="Kruti Dev 011" pitchFamily="2" charset="0"/>
              </a:rPr>
              <a:t>=</a:t>
            </a:r>
            <a:r>
              <a:rPr lang="en-US" sz="2400" dirty="0" err="1">
                <a:solidFill>
                  <a:srgbClr val="000000"/>
                </a:solidFill>
                <a:latin typeface="Kruti Dev 011" pitchFamily="2" charset="0"/>
              </a:rPr>
              <a:t>k’k</a:t>
            </a:r>
            <a:r>
              <a:rPr lang="en-US" sz="2400" dirty="0">
                <a:solidFill>
                  <a:srgbClr val="000000"/>
                </a:solidFill>
                <a:latin typeface="Kruti Dev 011" pitchFamily="2" charset="0"/>
              </a:rPr>
              <a:t>;</a:t>
            </a:r>
          </a:p>
        </p:txBody>
      </p:sp>
      <p:sp>
        <p:nvSpPr>
          <p:cNvPr id="19481" name="Text Box 2125"/>
          <p:cNvSpPr txBox="1">
            <a:spLocks noChangeArrowheads="1"/>
          </p:cNvSpPr>
          <p:nvPr/>
        </p:nvSpPr>
        <p:spPr bwMode="auto">
          <a:xfrm>
            <a:off x="1447800" y="6019800"/>
            <a:ext cx="13716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22" name="Rectangle 2126"/>
          <p:cNvSpPr>
            <a:spLocks noChangeArrowheads="1"/>
          </p:cNvSpPr>
          <p:nvPr/>
        </p:nvSpPr>
        <p:spPr bwMode="auto">
          <a:xfrm>
            <a:off x="0" y="5741988"/>
            <a:ext cx="2819400" cy="715837"/>
          </a:xfrm>
          <a:prstGeom prst="rect">
            <a:avLst/>
          </a:prstGeom>
          <a:solidFill>
            <a:srgbClr val="92D050"/>
          </a:solidFill>
          <a:ln w="9525">
            <a:noFill/>
            <a:miter lim="800000"/>
            <a:headEnd/>
            <a:tailEnd/>
          </a:ln>
        </p:spPr>
        <p:txBody>
          <a:bodyPr wrap="square">
            <a:spAutoFit/>
          </a:bodyPr>
          <a:lstStyle/>
          <a:p>
            <a:pPr algn="ctr">
              <a:lnSpc>
                <a:spcPct val="70000"/>
              </a:lnSpc>
            </a:pPr>
            <a:r>
              <a:rPr lang="en-US" sz="2800" b="0" dirty="0">
                <a:solidFill>
                  <a:srgbClr val="000000"/>
                </a:solidFill>
                <a:latin typeface="Verdana" pitchFamily="34" charset="0"/>
              </a:rPr>
              <a:t>Vagina(birth canal)</a:t>
            </a:r>
            <a:r>
              <a:rPr lang="en-US" sz="2800" dirty="0">
                <a:solidFill>
                  <a:srgbClr val="000000"/>
                </a:solidFill>
                <a:latin typeface="Kruti Dev 011" pitchFamily="2" charset="0"/>
              </a:rPr>
              <a:t>;</a:t>
            </a:r>
            <a:r>
              <a:rPr lang="en-US" sz="2800" dirty="0" err="1">
                <a:solidFill>
                  <a:srgbClr val="000000"/>
                </a:solidFill>
                <a:latin typeface="Kruti Dev 011" pitchFamily="2" charset="0"/>
              </a:rPr>
              <a:t>ksfu</a:t>
            </a:r>
            <a:endParaRPr lang="en-US" sz="2800" dirty="0">
              <a:solidFill>
                <a:srgbClr val="000000"/>
              </a:solidFill>
              <a:latin typeface="Kruti Dev 011" pitchFamily="2" charset="0"/>
            </a:endParaRPr>
          </a:p>
        </p:txBody>
      </p:sp>
      <p:sp>
        <p:nvSpPr>
          <p:cNvPr id="19483" name="Line 2127"/>
          <p:cNvSpPr>
            <a:spLocks noChangeShapeType="1"/>
          </p:cNvSpPr>
          <p:nvPr/>
        </p:nvSpPr>
        <p:spPr bwMode="auto">
          <a:xfrm>
            <a:off x="2438400" y="6096000"/>
            <a:ext cx="914400" cy="0"/>
          </a:xfrm>
          <a:prstGeom prst="line">
            <a:avLst/>
          </a:prstGeom>
          <a:noFill/>
          <a:ln w="38100">
            <a:solidFill>
              <a:schemeClr val="tx1"/>
            </a:solidFill>
            <a:round/>
            <a:headEnd/>
            <a:tailEnd/>
          </a:ln>
        </p:spPr>
        <p:txBody>
          <a:bodyPr/>
          <a:lstStyle/>
          <a:p>
            <a:endParaRPr lang="en-US"/>
          </a:p>
        </p:txBody>
      </p:sp>
      <p:sp>
        <p:nvSpPr>
          <p:cNvPr id="19484" name="Text Box 2128"/>
          <p:cNvSpPr txBox="1">
            <a:spLocks noChangeArrowheads="1"/>
          </p:cNvSpPr>
          <p:nvPr/>
        </p:nvSpPr>
        <p:spPr bwMode="auto">
          <a:xfrm>
            <a:off x="3429000" y="830263"/>
            <a:ext cx="6096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19485" name="Line 2129"/>
          <p:cNvSpPr>
            <a:spLocks noChangeShapeType="1"/>
          </p:cNvSpPr>
          <p:nvPr/>
        </p:nvSpPr>
        <p:spPr bwMode="auto">
          <a:xfrm flipV="1">
            <a:off x="3657600" y="1066800"/>
            <a:ext cx="0" cy="533400"/>
          </a:xfrm>
          <a:prstGeom prst="line">
            <a:avLst/>
          </a:prstGeom>
          <a:noFill/>
          <a:ln w="38100">
            <a:solidFill>
              <a:schemeClr val="tx1"/>
            </a:solidFill>
            <a:round/>
            <a:headEnd/>
            <a:tailEnd/>
          </a:ln>
        </p:spPr>
        <p:txBody>
          <a:bodyPr/>
          <a:lstStyle/>
          <a:p>
            <a:endParaRPr lang="en-US"/>
          </a:p>
        </p:txBody>
      </p:sp>
      <p:sp>
        <p:nvSpPr>
          <p:cNvPr id="31826" name="Rectangle 2130"/>
          <p:cNvSpPr>
            <a:spLocks noChangeArrowheads="1"/>
          </p:cNvSpPr>
          <p:nvPr/>
        </p:nvSpPr>
        <p:spPr bwMode="auto">
          <a:xfrm>
            <a:off x="3048000" y="548680"/>
            <a:ext cx="1981200" cy="609600"/>
          </a:xfrm>
          <a:prstGeom prst="rect">
            <a:avLst/>
          </a:prstGeom>
          <a:solidFill>
            <a:srgbClr val="92D050"/>
          </a:solidFill>
          <a:ln w="9525">
            <a:noFill/>
            <a:miter lim="800000"/>
            <a:headEnd/>
            <a:tailEnd/>
          </a:ln>
        </p:spPr>
        <p:txBody>
          <a:bodyPr>
            <a:spAutoFit/>
          </a:bodyPr>
          <a:lstStyle/>
          <a:p>
            <a:pPr>
              <a:lnSpc>
                <a:spcPct val="60000"/>
              </a:lnSpc>
            </a:pPr>
            <a:r>
              <a:rPr lang="en-US" sz="2800" b="0" dirty="0">
                <a:solidFill>
                  <a:srgbClr val="000000"/>
                </a:solidFill>
                <a:latin typeface="Verdana" pitchFamily="34" charset="0"/>
              </a:rPr>
              <a:t>Placenta</a:t>
            </a:r>
          </a:p>
          <a:p>
            <a:pPr>
              <a:lnSpc>
                <a:spcPct val="60000"/>
              </a:lnSpc>
            </a:pPr>
            <a:r>
              <a:rPr lang="en-US" sz="2800" dirty="0" err="1">
                <a:solidFill>
                  <a:srgbClr val="000000"/>
                </a:solidFill>
                <a:latin typeface="Kruti Dev 011" pitchFamily="2" charset="0"/>
              </a:rPr>
              <a:t>Chtk.Mklu</a:t>
            </a:r>
            <a:endParaRPr lang="en-US" sz="2800" dirty="0">
              <a:solidFill>
                <a:srgbClr val="000000"/>
              </a:solidFill>
              <a:latin typeface="Kruti Dev 011" pitchFamily="2" charset="0"/>
            </a:endParaRPr>
          </a:p>
        </p:txBody>
      </p:sp>
      <p:sp>
        <p:nvSpPr>
          <p:cNvPr id="19487" name="Text Box 2131"/>
          <p:cNvSpPr txBox="1">
            <a:spLocks noChangeArrowheads="1"/>
          </p:cNvSpPr>
          <p:nvPr/>
        </p:nvSpPr>
        <p:spPr bwMode="auto">
          <a:xfrm>
            <a:off x="5715000" y="1516063"/>
            <a:ext cx="4572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28" name="Rectangle 2132"/>
          <p:cNvSpPr>
            <a:spLocks noChangeArrowheads="1"/>
          </p:cNvSpPr>
          <p:nvPr/>
        </p:nvSpPr>
        <p:spPr bwMode="auto">
          <a:xfrm>
            <a:off x="5715000" y="1066800"/>
            <a:ext cx="1358900" cy="688975"/>
          </a:xfrm>
          <a:prstGeom prst="rect">
            <a:avLst/>
          </a:prstGeom>
          <a:solidFill>
            <a:srgbClr val="92D050"/>
          </a:solidFill>
          <a:ln w="9525">
            <a:noFill/>
            <a:miter lim="800000"/>
            <a:headEnd/>
            <a:tailEnd/>
          </a:ln>
        </p:spPr>
        <p:txBody>
          <a:bodyPr wrap="none">
            <a:spAutoFit/>
          </a:bodyPr>
          <a:lstStyle/>
          <a:p>
            <a:pPr>
              <a:lnSpc>
                <a:spcPct val="70000"/>
              </a:lnSpc>
            </a:pPr>
            <a:r>
              <a:rPr lang="en-US" sz="2800" b="0" dirty="0">
                <a:solidFill>
                  <a:srgbClr val="000000"/>
                </a:solidFill>
                <a:latin typeface="Verdana" pitchFamily="34" charset="0"/>
              </a:rPr>
              <a:t>Uterus</a:t>
            </a:r>
          </a:p>
          <a:p>
            <a:pPr>
              <a:lnSpc>
                <a:spcPct val="70000"/>
              </a:lnSpc>
            </a:pPr>
            <a:r>
              <a:rPr lang="en-US" sz="2800" dirty="0" err="1">
                <a:solidFill>
                  <a:srgbClr val="000000"/>
                </a:solidFill>
                <a:latin typeface="Kruti Dev 011" pitchFamily="2" charset="0"/>
              </a:rPr>
              <a:t>xHkkZ’k</a:t>
            </a:r>
            <a:r>
              <a:rPr lang="en-US" sz="2800" dirty="0">
                <a:solidFill>
                  <a:srgbClr val="000000"/>
                </a:solidFill>
                <a:latin typeface="Kruti Dev 011" pitchFamily="2" charset="0"/>
              </a:rPr>
              <a:t>;</a:t>
            </a:r>
          </a:p>
        </p:txBody>
      </p:sp>
      <p:sp>
        <p:nvSpPr>
          <p:cNvPr id="19489" name="Text Box 2133"/>
          <p:cNvSpPr txBox="1">
            <a:spLocks noChangeArrowheads="1"/>
          </p:cNvSpPr>
          <p:nvPr/>
        </p:nvSpPr>
        <p:spPr bwMode="auto">
          <a:xfrm>
            <a:off x="5562600" y="2506663"/>
            <a:ext cx="11430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19490" name="Line 2134"/>
          <p:cNvSpPr>
            <a:spLocks noChangeShapeType="1"/>
          </p:cNvSpPr>
          <p:nvPr/>
        </p:nvSpPr>
        <p:spPr bwMode="auto">
          <a:xfrm>
            <a:off x="4038600" y="2590800"/>
            <a:ext cx="1524000" cy="76200"/>
          </a:xfrm>
          <a:prstGeom prst="line">
            <a:avLst/>
          </a:prstGeom>
          <a:noFill/>
          <a:ln w="38100">
            <a:solidFill>
              <a:schemeClr val="tx1"/>
            </a:solidFill>
            <a:round/>
            <a:headEnd/>
            <a:tailEnd/>
          </a:ln>
        </p:spPr>
        <p:txBody>
          <a:bodyPr/>
          <a:lstStyle/>
          <a:p>
            <a:endParaRPr lang="en-US"/>
          </a:p>
        </p:txBody>
      </p:sp>
      <p:sp>
        <p:nvSpPr>
          <p:cNvPr id="31831" name="Rectangle 2135"/>
          <p:cNvSpPr>
            <a:spLocks noChangeArrowheads="1"/>
          </p:cNvSpPr>
          <p:nvPr/>
        </p:nvSpPr>
        <p:spPr bwMode="auto">
          <a:xfrm>
            <a:off x="5562600" y="2057400"/>
            <a:ext cx="2743200" cy="688975"/>
          </a:xfrm>
          <a:prstGeom prst="rect">
            <a:avLst/>
          </a:prstGeom>
          <a:solidFill>
            <a:srgbClr val="92D050"/>
          </a:solidFill>
          <a:ln w="9525">
            <a:noFill/>
            <a:miter lim="800000"/>
            <a:headEnd/>
            <a:tailEnd/>
          </a:ln>
        </p:spPr>
        <p:txBody>
          <a:bodyPr>
            <a:spAutoFit/>
          </a:bodyPr>
          <a:lstStyle/>
          <a:p>
            <a:pPr>
              <a:lnSpc>
                <a:spcPct val="70000"/>
              </a:lnSpc>
            </a:pPr>
            <a:r>
              <a:rPr lang="en-US" sz="2800" b="0" dirty="0">
                <a:solidFill>
                  <a:srgbClr val="000000"/>
                </a:solidFill>
                <a:latin typeface="Verdana" pitchFamily="34" charset="0"/>
              </a:rPr>
              <a:t>Umbilical cord</a:t>
            </a:r>
          </a:p>
          <a:p>
            <a:pPr>
              <a:lnSpc>
                <a:spcPct val="70000"/>
              </a:lnSpc>
            </a:pPr>
            <a:r>
              <a:rPr lang="en-US" sz="2800" dirty="0" err="1">
                <a:solidFill>
                  <a:srgbClr val="000000"/>
                </a:solidFill>
                <a:latin typeface="Kruti Dev 011" pitchFamily="2" charset="0"/>
              </a:rPr>
              <a:t>ukfHkukMh</a:t>
            </a:r>
            <a:endParaRPr lang="en-US" sz="2800" dirty="0">
              <a:solidFill>
                <a:srgbClr val="000000"/>
              </a:solidFill>
              <a:latin typeface="Kruti Dev 011" pitchFamily="2" charset="0"/>
            </a:endParaRPr>
          </a:p>
        </p:txBody>
      </p:sp>
      <p:sp>
        <p:nvSpPr>
          <p:cNvPr id="19492" name="Text Box 2136"/>
          <p:cNvSpPr txBox="1">
            <a:spLocks noChangeArrowheads="1"/>
          </p:cNvSpPr>
          <p:nvPr/>
        </p:nvSpPr>
        <p:spPr bwMode="auto">
          <a:xfrm>
            <a:off x="6096000" y="4495800"/>
            <a:ext cx="7620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33" name="Rectangle 2137"/>
          <p:cNvSpPr>
            <a:spLocks noChangeArrowheads="1"/>
          </p:cNvSpPr>
          <p:nvPr/>
        </p:nvSpPr>
        <p:spPr bwMode="auto">
          <a:xfrm>
            <a:off x="6096000" y="4267200"/>
            <a:ext cx="1371600" cy="774700"/>
          </a:xfrm>
          <a:prstGeom prst="rect">
            <a:avLst/>
          </a:prstGeom>
          <a:solidFill>
            <a:srgbClr val="92D050"/>
          </a:solidFill>
          <a:ln w="9525">
            <a:noFill/>
            <a:miter lim="800000"/>
            <a:headEnd/>
            <a:tailEnd/>
          </a:ln>
        </p:spPr>
        <p:txBody>
          <a:bodyPr>
            <a:spAutoFit/>
          </a:bodyPr>
          <a:lstStyle/>
          <a:p>
            <a:pPr>
              <a:lnSpc>
                <a:spcPct val="80000"/>
              </a:lnSpc>
            </a:pPr>
            <a:r>
              <a:rPr lang="en-US" sz="2800" b="0" dirty="0">
                <a:solidFill>
                  <a:srgbClr val="000000"/>
                </a:solidFill>
                <a:latin typeface="Arial" charset="0"/>
              </a:rPr>
              <a:t>Cervix</a:t>
            </a:r>
          </a:p>
          <a:p>
            <a:pPr>
              <a:lnSpc>
                <a:spcPct val="80000"/>
              </a:lnSpc>
            </a:pPr>
            <a:r>
              <a:rPr lang="en-US" sz="2800" dirty="0" err="1">
                <a:solidFill>
                  <a:srgbClr val="000000"/>
                </a:solidFill>
                <a:latin typeface="Kruti Dev 011" pitchFamily="2" charset="0"/>
              </a:rPr>
              <a:t>lsfoZDl</a:t>
            </a:r>
            <a:endParaRPr lang="en-US" sz="2800" dirty="0">
              <a:solidFill>
                <a:srgbClr val="000000"/>
              </a:solidFill>
              <a:latin typeface="Kruti Dev 011" pitchFamily="2" charset="0"/>
            </a:endParaRPr>
          </a:p>
        </p:txBody>
      </p:sp>
      <p:sp>
        <p:nvSpPr>
          <p:cNvPr id="19494" name="Text Box 2138"/>
          <p:cNvSpPr txBox="1">
            <a:spLocks noChangeArrowheads="1"/>
          </p:cNvSpPr>
          <p:nvPr/>
        </p:nvSpPr>
        <p:spPr bwMode="auto">
          <a:xfrm>
            <a:off x="6019800" y="5105400"/>
            <a:ext cx="930275" cy="457200"/>
          </a:xfrm>
          <a:prstGeom prst="rect">
            <a:avLst/>
          </a:prstGeom>
          <a:solidFill>
            <a:srgbClr val="F3F3F3"/>
          </a:solidFill>
          <a:ln w="9525">
            <a:noFill/>
            <a:miter lim="800000"/>
            <a:headEnd/>
            <a:tailEnd/>
          </a:ln>
        </p:spPr>
        <p:txBody>
          <a:bodyPr>
            <a:spAutoFit/>
          </a:bodyPr>
          <a:lstStyle/>
          <a:p>
            <a:endParaRPr lang="en-US" b="0"/>
          </a:p>
        </p:txBody>
      </p:sp>
      <p:sp>
        <p:nvSpPr>
          <p:cNvPr id="31835" name="Rectangle 2139"/>
          <p:cNvSpPr>
            <a:spLocks noChangeArrowheads="1"/>
          </p:cNvSpPr>
          <p:nvPr/>
        </p:nvSpPr>
        <p:spPr bwMode="auto">
          <a:xfrm>
            <a:off x="6019800" y="5181600"/>
            <a:ext cx="1539875" cy="688975"/>
          </a:xfrm>
          <a:prstGeom prst="rect">
            <a:avLst/>
          </a:prstGeom>
          <a:solidFill>
            <a:srgbClr val="92D050"/>
          </a:solidFill>
          <a:ln w="9525">
            <a:noFill/>
            <a:miter lim="800000"/>
            <a:headEnd/>
            <a:tailEnd/>
          </a:ln>
        </p:spPr>
        <p:txBody>
          <a:bodyPr wrap="none">
            <a:spAutoFit/>
          </a:bodyPr>
          <a:lstStyle/>
          <a:p>
            <a:pPr>
              <a:lnSpc>
                <a:spcPct val="70000"/>
              </a:lnSpc>
            </a:pPr>
            <a:r>
              <a:rPr lang="en-US" sz="2800" b="0" dirty="0">
                <a:solidFill>
                  <a:srgbClr val="000000"/>
                </a:solidFill>
                <a:latin typeface="Verdana" pitchFamily="34" charset="0"/>
              </a:rPr>
              <a:t>Rectum</a:t>
            </a:r>
          </a:p>
          <a:p>
            <a:pPr>
              <a:lnSpc>
                <a:spcPct val="70000"/>
              </a:lnSpc>
            </a:pPr>
            <a:r>
              <a:rPr lang="en-US" sz="2800" dirty="0" err="1">
                <a:solidFill>
                  <a:srgbClr val="000000"/>
                </a:solidFill>
                <a:latin typeface="Kruti Dev 011" pitchFamily="2" charset="0"/>
              </a:rPr>
              <a:t>eyk’k</a:t>
            </a:r>
            <a:r>
              <a:rPr lang="en-US" sz="2800" dirty="0">
                <a:solidFill>
                  <a:srgbClr val="000000"/>
                </a:solidFill>
                <a:latin typeface="Kruti Dev 011" pitchFamily="2" charset="0"/>
              </a:rPr>
              <a:t>;</a:t>
            </a:r>
          </a:p>
        </p:txBody>
      </p:sp>
      <p:sp>
        <p:nvSpPr>
          <p:cNvPr id="19496" name="Text Box 2140"/>
          <p:cNvSpPr txBox="1">
            <a:spLocks noChangeArrowheads="1"/>
          </p:cNvSpPr>
          <p:nvPr/>
        </p:nvSpPr>
        <p:spPr bwMode="auto">
          <a:xfrm>
            <a:off x="6019800" y="6172200"/>
            <a:ext cx="7620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37" name="Rectangle 2141"/>
          <p:cNvSpPr>
            <a:spLocks noChangeArrowheads="1"/>
          </p:cNvSpPr>
          <p:nvPr/>
        </p:nvSpPr>
        <p:spPr bwMode="auto">
          <a:xfrm>
            <a:off x="6019800" y="5929330"/>
            <a:ext cx="1905000" cy="722313"/>
          </a:xfrm>
          <a:prstGeom prst="rect">
            <a:avLst/>
          </a:prstGeom>
          <a:solidFill>
            <a:srgbClr val="92D050"/>
          </a:solidFill>
          <a:ln w="9525">
            <a:noFill/>
            <a:miter lim="800000"/>
            <a:headEnd/>
            <a:tailEnd/>
          </a:ln>
        </p:spPr>
        <p:txBody>
          <a:bodyPr>
            <a:spAutoFit/>
          </a:bodyPr>
          <a:lstStyle/>
          <a:p>
            <a:pPr>
              <a:lnSpc>
                <a:spcPct val="70000"/>
              </a:lnSpc>
            </a:pPr>
            <a:r>
              <a:rPr lang="en-US" sz="2800" b="0" dirty="0">
                <a:solidFill>
                  <a:srgbClr val="000000"/>
                </a:solidFill>
                <a:latin typeface="Verdana" pitchFamily="34" charset="0"/>
              </a:rPr>
              <a:t>Perineum</a:t>
            </a:r>
            <a:r>
              <a:rPr lang="en-US" sz="2800" dirty="0">
                <a:solidFill>
                  <a:srgbClr val="000000"/>
                </a:solidFill>
                <a:latin typeface="Verdana" pitchFamily="34" charset="0"/>
              </a:rPr>
              <a:t> </a:t>
            </a:r>
            <a:r>
              <a:rPr lang="en-US" sz="2800" dirty="0" err="1">
                <a:solidFill>
                  <a:srgbClr val="000000"/>
                </a:solidFill>
                <a:latin typeface="Kruti Dev 011" pitchFamily="2" charset="0"/>
              </a:rPr>
              <a:t>ewyk</a:t>
            </a:r>
            <a:r>
              <a:rPr lang="en-US" sz="2800" dirty="0">
                <a:solidFill>
                  <a:srgbClr val="000000"/>
                </a:solidFill>
                <a:latin typeface="Kruti Dev 011" pitchFamily="2" charset="0"/>
              </a:rPr>
              <a:t>/</a:t>
            </a:r>
            <a:r>
              <a:rPr lang="en-US" sz="2800" dirty="0" err="1">
                <a:solidFill>
                  <a:srgbClr val="000000"/>
                </a:solidFill>
                <a:latin typeface="Kruti Dev 011" pitchFamily="2" charset="0"/>
              </a:rPr>
              <a:t>kkj</a:t>
            </a:r>
            <a:endParaRPr lang="en-US" sz="2800" dirty="0">
              <a:solidFill>
                <a:srgbClr val="000000"/>
              </a:solidFill>
              <a:latin typeface="Kruti Dev 011" pitchFamily="2" charset="0"/>
            </a:endParaRPr>
          </a:p>
        </p:txBody>
      </p:sp>
      <p:sp>
        <p:nvSpPr>
          <p:cNvPr id="19498" name="Text Box 2142"/>
          <p:cNvSpPr txBox="1">
            <a:spLocks noChangeArrowheads="1"/>
          </p:cNvSpPr>
          <p:nvPr/>
        </p:nvSpPr>
        <p:spPr bwMode="auto">
          <a:xfrm>
            <a:off x="1371600" y="1295400"/>
            <a:ext cx="10668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39" name="Text Box 2143"/>
          <p:cNvSpPr txBox="1">
            <a:spLocks noChangeArrowheads="1"/>
          </p:cNvSpPr>
          <p:nvPr/>
        </p:nvSpPr>
        <p:spPr bwMode="auto">
          <a:xfrm>
            <a:off x="144016" y="1066800"/>
            <a:ext cx="2267744" cy="696601"/>
          </a:xfrm>
          <a:prstGeom prst="rect">
            <a:avLst/>
          </a:prstGeom>
          <a:solidFill>
            <a:srgbClr val="92D050"/>
          </a:solidFill>
          <a:ln w="9525">
            <a:noFill/>
            <a:miter lim="800000"/>
            <a:headEnd/>
            <a:tailEnd/>
          </a:ln>
        </p:spPr>
        <p:txBody>
          <a:bodyPr wrap="square">
            <a:spAutoFit/>
          </a:bodyPr>
          <a:lstStyle/>
          <a:p>
            <a:pPr>
              <a:lnSpc>
                <a:spcPct val="80000"/>
              </a:lnSpc>
              <a:spcBef>
                <a:spcPct val="50000"/>
              </a:spcBef>
            </a:pPr>
            <a:r>
              <a:rPr lang="en-US" sz="2400" b="0" dirty="0">
                <a:solidFill>
                  <a:srgbClr val="000000"/>
                </a:solidFill>
                <a:latin typeface="Verdana" pitchFamily="34" charset="0"/>
              </a:rPr>
              <a:t>Uterine walls</a:t>
            </a:r>
            <a:r>
              <a:rPr lang="en-US" sz="2400" dirty="0">
                <a:solidFill>
                  <a:srgbClr val="000000"/>
                </a:solidFill>
                <a:latin typeface="Verdana" pitchFamily="34" charset="0"/>
              </a:rPr>
              <a:t> </a:t>
            </a:r>
            <a:r>
              <a:rPr lang="en-US" sz="2400" dirty="0" err="1">
                <a:solidFill>
                  <a:srgbClr val="000000"/>
                </a:solidFill>
                <a:latin typeface="Kruti Dev 011" pitchFamily="2" charset="0"/>
              </a:rPr>
              <a:t>xHkkZ’k</a:t>
            </a:r>
            <a:r>
              <a:rPr lang="en-US" sz="2400" dirty="0">
                <a:solidFill>
                  <a:srgbClr val="000000"/>
                </a:solidFill>
                <a:latin typeface="Kruti Dev 011" pitchFamily="2" charset="0"/>
              </a:rPr>
              <a:t>;</a:t>
            </a:r>
          </a:p>
        </p:txBody>
      </p:sp>
      <p:sp>
        <p:nvSpPr>
          <p:cNvPr id="19500" name="Text Box 2144"/>
          <p:cNvSpPr txBox="1">
            <a:spLocks noChangeArrowheads="1"/>
          </p:cNvSpPr>
          <p:nvPr/>
        </p:nvSpPr>
        <p:spPr bwMode="auto">
          <a:xfrm>
            <a:off x="1066800" y="3581400"/>
            <a:ext cx="9906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41" name="Rectangle 2145"/>
          <p:cNvSpPr>
            <a:spLocks noChangeArrowheads="1"/>
          </p:cNvSpPr>
          <p:nvPr/>
        </p:nvSpPr>
        <p:spPr bwMode="auto">
          <a:xfrm>
            <a:off x="0" y="3308463"/>
            <a:ext cx="2133600" cy="696601"/>
          </a:xfrm>
          <a:prstGeom prst="rect">
            <a:avLst/>
          </a:prstGeom>
          <a:solidFill>
            <a:srgbClr val="92D050"/>
          </a:solidFill>
          <a:ln w="9525">
            <a:noFill/>
            <a:miter lim="800000"/>
            <a:headEnd/>
            <a:tailEnd/>
          </a:ln>
        </p:spPr>
        <p:txBody>
          <a:bodyPr wrap="square">
            <a:spAutoFit/>
          </a:bodyPr>
          <a:lstStyle/>
          <a:p>
            <a:pPr>
              <a:lnSpc>
                <a:spcPct val="80000"/>
              </a:lnSpc>
            </a:pPr>
            <a:r>
              <a:rPr lang="en-US" sz="2400" b="0" dirty="0">
                <a:solidFill>
                  <a:srgbClr val="000000"/>
                </a:solidFill>
                <a:latin typeface="Verdana" pitchFamily="34" charset="0"/>
              </a:rPr>
              <a:t>Amniotic sac</a:t>
            </a:r>
          </a:p>
          <a:p>
            <a:pPr>
              <a:lnSpc>
                <a:spcPct val="80000"/>
              </a:lnSpc>
            </a:pPr>
            <a:r>
              <a:rPr lang="en-US" sz="2400" dirty="0">
                <a:latin typeface="Kruti Dev 011" pitchFamily="2" charset="0"/>
              </a:rPr>
              <a:t>,</a:t>
            </a:r>
            <a:r>
              <a:rPr lang="en-US" sz="2400" dirty="0" err="1">
                <a:latin typeface="Kruti Dev 011" pitchFamily="2" charset="0"/>
              </a:rPr>
              <a:t>fEu;ksfVd</a:t>
            </a:r>
            <a:r>
              <a:rPr lang="en-US" sz="2400" dirty="0">
                <a:latin typeface="Kruti Dev 011" pitchFamily="2" charset="0"/>
              </a:rPr>
              <a:t> </a:t>
            </a:r>
            <a:r>
              <a:rPr lang="en-US" sz="2400" dirty="0" err="1">
                <a:latin typeface="Kruti Dev 011" pitchFamily="2" charset="0"/>
              </a:rPr>
              <a:t>lSd</a:t>
            </a:r>
            <a:endParaRPr lang="en-US" sz="2400" dirty="0">
              <a:latin typeface="Kruti Dev 011" pitchFamily="2" charset="0"/>
            </a:endParaRPr>
          </a:p>
        </p:txBody>
      </p:sp>
      <p:sp>
        <p:nvSpPr>
          <p:cNvPr id="31843" name="Rectangle 2147"/>
          <p:cNvSpPr>
            <a:spLocks noChangeArrowheads="1"/>
          </p:cNvSpPr>
          <p:nvPr/>
        </p:nvSpPr>
        <p:spPr bwMode="auto">
          <a:xfrm>
            <a:off x="0" y="4222829"/>
            <a:ext cx="2514600" cy="646331"/>
          </a:xfrm>
          <a:prstGeom prst="rect">
            <a:avLst/>
          </a:prstGeom>
          <a:solidFill>
            <a:srgbClr val="92D050"/>
          </a:solidFill>
          <a:ln w="9525">
            <a:noFill/>
            <a:miter lim="800000"/>
            <a:headEnd/>
            <a:tailEnd/>
          </a:ln>
        </p:spPr>
        <p:txBody>
          <a:bodyPr wrap="square">
            <a:spAutoFit/>
          </a:bodyPr>
          <a:lstStyle/>
          <a:p>
            <a:pPr>
              <a:lnSpc>
                <a:spcPct val="70000"/>
              </a:lnSpc>
            </a:pPr>
            <a:r>
              <a:rPr lang="en-US" sz="2400" b="0" dirty="0" err="1">
                <a:solidFill>
                  <a:srgbClr val="000000"/>
                </a:solidFill>
                <a:latin typeface="Arial" charset="0"/>
              </a:rPr>
              <a:t>Symphysis</a:t>
            </a:r>
            <a:r>
              <a:rPr lang="en-US" sz="2400" b="0" dirty="0">
                <a:solidFill>
                  <a:srgbClr val="000000"/>
                </a:solidFill>
                <a:latin typeface="Arial" charset="0"/>
              </a:rPr>
              <a:t> pubis</a:t>
            </a:r>
          </a:p>
          <a:p>
            <a:pPr>
              <a:lnSpc>
                <a:spcPct val="80000"/>
              </a:lnSpc>
            </a:pPr>
            <a:r>
              <a:rPr lang="en-US" sz="2400" dirty="0" err="1">
                <a:solidFill>
                  <a:srgbClr val="000000"/>
                </a:solidFill>
                <a:latin typeface="Kruti Dev 011" pitchFamily="2" charset="0"/>
              </a:rPr>
              <a:t>flafQfll</a:t>
            </a:r>
            <a:r>
              <a:rPr lang="en-US" sz="2400" dirty="0">
                <a:solidFill>
                  <a:srgbClr val="000000"/>
                </a:solidFill>
                <a:latin typeface="Kruti Dev 011" pitchFamily="2" charset="0"/>
              </a:rPr>
              <a:t> </a:t>
            </a:r>
            <a:r>
              <a:rPr lang="en-US" sz="2400" dirty="0" err="1">
                <a:solidFill>
                  <a:srgbClr val="000000"/>
                </a:solidFill>
                <a:latin typeface="Kruti Dev 011" pitchFamily="2" charset="0"/>
              </a:rPr>
              <a:t>I;wfcl</a:t>
            </a:r>
            <a:endParaRPr lang="en-US" sz="2400" dirty="0">
              <a:solidFill>
                <a:srgbClr val="000000"/>
              </a:solidFill>
              <a:latin typeface="Kruti Dev 011"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841"/>
                                        </p:tgtEl>
                                        <p:attrNameLst>
                                          <p:attrName>style.visibility</p:attrName>
                                        </p:attrNameLst>
                                      </p:cBhvr>
                                      <p:to>
                                        <p:strVal val="visible"/>
                                      </p:to>
                                    </p:set>
                                    <p:anim calcmode="lin" valueType="num">
                                      <p:cBhvr additive="base">
                                        <p:cTn id="7" dur="500" fill="hold"/>
                                        <p:tgtEl>
                                          <p:spTgt spid="31841"/>
                                        </p:tgtEl>
                                        <p:attrNameLst>
                                          <p:attrName>ppt_x</p:attrName>
                                        </p:attrNameLst>
                                      </p:cBhvr>
                                      <p:tavLst>
                                        <p:tav tm="0">
                                          <p:val>
                                            <p:strVal val="0-#ppt_w/2"/>
                                          </p:val>
                                        </p:tav>
                                        <p:tav tm="100000">
                                          <p:val>
                                            <p:strVal val="#ppt_x"/>
                                          </p:val>
                                        </p:tav>
                                      </p:tavLst>
                                    </p:anim>
                                    <p:anim calcmode="lin" valueType="num">
                                      <p:cBhvr additive="base">
                                        <p:cTn id="8" dur="500" fill="hold"/>
                                        <p:tgtEl>
                                          <p:spTgt spid="318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833"/>
                                        </p:tgtEl>
                                        <p:attrNameLst>
                                          <p:attrName>style.visibility</p:attrName>
                                        </p:attrNameLst>
                                      </p:cBhvr>
                                      <p:to>
                                        <p:strVal val="visible"/>
                                      </p:to>
                                    </p:set>
                                    <p:anim calcmode="lin" valueType="num">
                                      <p:cBhvr additive="base">
                                        <p:cTn id="13" dur="500" fill="hold"/>
                                        <p:tgtEl>
                                          <p:spTgt spid="31833"/>
                                        </p:tgtEl>
                                        <p:attrNameLst>
                                          <p:attrName>ppt_x</p:attrName>
                                        </p:attrNameLst>
                                      </p:cBhvr>
                                      <p:tavLst>
                                        <p:tav tm="0">
                                          <p:val>
                                            <p:strVal val="0-#ppt_w/2"/>
                                          </p:val>
                                        </p:tav>
                                        <p:tav tm="100000">
                                          <p:val>
                                            <p:strVal val="#ppt_x"/>
                                          </p:val>
                                        </p:tav>
                                      </p:tavLst>
                                    </p:anim>
                                    <p:anim calcmode="lin" valueType="num">
                                      <p:cBhvr additive="base">
                                        <p:cTn id="14" dur="500" fill="hold"/>
                                        <p:tgtEl>
                                          <p:spTgt spid="318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54"/>
                                        </p:tgtEl>
                                        <p:attrNameLst>
                                          <p:attrName>style.visibility</p:attrName>
                                        </p:attrNameLst>
                                      </p:cBhvr>
                                      <p:to>
                                        <p:strVal val="visible"/>
                                      </p:to>
                                    </p:set>
                                    <p:anim calcmode="lin" valueType="num">
                                      <p:cBhvr additive="base">
                                        <p:cTn id="19" dur="500" fill="hold"/>
                                        <p:tgtEl>
                                          <p:spTgt spid="31754"/>
                                        </p:tgtEl>
                                        <p:attrNameLst>
                                          <p:attrName>ppt_x</p:attrName>
                                        </p:attrNameLst>
                                      </p:cBhvr>
                                      <p:tavLst>
                                        <p:tav tm="0">
                                          <p:val>
                                            <p:strVal val="0-#ppt_w/2"/>
                                          </p:val>
                                        </p:tav>
                                        <p:tav tm="100000">
                                          <p:val>
                                            <p:strVal val="#ppt_x"/>
                                          </p:val>
                                        </p:tav>
                                      </p:tavLst>
                                    </p:anim>
                                    <p:anim calcmode="lin" valueType="num">
                                      <p:cBhvr additive="base">
                                        <p:cTn id="20" dur="500" fill="hold"/>
                                        <p:tgtEl>
                                          <p:spTgt spid="317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826"/>
                                        </p:tgtEl>
                                        <p:attrNameLst>
                                          <p:attrName>style.visibility</p:attrName>
                                        </p:attrNameLst>
                                      </p:cBhvr>
                                      <p:to>
                                        <p:strVal val="visible"/>
                                      </p:to>
                                    </p:set>
                                    <p:anim calcmode="lin" valueType="num">
                                      <p:cBhvr additive="base">
                                        <p:cTn id="25" dur="500" fill="hold"/>
                                        <p:tgtEl>
                                          <p:spTgt spid="31826"/>
                                        </p:tgtEl>
                                        <p:attrNameLst>
                                          <p:attrName>ppt_x</p:attrName>
                                        </p:attrNameLst>
                                      </p:cBhvr>
                                      <p:tavLst>
                                        <p:tav tm="0">
                                          <p:val>
                                            <p:strVal val="0-#ppt_w/2"/>
                                          </p:val>
                                        </p:tav>
                                        <p:tav tm="100000">
                                          <p:val>
                                            <p:strVal val="#ppt_x"/>
                                          </p:val>
                                        </p:tav>
                                      </p:tavLst>
                                    </p:anim>
                                    <p:anim calcmode="lin" valueType="num">
                                      <p:cBhvr additive="base">
                                        <p:cTn id="26" dur="500" fill="hold"/>
                                        <p:tgtEl>
                                          <p:spTgt spid="3182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828"/>
                                        </p:tgtEl>
                                        <p:attrNameLst>
                                          <p:attrName>style.visibility</p:attrName>
                                        </p:attrNameLst>
                                      </p:cBhvr>
                                      <p:to>
                                        <p:strVal val="visible"/>
                                      </p:to>
                                    </p:set>
                                    <p:anim calcmode="lin" valueType="num">
                                      <p:cBhvr additive="base">
                                        <p:cTn id="31" dur="500" fill="hold"/>
                                        <p:tgtEl>
                                          <p:spTgt spid="31828"/>
                                        </p:tgtEl>
                                        <p:attrNameLst>
                                          <p:attrName>ppt_x</p:attrName>
                                        </p:attrNameLst>
                                      </p:cBhvr>
                                      <p:tavLst>
                                        <p:tav tm="0">
                                          <p:val>
                                            <p:strVal val="0-#ppt_w/2"/>
                                          </p:val>
                                        </p:tav>
                                        <p:tav tm="100000">
                                          <p:val>
                                            <p:strVal val="#ppt_x"/>
                                          </p:val>
                                        </p:tav>
                                      </p:tavLst>
                                    </p:anim>
                                    <p:anim calcmode="lin" valueType="num">
                                      <p:cBhvr additive="base">
                                        <p:cTn id="32" dur="500" fill="hold"/>
                                        <p:tgtEl>
                                          <p:spTgt spid="318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822"/>
                                        </p:tgtEl>
                                        <p:attrNameLst>
                                          <p:attrName>style.visibility</p:attrName>
                                        </p:attrNameLst>
                                      </p:cBhvr>
                                      <p:to>
                                        <p:strVal val="visible"/>
                                      </p:to>
                                    </p:set>
                                    <p:anim calcmode="lin" valueType="num">
                                      <p:cBhvr additive="base">
                                        <p:cTn id="37" dur="500" fill="hold"/>
                                        <p:tgtEl>
                                          <p:spTgt spid="31822"/>
                                        </p:tgtEl>
                                        <p:attrNameLst>
                                          <p:attrName>ppt_x</p:attrName>
                                        </p:attrNameLst>
                                      </p:cBhvr>
                                      <p:tavLst>
                                        <p:tav tm="0">
                                          <p:val>
                                            <p:strVal val="0-#ppt_w/2"/>
                                          </p:val>
                                        </p:tav>
                                        <p:tav tm="100000">
                                          <p:val>
                                            <p:strVal val="#ppt_x"/>
                                          </p:val>
                                        </p:tav>
                                      </p:tavLst>
                                    </p:anim>
                                    <p:anim calcmode="lin" valueType="num">
                                      <p:cBhvr additive="base">
                                        <p:cTn id="38" dur="500" fill="hold"/>
                                        <p:tgtEl>
                                          <p:spTgt spid="318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1831"/>
                                        </p:tgtEl>
                                        <p:attrNameLst>
                                          <p:attrName>style.visibility</p:attrName>
                                        </p:attrNameLst>
                                      </p:cBhvr>
                                      <p:to>
                                        <p:strVal val="visible"/>
                                      </p:to>
                                    </p:set>
                                    <p:anim calcmode="lin" valueType="num">
                                      <p:cBhvr additive="base">
                                        <p:cTn id="43" dur="500" fill="hold"/>
                                        <p:tgtEl>
                                          <p:spTgt spid="31831"/>
                                        </p:tgtEl>
                                        <p:attrNameLst>
                                          <p:attrName>ppt_x</p:attrName>
                                        </p:attrNameLst>
                                      </p:cBhvr>
                                      <p:tavLst>
                                        <p:tav tm="0">
                                          <p:val>
                                            <p:strVal val="0-#ppt_w/2"/>
                                          </p:val>
                                        </p:tav>
                                        <p:tav tm="100000">
                                          <p:val>
                                            <p:strVal val="#ppt_x"/>
                                          </p:val>
                                        </p:tav>
                                      </p:tavLst>
                                    </p:anim>
                                    <p:anim calcmode="lin" valueType="num">
                                      <p:cBhvr additive="base">
                                        <p:cTn id="44" dur="500" fill="hold"/>
                                        <p:tgtEl>
                                          <p:spTgt spid="3183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1820"/>
                                        </p:tgtEl>
                                        <p:attrNameLst>
                                          <p:attrName>style.visibility</p:attrName>
                                        </p:attrNameLst>
                                      </p:cBhvr>
                                      <p:to>
                                        <p:strVal val="visible"/>
                                      </p:to>
                                    </p:set>
                                    <p:anim calcmode="lin" valueType="num">
                                      <p:cBhvr additive="base">
                                        <p:cTn id="49" dur="500" fill="hold"/>
                                        <p:tgtEl>
                                          <p:spTgt spid="31820"/>
                                        </p:tgtEl>
                                        <p:attrNameLst>
                                          <p:attrName>ppt_x</p:attrName>
                                        </p:attrNameLst>
                                      </p:cBhvr>
                                      <p:tavLst>
                                        <p:tav tm="0">
                                          <p:val>
                                            <p:strVal val="0-#ppt_w/2"/>
                                          </p:val>
                                        </p:tav>
                                        <p:tav tm="100000">
                                          <p:val>
                                            <p:strVal val="#ppt_x"/>
                                          </p:val>
                                        </p:tav>
                                      </p:tavLst>
                                    </p:anim>
                                    <p:anim calcmode="lin" valueType="num">
                                      <p:cBhvr additive="base">
                                        <p:cTn id="50" dur="500" fill="hold"/>
                                        <p:tgtEl>
                                          <p:spTgt spid="3182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1835"/>
                                        </p:tgtEl>
                                        <p:attrNameLst>
                                          <p:attrName>style.visibility</p:attrName>
                                        </p:attrNameLst>
                                      </p:cBhvr>
                                      <p:to>
                                        <p:strVal val="visible"/>
                                      </p:to>
                                    </p:set>
                                    <p:anim calcmode="lin" valueType="num">
                                      <p:cBhvr additive="base">
                                        <p:cTn id="55" dur="500" fill="hold"/>
                                        <p:tgtEl>
                                          <p:spTgt spid="31835"/>
                                        </p:tgtEl>
                                        <p:attrNameLst>
                                          <p:attrName>ppt_x</p:attrName>
                                        </p:attrNameLst>
                                      </p:cBhvr>
                                      <p:tavLst>
                                        <p:tav tm="0">
                                          <p:val>
                                            <p:strVal val="0-#ppt_w/2"/>
                                          </p:val>
                                        </p:tav>
                                        <p:tav tm="100000">
                                          <p:val>
                                            <p:strVal val="#ppt_x"/>
                                          </p:val>
                                        </p:tav>
                                      </p:tavLst>
                                    </p:anim>
                                    <p:anim calcmode="lin" valueType="num">
                                      <p:cBhvr additive="base">
                                        <p:cTn id="56" dur="500" fill="hold"/>
                                        <p:tgtEl>
                                          <p:spTgt spid="3183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1837"/>
                                        </p:tgtEl>
                                        <p:attrNameLst>
                                          <p:attrName>style.visibility</p:attrName>
                                        </p:attrNameLst>
                                      </p:cBhvr>
                                      <p:to>
                                        <p:strVal val="visible"/>
                                      </p:to>
                                    </p:set>
                                    <p:anim calcmode="lin" valueType="num">
                                      <p:cBhvr additive="base">
                                        <p:cTn id="61" dur="500" fill="hold"/>
                                        <p:tgtEl>
                                          <p:spTgt spid="31837"/>
                                        </p:tgtEl>
                                        <p:attrNameLst>
                                          <p:attrName>ppt_x</p:attrName>
                                        </p:attrNameLst>
                                      </p:cBhvr>
                                      <p:tavLst>
                                        <p:tav tm="0">
                                          <p:val>
                                            <p:strVal val="0-#ppt_w/2"/>
                                          </p:val>
                                        </p:tav>
                                        <p:tav tm="100000">
                                          <p:val>
                                            <p:strVal val="#ppt_x"/>
                                          </p:val>
                                        </p:tav>
                                      </p:tavLst>
                                    </p:anim>
                                    <p:anim calcmode="lin" valueType="num">
                                      <p:cBhvr additive="base">
                                        <p:cTn id="62" dur="500" fill="hold"/>
                                        <p:tgtEl>
                                          <p:spTgt spid="3183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1839"/>
                                        </p:tgtEl>
                                        <p:attrNameLst>
                                          <p:attrName>style.visibility</p:attrName>
                                        </p:attrNameLst>
                                      </p:cBhvr>
                                      <p:to>
                                        <p:strVal val="visible"/>
                                      </p:to>
                                    </p:set>
                                    <p:anim calcmode="lin" valueType="num">
                                      <p:cBhvr additive="base">
                                        <p:cTn id="67" dur="500" fill="hold"/>
                                        <p:tgtEl>
                                          <p:spTgt spid="31839"/>
                                        </p:tgtEl>
                                        <p:attrNameLst>
                                          <p:attrName>ppt_x</p:attrName>
                                        </p:attrNameLst>
                                      </p:cBhvr>
                                      <p:tavLst>
                                        <p:tav tm="0">
                                          <p:val>
                                            <p:strVal val="0-#ppt_w/2"/>
                                          </p:val>
                                        </p:tav>
                                        <p:tav tm="100000">
                                          <p:val>
                                            <p:strVal val="#ppt_x"/>
                                          </p:val>
                                        </p:tav>
                                      </p:tavLst>
                                    </p:anim>
                                    <p:anim calcmode="lin" valueType="num">
                                      <p:cBhvr additive="base">
                                        <p:cTn id="68" dur="500" fill="hold"/>
                                        <p:tgtEl>
                                          <p:spTgt spid="3183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1843"/>
                                        </p:tgtEl>
                                        <p:attrNameLst>
                                          <p:attrName>style.visibility</p:attrName>
                                        </p:attrNameLst>
                                      </p:cBhvr>
                                      <p:to>
                                        <p:strVal val="visible"/>
                                      </p:to>
                                    </p:set>
                                    <p:anim calcmode="lin" valueType="num">
                                      <p:cBhvr additive="base">
                                        <p:cTn id="73" dur="500" fill="hold"/>
                                        <p:tgtEl>
                                          <p:spTgt spid="31843"/>
                                        </p:tgtEl>
                                        <p:attrNameLst>
                                          <p:attrName>ppt_x</p:attrName>
                                        </p:attrNameLst>
                                      </p:cBhvr>
                                      <p:tavLst>
                                        <p:tav tm="0">
                                          <p:val>
                                            <p:strVal val="0-#ppt_w/2"/>
                                          </p:val>
                                        </p:tav>
                                        <p:tav tm="100000">
                                          <p:val>
                                            <p:strVal val="#ppt_x"/>
                                          </p:val>
                                        </p:tav>
                                      </p:tavLst>
                                    </p:anim>
                                    <p:anim calcmode="lin" valueType="num">
                                      <p:cBhvr additive="base">
                                        <p:cTn id="74" dur="500" fill="hold"/>
                                        <p:tgtEl>
                                          <p:spTgt spid="318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animBg="1" autoUpdateAnimBg="0"/>
      <p:bldP spid="31820" grpId="0" animBg="1" autoUpdateAnimBg="0"/>
      <p:bldP spid="31822" grpId="0" animBg="1" autoUpdateAnimBg="0"/>
      <p:bldP spid="31826" grpId="0" animBg="1" autoUpdateAnimBg="0"/>
      <p:bldP spid="31828" grpId="0" animBg="1" autoUpdateAnimBg="0"/>
      <p:bldP spid="31831" grpId="0" animBg="1" autoUpdateAnimBg="0"/>
      <p:bldP spid="31833" grpId="0" animBg="1" autoUpdateAnimBg="0"/>
      <p:bldP spid="31835" grpId="0" animBg="1" autoUpdateAnimBg="0"/>
      <p:bldP spid="31837" grpId="0" animBg="1" autoUpdateAnimBg="0"/>
      <p:bldP spid="31839" grpId="0" animBg="1" autoUpdateAnimBg="0"/>
      <p:bldP spid="31841" grpId="0" animBg="1" autoUpdateAnimBg="0"/>
      <p:bldP spid="31843"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14363"/>
            <a:ext cx="8119814" cy="5562600"/>
          </a:xfrm>
        </p:spPr>
        <p:txBody>
          <a:bodyPr>
            <a:normAutofit lnSpcReduction="10000"/>
          </a:bodyPr>
          <a:lstStyle/>
          <a:p>
            <a:pPr marL="0" indent="0" algn="ctr">
              <a:buNone/>
            </a:pPr>
            <a:r>
              <a:rPr lang="en-US" sz="3500" b="1" u="sng" dirty="0">
                <a:solidFill>
                  <a:srgbClr val="FFC000"/>
                </a:solidFill>
                <a:cs typeface="Times New Roman" pitchFamily="18" charset="0"/>
              </a:rPr>
              <a:t>PRE-HOSPITAL TREATMENT FOR SPONTANEOUS ABORTION</a:t>
            </a:r>
          </a:p>
          <a:p>
            <a:pPr algn="just">
              <a:lnSpc>
                <a:spcPct val="100000"/>
              </a:lnSpc>
              <a:spcBef>
                <a:spcPts val="600"/>
              </a:spcBef>
            </a:pPr>
            <a:r>
              <a:rPr lang="en-US" sz="3200" dirty="0">
                <a:solidFill>
                  <a:srgbClr val="00B050"/>
                </a:solidFill>
                <a:cs typeface="Times New Roman" pitchFamily="18" charset="0"/>
              </a:rPr>
              <a:t>Treat for shock. Provide oxygen per local protocol.</a:t>
            </a:r>
          </a:p>
          <a:p>
            <a:pPr algn="just">
              <a:lnSpc>
                <a:spcPct val="100000"/>
              </a:lnSpc>
              <a:spcAft>
                <a:spcPts val="600"/>
              </a:spcAft>
            </a:pPr>
            <a:r>
              <a:rPr lang="en-US" sz="3200" dirty="0">
                <a:solidFill>
                  <a:srgbClr val="00B0F0"/>
                </a:solidFill>
                <a:cs typeface="Times New Roman" pitchFamily="18" charset="0"/>
              </a:rPr>
              <a:t>Place a sanitary towel or something similar on the opening of the vagina. Do not place anything inside the vagina.</a:t>
            </a:r>
          </a:p>
          <a:p>
            <a:pPr algn="just">
              <a:lnSpc>
                <a:spcPct val="100000"/>
              </a:lnSpc>
              <a:spcAft>
                <a:spcPts val="600"/>
              </a:spcAft>
            </a:pPr>
            <a:r>
              <a:rPr lang="en-US" sz="3200" dirty="0">
                <a:solidFill>
                  <a:srgbClr val="002060"/>
                </a:solidFill>
                <a:cs typeface="Times New Roman" pitchFamily="18" charset="0"/>
              </a:rPr>
              <a:t>Keep all the bloodstained towels and any expelled tissue for examination.</a:t>
            </a:r>
          </a:p>
          <a:p>
            <a:pPr algn="just">
              <a:lnSpc>
                <a:spcPct val="100000"/>
              </a:lnSpc>
            </a:pPr>
            <a:r>
              <a:rPr lang="en-US" sz="3200" dirty="0">
                <a:solidFill>
                  <a:srgbClr val="7030A0"/>
                </a:solidFill>
                <a:cs typeface="Times New Roman" pitchFamily="18" charset="0"/>
              </a:rPr>
              <a:t>Transport the patient.</a:t>
            </a:r>
          </a:p>
          <a:p>
            <a:endParaRPr lang="en-GB" dirty="0"/>
          </a:p>
        </p:txBody>
      </p:sp>
    </p:spTree>
    <p:extLst>
      <p:ext uri="{BB962C8B-B14F-4D97-AF65-F5344CB8AC3E}">
        <p14:creationId xmlns:p14="http://schemas.microsoft.com/office/powerpoint/2010/main" val="1806024209"/>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14413"/>
            <a:ext cx="7886700" cy="5162550"/>
          </a:xfrm>
        </p:spPr>
        <p:txBody>
          <a:bodyPr/>
          <a:lstStyle/>
          <a:p>
            <a:pPr marL="0" indent="0">
              <a:spcAft>
                <a:spcPts val="1200"/>
              </a:spcAft>
              <a:buNone/>
            </a:pPr>
            <a:r>
              <a:rPr lang="en-US" sz="3600" b="1" dirty="0">
                <a:cs typeface="Times New Roman" pitchFamily="18" charset="0"/>
              </a:rPr>
              <a:t>3) </a:t>
            </a:r>
            <a:r>
              <a:rPr lang="en-US" b="1" u="sng" dirty="0">
                <a:solidFill>
                  <a:srgbClr val="00B050"/>
                </a:solidFill>
                <a:cs typeface="Times New Roman" pitchFamily="18" charset="0"/>
              </a:rPr>
              <a:t>ECTOPIC PREGNANCY</a:t>
            </a:r>
          </a:p>
          <a:p>
            <a:pPr algn="just">
              <a:lnSpc>
                <a:spcPct val="100000"/>
              </a:lnSpc>
            </a:pPr>
            <a:r>
              <a:rPr lang="en-US" sz="3200" dirty="0">
                <a:solidFill>
                  <a:srgbClr val="002060"/>
                </a:solidFill>
                <a:cs typeface="Times New Roman" pitchFamily="18" charset="0"/>
              </a:rPr>
              <a:t>In a normal pregnancy, the fertilized egg will eventually implant on the wall of the uterus. In an ectopic pregnancy, the fertilized egg implants in an oviduct, in the abdominal cavity, or outside the uterus. These areas are not able to contain or support the growing embryo.</a:t>
            </a:r>
          </a:p>
          <a:p>
            <a:pPr>
              <a:lnSpc>
                <a:spcPct val="100000"/>
              </a:lnSpc>
            </a:pPr>
            <a:endParaRPr lang="en-GB" sz="2400" dirty="0"/>
          </a:p>
        </p:txBody>
      </p:sp>
    </p:spTree>
    <p:extLst>
      <p:ext uri="{BB962C8B-B14F-4D97-AF65-F5344CB8AC3E}">
        <p14:creationId xmlns:p14="http://schemas.microsoft.com/office/powerpoint/2010/main" val="3889033974"/>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0.google.com/images?q=tbn:ANd9GcT96oq6sJgWUuOdCKvT--NVLtrJV6sp8LCK02IQCYi3hq9COjDL"/>
          <p:cNvPicPr>
            <a:picLocks noChangeAspect="1" noChangeArrowheads="1"/>
          </p:cNvPicPr>
          <p:nvPr/>
        </p:nvPicPr>
        <p:blipFill>
          <a:blip r:embed="rId2" cstate="print"/>
          <a:srcRect/>
          <a:stretch>
            <a:fillRect/>
          </a:stretch>
        </p:blipFill>
        <p:spPr bwMode="auto">
          <a:xfrm>
            <a:off x="792958" y="340272"/>
            <a:ext cx="3525440" cy="2843213"/>
          </a:xfrm>
          <a:prstGeom prst="rect">
            <a:avLst/>
          </a:prstGeom>
          <a:noFill/>
        </p:spPr>
      </p:pic>
      <p:sp>
        <p:nvSpPr>
          <p:cNvPr id="5" name="AutoShape 4" descr="data:image/jpeg;base64,/9j/4AAQSkZJRgABAQAAAQABAAD/2wCEAAkGBhIRERQUEhIVEBAWFxYYGBgXGRgcFxsbGBcZGRwYHRoYHSYfFxkjGxwXHy8hIykpLiwtFx4xNzAqNScrLikBCQoKBQUFDQUFDSkYEhgpKSkpKSkpKSkpKSkpKSkpKSkpKSkpKSkpKSkpKSkpKSkpKSkpKSkpKSkpKSkpKSkpKf/AABEIAJwAuAMBIgACEQEDEQH/xAAcAAEAAgMBAQEAAAAAAAAAAAAABQcDBAYCAQj/xAA/EAACAQMCAwUFBAkDBAMAAAABAgMABBESIQUGMRMiQVFhBxQycYEjYpGhM0JScnOCkrHBFaLhJFNj8BYXQ//EABQBAQAAAAAAAAAAAAAAAAAAAAD/xAAUEQEAAAAAAAAAAAAAAAAAAAAA/9oADAMBAAIRAxEAPwC8aUr5QKUpQKVoTcajEnZAlpM4OAdKnSW77dF2GcdfSsi3g0ZaRVBOzdAfkW+L5ig26+1r3ErBNSDtDscZAJHjg9M+I8K9Wl2sqhkOpTn8QcEHyIOQR4YoM1KUoFKUoFKUoFKUoFKUoFKUoFKUoFKUoPlKUoFRfGb1wOzhBMpGokY7q+eTsGOCB9T4VIXEwRWZvhUFj8gMmuO5j5gPD7OW6kXVNKyEKfhDOMJGSPiVANR8/TNBBc8e0NeG2xtYQGviBhSe07PVuzyMdmfJOB16E+Vavss4ALqF5eJqLm6m7ye8DWRECUOFfZMtq6AdRWnyHwMwhOJXRQzXMgSDtegMhJadt+pUNpG3XqMjHj2l8JuLZ1YM0tlLII3Ykl+0lYsSsYwC6gvoI2y2MeNBl5f5rW0441pbhvcZMRmLUzrFIASWjxnu5G4G258q7y9ujb3sbK4jtrshWJGwmXBAwcaTIndJ81FVpyJwmK25ieGEmWKJZcM2CwxGARsBlgxK1b3NHBReWkkRBDFdSHxVxup9DnagmKVx/sz5tN7bFJT/ANVbkRy/e66X+Zwc+oNdhQKUpQKUpQKUpQKUpQKUpQKUrysoPQgkeRoPVKUoPlKUoI/jGWVI1GTIwB3wNA3ff90EY8c/Oqh9phl4jf2vD7fuuAzEHIRdWCpI+7EoOfvYFWtxyDtJYEyVwZJBg4JZFwF88HUc464+dVJxq6MPNFrIxwr+7gHOSVePsxq9dVB1fBbWKBVtbu61XVqixBSdI0zDSrw4wSxHc1HJG/TOaiOMc3JFdwv7s9+kCztHLCrFGnkI0alzgMo1KT1BNcTxniCXPMpEim4h95EKoWwDvp0knPc15OKlvbBBYS3NvZ2kEacQ7REkeMaYxrwAhC/EckHOMgD1oNj2L8Ala/nupcCSNTlAyk6pyeuCQMAN3Sc9KvcjauM5Q5Wj4TbCO3jad2ZBK+MF3zpyR/8Amibnp+PWuzzQUt7ObpoeP3MOe7IJQR6o2of5/GrqqluXoD/8pmxgYMxYZ8Cv574q6aBSlKBSlKBSlKBSlfGcDrQfa1rq+CHSBrkPRB1+Z/ZX1P8AxXMXHGWmmPYyYIBwGk7OJl2HdbH2rZycpsNhqGK2TciMoj9ojyEYVRhpNxnEkRJOkHJBPzOM0EreXOgDI7WdgMRjp13IHkM/Ef8AisvDLd1XMmO0PU5yceWdvyGKzW9mqEkZLHGSSSdugyT03O3rXuadUALMFBIAyQNycAb+JNBkpSlB8r7Wne8USI4IZm8lH+elQt1zDcN3YoSjeb4GPpIyf2NBk49FFbyLdMcHJRiSNQDgKCg/WK4+Eb4ZutV3zryxG/EI7yftYrSGG3YNEhdpZEY4jUgYBwBu3hjFdRe8o3Vxh7l10lkLBSXlManWVEmFWIHSBiJQfNjUtbwlFQajEEVR5KuodpKwB/ZTCgnpvQUty1FFccea5dWt1eZ5YEkGxmO8aOR8ALHO2egHjX32a8rTz8UnnuANdrIzOW6G4ZiqLsRnD97Hko86tm+sFnTFxbxyyYD6Co1A4yFDAhhp1Rp1zlmPlW7yxw+GFn7KHsrYAOGJPecs4diWPeOlUOTnAagn1DgDA6Egqf1t/iB8D8/l5VsKf/fGqX5v9tMpmaKwAZFODIfh9Tn55qF4Z7VuJLNHJMi3ATUQgJUHXsTsME46A9Mmg7EqtnzLLI4wk1vqGBkknSpAHicr4etWpVXcQ5iseKdkyXR4ZxKBsx9sNLK3QodWA6k+AP06108XMd1FH9utoxA/SrcBI2+9h1JX5b0HRXt/HCuqRgq5x6knoABuxPkN6hrrm9IyBIqwZ6CaaKNyPPQWJH1qB4Bxf327MkbCfszpM2D2SHqYrdT1JG7StvjGB0FRfHuHcIt7mee/LvJI+VjZ9YcEA6gkfeCA5A1nwoO0HOMYHeQrsST2luVwPHV2uKyWfMom/QiKbzCTxlh9FyPzqtl5u5feRle0iWDSmki3IfVvqyVPQDT+JqR4Dynwqa495sZJUWArJqjcFdjkppYGRem4PUGgse04okjacNHKNyjjDY8x4MPVSRW5XB8R5oBmMU3ZM2Q8KajHKVI7rxTE6Gfr3crn8qz2/PCMeyjmMs+47ExFboEdVcNiNCPFzgehoOj4px2KDKl17TGrSTvjIGcDJO5AAAJJIAFcsnEWuGb3lginP/TSloJHHQMS2xXyQEjxYk9Nn/RQrLNdwkyZxH2cm8bOf1TlXeQ+L5z4AAV64hehY2IuA2hS/u95GMkDO2WCvgkfGdX1oNbmC/FvES7uoUZjhuI4pYnI6Krr3s+A72d9gakuB8G0/b3CaJPjWNWIjhBAyq5IGr9okAZ6Dzpmfi09/MXgX3awiZX+0bTBE2Bk5PrkhVyc7gb1anLtpPewrJLM0kG+knuF8bd1R+jT7zZc7/BQS95zaodFhUynJ1KBk9DgDGcnON/h9azm0uZ8dqUhj2OgAM2RggknYHPlWnZX4XMdrCJ3GzMgxGD6yHu/Qaj51vw8LuH3nnK/ch7o/rO5+gWglYo9IAyTjxO5pXyCEIoVc4HmST+J3NKDQ4mFGTNNoh8gSpPoWHeI9BjrvXJ3M0EpUWdj2uk5LdmCjbEaWdsKRvn487dK63iNrAuZJEDtsBsWOegCjfB+VaNrw65kQKzmCHwGdUxGT8TfCpOfI/Q0HHO13byB45Y7Uk57JS8wk+4IEGM+GY8kZ3bwrr7XmFXRPe4TaTMPhl2Q6huBIMr0/VOCPKpew4TFBns0AY9WOS7fNjufqa2XjDDBAIPUHcUHLRcTacMYbWNgrt3pJ9PeVlJIwrErkDf0qH5ltbq5gaAXMOpu6IbfOlR177DVI49AEB8SBmuun5Ws3xqtojjp3B/it60sY4l0xRpGvkqgD8qCn+F+wIDeWZjncgHQPwUHH9Vbv/05h9CSOBpJLlm09QAmGVgSQevhj1q2qUFd83cqx3HDGMoVriKM6pMDUzRZXJPjnGfrX55hiLHAGTkADzPlX6T5uvHFpNEid64LxRnO5kklKBQPEBQzE+AFctxf2apbzWbBQsKzW8QI+I4K5ZvR21EeWMfrbBKWCpwnh2+T2SMG3xqful8eRaVljz5IapPit9JcyvLK2qRzkn+wA8FA2A8BVwe2SVk4dEni1wdWPMdo398GqTzQeHTFb3BeMzWsyzQuUkU5yOh+63mp8RWARZG1Oz6+dBcXP3DFveHR3MSjBRplAzsoUNIvyDdptXJ8v9nxFVgu9ZuEUdhcICXIXYQyY3bfGluo6ZxXYezSSV7CGN01Q6rmMuSNgytlMdT8/WuX9kl8kN2xlOI0idycE4wN9gCen9jQWJwDlaO0tg91cNEcArI0jxsjfusxQnxxp+YqH5uuI7yJTOffYoT3EtVftJ2IwCzBcQx46gZyRt4CtXm3gnEL++eaGPtraPCQ4eMaCApLaXIwSTnOOmK7XgvC+ItCkdxMlsiqFPZd6ZsecjDSn8oJ9RQVBY8t3dyEeaIQWaFjHG8qxQpqbcLrOojwzg9OtXFwTjkIgWJishA0YgWWRSMdMhD4etS9ly7bRfBCmrcliNTkncks2SSTv1qRxQQP+oPpAt4JwBsA0YVfliRlIHyr7EL1nD6UjyukozZXYkhhpGc746+XlU7Sg8Q6sDVjV44zj86V7pQfMV9pSgUpSgUpSgV5kcKCTsAMn5CvVanFT9kw8Wwg/nIX/OaDmLSLt+IQIQdFrB2xB/7twSAD5kJqOfWp/mO07S2kAGplxIo8dUZDjHrlcfWtPlRQ/vFwOk8p0fw4h2SfTusf5qn6CsPatwlprCW4EpeHVDKiYGFDYBbPXcNVGBK/TEtnrjubFhkdE/gzZ0sP4b6h/IK/OHEbVoZHjcaZEZlb0IOCPxH50GJWx616TBNYNZPl9KzWqkkADJJwAPE+VBdXIMDQcNSWQnSXnkjXz+yK7+nddvwqW9m/BUj4WkgQdq5MjHAy2hiAPlpGB8zUTxxuws7ayjYdro7DPgGbBmbPTCAlT++fI1ZHCbdEgiSPBjVFCkdCABg/XrQafDGC3Nwo+FhFMvkdSlCR9Yx+IqXrnYR2dzDn/wAsH0wJY/wUEfWuioFKUoFKUoFKUoFKUoFKUoFKUoFc/wA4XrJFpj3lOdH77ERp/vdW+SmugrnlT3i9PjFBg/z4IUeuNUjf0UExw2xWCKOJfhjVVH8oxn5nrWzSlBGcYtTlJo89pFnYdXQ/HH65wCPvKKpP2y8BCXAu4sGG4AJwf19PXHky4OfMGr/qtOeLKNob/UgMaQSjOBlXV45EwfDeQ7fOgoQPVi+yTlXt5/eZBi3tzqJPRnG6geePiPyHnXAcI4a9xNHDGBrkZUXyyxxk+njVy2NhEIbyK3OIouxtkwd2Zm0NL82YtsPOg6blHhPb3El66gRDVHbJ4BMnW+PvHIz47nxrtAK8W8CxoqKNKqAoA6AAYA/CslBBcwroIkx0KP8AWJgT+MZk/pFTtaHGrcPCwPTBzjyIKn/aTXvhExaGMt8WkBv3l7rfmDQblKUoFKUoFKUoFKUoFKUoFKUoFanDeHLAhUHJJLMx6sx6mtulApSlBrcRv1giklfZI1Zj8lGfxqjOfubZXsxbAYmuJS8oG5OCMqPTtO4P4J86sn2l3/2AgTvO+JGA/ZRhpBHk8xjQeeT5VwF9wdTx+0t86xAIQxPj2cfas3zLnJ9TQR3KvLnufGoYXxqSSLJztloS+P8AFT3IbiM3SMP0F3AzD0WV4y2/kWU/SsQudXMhPh7yE/phA/ufzrPDHo4xxKMDIdJWUb7sFSYD+oUFx0rFa3AkRXX4WUMPkwyP71loPMiBgQehBB+taHAoHSNlcYIdseoJzn8SakaUClKUClKUClKUClKUClKUClKUClKUCvEsqopZiFVQSSdgANySfAV7rmOfXBihjkJW1lnRJ3Hgm5AJ8FZwik+RoORbiXb3cbMQqTzLcyO+wjtLdsQKc/D2kmW+tYuVIPeePXcx7yRm4G/TqkQH5N+FS3MPIDymdu0KNLJpTsyRphWJQqEYxpyp26dD1rmH5eurWMx2hSVSUeTtAdWuNy6tr8BqPTP9zQfbW4X/AFks5WNUvJ2JOAcInTPjnb8q3OJ38T8ds5oW/SrEzqQVcZ1R4ZTuCVI2PpUXy/yNPezTC7Ya3LSMQT8ZIPdx0OSOlTnJfszmtbxXlAYKdWvJOepA33Jzig73l2YJ2lsdngOFHnE2TEw8xjK/NDUzUDczH3mOTQ0ZEhgJOPtEddQI8wHXPmN/Op6gUpSgUpSgUpSgUpSgUpSgUpSgUpSgUpSgV5kjDAhgGU7EEZB+YPWvVKCL/wBGZDmCZolzuhGuP6KSCnyUgelY/t4s6oI51PXsu631SQ4I+TfSpilBzcZlDH3azMb4I7SdlVBkk/ChZm39B8xWVLPiEhxLPDDHjBMCsZCfRpMhfHwNT9KCG4VypBbv2gMk02MdpM7O4z1xq2X6AVM0pQKUpQKUpQKUpQKUpQf/2Q=="/>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C:\Users\saniya\Desktop\230px-Ectopic.png"/>
          <p:cNvPicPr>
            <a:picLocks noChangeAspect="1" noChangeArrowheads="1"/>
          </p:cNvPicPr>
          <p:nvPr/>
        </p:nvPicPr>
        <p:blipFill>
          <a:blip r:embed="rId3" cstate="print"/>
          <a:srcRect/>
          <a:stretch>
            <a:fillRect/>
          </a:stretch>
        </p:blipFill>
        <p:spPr bwMode="auto">
          <a:xfrm>
            <a:off x="4318399" y="346347"/>
            <a:ext cx="3277938" cy="2843213"/>
          </a:xfrm>
          <a:prstGeom prst="rect">
            <a:avLst/>
          </a:prstGeom>
          <a:noFill/>
        </p:spPr>
      </p:pic>
      <p:pic>
        <p:nvPicPr>
          <p:cNvPr id="7" name="Picture 6" descr="C:\Users\saniya\Desktop\imgres.jpg"/>
          <p:cNvPicPr>
            <a:picLocks noChangeAspect="1" noChangeArrowheads="1"/>
          </p:cNvPicPr>
          <p:nvPr/>
        </p:nvPicPr>
        <p:blipFill>
          <a:blip r:embed="rId4" cstate="print"/>
          <a:srcRect/>
          <a:stretch>
            <a:fillRect/>
          </a:stretch>
        </p:blipFill>
        <p:spPr bwMode="auto">
          <a:xfrm>
            <a:off x="4318398" y="3183485"/>
            <a:ext cx="3504010" cy="2843213"/>
          </a:xfrm>
          <a:prstGeom prst="rect">
            <a:avLst/>
          </a:prstGeom>
          <a:noFill/>
        </p:spPr>
      </p:pic>
      <p:sp>
        <p:nvSpPr>
          <p:cNvPr id="8" name="Rectangle 7"/>
          <p:cNvSpPr/>
          <p:nvPr/>
        </p:nvSpPr>
        <p:spPr>
          <a:xfrm>
            <a:off x="1355663" y="4437112"/>
            <a:ext cx="2657474" cy="1077218"/>
          </a:xfrm>
          <a:prstGeom prst="rect">
            <a:avLst/>
          </a:prstGeom>
          <a:ln>
            <a:solidFill>
              <a:schemeClr val="tx1"/>
            </a:solidFill>
          </a:ln>
        </p:spPr>
        <p:txBody>
          <a:bodyPr wrap="square">
            <a:spAutoFit/>
          </a:bodyPr>
          <a:lstStyle/>
          <a:p>
            <a:r>
              <a:rPr lang="en-US" sz="3200" b="1" dirty="0">
                <a:solidFill>
                  <a:srgbClr val="FF0000"/>
                </a:solidFill>
                <a:ea typeface="Times New Roman"/>
              </a:rPr>
              <a:t>(Ectopic Pregnancy)</a:t>
            </a:r>
            <a:endParaRPr lang="en-US" sz="3200" b="1" dirty="0">
              <a:solidFill>
                <a:srgbClr val="FF0000"/>
              </a:solidFill>
            </a:endParaRPr>
          </a:p>
        </p:txBody>
      </p:sp>
    </p:spTree>
    <p:extLst>
      <p:ext uri="{BB962C8B-B14F-4D97-AF65-F5344CB8AC3E}">
        <p14:creationId xmlns:p14="http://schemas.microsoft.com/office/powerpoint/2010/main" val="303222418"/>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08720"/>
            <a:ext cx="8191822" cy="4976813"/>
          </a:xfrm>
        </p:spPr>
        <p:txBody>
          <a:bodyPr/>
          <a:lstStyle/>
          <a:p>
            <a:pPr marL="0" indent="0">
              <a:spcAft>
                <a:spcPts val="1200"/>
              </a:spcAft>
              <a:buNone/>
            </a:pPr>
            <a:r>
              <a:rPr lang="en-US" b="1" u="sng" dirty="0">
                <a:cs typeface="Times New Roman" pitchFamily="18" charset="0"/>
              </a:rPr>
              <a:t>SIGNS AND SYMPTOMS OF ECTOPIC PREGNANCY</a:t>
            </a:r>
          </a:p>
          <a:p>
            <a:pPr>
              <a:lnSpc>
                <a:spcPct val="100000"/>
              </a:lnSpc>
              <a:spcAft>
                <a:spcPts val="600"/>
              </a:spcAft>
            </a:pPr>
            <a:r>
              <a:rPr lang="en-US" sz="3200" dirty="0">
                <a:solidFill>
                  <a:srgbClr val="00B0F0"/>
                </a:solidFill>
                <a:cs typeface="Times New Roman" pitchFamily="18" charset="0"/>
              </a:rPr>
              <a:t>Acute abdominal pain, usually on one side.</a:t>
            </a:r>
          </a:p>
          <a:p>
            <a:pPr>
              <a:lnSpc>
                <a:spcPct val="100000"/>
              </a:lnSpc>
              <a:spcAft>
                <a:spcPts val="600"/>
              </a:spcAft>
            </a:pPr>
            <a:r>
              <a:rPr lang="en-US" sz="3200" dirty="0">
                <a:solidFill>
                  <a:srgbClr val="00B050"/>
                </a:solidFill>
                <a:cs typeface="Times New Roman" pitchFamily="18" charset="0"/>
              </a:rPr>
              <a:t>Vaginal spotting or bleeding.</a:t>
            </a:r>
          </a:p>
          <a:p>
            <a:pPr>
              <a:lnSpc>
                <a:spcPct val="100000"/>
              </a:lnSpc>
            </a:pPr>
            <a:r>
              <a:rPr lang="en-US" sz="3200" dirty="0">
                <a:solidFill>
                  <a:srgbClr val="FFC000"/>
                </a:solidFill>
                <a:cs typeface="Times New Roman" pitchFamily="18" charset="0"/>
              </a:rPr>
              <a:t>Signs of shock.</a:t>
            </a:r>
          </a:p>
          <a:p>
            <a:endParaRPr lang="en-GB" dirty="0"/>
          </a:p>
        </p:txBody>
      </p:sp>
    </p:spTree>
    <p:extLst>
      <p:ext uri="{BB962C8B-B14F-4D97-AF65-F5344CB8AC3E}">
        <p14:creationId xmlns:p14="http://schemas.microsoft.com/office/powerpoint/2010/main" val="828833214"/>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71563"/>
            <a:ext cx="7886700" cy="5105400"/>
          </a:xfrm>
        </p:spPr>
        <p:txBody>
          <a:bodyPr/>
          <a:lstStyle/>
          <a:p>
            <a:pPr marL="0" indent="0" algn="just">
              <a:spcAft>
                <a:spcPts val="1200"/>
              </a:spcAft>
              <a:buNone/>
            </a:pPr>
            <a:r>
              <a:rPr lang="en-US" sz="3600" b="1" u="sng" dirty="0">
                <a:solidFill>
                  <a:srgbClr val="00B050"/>
                </a:solidFill>
                <a:cs typeface="Times New Roman" pitchFamily="18" charset="0"/>
              </a:rPr>
              <a:t>PRE-HOSPITAL TREATMENT FOR ECTOPIC PREGNANCY</a:t>
            </a:r>
          </a:p>
          <a:p>
            <a:pPr algn="just">
              <a:lnSpc>
                <a:spcPct val="100000"/>
              </a:lnSpc>
              <a:spcAft>
                <a:spcPts val="600"/>
              </a:spcAft>
            </a:pPr>
            <a:r>
              <a:rPr lang="en-US" sz="3200" dirty="0">
                <a:solidFill>
                  <a:srgbClr val="00B0F0"/>
                </a:solidFill>
                <a:cs typeface="Times New Roman" pitchFamily="18" charset="0"/>
              </a:rPr>
              <a:t>Treat for shock. Provide oxygen per local protocol.</a:t>
            </a:r>
          </a:p>
          <a:p>
            <a:pPr algn="just">
              <a:lnSpc>
                <a:spcPct val="100000"/>
              </a:lnSpc>
              <a:spcAft>
                <a:spcPts val="600"/>
              </a:spcAft>
            </a:pPr>
            <a:r>
              <a:rPr lang="en-US" sz="3200" dirty="0">
                <a:solidFill>
                  <a:srgbClr val="7030A0"/>
                </a:solidFill>
                <a:cs typeface="Times New Roman" pitchFamily="18" charset="0"/>
              </a:rPr>
              <a:t>Keep all the bloodstained towels and any expelled tissue for examination.</a:t>
            </a:r>
          </a:p>
          <a:p>
            <a:pPr algn="just">
              <a:lnSpc>
                <a:spcPct val="100000"/>
              </a:lnSpc>
            </a:pPr>
            <a:r>
              <a:rPr lang="en-US" sz="3200" dirty="0">
                <a:solidFill>
                  <a:srgbClr val="FFC000"/>
                </a:solidFill>
                <a:cs typeface="Times New Roman" pitchFamily="18" charset="0"/>
              </a:rPr>
              <a:t>Transport the patient.</a:t>
            </a:r>
          </a:p>
          <a:p>
            <a:endParaRPr lang="en-GB" dirty="0"/>
          </a:p>
        </p:txBody>
      </p:sp>
    </p:spTree>
    <p:extLst>
      <p:ext uri="{BB962C8B-B14F-4D97-AF65-F5344CB8AC3E}">
        <p14:creationId xmlns:p14="http://schemas.microsoft.com/office/powerpoint/2010/main" val="2789288286"/>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algn="ctr"/>
            <a:r>
              <a:rPr lang="en-US" sz="3600" b="1" u="sng" dirty="0">
                <a:solidFill>
                  <a:srgbClr val="FF0000"/>
                </a:solidFill>
                <a:latin typeface="+mn-lt"/>
                <a:cs typeface="Times New Roman" pitchFamily="18" charset="0"/>
              </a:rPr>
              <a:t>COMPLICATIONS OF DELIVERY</a:t>
            </a:r>
            <a:endParaRPr lang="en-GB" sz="3600" dirty="0">
              <a:solidFill>
                <a:srgbClr val="FF0000"/>
              </a:solidFill>
              <a:latin typeface="+mn-lt"/>
            </a:endParaRPr>
          </a:p>
        </p:txBody>
      </p:sp>
      <p:sp>
        <p:nvSpPr>
          <p:cNvPr id="3" name="Content Placeholder 2"/>
          <p:cNvSpPr>
            <a:spLocks noGrp="1"/>
          </p:cNvSpPr>
          <p:nvPr>
            <p:ph idx="1"/>
          </p:nvPr>
        </p:nvSpPr>
        <p:spPr/>
        <p:txBody>
          <a:bodyPr/>
          <a:lstStyle/>
          <a:p>
            <a:pPr marL="0" indent="0" algn="just">
              <a:lnSpc>
                <a:spcPct val="100000"/>
              </a:lnSpc>
              <a:buNone/>
            </a:pPr>
            <a:r>
              <a:rPr lang="en-US" sz="3200" dirty="0">
                <a:solidFill>
                  <a:srgbClr val="002060"/>
                </a:solidFill>
                <a:cs typeface="Times New Roman" pitchFamily="18" charset="0"/>
              </a:rPr>
              <a:t>Although most babies are born without difficulty, complications may also occur during delivery. As with complications of pregnancy, these can also threaten the life of both the mother and the baby, and in many cases definitive treatment is beyond the MFR’s level of training.</a:t>
            </a:r>
          </a:p>
          <a:p>
            <a:endParaRPr lang="en-GB" dirty="0"/>
          </a:p>
        </p:txBody>
      </p:sp>
    </p:spTree>
    <p:extLst>
      <p:ext uri="{BB962C8B-B14F-4D97-AF65-F5344CB8AC3E}">
        <p14:creationId xmlns:p14="http://schemas.microsoft.com/office/powerpoint/2010/main" val="2784210206"/>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71572"/>
            <a:ext cx="7886700" cy="4700587"/>
          </a:xfrm>
        </p:spPr>
        <p:txBody>
          <a:bodyPr>
            <a:normAutofit fontScale="92500" lnSpcReduction="10000"/>
          </a:bodyPr>
          <a:lstStyle/>
          <a:p>
            <a:pPr marL="742950" indent="-742950">
              <a:buAutoNum type="arabicParenR"/>
            </a:pPr>
            <a:r>
              <a:rPr lang="en-US" sz="3600" b="1" u="sng" dirty="0">
                <a:solidFill>
                  <a:srgbClr val="00B050"/>
                </a:solidFill>
                <a:cs typeface="Times New Roman" pitchFamily="18" charset="0"/>
              </a:rPr>
              <a:t>UNBROKEN AMNIOTIC SAC (WATER BAG)</a:t>
            </a:r>
          </a:p>
          <a:p>
            <a:pPr marL="0" indent="0">
              <a:lnSpc>
                <a:spcPct val="100000"/>
              </a:lnSpc>
              <a:buNone/>
            </a:pPr>
            <a:endParaRPr lang="en-US" sz="3200" u="sng" dirty="0">
              <a:cs typeface="Times New Roman" pitchFamily="18" charset="0"/>
            </a:endParaRPr>
          </a:p>
          <a:p>
            <a:pPr marL="352425" indent="-352425" algn="just">
              <a:lnSpc>
                <a:spcPct val="100000"/>
              </a:lnSpc>
              <a:spcAft>
                <a:spcPts val="600"/>
              </a:spcAft>
              <a:buFont typeface="Wingdings" pitchFamily="2" charset="2"/>
              <a:buChar char="Ø"/>
            </a:pPr>
            <a:r>
              <a:rPr lang="en-US" sz="3200" dirty="0">
                <a:solidFill>
                  <a:srgbClr val="00B0F0"/>
                </a:solidFill>
                <a:cs typeface="Times New Roman" pitchFamily="18" charset="0"/>
              </a:rPr>
              <a:t>If the amniotic sac (water bag) has not broken, tear it or pinch it open with your fingers. </a:t>
            </a:r>
          </a:p>
          <a:p>
            <a:pPr marL="352425" indent="-352425" algn="just">
              <a:lnSpc>
                <a:spcPct val="100000"/>
              </a:lnSpc>
              <a:spcAft>
                <a:spcPts val="600"/>
              </a:spcAft>
              <a:buFont typeface="Wingdings" pitchFamily="2" charset="2"/>
              <a:buChar char="Ø"/>
            </a:pPr>
            <a:r>
              <a:rPr lang="en-US" sz="3200" dirty="0">
                <a:solidFill>
                  <a:srgbClr val="002060"/>
                </a:solidFill>
                <a:cs typeface="Times New Roman" pitchFamily="18" charset="0"/>
              </a:rPr>
              <a:t>Pull it away from the newborn’s mouth and head. </a:t>
            </a:r>
          </a:p>
          <a:p>
            <a:pPr marL="352425" indent="-352425" algn="just">
              <a:lnSpc>
                <a:spcPct val="100000"/>
              </a:lnSpc>
              <a:spcAft>
                <a:spcPts val="600"/>
              </a:spcAft>
              <a:buFont typeface="Wingdings" pitchFamily="2" charset="2"/>
              <a:buChar char="Ø"/>
            </a:pPr>
            <a:r>
              <a:rPr lang="en-US" sz="3200" dirty="0">
                <a:solidFill>
                  <a:srgbClr val="7030A0"/>
                </a:solidFill>
                <a:cs typeface="Times New Roman" pitchFamily="18" charset="0"/>
              </a:rPr>
              <a:t>Do not delay this process. </a:t>
            </a:r>
          </a:p>
          <a:p>
            <a:pPr marL="352425" indent="-352425" algn="just">
              <a:lnSpc>
                <a:spcPct val="100000"/>
              </a:lnSpc>
              <a:buFont typeface="Wingdings" pitchFamily="2" charset="2"/>
              <a:buChar char="Ø"/>
            </a:pPr>
            <a:r>
              <a:rPr lang="en-US" sz="3200" dirty="0">
                <a:solidFill>
                  <a:srgbClr val="92D050"/>
                </a:solidFill>
                <a:cs typeface="Times New Roman" pitchFamily="18" charset="0"/>
              </a:rPr>
              <a:t>Never use a sharp instrument!</a:t>
            </a:r>
          </a:p>
          <a:p>
            <a:endParaRPr lang="en-GB" dirty="0"/>
          </a:p>
        </p:txBody>
      </p:sp>
    </p:spTree>
    <p:extLst>
      <p:ext uri="{BB962C8B-B14F-4D97-AF65-F5344CB8AC3E}">
        <p14:creationId xmlns:p14="http://schemas.microsoft.com/office/powerpoint/2010/main" val="4204025352"/>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28713"/>
            <a:ext cx="7886700" cy="5048250"/>
          </a:xfrm>
        </p:spPr>
        <p:txBody>
          <a:bodyPr>
            <a:normAutofit fontScale="92500"/>
          </a:bodyPr>
          <a:lstStyle/>
          <a:p>
            <a:pPr marL="0" indent="0">
              <a:spcAft>
                <a:spcPts val="1200"/>
              </a:spcAft>
              <a:buNone/>
            </a:pPr>
            <a:r>
              <a:rPr lang="en-US" sz="3500" b="1" dirty="0">
                <a:solidFill>
                  <a:srgbClr val="00B050"/>
                </a:solidFill>
                <a:cs typeface="Times New Roman" pitchFamily="18" charset="0"/>
              </a:rPr>
              <a:t>2) </a:t>
            </a:r>
            <a:r>
              <a:rPr lang="en-US" sz="3500" b="1" u="sng" dirty="0">
                <a:solidFill>
                  <a:srgbClr val="00B050"/>
                </a:solidFill>
                <a:cs typeface="Times New Roman" pitchFamily="18" charset="0"/>
              </a:rPr>
              <a:t>BREECH BIRTH</a:t>
            </a:r>
          </a:p>
          <a:p>
            <a:pPr marL="0" indent="0" algn="just">
              <a:buNone/>
            </a:pPr>
            <a:r>
              <a:rPr lang="en-US" sz="3200" dirty="0">
                <a:cs typeface="Times New Roman" pitchFamily="18" charset="0"/>
              </a:rPr>
              <a:t>This type is the most common abnormal delivery. </a:t>
            </a:r>
          </a:p>
          <a:p>
            <a:pPr marL="398463" indent="-398463" algn="just">
              <a:buFont typeface="Wingdings" pitchFamily="2" charset="2"/>
              <a:buChar char="Ø"/>
            </a:pPr>
            <a:r>
              <a:rPr lang="en-US" sz="3200" dirty="0">
                <a:solidFill>
                  <a:srgbClr val="0070C0"/>
                </a:solidFill>
                <a:cs typeface="Times New Roman" pitchFamily="18" charset="0"/>
              </a:rPr>
              <a:t>A breech birth involves a buttocks-first or both-feet-first delivery. </a:t>
            </a:r>
          </a:p>
          <a:p>
            <a:pPr marL="398463" indent="-398463" algn="just">
              <a:buFont typeface="Wingdings" pitchFamily="2" charset="2"/>
              <a:buChar char="Ø"/>
            </a:pPr>
            <a:r>
              <a:rPr lang="en-US" sz="3200" dirty="0">
                <a:solidFill>
                  <a:srgbClr val="7030A0"/>
                </a:solidFill>
                <a:cs typeface="Times New Roman" pitchFamily="18" charset="0"/>
              </a:rPr>
              <a:t>In addition, there is an increased risk for a prolapsed umbilical cord. </a:t>
            </a:r>
          </a:p>
          <a:p>
            <a:pPr marL="398463" indent="-398463" algn="just">
              <a:buFont typeface="Wingdings" pitchFamily="2" charset="2"/>
              <a:buChar char="Ø"/>
            </a:pPr>
            <a:r>
              <a:rPr lang="en-US" sz="3200" dirty="0">
                <a:solidFill>
                  <a:srgbClr val="FFC000"/>
                </a:solidFill>
                <a:cs typeface="Times New Roman" pitchFamily="18" charset="0"/>
              </a:rPr>
              <a:t>Whenever possible, the mother should be transported to a hospital immediately for birth.</a:t>
            </a:r>
          </a:p>
          <a:p>
            <a:endParaRPr lang="en-GB" dirty="0">
              <a:solidFill>
                <a:srgbClr val="FFC000"/>
              </a:solidFill>
            </a:endParaRPr>
          </a:p>
        </p:txBody>
      </p:sp>
    </p:spTree>
    <p:extLst>
      <p:ext uri="{BB962C8B-B14F-4D97-AF65-F5344CB8AC3E}">
        <p14:creationId xmlns:p14="http://schemas.microsoft.com/office/powerpoint/2010/main" val="3142690256"/>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p\My Documents\lesson presentations\PHOTOS L-18 MFR\c\DSC00006.JPG"/>
          <p:cNvPicPr>
            <a:picLocks noChangeAspect="1" noChangeArrowheads="1"/>
          </p:cNvPicPr>
          <p:nvPr/>
        </p:nvPicPr>
        <p:blipFill>
          <a:blip r:embed="rId2" cstate="print">
            <a:lum bright="8000" contrast="16000"/>
          </a:blip>
          <a:srcRect/>
          <a:stretch>
            <a:fillRect/>
          </a:stretch>
        </p:blipFill>
        <p:spPr bwMode="auto">
          <a:xfrm>
            <a:off x="400051" y="342900"/>
            <a:ext cx="7268293" cy="5676900"/>
          </a:xfrm>
          <a:prstGeom prst="rect">
            <a:avLst/>
          </a:prstGeom>
          <a:noFill/>
          <a:ln w="9525">
            <a:noFill/>
            <a:miter lim="800000"/>
            <a:headEnd/>
            <a:tailEnd/>
          </a:ln>
        </p:spPr>
      </p:pic>
      <p:sp>
        <p:nvSpPr>
          <p:cNvPr id="5" name="Rectangle 4"/>
          <p:cNvSpPr/>
          <p:nvPr/>
        </p:nvSpPr>
        <p:spPr>
          <a:xfrm>
            <a:off x="2818203" y="5857892"/>
            <a:ext cx="3621881" cy="646331"/>
          </a:xfrm>
          <a:prstGeom prst="rect">
            <a:avLst/>
          </a:prstGeom>
        </p:spPr>
        <p:txBody>
          <a:bodyPr wrap="square">
            <a:spAutoFit/>
          </a:bodyPr>
          <a:lstStyle/>
          <a:p>
            <a:pPr algn="ctr">
              <a:spcAft>
                <a:spcPts val="1200"/>
              </a:spcAft>
            </a:pPr>
            <a:r>
              <a:rPr lang="en-US" sz="3600" b="1" u="sng" dirty="0">
                <a:solidFill>
                  <a:srgbClr val="FF0000"/>
                </a:solidFill>
                <a:cs typeface="Times New Roman" pitchFamily="18" charset="0"/>
              </a:rPr>
              <a:t>Breech Birth</a:t>
            </a:r>
          </a:p>
        </p:txBody>
      </p:sp>
    </p:spTree>
    <p:extLst>
      <p:ext uri="{BB962C8B-B14F-4D97-AF65-F5344CB8AC3E}">
        <p14:creationId xmlns:p14="http://schemas.microsoft.com/office/powerpoint/2010/main" val="776477450"/>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42964"/>
            <a:ext cx="7886700" cy="5334000"/>
          </a:xfrm>
        </p:spPr>
        <p:txBody>
          <a:bodyPr>
            <a:normAutofit fontScale="92500" lnSpcReduction="10000"/>
          </a:bodyPr>
          <a:lstStyle/>
          <a:p>
            <a:pPr marL="0" indent="0" algn="ctr">
              <a:spcAft>
                <a:spcPts val="600"/>
              </a:spcAft>
              <a:buNone/>
            </a:pPr>
            <a:r>
              <a:rPr lang="en-US" sz="3500" b="1" u="sng" dirty="0">
                <a:solidFill>
                  <a:srgbClr val="00B050"/>
                </a:solidFill>
                <a:cs typeface="Times New Roman" pitchFamily="18" charset="0"/>
              </a:rPr>
              <a:t>PRE-HOSPITAL TREATMENT </a:t>
            </a:r>
          </a:p>
          <a:p>
            <a:pPr marL="0" indent="0" algn="ctr">
              <a:spcAft>
                <a:spcPts val="600"/>
              </a:spcAft>
              <a:buNone/>
            </a:pPr>
            <a:r>
              <a:rPr lang="en-US" sz="3500" b="1" u="sng" dirty="0">
                <a:solidFill>
                  <a:srgbClr val="00B050"/>
                </a:solidFill>
                <a:cs typeface="Times New Roman" pitchFamily="18" charset="0"/>
              </a:rPr>
              <a:t>FOR BREECH BIRTH</a:t>
            </a:r>
          </a:p>
          <a:p>
            <a:pPr algn="just">
              <a:lnSpc>
                <a:spcPct val="150000"/>
              </a:lnSpc>
            </a:pPr>
            <a:r>
              <a:rPr lang="en-US" sz="3200" dirty="0">
                <a:solidFill>
                  <a:srgbClr val="0070C0"/>
                </a:solidFill>
                <a:cs typeface="Times New Roman" pitchFamily="18" charset="0"/>
              </a:rPr>
              <a:t>Position and prepare the mother for normal delivery.</a:t>
            </a:r>
          </a:p>
          <a:p>
            <a:pPr algn="just">
              <a:lnSpc>
                <a:spcPct val="150000"/>
              </a:lnSpc>
            </a:pPr>
            <a:r>
              <a:rPr lang="en-US" sz="3200" dirty="0">
                <a:solidFill>
                  <a:srgbClr val="7030A0"/>
                </a:solidFill>
                <a:cs typeface="Times New Roman" pitchFamily="18" charset="0"/>
              </a:rPr>
              <a:t>Allow the buttocks or legs to deliver on their own — never pull.</a:t>
            </a:r>
          </a:p>
          <a:p>
            <a:pPr algn="just">
              <a:lnSpc>
                <a:spcPct val="150000"/>
              </a:lnSpc>
            </a:pPr>
            <a:r>
              <a:rPr lang="en-US" sz="3200" dirty="0">
                <a:solidFill>
                  <a:srgbClr val="FFC000"/>
                </a:solidFill>
                <a:cs typeface="Times New Roman" pitchFamily="18" charset="0"/>
              </a:rPr>
              <a:t>Support the baby with the palm of your hand. The head should follow within three minutes.</a:t>
            </a:r>
          </a:p>
          <a:p>
            <a:endParaRPr lang="en-GB" dirty="0"/>
          </a:p>
        </p:txBody>
      </p:sp>
    </p:spTree>
    <p:extLst>
      <p:ext uri="{BB962C8B-B14F-4D97-AF65-F5344CB8AC3E}">
        <p14:creationId xmlns:p14="http://schemas.microsoft.com/office/powerpoint/2010/main" val="346380710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844824"/>
            <a:ext cx="8643966" cy="1119182"/>
          </a:xfrm>
        </p:spPr>
        <p:txBody>
          <a:bodyPr>
            <a:noAutofit/>
          </a:bodyPr>
          <a:lstStyle/>
          <a:p>
            <a:pPr marL="457200" indent="-457200">
              <a:buNone/>
              <a:defRPr/>
            </a:pPr>
            <a:r>
              <a:rPr lang="en-GB" b="1" u="sng" dirty="0">
                <a:solidFill>
                  <a:srgbClr val="0070C0"/>
                </a:solidFill>
              </a:rPr>
              <a:t>Cervix</a:t>
            </a:r>
            <a:r>
              <a:rPr lang="en-GB" dirty="0">
                <a:solidFill>
                  <a:srgbClr val="0070C0"/>
                </a:solidFill>
              </a:rPr>
              <a:t>: The neck of the uterus in which the unborn infant passes into the vagina</a:t>
            </a:r>
            <a:endParaRPr lang="en-US" sz="2800" b="1" dirty="0">
              <a:solidFill>
                <a:srgbClr val="0070C0"/>
              </a:solidFill>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8" name="TextBox 7"/>
          <p:cNvSpPr txBox="1"/>
          <p:nvPr/>
        </p:nvSpPr>
        <p:spPr>
          <a:xfrm>
            <a:off x="500034" y="620688"/>
            <a:ext cx="8429684" cy="1077218"/>
          </a:xfrm>
          <a:prstGeom prst="rect">
            <a:avLst/>
          </a:prstGeom>
          <a:noFill/>
        </p:spPr>
        <p:txBody>
          <a:bodyPr wrap="square" rtlCol="0">
            <a:spAutoFit/>
          </a:bodyPr>
          <a:lstStyle/>
          <a:p>
            <a:pPr marL="0" lvl="2"/>
            <a:r>
              <a:rPr lang="en-GB" sz="3200" b="1" u="sng" dirty="0">
                <a:solidFill>
                  <a:srgbClr val="00B050"/>
                </a:solidFill>
              </a:rPr>
              <a:t>Amniotic sac</a:t>
            </a:r>
            <a:r>
              <a:rPr lang="en-GB" sz="3200" b="1" dirty="0">
                <a:solidFill>
                  <a:srgbClr val="00B050"/>
                </a:solidFill>
              </a:rPr>
              <a:t>: </a:t>
            </a:r>
            <a:r>
              <a:rPr lang="en-GB" sz="3200" dirty="0">
                <a:solidFill>
                  <a:srgbClr val="00B050"/>
                </a:solidFill>
              </a:rPr>
              <a:t>A sac of fluid in which the foetus    </a:t>
            </a:r>
            <a:br>
              <a:rPr lang="en-GB" sz="3200" dirty="0">
                <a:solidFill>
                  <a:srgbClr val="00B050"/>
                </a:solidFill>
              </a:rPr>
            </a:br>
            <a:r>
              <a:rPr lang="en-GB" sz="3200" dirty="0">
                <a:solidFill>
                  <a:srgbClr val="00B050"/>
                </a:solidFill>
              </a:rPr>
              <a:t>    develops during pregnancy</a:t>
            </a:r>
            <a:r>
              <a:rPr lang="en-US" sz="3200" b="1" dirty="0">
                <a:solidFill>
                  <a:srgbClr val="00B050"/>
                </a:solidFill>
                <a:cs typeface="Times New Roman" pitchFamily="18" charset="0"/>
              </a:rPr>
              <a:t>. </a:t>
            </a:r>
            <a:endParaRPr lang="en-US" sz="3200" dirty="0">
              <a:solidFill>
                <a:srgbClr val="00B050"/>
              </a:solidFill>
            </a:endParaRPr>
          </a:p>
        </p:txBody>
      </p:sp>
      <p:sp>
        <p:nvSpPr>
          <p:cNvPr id="9" name="TextBox 8"/>
          <p:cNvSpPr txBox="1"/>
          <p:nvPr/>
        </p:nvSpPr>
        <p:spPr>
          <a:xfrm>
            <a:off x="428597" y="3645024"/>
            <a:ext cx="8715404" cy="2554545"/>
          </a:xfrm>
          <a:prstGeom prst="rect">
            <a:avLst/>
          </a:prstGeom>
          <a:noFill/>
        </p:spPr>
        <p:txBody>
          <a:bodyPr wrap="square" rtlCol="0">
            <a:spAutoFit/>
          </a:bodyPr>
          <a:lstStyle/>
          <a:p>
            <a:pPr marL="0" lvl="2"/>
            <a:r>
              <a:rPr lang="en-GB" sz="3200" b="1" u="sng" dirty="0">
                <a:solidFill>
                  <a:srgbClr val="002060"/>
                </a:solidFill>
              </a:rPr>
              <a:t>Placenta</a:t>
            </a:r>
            <a:r>
              <a:rPr lang="en-GB" sz="3200" b="1" dirty="0">
                <a:solidFill>
                  <a:srgbClr val="002060"/>
                </a:solidFill>
              </a:rPr>
              <a:t>: </a:t>
            </a:r>
            <a:r>
              <a:rPr lang="en-GB" sz="3200" dirty="0">
                <a:solidFill>
                  <a:srgbClr val="002060"/>
                </a:solidFill>
              </a:rPr>
              <a:t>A disk-shaped organ on the inner lining of    </a:t>
            </a:r>
          </a:p>
          <a:p>
            <a:pPr marL="0" lvl="2"/>
            <a:r>
              <a:rPr lang="en-GB" sz="3200" dirty="0">
                <a:solidFill>
                  <a:srgbClr val="002060"/>
                </a:solidFill>
              </a:rPr>
              <a:t>      the uterus. Rich in blood vessels, it</a:t>
            </a:r>
            <a:r>
              <a:rPr lang="en-GB" sz="3200" b="1" dirty="0">
                <a:solidFill>
                  <a:srgbClr val="002060"/>
                </a:solidFill>
              </a:rPr>
              <a:t> </a:t>
            </a:r>
            <a:r>
              <a:rPr lang="en-GB" sz="3200" dirty="0">
                <a:solidFill>
                  <a:srgbClr val="002060"/>
                </a:solidFill>
              </a:rPr>
              <a:t>supplies </a:t>
            </a:r>
          </a:p>
          <a:p>
            <a:pPr marL="0" lvl="2"/>
            <a:r>
              <a:rPr lang="en-GB" sz="3200" dirty="0">
                <a:solidFill>
                  <a:srgbClr val="002060"/>
                </a:solidFill>
              </a:rPr>
              <a:t>      nourishment and oxygen to the foetus during </a:t>
            </a:r>
          </a:p>
          <a:p>
            <a:pPr marL="0" lvl="2"/>
            <a:r>
              <a:rPr lang="en-GB" sz="3200" dirty="0">
                <a:solidFill>
                  <a:srgbClr val="002060"/>
                </a:solidFill>
              </a:rPr>
              <a:t>      pregnancy. It also absorbs waste from the </a:t>
            </a:r>
          </a:p>
          <a:p>
            <a:pPr marL="0" lvl="2"/>
            <a:r>
              <a:rPr lang="en-GB" sz="3200" dirty="0">
                <a:solidFill>
                  <a:srgbClr val="002060"/>
                </a:solidFill>
              </a:rPr>
              <a:t>      foetus into the mother’s bloodstream.</a:t>
            </a:r>
          </a:p>
        </p:txBody>
      </p:sp>
      <p:sp>
        <p:nvSpPr>
          <p:cNvPr id="10" name="TextBox 9"/>
          <p:cNvSpPr txBox="1"/>
          <p:nvPr/>
        </p:nvSpPr>
        <p:spPr>
          <a:xfrm>
            <a:off x="428597" y="2996952"/>
            <a:ext cx="8715404" cy="584775"/>
          </a:xfrm>
          <a:prstGeom prst="rect">
            <a:avLst/>
          </a:prstGeom>
          <a:noFill/>
        </p:spPr>
        <p:txBody>
          <a:bodyPr wrap="square" rtlCol="0">
            <a:spAutoFit/>
          </a:bodyPr>
          <a:lstStyle/>
          <a:p>
            <a:pPr marL="0" lvl="2"/>
            <a:r>
              <a:rPr lang="en-GB" sz="3200" b="1" u="sng" dirty="0">
                <a:solidFill>
                  <a:srgbClr val="FFC000"/>
                </a:solidFill>
              </a:rPr>
              <a:t>Foetus</a:t>
            </a:r>
            <a:r>
              <a:rPr lang="en-GB" sz="3200" b="1" dirty="0">
                <a:solidFill>
                  <a:srgbClr val="FFC000"/>
                </a:solidFill>
              </a:rPr>
              <a:t>: </a:t>
            </a:r>
            <a:r>
              <a:rPr lang="en-GB" sz="3200" dirty="0">
                <a:solidFill>
                  <a:srgbClr val="FFC000"/>
                </a:solidFill>
              </a:rPr>
              <a:t>The unborn developing baby in the uterus.</a:t>
            </a:r>
          </a:p>
        </p:txBody>
      </p:sp>
      <p:sp>
        <p:nvSpPr>
          <p:cNvPr id="2" name="Rectangle 1"/>
          <p:cNvSpPr/>
          <p:nvPr/>
        </p:nvSpPr>
        <p:spPr>
          <a:xfrm>
            <a:off x="2627784" y="116632"/>
            <a:ext cx="4845878" cy="523220"/>
          </a:xfrm>
          <a:prstGeom prst="rect">
            <a:avLst/>
          </a:prstGeom>
        </p:spPr>
        <p:txBody>
          <a:bodyPr wrap="none">
            <a:spAutoFit/>
          </a:bodyPr>
          <a:lstStyle/>
          <a:p>
            <a:r>
              <a:rPr lang="en-US" sz="2800" b="1" u="sng" dirty="0">
                <a:solidFill>
                  <a:srgbClr val="00B0F0"/>
                </a:solidFill>
              </a:rPr>
              <a:t>GENERAL TERMINOLOGY USED</a:t>
            </a:r>
            <a:r>
              <a:rPr lang="en-US" dirty="0"/>
              <a:t>:</a:t>
            </a:r>
            <a:endParaRPr lang="en-IN" dirty="0"/>
          </a:p>
        </p:txBody>
      </p:sp>
    </p:spTree>
    <p:extLst>
      <p:ext uri="{BB962C8B-B14F-4D97-AF65-F5344CB8AC3E}">
        <p14:creationId xmlns:p14="http://schemas.microsoft.com/office/powerpoint/2010/main" val="29220724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28673"/>
            <a:ext cx="7886700" cy="5291138"/>
          </a:xfrm>
        </p:spPr>
        <p:txBody>
          <a:bodyPr>
            <a:normAutofit fontScale="92500" lnSpcReduction="10000"/>
          </a:bodyPr>
          <a:lstStyle/>
          <a:p>
            <a:pPr>
              <a:lnSpc>
                <a:spcPct val="150000"/>
              </a:lnSpc>
            </a:pPr>
            <a:r>
              <a:rPr lang="en-US" sz="3200" dirty="0">
                <a:solidFill>
                  <a:srgbClr val="002060"/>
                </a:solidFill>
                <a:cs typeface="Times New Roman" pitchFamily="18" charset="0"/>
              </a:rPr>
              <a:t>If the head fails to deliver, maintain infant airway and transport immediately. Place the middle and index fingers of your gloved hand alongside the infant’s face. Your palm should be turned towards the face. Form an airway by pushing the vagina away from the infant’s face. With a finger, hold the baby’s mouth open a little so that the baby can breathe.</a:t>
            </a:r>
          </a:p>
          <a:p>
            <a:endParaRPr lang="en-GB" dirty="0"/>
          </a:p>
        </p:txBody>
      </p:sp>
    </p:spTree>
    <p:extLst>
      <p:ext uri="{BB962C8B-B14F-4D97-AF65-F5344CB8AC3E}">
        <p14:creationId xmlns:p14="http://schemas.microsoft.com/office/powerpoint/2010/main" val="1736439600"/>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14403"/>
            <a:ext cx="7886700" cy="5262563"/>
          </a:xfrm>
        </p:spPr>
        <p:txBody>
          <a:bodyPr>
            <a:normAutofit lnSpcReduction="10000"/>
          </a:bodyPr>
          <a:lstStyle/>
          <a:p>
            <a:pPr marL="0" indent="0">
              <a:spcAft>
                <a:spcPts val="1200"/>
              </a:spcAft>
              <a:buNone/>
            </a:pPr>
            <a:r>
              <a:rPr lang="en-US" sz="3600" b="1" dirty="0">
                <a:cs typeface="Times New Roman" pitchFamily="18" charset="0"/>
              </a:rPr>
              <a:t>3</a:t>
            </a:r>
            <a:r>
              <a:rPr lang="en-US" b="1" dirty="0">
                <a:cs typeface="Times New Roman" pitchFamily="18" charset="0"/>
              </a:rPr>
              <a:t>) </a:t>
            </a:r>
            <a:r>
              <a:rPr lang="en-US" b="1" u="sng" dirty="0">
                <a:solidFill>
                  <a:srgbClr val="00B050"/>
                </a:solidFill>
                <a:cs typeface="Times New Roman" pitchFamily="18" charset="0"/>
              </a:rPr>
              <a:t>PROLAPSED UMBILICAL CORD</a:t>
            </a:r>
          </a:p>
          <a:p>
            <a:pPr marL="352425" indent="-352425" algn="just">
              <a:lnSpc>
                <a:spcPct val="100000"/>
              </a:lnSpc>
              <a:buFont typeface="Wingdings" pitchFamily="2" charset="2"/>
              <a:buChar char="Ø"/>
            </a:pPr>
            <a:r>
              <a:rPr lang="en-US" sz="3200" dirty="0">
                <a:solidFill>
                  <a:srgbClr val="00B0F0"/>
                </a:solidFill>
                <a:cs typeface="Times New Roman" pitchFamily="18" charset="0"/>
              </a:rPr>
              <a:t>This is a situation in which the umbilical cord presents first (common in breech births) and is squeezed between the vaginal wall and the head of the baby. </a:t>
            </a:r>
          </a:p>
          <a:p>
            <a:pPr marL="352425" indent="-352425" algn="just">
              <a:lnSpc>
                <a:spcPct val="100000"/>
              </a:lnSpc>
              <a:buFont typeface="Wingdings" pitchFamily="2" charset="2"/>
              <a:buChar char="Ø"/>
            </a:pPr>
            <a:r>
              <a:rPr lang="en-US" sz="3200" dirty="0">
                <a:solidFill>
                  <a:srgbClr val="002060"/>
                </a:solidFill>
                <a:cs typeface="Times New Roman" pitchFamily="18" charset="0"/>
              </a:rPr>
              <a:t>This may cause oxygen supply to the baby to be totally interrupted.</a:t>
            </a:r>
          </a:p>
          <a:p>
            <a:pPr marL="352425" indent="-352425" algn="just">
              <a:lnSpc>
                <a:spcPct val="100000"/>
              </a:lnSpc>
              <a:buFont typeface="Wingdings" pitchFamily="2" charset="2"/>
              <a:buChar char="Ø"/>
            </a:pPr>
            <a:r>
              <a:rPr lang="en-US" sz="3200" dirty="0">
                <a:cs typeface="Times New Roman" pitchFamily="18" charset="0"/>
              </a:rPr>
              <a:t> </a:t>
            </a:r>
            <a:r>
              <a:rPr lang="en-US" sz="3200" dirty="0">
                <a:solidFill>
                  <a:srgbClr val="FFC000"/>
                </a:solidFill>
                <a:cs typeface="Times New Roman" pitchFamily="18" charset="0"/>
              </a:rPr>
              <a:t>If, upon viewing the vaginal area, you see the umbilical cord presenting, the cord is prolapsed</a:t>
            </a:r>
            <a:r>
              <a:rPr lang="en-US" sz="3200" dirty="0">
                <a:cs typeface="Times New Roman" pitchFamily="18" charset="0"/>
              </a:rPr>
              <a:t>.</a:t>
            </a:r>
          </a:p>
          <a:p>
            <a:endParaRPr lang="en-GB" dirty="0"/>
          </a:p>
        </p:txBody>
      </p:sp>
    </p:spTree>
    <p:extLst>
      <p:ext uri="{BB962C8B-B14F-4D97-AF65-F5344CB8AC3E}">
        <p14:creationId xmlns:p14="http://schemas.microsoft.com/office/powerpoint/2010/main" val="3708353159"/>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3.google.com/images?q=tbn:ANd9GcRST_YEXVgBHnxvv_NHu_a0Toq_dBWtuNhC-ElhXxA7CC4ynEMY"/>
          <p:cNvPicPr>
            <a:picLocks noChangeAspect="1" noChangeArrowheads="1"/>
          </p:cNvPicPr>
          <p:nvPr/>
        </p:nvPicPr>
        <p:blipFill>
          <a:blip r:embed="rId2" cstate="print"/>
          <a:srcRect/>
          <a:stretch>
            <a:fillRect/>
          </a:stretch>
        </p:blipFill>
        <p:spPr bwMode="auto">
          <a:xfrm>
            <a:off x="2057400" y="76203"/>
            <a:ext cx="5014912" cy="3138484"/>
          </a:xfrm>
          <a:prstGeom prst="rect">
            <a:avLst/>
          </a:prstGeom>
          <a:noFill/>
        </p:spPr>
      </p:pic>
      <p:pic>
        <p:nvPicPr>
          <p:cNvPr id="5" name="Picture 7" descr="C:\Users\saniya\Desktop\imgres.jpg"/>
          <p:cNvPicPr>
            <a:picLocks noChangeAspect="1" noChangeArrowheads="1"/>
          </p:cNvPicPr>
          <p:nvPr/>
        </p:nvPicPr>
        <p:blipFill>
          <a:blip r:embed="rId3" cstate="print"/>
          <a:srcRect/>
          <a:stretch>
            <a:fillRect/>
          </a:stretch>
        </p:blipFill>
        <p:spPr bwMode="auto">
          <a:xfrm>
            <a:off x="2643174" y="2500306"/>
            <a:ext cx="3857652" cy="3000396"/>
          </a:xfrm>
          <a:prstGeom prst="rect">
            <a:avLst/>
          </a:prstGeom>
          <a:noFill/>
        </p:spPr>
      </p:pic>
      <p:sp>
        <p:nvSpPr>
          <p:cNvPr id="6" name="Rectangle 5"/>
          <p:cNvSpPr/>
          <p:nvPr/>
        </p:nvSpPr>
        <p:spPr>
          <a:xfrm>
            <a:off x="2258471" y="5630307"/>
            <a:ext cx="4456669" cy="584775"/>
          </a:xfrm>
          <a:prstGeom prst="rect">
            <a:avLst/>
          </a:prstGeom>
          <a:ln>
            <a:solidFill>
              <a:schemeClr val="tx1"/>
            </a:solidFill>
          </a:ln>
        </p:spPr>
        <p:txBody>
          <a:bodyPr wrap="none">
            <a:spAutoFit/>
          </a:bodyPr>
          <a:lstStyle/>
          <a:p>
            <a:r>
              <a:rPr lang="en-US" sz="3200" b="1" u="sng" dirty="0">
                <a:solidFill>
                  <a:srgbClr val="FF0000"/>
                </a:solidFill>
              </a:rPr>
              <a:t>Prolapsed Umbilical Cord</a:t>
            </a:r>
            <a:endParaRPr lang="en-US" sz="4800" u="sng" dirty="0">
              <a:solidFill>
                <a:srgbClr val="FF0000"/>
              </a:solidFill>
            </a:endParaRPr>
          </a:p>
        </p:txBody>
      </p:sp>
    </p:spTree>
    <p:extLst>
      <p:ext uri="{BB962C8B-B14F-4D97-AF65-F5344CB8AC3E}">
        <p14:creationId xmlns:p14="http://schemas.microsoft.com/office/powerpoint/2010/main" val="3589448504"/>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42959"/>
            <a:ext cx="7886700" cy="5219700"/>
          </a:xfrm>
        </p:spPr>
        <p:txBody>
          <a:bodyPr>
            <a:normAutofit fontScale="92500" lnSpcReduction="10000"/>
          </a:bodyPr>
          <a:lstStyle/>
          <a:p>
            <a:pPr marL="0" indent="0">
              <a:spcAft>
                <a:spcPts val="1200"/>
              </a:spcAft>
              <a:buNone/>
            </a:pPr>
            <a:r>
              <a:rPr lang="en-US" sz="3600" b="1" u="sng" dirty="0">
                <a:solidFill>
                  <a:srgbClr val="00B050"/>
                </a:solidFill>
                <a:cs typeface="Times New Roman" pitchFamily="18" charset="0"/>
              </a:rPr>
              <a:t>PRE-HOSPITAL TREATMENT FOR PROLAPSED UMBILICAL CORD</a:t>
            </a:r>
          </a:p>
          <a:p>
            <a:pPr algn="just">
              <a:lnSpc>
                <a:spcPct val="100000"/>
              </a:lnSpc>
              <a:spcAft>
                <a:spcPts val="600"/>
              </a:spcAft>
            </a:pPr>
            <a:r>
              <a:rPr lang="en-US" sz="3200" dirty="0">
                <a:solidFill>
                  <a:srgbClr val="00B0F0"/>
                </a:solidFill>
                <a:cs typeface="Times New Roman" pitchFamily="18" charset="0"/>
              </a:rPr>
              <a:t>Do not try to push the cord inside the vagina.</a:t>
            </a:r>
          </a:p>
          <a:p>
            <a:pPr algn="just">
              <a:lnSpc>
                <a:spcPct val="100000"/>
              </a:lnSpc>
              <a:spcAft>
                <a:spcPts val="600"/>
              </a:spcAft>
            </a:pPr>
            <a:r>
              <a:rPr lang="en-US" sz="3200" dirty="0">
                <a:solidFill>
                  <a:srgbClr val="7030A0"/>
                </a:solidFill>
                <a:cs typeface="Times New Roman" pitchFamily="18" charset="0"/>
              </a:rPr>
              <a:t>Position the mother. Have the mother lie down on her back, tilted to the left side (if possible). Elevate her hips, using a pillow or blankets under the buttocks.</a:t>
            </a:r>
          </a:p>
          <a:p>
            <a:pPr algn="just">
              <a:lnSpc>
                <a:spcPct val="100000"/>
              </a:lnSpc>
              <a:spcAft>
                <a:spcPts val="600"/>
              </a:spcAft>
            </a:pPr>
            <a:r>
              <a:rPr lang="en-US" sz="3200" dirty="0">
                <a:solidFill>
                  <a:srgbClr val="FFC000"/>
                </a:solidFill>
                <a:cs typeface="Times New Roman" pitchFamily="18" charset="0"/>
              </a:rPr>
              <a:t>Provide oxygen if needed</a:t>
            </a:r>
            <a:r>
              <a:rPr lang="en-US" sz="3200" dirty="0">
                <a:cs typeface="Times New Roman" pitchFamily="18" charset="0"/>
              </a:rPr>
              <a:t>.</a:t>
            </a:r>
          </a:p>
          <a:p>
            <a:pPr algn="just">
              <a:lnSpc>
                <a:spcPct val="100000"/>
              </a:lnSpc>
            </a:pPr>
            <a:r>
              <a:rPr lang="en-US" sz="3200" dirty="0">
                <a:solidFill>
                  <a:schemeClr val="accent6">
                    <a:lumMod val="75000"/>
                  </a:schemeClr>
                </a:solidFill>
                <a:cs typeface="Times New Roman" pitchFamily="18" charset="0"/>
              </a:rPr>
              <a:t>Wrap the exposed cord with a clean moistened towel.</a:t>
            </a:r>
          </a:p>
        </p:txBody>
      </p:sp>
    </p:spTree>
    <p:extLst>
      <p:ext uri="{BB962C8B-B14F-4D97-AF65-F5344CB8AC3E}">
        <p14:creationId xmlns:p14="http://schemas.microsoft.com/office/powerpoint/2010/main" val="1933088852"/>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00175"/>
            <a:ext cx="7886700" cy="4776788"/>
          </a:xfrm>
        </p:spPr>
        <p:txBody>
          <a:bodyPr/>
          <a:lstStyle/>
          <a:p>
            <a:pPr algn="just">
              <a:spcAft>
                <a:spcPts val="600"/>
              </a:spcAft>
            </a:pPr>
            <a:r>
              <a:rPr lang="en-US" sz="3200" dirty="0">
                <a:solidFill>
                  <a:srgbClr val="002060"/>
                </a:solidFill>
                <a:cs typeface="Times New Roman" pitchFamily="18" charset="0"/>
              </a:rPr>
              <a:t>Insert a gloved hand into the vagina far enough to gently push on the baby’s head (or buttocks), to keep pressure off the cord. You may feel the cord pulsating when the pressure is released. Prepare to stay in this position throughout transport.</a:t>
            </a:r>
          </a:p>
          <a:p>
            <a:pPr algn="just"/>
            <a:r>
              <a:rPr lang="en-US" sz="3200" dirty="0">
                <a:solidFill>
                  <a:srgbClr val="00B0F0"/>
                </a:solidFill>
                <a:cs typeface="Times New Roman" pitchFamily="18" charset="0"/>
              </a:rPr>
              <a:t>Transport the patient immediately</a:t>
            </a:r>
            <a:r>
              <a:rPr lang="en-US" b="1" dirty="0">
                <a:solidFill>
                  <a:srgbClr val="00B0F0"/>
                </a:solidFill>
                <a:latin typeface="Times New Roman" pitchFamily="18" charset="0"/>
                <a:cs typeface="Times New Roman" pitchFamily="18" charset="0"/>
              </a:rPr>
              <a:t>.</a:t>
            </a:r>
          </a:p>
          <a:p>
            <a:endParaRPr lang="en-GB" dirty="0">
              <a:solidFill>
                <a:srgbClr val="00B0F0"/>
              </a:solidFill>
            </a:endParaRPr>
          </a:p>
        </p:txBody>
      </p:sp>
    </p:spTree>
    <p:extLst>
      <p:ext uri="{BB962C8B-B14F-4D97-AF65-F5344CB8AC3E}">
        <p14:creationId xmlns:p14="http://schemas.microsoft.com/office/powerpoint/2010/main" val="803055863"/>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57198"/>
            <a:ext cx="7886700" cy="6129336"/>
          </a:xfrm>
        </p:spPr>
        <p:txBody>
          <a:bodyPr>
            <a:normAutofit fontScale="77500" lnSpcReduction="20000"/>
          </a:bodyPr>
          <a:lstStyle/>
          <a:p>
            <a:pPr marL="0" indent="0">
              <a:spcAft>
                <a:spcPts val="1200"/>
              </a:spcAft>
              <a:buNone/>
            </a:pPr>
            <a:r>
              <a:rPr lang="en-US" sz="3600" b="1" dirty="0">
                <a:cs typeface="Times New Roman" pitchFamily="18" charset="0"/>
              </a:rPr>
              <a:t>4) </a:t>
            </a:r>
            <a:r>
              <a:rPr lang="en-US" sz="4200" b="1" u="sng" dirty="0">
                <a:solidFill>
                  <a:srgbClr val="00B050"/>
                </a:solidFill>
                <a:cs typeface="Times New Roman" pitchFamily="18" charset="0"/>
              </a:rPr>
              <a:t>LIMB PRESENTATION</a:t>
            </a:r>
          </a:p>
          <a:p>
            <a:pPr marL="398463" indent="-398463" algn="just">
              <a:lnSpc>
                <a:spcPct val="120000"/>
              </a:lnSpc>
              <a:spcAft>
                <a:spcPts val="600"/>
              </a:spcAft>
              <a:buFont typeface="Wingdings" pitchFamily="2" charset="2"/>
              <a:buChar char="Ø"/>
            </a:pPr>
            <a:r>
              <a:rPr lang="en-US" sz="3500" dirty="0">
                <a:solidFill>
                  <a:srgbClr val="0070C0"/>
                </a:solidFill>
                <a:cs typeface="Times New Roman" pitchFamily="18" charset="0"/>
              </a:rPr>
              <a:t>When a single leg, an arm and a leg together, or an arm and shoulder, present first. </a:t>
            </a:r>
          </a:p>
          <a:p>
            <a:pPr marL="398463" indent="-398463" algn="just">
              <a:lnSpc>
                <a:spcPct val="120000"/>
              </a:lnSpc>
              <a:spcAft>
                <a:spcPts val="600"/>
              </a:spcAft>
              <a:buFont typeface="Wingdings" pitchFamily="2" charset="2"/>
              <a:buChar char="Ø"/>
            </a:pPr>
            <a:r>
              <a:rPr lang="en-US" sz="3500" dirty="0">
                <a:solidFill>
                  <a:srgbClr val="FFC000"/>
                </a:solidFill>
                <a:cs typeface="Times New Roman" pitchFamily="18" charset="0"/>
              </a:rPr>
              <a:t>This is often accompanied by a prolapsed umbilical cord. </a:t>
            </a:r>
          </a:p>
          <a:p>
            <a:pPr marL="398463" indent="-398463" algn="just">
              <a:lnSpc>
                <a:spcPct val="120000"/>
              </a:lnSpc>
              <a:spcAft>
                <a:spcPts val="600"/>
              </a:spcAft>
              <a:buFont typeface="Wingdings" pitchFamily="2" charset="2"/>
              <a:buChar char="Ø"/>
            </a:pPr>
            <a:r>
              <a:rPr lang="en-US" sz="3500" dirty="0">
                <a:solidFill>
                  <a:srgbClr val="7030A0"/>
                </a:solidFill>
                <a:cs typeface="Times New Roman" pitchFamily="18" charset="0"/>
              </a:rPr>
              <a:t>Limb presentations cannot be delivered in the pre-hospital setting</a:t>
            </a:r>
            <a:r>
              <a:rPr lang="en-US" sz="3500" dirty="0">
                <a:cs typeface="Times New Roman" pitchFamily="18" charset="0"/>
              </a:rPr>
              <a:t>. </a:t>
            </a:r>
          </a:p>
          <a:p>
            <a:pPr marL="398463" indent="-398463" algn="just">
              <a:lnSpc>
                <a:spcPct val="120000"/>
              </a:lnSpc>
              <a:spcAft>
                <a:spcPts val="600"/>
              </a:spcAft>
              <a:buFont typeface="Wingdings" pitchFamily="2" charset="2"/>
              <a:buChar char="Ø"/>
            </a:pPr>
            <a:r>
              <a:rPr lang="en-US" sz="3500" dirty="0">
                <a:solidFill>
                  <a:srgbClr val="00B0F0"/>
                </a:solidFill>
                <a:cs typeface="Times New Roman" pitchFamily="18" charset="0"/>
              </a:rPr>
              <a:t>Position the mother on her back with pelvis elevated, provide oxygen per local protocol and transport immediately. </a:t>
            </a:r>
          </a:p>
          <a:p>
            <a:pPr marL="398463" indent="-398463" algn="just">
              <a:lnSpc>
                <a:spcPct val="120000"/>
              </a:lnSpc>
              <a:buFont typeface="Wingdings" pitchFamily="2" charset="2"/>
              <a:buChar char="Ø"/>
            </a:pPr>
            <a:r>
              <a:rPr lang="en-US" sz="3500" dirty="0">
                <a:solidFill>
                  <a:srgbClr val="002060"/>
                </a:solidFill>
                <a:cs typeface="Times New Roman" pitchFamily="18" charset="0"/>
              </a:rPr>
              <a:t>If prolapsed cord is present, apply treatment as discussed previously.</a:t>
            </a:r>
          </a:p>
          <a:p>
            <a:endParaRPr lang="en-GB" dirty="0"/>
          </a:p>
        </p:txBody>
      </p:sp>
    </p:spTree>
    <p:extLst>
      <p:ext uri="{BB962C8B-B14F-4D97-AF65-F5344CB8AC3E}">
        <p14:creationId xmlns:p14="http://schemas.microsoft.com/office/powerpoint/2010/main" val="766899865"/>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14402"/>
            <a:ext cx="7886700" cy="5262563"/>
          </a:xfrm>
        </p:spPr>
        <p:txBody>
          <a:bodyPr>
            <a:normAutofit lnSpcReduction="10000"/>
          </a:bodyPr>
          <a:lstStyle/>
          <a:p>
            <a:pPr marL="0" indent="0">
              <a:spcAft>
                <a:spcPts val="1200"/>
              </a:spcAft>
              <a:buNone/>
            </a:pPr>
            <a:r>
              <a:rPr lang="en-US" b="1" dirty="0">
                <a:solidFill>
                  <a:srgbClr val="00B050"/>
                </a:solidFill>
                <a:cs typeface="Times New Roman" pitchFamily="18" charset="0"/>
              </a:rPr>
              <a:t>5) </a:t>
            </a:r>
            <a:r>
              <a:rPr lang="en-US" b="1" u="sng" dirty="0">
                <a:solidFill>
                  <a:srgbClr val="00B050"/>
                </a:solidFill>
                <a:cs typeface="Times New Roman" pitchFamily="18" charset="0"/>
              </a:rPr>
              <a:t>MULTIPLE BIRTHS</a:t>
            </a:r>
          </a:p>
          <a:p>
            <a:pPr marL="468313" indent="-468313" algn="just">
              <a:lnSpc>
                <a:spcPct val="100000"/>
              </a:lnSpc>
              <a:spcAft>
                <a:spcPts val="600"/>
              </a:spcAft>
              <a:buFont typeface="Wingdings" pitchFamily="2" charset="2"/>
              <a:buChar char="Ø"/>
            </a:pPr>
            <a:r>
              <a:rPr lang="en-US" sz="3200" dirty="0">
                <a:solidFill>
                  <a:srgbClr val="00B0F0"/>
                </a:solidFill>
                <a:cs typeface="Times New Roman" pitchFamily="18" charset="0"/>
              </a:rPr>
              <a:t>Twins are delivered the same way as single babies; in fact, since twins are smaller, delivery is often easier. </a:t>
            </a:r>
          </a:p>
          <a:p>
            <a:pPr marL="468313" indent="-468313" algn="just">
              <a:lnSpc>
                <a:spcPct val="100000"/>
              </a:lnSpc>
              <a:spcAft>
                <a:spcPts val="600"/>
              </a:spcAft>
              <a:buFont typeface="Wingdings" pitchFamily="2" charset="2"/>
              <a:buChar char="Ø"/>
            </a:pPr>
            <a:r>
              <a:rPr lang="en-US" sz="3200" dirty="0">
                <a:solidFill>
                  <a:srgbClr val="7030A0"/>
                </a:solidFill>
                <a:cs typeface="Times New Roman" pitchFamily="18" charset="0"/>
              </a:rPr>
              <a:t>Multiple birth may occur if the mother’s abdomen is unusually large before, or remains large after, delivery.</a:t>
            </a:r>
          </a:p>
          <a:p>
            <a:pPr marL="468313" indent="-468313" algn="just">
              <a:lnSpc>
                <a:spcPct val="100000"/>
              </a:lnSpc>
              <a:buFont typeface="Wingdings" pitchFamily="2" charset="2"/>
              <a:buChar char="Ø"/>
            </a:pPr>
            <a:r>
              <a:rPr lang="en-US" sz="3200" dirty="0">
                <a:cs typeface="Times New Roman" pitchFamily="18" charset="0"/>
              </a:rPr>
              <a:t> </a:t>
            </a:r>
            <a:r>
              <a:rPr lang="en-US" sz="3200" dirty="0">
                <a:solidFill>
                  <a:srgbClr val="FFC000"/>
                </a:solidFill>
                <a:cs typeface="Times New Roman" pitchFamily="18" charset="0"/>
              </a:rPr>
              <a:t>If labor contractions continue (usually within 10 minutes) after the first birth, the next delivery may be imminent.</a:t>
            </a:r>
          </a:p>
          <a:p>
            <a:endParaRPr lang="en-GB" dirty="0"/>
          </a:p>
        </p:txBody>
      </p:sp>
    </p:spTree>
    <p:extLst>
      <p:ext uri="{BB962C8B-B14F-4D97-AF65-F5344CB8AC3E}">
        <p14:creationId xmlns:p14="http://schemas.microsoft.com/office/powerpoint/2010/main" val="2031116194"/>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niya\Desktop\36wks.jpg"/>
          <p:cNvPicPr>
            <a:picLocks noChangeAspect="1" noChangeArrowheads="1"/>
          </p:cNvPicPr>
          <p:nvPr/>
        </p:nvPicPr>
        <p:blipFill>
          <a:blip r:embed="rId2" cstate="print"/>
          <a:srcRect/>
          <a:stretch>
            <a:fillRect/>
          </a:stretch>
        </p:blipFill>
        <p:spPr bwMode="auto">
          <a:xfrm>
            <a:off x="1089423" y="571502"/>
            <a:ext cx="3482577" cy="5243513"/>
          </a:xfrm>
          <a:prstGeom prst="rect">
            <a:avLst/>
          </a:prstGeom>
          <a:noFill/>
        </p:spPr>
      </p:pic>
      <p:pic>
        <p:nvPicPr>
          <p:cNvPr id="5" name="Picture 3" descr="C:\Users\saniya\Desktop\imgres.jpg"/>
          <p:cNvPicPr>
            <a:picLocks noChangeAspect="1" noChangeArrowheads="1"/>
          </p:cNvPicPr>
          <p:nvPr/>
        </p:nvPicPr>
        <p:blipFill>
          <a:blip r:embed="rId3" cstate="print"/>
          <a:srcRect/>
          <a:stretch>
            <a:fillRect/>
          </a:stretch>
        </p:blipFill>
        <p:spPr bwMode="auto">
          <a:xfrm>
            <a:off x="4860032" y="476672"/>
            <a:ext cx="2628900" cy="4333875"/>
          </a:xfrm>
          <a:prstGeom prst="rect">
            <a:avLst/>
          </a:prstGeom>
          <a:noFill/>
        </p:spPr>
      </p:pic>
      <p:sp>
        <p:nvSpPr>
          <p:cNvPr id="6" name="Rectangle 5"/>
          <p:cNvSpPr/>
          <p:nvPr/>
        </p:nvSpPr>
        <p:spPr>
          <a:xfrm>
            <a:off x="3714751" y="5214950"/>
            <a:ext cx="2568332" cy="584775"/>
          </a:xfrm>
          <a:prstGeom prst="rect">
            <a:avLst/>
          </a:prstGeom>
          <a:ln>
            <a:solidFill>
              <a:schemeClr val="tx1"/>
            </a:solidFill>
          </a:ln>
        </p:spPr>
        <p:txBody>
          <a:bodyPr wrap="none">
            <a:spAutoFit/>
          </a:bodyPr>
          <a:lstStyle/>
          <a:p>
            <a:r>
              <a:rPr lang="en-US" sz="3200" b="1" u="sng" dirty="0">
                <a:solidFill>
                  <a:srgbClr val="FF0000"/>
                </a:solidFill>
                <a:ea typeface="Times New Roman"/>
              </a:rPr>
              <a:t>Multiple Birth</a:t>
            </a:r>
            <a:endParaRPr lang="en-US" sz="3200" b="1" u="sng" dirty="0">
              <a:solidFill>
                <a:srgbClr val="FF0000"/>
              </a:solidFill>
            </a:endParaRPr>
          </a:p>
        </p:txBody>
      </p:sp>
    </p:spTree>
    <p:extLst>
      <p:ext uri="{BB962C8B-B14F-4D97-AF65-F5344CB8AC3E}">
        <p14:creationId xmlns:p14="http://schemas.microsoft.com/office/powerpoint/2010/main" val="2994862045"/>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00125"/>
            <a:ext cx="7886700" cy="5176838"/>
          </a:xfrm>
        </p:spPr>
        <p:txBody>
          <a:bodyPr>
            <a:normAutofit/>
          </a:bodyPr>
          <a:lstStyle/>
          <a:p>
            <a:pPr marL="0" indent="0" algn="just">
              <a:spcAft>
                <a:spcPts val="1200"/>
              </a:spcAft>
              <a:buNone/>
            </a:pPr>
            <a:r>
              <a:rPr lang="en-US" b="1" u="sng" dirty="0">
                <a:solidFill>
                  <a:srgbClr val="00B050"/>
                </a:solidFill>
                <a:cs typeface="Times New Roman" pitchFamily="18" charset="0"/>
              </a:rPr>
              <a:t>PRE-HOSPITAL TREATMENT FOR MULTIPLE BIRTHS</a:t>
            </a:r>
          </a:p>
          <a:p>
            <a:pPr algn="just">
              <a:lnSpc>
                <a:spcPct val="100000"/>
              </a:lnSpc>
              <a:spcAft>
                <a:spcPts val="600"/>
              </a:spcAft>
            </a:pPr>
            <a:r>
              <a:rPr lang="en-US" sz="3200" dirty="0">
                <a:solidFill>
                  <a:srgbClr val="00B0F0"/>
                </a:solidFill>
                <a:cs typeface="Times New Roman" pitchFamily="18" charset="0"/>
              </a:rPr>
              <a:t>Clamp or tie the cord of the first baby before the second baby is born.</a:t>
            </a:r>
          </a:p>
          <a:p>
            <a:pPr algn="just">
              <a:lnSpc>
                <a:spcPct val="100000"/>
              </a:lnSpc>
              <a:spcAft>
                <a:spcPts val="600"/>
              </a:spcAft>
            </a:pPr>
            <a:r>
              <a:rPr lang="en-US" sz="3200" dirty="0">
                <a:solidFill>
                  <a:srgbClr val="7030A0"/>
                </a:solidFill>
                <a:cs typeface="Times New Roman" pitchFamily="18" charset="0"/>
              </a:rPr>
              <a:t>The second baby may be born before or after the placenta is delivered.</a:t>
            </a:r>
          </a:p>
          <a:p>
            <a:pPr algn="just">
              <a:lnSpc>
                <a:spcPct val="100000"/>
              </a:lnSpc>
            </a:pPr>
            <a:r>
              <a:rPr lang="en-US" sz="3200" dirty="0">
                <a:solidFill>
                  <a:srgbClr val="FFC000"/>
                </a:solidFill>
                <a:cs typeface="Times New Roman" pitchFamily="18" charset="0"/>
              </a:rPr>
              <a:t>Provide care for the babies, umbilical cords, placenta(s), and the mother as in a normal delivery.</a:t>
            </a:r>
          </a:p>
          <a:p>
            <a:endParaRPr lang="en-GB" sz="3200" dirty="0"/>
          </a:p>
        </p:txBody>
      </p:sp>
    </p:spTree>
    <p:extLst>
      <p:ext uri="{BB962C8B-B14F-4D97-AF65-F5344CB8AC3E}">
        <p14:creationId xmlns:p14="http://schemas.microsoft.com/office/powerpoint/2010/main" val="2577979412"/>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14350"/>
            <a:ext cx="7886700" cy="6015038"/>
          </a:xfrm>
        </p:spPr>
        <p:txBody>
          <a:bodyPr>
            <a:normAutofit fontScale="92500" lnSpcReduction="20000"/>
          </a:bodyPr>
          <a:lstStyle/>
          <a:p>
            <a:pPr marL="0" indent="0">
              <a:spcAft>
                <a:spcPts val="1200"/>
              </a:spcAft>
              <a:buNone/>
            </a:pPr>
            <a:r>
              <a:rPr lang="en-US" sz="3600" b="1" dirty="0">
                <a:solidFill>
                  <a:srgbClr val="00B050"/>
                </a:solidFill>
                <a:cs typeface="Times New Roman" pitchFamily="18" charset="0"/>
              </a:rPr>
              <a:t>6) </a:t>
            </a:r>
            <a:r>
              <a:rPr lang="en-US" sz="3600" b="1" u="sng" dirty="0">
                <a:solidFill>
                  <a:srgbClr val="00B050"/>
                </a:solidFill>
                <a:cs typeface="Times New Roman" pitchFamily="18" charset="0"/>
              </a:rPr>
              <a:t>PREMATURE BIRTH</a:t>
            </a:r>
          </a:p>
          <a:p>
            <a:pPr marL="398463" indent="-398463" algn="just">
              <a:lnSpc>
                <a:spcPct val="110000"/>
              </a:lnSpc>
              <a:spcAft>
                <a:spcPts val="600"/>
              </a:spcAft>
              <a:buFont typeface="Wingdings" pitchFamily="2" charset="2"/>
              <a:buChar char="Ø"/>
            </a:pPr>
            <a:r>
              <a:rPr lang="en-US" sz="3200" dirty="0">
                <a:solidFill>
                  <a:srgbClr val="0070C0"/>
                </a:solidFill>
                <a:cs typeface="Times New Roman" pitchFamily="18" charset="0"/>
              </a:rPr>
              <a:t>A premature infant is one who weighs less than 2.5 kilos (5.5 lbs.) or is born before the 36th week of pregnancy. </a:t>
            </a:r>
          </a:p>
          <a:p>
            <a:pPr marL="398463" indent="-398463" algn="just">
              <a:lnSpc>
                <a:spcPct val="110000"/>
              </a:lnSpc>
              <a:spcAft>
                <a:spcPts val="600"/>
              </a:spcAft>
              <a:buFont typeface="Wingdings" pitchFamily="2" charset="2"/>
              <a:buChar char="Ø"/>
            </a:pPr>
            <a:r>
              <a:rPr lang="en-US" sz="3200" dirty="0">
                <a:solidFill>
                  <a:srgbClr val="FFC000"/>
                </a:solidFill>
                <a:cs typeface="Times New Roman" pitchFamily="18" charset="0"/>
              </a:rPr>
              <a:t>If not be able to weigh the baby, determine  prematurity based on the mother’s information and the baby’s appearance. </a:t>
            </a:r>
          </a:p>
          <a:p>
            <a:pPr marL="398463" indent="-398463" algn="just">
              <a:lnSpc>
                <a:spcPct val="110000"/>
              </a:lnSpc>
              <a:spcAft>
                <a:spcPts val="600"/>
              </a:spcAft>
              <a:buFont typeface="Wingdings" pitchFamily="2" charset="2"/>
              <a:buChar char="Ø"/>
            </a:pPr>
            <a:r>
              <a:rPr lang="en-US" sz="3200" dirty="0">
                <a:solidFill>
                  <a:srgbClr val="7030A0"/>
                </a:solidFill>
                <a:cs typeface="Times New Roman" pitchFamily="18" charset="0"/>
              </a:rPr>
              <a:t>The head of a premature baby is proportionately much larger, and the body is smaller and more reddish than a normal baby. </a:t>
            </a:r>
          </a:p>
          <a:p>
            <a:pPr marL="398463" indent="-398463" algn="just">
              <a:lnSpc>
                <a:spcPct val="110000"/>
              </a:lnSpc>
              <a:buFont typeface="Wingdings" pitchFamily="2" charset="2"/>
              <a:buChar char="Ø"/>
            </a:pPr>
            <a:r>
              <a:rPr lang="en-US" sz="3200" dirty="0">
                <a:solidFill>
                  <a:srgbClr val="C00000"/>
                </a:solidFill>
                <a:cs typeface="Times New Roman" pitchFamily="18" charset="0"/>
              </a:rPr>
              <a:t>Premature babies are very susceptible to infection.</a:t>
            </a:r>
          </a:p>
          <a:p>
            <a:endParaRPr lang="en-GB" dirty="0"/>
          </a:p>
        </p:txBody>
      </p:sp>
    </p:spTree>
    <p:extLst>
      <p:ext uri="{BB962C8B-B14F-4D97-AF65-F5344CB8AC3E}">
        <p14:creationId xmlns:p14="http://schemas.microsoft.com/office/powerpoint/2010/main" val="743420868"/>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9" name="TextBox 8"/>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11" name="Content Placeholder 2"/>
          <p:cNvSpPr>
            <a:spLocks noGrp="1"/>
          </p:cNvSpPr>
          <p:nvPr>
            <p:ph idx="1"/>
          </p:nvPr>
        </p:nvSpPr>
        <p:spPr>
          <a:xfrm>
            <a:off x="214282" y="1988840"/>
            <a:ext cx="8501122" cy="3096344"/>
          </a:xfrm>
        </p:spPr>
        <p:txBody>
          <a:bodyPr>
            <a:normAutofit/>
          </a:bodyPr>
          <a:lstStyle/>
          <a:p>
            <a:pPr>
              <a:lnSpc>
                <a:spcPct val="100000"/>
              </a:lnSpc>
            </a:pPr>
            <a:r>
              <a:rPr lang="en-GB" sz="3200" b="1" u="sng" dirty="0">
                <a:solidFill>
                  <a:srgbClr val="00B050"/>
                </a:solidFill>
              </a:rPr>
              <a:t>Uterus</a:t>
            </a:r>
            <a:r>
              <a:rPr lang="en-GB" sz="3200" b="1" dirty="0">
                <a:solidFill>
                  <a:srgbClr val="00B050"/>
                </a:solidFill>
              </a:rPr>
              <a:t>: </a:t>
            </a:r>
            <a:r>
              <a:rPr lang="en-GB" sz="3200" dirty="0">
                <a:solidFill>
                  <a:srgbClr val="00B050"/>
                </a:solidFill>
              </a:rPr>
              <a:t>The organ that contains the developing foetus or unborn infant. A special arrangement</a:t>
            </a:r>
            <a:r>
              <a:rPr lang="en-GB" sz="3200" b="1" dirty="0">
                <a:solidFill>
                  <a:srgbClr val="00B050"/>
                </a:solidFill>
              </a:rPr>
              <a:t> </a:t>
            </a:r>
            <a:r>
              <a:rPr lang="en-GB" sz="3200" dirty="0">
                <a:solidFill>
                  <a:srgbClr val="00B050"/>
                </a:solidFill>
              </a:rPr>
              <a:t>of smooth muscles and blood vessels in the uterus allow for great expansion during pregnancy and forcible contractions during labour and deliver</a:t>
            </a:r>
            <a:endParaRPr lang="en-GB" dirty="0">
              <a:solidFill>
                <a:srgbClr val="00B050"/>
              </a:solidFill>
            </a:endParaRPr>
          </a:p>
        </p:txBody>
      </p:sp>
      <p:sp>
        <p:nvSpPr>
          <p:cNvPr id="2" name="Rectangle 1"/>
          <p:cNvSpPr/>
          <p:nvPr/>
        </p:nvSpPr>
        <p:spPr>
          <a:xfrm>
            <a:off x="251520" y="404664"/>
            <a:ext cx="8568952" cy="1569660"/>
          </a:xfrm>
          <a:prstGeom prst="rect">
            <a:avLst/>
          </a:prstGeom>
        </p:spPr>
        <p:txBody>
          <a:bodyPr wrap="square">
            <a:spAutoFit/>
          </a:bodyPr>
          <a:lstStyle/>
          <a:p>
            <a:pPr marL="457200" indent="-457200">
              <a:lnSpc>
                <a:spcPct val="100000"/>
              </a:lnSpc>
              <a:buFont typeface="Arial" pitchFamily="34" charset="0"/>
              <a:buChar char="•"/>
            </a:pPr>
            <a:r>
              <a:rPr lang="en-GB" sz="3200" b="1" u="sng" dirty="0">
                <a:solidFill>
                  <a:srgbClr val="7030A0"/>
                </a:solidFill>
              </a:rPr>
              <a:t>Umbilical cord</a:t>
            </a:r>
            <a:r>
              <a:rPr lang="en-GB" sz="3200" b="1" dirty="0">
                <a:solidFill>
                  <a:srgbClr val="7030A0"/>
                </a:solidFill>
              </a:rPr>
              <a:t>: </a:t>
            </a:r>
            <a:r>
              <a:rPr lang="en-GB" sz="3200" dirty="0">
                <a:solidFill>
                  <a:srgbClr val="7030A0"/>
                </a:solidFill>
              </a:rPr>
              <a:t>An extension of the placenta </a:t>
            </a:r>
          </a:p>
          <a:p>
            <a:pPr>
              <a:lnSpc>
                <a:spcPct val="100000"/>
              </a:lnSpc>
              <a:buNone/>
            </a:pPr>
            <a:r>
              <a:rPr lang="en-GB" sz="3200" dirty="0">
                <a:solidFill>
                  <a:srgbClr val="7030A0"/>
                </a:solidFill>
              </a:rPr>
              <a:t>   through which the foetus receives nourishment</a:t>
            </a:r>
            <a:r>
              <a:rPr lang="en-GB" sz="3200" b="1" dirty="0">
                <a:solidFill>
                  <a:srgbClr val="7030A0"/>
                </a:solidFill>
              </a:rPr>
              <a:t> </a:t>
            </a:r>
          </a:p>
          <a:p>
            <a:pPr>
              <a:lnSpc>
                <a:spcPct val="100000"/>
              </a:lnSpc>
              <a:buNone/>
            </a:pPr>
            <a:r>
              <a:rPr lang="en-GB" sz="3200" b="1" dirty="0">
                <a:solidFill>
                  <a:srgbClr val="7030A0"/>
                </a:solidFill>
              </a:rPr>
              <a:t>   </a:t>
            </a:r>
            <a:r>
              <a:rPr lang="en-GB" sz="3200" dirty="0">
                <a:solidFill>
                  <a:srgbClr val="7030A0"/>
                </a:solidFill>
              </a:rPr>
              <a:t>while in the uterus.</a:t>
            </a:r>
          </a:p>
        </p:txBody>
      </p:sp>
      <p:sp>
        <p:nvSpPr>
          <p:cNvPr id="3" name="Rectangle 2"/>
          <p:cNvSpPr/>
          <p:nvPr/>
        </p:nvSpPr>
        <p:spPr>
          <a:xfrm>
            <a:off x="107504" y="5014917"/>
            <a:ext cx="8064896" cy="1077218"/>
          </a:xfrm>
          <a:prstGeom prst="rect">
            <a:avLst/>
          </a:prstGeom>
        </p:spPr>
        <p:txBody>
          <a:bodyPr wrap="square">
            <a:spAutoFit/>
          </a:bodyPr>
          <a:lstStyle/>
          <a:p>
            <a:pPr marL="457200" indent="-457200">
              <a:lnSpc>
                <a:spcPct val="100000"/>
              </a:lnSpc>
              <a:buFont typeface="Arial" pitchFamily="34" charset="0"/>
              <a:buChar char="•"/>
            </a:pPr>
            <a:r>
              <a:rPr lang="en-GB" sz="3200" b="1" u="sng" dirty="0">
                <a:solidFill>
                  <a:srgbClr val="00B0F0"/>
                </a:solidFill>
              </a:rPr>
              <a:t>Vagina</a:t>
            </a:r>
            <a:r>
              <a:rPr lang="en-GB" sz="3200" b="1" dirty="0">
                <a:solidFill>
                  <a:srgbClr val="00B0F0"/>
                </a:solidFill>
              </a:rPr>
              <a:t>: </a:t>
            </a:r>
            <a:r>
              <a:rPr lang="en-GB" sz="3200" dirty="0">
                <a:solidFill>
                  <a:srgbClr val="00B0F0"/>
                </a:solidFill>
              </a:rPr>
              <a:t>Channel through which the infant passes to reach the outside</a:t>
            </a:r>
            <a:r>
              <a:rPr lang="en-GB" sz="3200" dirty="0"/>
              <a:t>.</a:t>
            </a:r>
          </a:p>
        </p:txBody>
      </p:sp>
    </p:spTree>
    <p:extLst>
      <p:ext uri="{BB962C8B-B14F-4D97-AF65-F5344CB8AC3E}">
        <p14:creationId xmlns:p14="http://schemas.microsoft.com/office/powerpoint/2010/main" val="3188105982"/>
      </p:ext>
    </p:extLst>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niya\Desktop\imgres.jpg"/>
          <p:cNvPicPr>
            <a:picLocks noChangeAspect="1" noChangeArrowheads="1"/>
          </p:cNvPicPr>
          <p:nvPr/>
        </p:nvPicPr>
        <p:blipFill>
          <a:blip r:embed="rId2" cstate="print"/>
          <a:srcRect/>
          <a:stretch>
            <a:fillRect/>
          </a:stretch>
        </p:blipFill>
        <p:spPr bwMode="auto">
          <a:xfrm>
            <a:off x="395536" y="76200"/>
            <a:ext cx="3225404" cy="2895600"/>
          </a:xfrm>
          <a:prstGeom prst="rect">
            <a:avLst/>
          </a:prstGeom>
          <a:noFill/>
        </p:spPr>
      </p:pic>
      <p:pic>
        <p:nvPicPr>
          <p:cNvPr id="5" name="Picture 3" descr="C:\Users\saniya\Desktop\1.jpg"/>
          <p:cNvPicPr>
            <a:picLocks noChangeAspect="1" noChangeArrowheads="1"/>
          </p:cNvPicPr>
          <p:nvPr/>
        </p:nvPicPr>
        <p:blipFill>
          <a:blip r:embed="rId3" cstate="print"/>
          <a:srcRect/>
          <a:stretch>
            <a:fillRect/>
          </a:stretch>
        </p:blipFill>
        <p:spPr bwMode="auto">
          <a:xfrm>
            <a:off x="4139952" y="22221"/>
            <a:ext cx="3361544" cy="2895600"/>
          </a:xfrm>
          <a:prstGeom prst="rect">
            <a:avLst/>
          </a:prstGeom>
          <a:noFill/>
        </p:spPr>
      </p:pic>
      <p:pic>
        <p:nvPicPr>
          <p:cNvPr id="6" name="Picture 4" descr="C:\Users\saniya\Desktop\2.jpg"/>
          <p:cNvPicPr>
            <a:picLocks noChangeAspect="1" noChangeArrowheads="1"/>
          </p:cNvPicPr>
          <p:nvPr/>
        </p:nvPicPr>
        <p:blipFill>
          <a:blip r:embed="rId4" cstate="print"/>
          <a:srcRect/>
          <a:stretch>
            <a:fillRect/>
          </a:stretch>
        </p:blipFill>
        <p:spPr bwMode="auto">
          <a:xfrm>
            <a:off x="2483768" y="2938183"/>
            <a:ext cx="3556143" cy="2743200"/>
          </a:xfrm>
          <a:prstGeom prst="rect">
            <a:avLst/>
          </a:prstGeom>
          <a:noFill/>
        </p:spPr>
      </p:pic>
      <p:sp>
        <p:nvSpPr>
          <p:cNvPr id="7" name="Rectangle 6"/>
          <p:cNvSpPr/>
          <p:nvPr/>
        </p:nvSpPr>
        <p:spPr>
          <a:xfrm>
            <a:off x="2544477" y="5730516"/>
            <a:ext cx="3434723" cy="584775"/>
          </a:xfrm>
          <a:prstGeom prst="rect">
            <a:avLst/>
          </a:prstGeom>
          <a:ln>
            <a:solidFill>
              <a:schemeClr val="tx1"/>
            </a:solidFill>
          </a:ln>
        </p:spPr>
        <p:txBody>
          <a:bodyPr wrap="none">
            <a:spAutoFit/>
          </a:bodyPr>
          <a:lstStyle/>
          <a:p>
            <a:r>
              <a:rPr lang="en-US" sz="3200" b="1" dirty="0">
                <a:solidFill>
                  <a:srgbClr val="FF0000"/>
                </a:solidFill>
                <a:ea typeface="Times New Roman"/>
              </a:rPr>
              <a:t>PREMATURE BIRTH</a:t>
            </a:r>
            <a:endParaRPr lang="en-US" sz="3200" b="1" dirty="0">
              <a:solidFill>
                <a:srgbClr val="FF0000"/>
              </a:solidFill>
            </a:endParaRPr>
          </a:p>
        </p:txBody>
      </p:sp>
    </p:spTree>
    <p:extLst>
      <p:ext uri="{BB962C8B-B14F-4D97-AF65-F5344CB8AC3E}">
        <p14:creationId xmlns:p14="http://schemas.microsoft.com/office/powerpoint/2010/main" val="916544571"/>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71503"/>
            <a:ext cx="7886700" cy="5605463"/>
          </a:xfrm>
        </p:spPr>
        <p:txBody>
          <a:bodyPr>
            <a:normAutofit lnSpcReduction="10000"/>
          </a:bodyPr>
          <a:lstStyle/>
          <a:p>
            <a:pPr marL="0" indent="0">
              <a:spcAft>
                <a:spcPts val="1200"/>
              </a:spcAft>
              <a:buNone/>
            </a:pPr>
            <a:r>
              <a:rPr lang="en-US" b="1" u="sng" dirty="0">
                <a:solidFill>
                  <a:srgbClr val="00B050"/>
                </a:solidFill>
                <a:cs typeface="Times New Roman" pitchFamily="18" charset="0"/>
              </a:rPr>
              <a:t>PRE-HOSPITAL TREATMENT FOR A PREMATURE BABY</a:t>
            </a:r>
          </a:p>
          <a:p>
            <a:pPr algn="just">
              <a:lnSpc>
                <a:spcPct val="100000"/>
              </a:lnSpc>
              <a:spcAft>
                <a:spcPts val="1200"/>
              </a:spcAft>
            </a:pPr>
            <a:r>
              <a:rPr lang="en-US" sz="3200" dirty="0">
                <a:solidFill>
                  <a:srgbClr val="00B0F0"/>
                </a:solidFill>
                <a:cs typeface="Times New Roman" pitchFamily="18" charset="0"/>
              </a:rPr>
              <a:t>Keep the baby warm.</a:t>
            </a:r>
          </a:p>
          <a:p>
            <a:pPr algn="just">
              <a:lnSpc>
                <a:spcPct val="100000"/>
              </a:lnSpc>
              <a:spcAft>
                <a:spcPts val="1200"/>
              </a:spcAft>
            </a:pPr>
            <a:r>
              <a:rPr lang="en-US" sz="3200" dirty="0">
                <a:solidFill>
                  <a:srgbClr val="92D050"/>
                </a:solidFill>
                <a:cs typeface="Times New Roman" pitchFamily="18" charset="0"/>
              </a:rPr>
              <a:t>Maintain open airway.</a:t>
            </a:r>
          </a:p>
          <a:p>
            <a:pPr algn="just">
              <a:lnSpc>
                <a:spcPct val="100000"/>
              </a:lnSpc>
              <a:spcAft>
                <a:spcPts val="1200"/>
              </a:spcAft>
            </a:pPr>
            <a:r>
              <a:rPr lang="en-US" sz="3200" dirty="0">
                <a:solidFill>
                  <a:srgbClr val="002060"/>
                </a:solidFill>
                <a:cs typeface="Times New Roman" pitchFamily="18" charset="0"/>
              </a:rPr>
              <a:t>Watch the umbilical cord for bleeding.</a:t>
            </a:r>
          </a:p>
          <a:p>
            <a:pPr algn="just">
              <a:lnSpc>
                <a:spcPct val="100000"/>
              </a:lnSpc>
              <a:spcAft>
                <a:spcPts val="1200"/>
              </a:spcAft>
            </a:pPr>
            <a:r>
              <a:rPr lang="en-US" sz="3200" dirty="0">
                <a:solidFill>
                  <a:srgbClr val="7030A0"/>
                </a:solidFill>
                <a:cs typeface="Times New Roman" pitchFamily="18" charset="0"/>
              </a:rPr>
              <a:t>Provide oxygen if needed.</a:t>
            </a:r>
          </a:p>
          <a:p>
            <a:pPr algn="just">
              <a:lnSpc>
                <a:spcPct val="100000"/>
              </a:lnSpc>
              <a:spcAft>
                <a:spcPts val="1200"/>
              </a:spcAft>
            </a:pPr>
            <a:r>
              <a:rPr lang="en-US" sz="3200" dirty="0">
                <a:solidFill>
                  <a:srgbClr val="FFC000"/>
                </a:solidFill>
                <a:cs typeface="Times New Roman" pitchFamily="18" charset="0"/>
              </a:rPr>
              <a:t>Avoid contamination. Keep the baby away from people and avoid breathing directly onto the baby.</a:t>
            </a:r>
          </a:p>
          <a:p>
            <a:pPr>
              <a:lnSpc>
                <a:spcPct val="100000"/>
              </a:lnSpc>
            </a:pPr>
            <a:endParaRPr lang="en-GB" dirty="0"/>
          </a:p>
        </p:txBody>
      </p:sp>
    </p:spTree>
    <p:extLst>
      <p:ext uri="{BB962C8B-B14F-4D97-AF65-F5344CB8AC3E}">
        <p14:creationId xmlns:p14="http://schemas.microsoft.com/office/powerpoint/2010/main" val="1303228137"/>
      </p:ext>
    </p:extLst>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85841"/>
            <a:ext cx="7886700" cy="5191125"/>
          </a:xfrm>
        </p:spPr>
        <p:txBody>
          <a:bodyPr>
            <a:normAutofit fontScale="92500"/>
          </a:bodyPr>
          <a:lstStyle/>
          <a:p>
            <a:pPr marL="0" indent="0">
              <a:lnSpc>
                <a:spcPct val="100000"/>
              </a:lnSpc>
              <a:spcAft>
                <a:spcPts val="1200"/>
              </a:spcAft>
              <a:buNone/>
            </a:pPr>
            <a:r>
              <a:rPr lang="en-US" sz="3600" b="1" dirty="0">
                <a:solidFill>
                  <a:srgbClr val="00B050"/>
                </a:solidFill>
                <a:cs typeface="Times New Roman" pitchFamily="18" charset="0"/>
              </a:rPr>
              <a:t>7) </a:t>
            </a:r>
            <a:r>
              <a:rPr lang="en-US" sz="3600" b="1" u="sng" dirty="0">
                <a:solidFill>
                  <a:srgbClr val="00B050"/>
                </a:solidFill>
                <a:cs typeface="Times New Roman" pitchFamily="18" charset="0"/>
              </a:rPr>
              <a:t>STILLBIRTH</a:t>
            </a:r>
          </a:p>
          <a:p>
            <a:pPr marL="398463" indent="-398463" algn="just">
              <a:lnSpc>
                <a:spcPct val="100000"/>
              </a:lnSpc>
              <a:spcAft>
                <a:spcPts val="600"/>
              </a:spcAft>
              <a:buFont typeface="Wingdings" pitchFamily="2" charset="2"/>
              <a:buChar char="Ø"/>
            </a:pPr>
            <a:r>
              <a:rPr lang="en-US" sz="3200" dirty="0">
                <a:solidFill>
                  <a:srgbClr val="00B0F0"/>
                </a:solidFill>
                <a:cs typeface="Times New Roman" pitchFamily="18" charset="0"/>
              </a:rPr>
              <a:t>This is a situation in which the baby dies in the womb hours, days, or even weeks before birth. </a:t>
            </a:r>
          </a:p>
          <a:p>
            <a:pPr marL="398463" indent="-398463" algn="just">
              <a:lnSpc>
                <a:spcPct val="100000"/>
              </a:lnSpc>
              <a:spcAft>
                <a:spcPts val="600"/>
              </a:spcAft>
              <a:buFont typeface="Wingdings" pitchFamily="2" charset="2"/>
              <a:buChar char="Ø"/>
            </a:pPr>
            <a:r>
              <a:rPr lang="en-US" sz="3200" dirty="0">
                <a:solidFill>
                  <a:srgbClr val="00B050"/>
                </a:solidFill>
                <a:cs typeface="Times New Roman" pitchFamily="18" charset="0"/>
              </a:rPr>
              <a:t>Signs of obvious death include the presence of blisters, foul odor, skin or tissue deterioration and discoloration, and a softened head. </a:t>
            </a:r>
          </a:p>
          <a:p>
            <a:pPr marL="398463" indent="-398463" algn="just">
              <a:lnSpc>
                <a:spcPct val="100000"/>
              </a:lnSpc>
              <a:buFont typeface="Wingdings" pitchFamily="2" charset="2"/>
              <a:buChar char="Ø"/>
            </a:pPr>
            <a:r>
              <a:rPr lang="en-US" sz="3200" dirty="0">
                <a:solidFill>
                  <a:srgbClr val="002060"/>
                </a:solidFill>
                <a:cs typeface="Times New Roman" pitchFamily="18" charset="0"/>
              </a:rPr>
              <a:t>At other times, the baby may be born in cardiac or pulmonary arrest but may survive with resuscitation.</a:t>
            </a:r>
          </a:p>
          <a:p>
            <a:endParaRPr lang="en-GB" dirty="0"/>
          </a:p>
        </p:txBody>
      </p:sp>
    </p:spTree>
    <p:extLst>
      <p:ext uri="{BB962C8B-B14F-4D97-AF65-F5344CB8AC3E}">
        <p14:creationId xmlns:p14="http://schemas.microsoft.com/office/powerpoint/2010/main" val="3067292527"/>
      </p:ext>
    </p:extLst>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8992" y="5925941"/>
            <a:ext cx="2403863" cy="646331"/>
          </a:xfrm>
          <a:prstGeom prst="rect">
            <a:avLst/>
          </a:prstGeom>
          <a:ln>
            <a:solidFill>
              <a:schemeClr val="tx1"/>
            </a:solidFill>
          </a:ln>
        </p:spPr>
        <p:txBody>
          <a:bodyPr wrap="none">
            <a:spAutoFit/>
          </a:bodyPr>
          <a:lstStyle/>
          <a:p>
            <a:r>
              <a:rPr lang="en-US" sz="3600" b="1" dirty="0">
                <a:solidFill>
                  <a:srgbClr val="FF0000"/>
                </a:solidFill>
                <a:ea typeface="Times New Roman"/>
              </a:rPr>
              <a:t>STILL BIRTH</a:t>
            </a:r>
            <a:endParaRPr lang="en-US" sz="3600" b="1" dirty="0"/>
          </a:p>
        </p:txBody>
      </p:sp>
      <p:pic>
        <p:nvPicPr>
          <p:cNvPr id="5" name="Picture 2" descr="C:\Users\saniya\Desktop\imgres.jpg"/>
          <p:cNvPicPr>
            <a:picLocks noChangeAspect="1" noChangeArrowheads="1"/>
          </p:cNvPicPr>
          <p:nvPr/>
        </p:nvPicPr>
        <p:blipFill>
          <a:blip r:embed="rId2" cstate="print"/>
          <a:srcRect/>
          <a:stretch>
            <a:fillRect/>
          </a:stretch>
        </p:blipFill>
        <p:spPr bwMode="auto">
          <a:xfrm>
            <a:off x="984481" y="185739"/>
            <a:ext cx="3028950" cy="2700848"/>
          </a:xfrm>
          <a:prstGeom prst="rect">
            <a:avLst/>
          </a:prstGeom>
          <a:noFill/>
        </p:spPr>
      </p:pic>
      <p:pic>
        <p:nvPicPr>
          <p:cNvPr id="6" name="Picture 3" descr="C:\Users\saniya\Desktop\1.jpg"/>
          <p:cNvPicPr>
            <a:picLocks noChangeAspect="1" noChangeArrowheads="1"/>
          </p:cNvPicPr>
          <p:nvPr/>
        </p:nvPicPr>
        <p:blipFill>
          <a:blip r:embed="rId3" cstate="print"/>
          <a:srcRect/>
          <a:stretch>
            <a:fillRect/>
          </a:stretch>
        </p:blipFill>
        <p:spPr bwMode="auto">
          <a:xfrm>
            <a:off x="4427984" y="185739"/>
            <a:ext cx="3192397" cy="2697119"/>
          </a:xfrm>
          <a:prstGeom prst="rect">
            <a:avLst/>
          </a:prstGeom>
          <a:noFill/>
        </p:spPr>
      </p:pic>
      <p:pic>
        <p:nvPicPr>
          <p:cNvPr id="7" name="Picture 4" descr="C:\Users\saniya\Desktop\3.jpg"/>
          <p:cNvPicPr>
            <a:picLocks noChangeAspect="1" noChangeArrowheads="1"/>
          </p:cNvPicPr>
          <p:nvPr/>
        </p:nvPicPr>
        <p:blipFill>
          <a:blip r:embed="rId4" cstate="print"/>
          <a:srcRect/>
          <a:stretch>
            <a:fillRect/>
          </a:stretch>
        </p:blipFill>
        <p:spPr bwMode="auto">
          <a:xfrm>
            <a:off x="984481" y="3075274"/>
            <a:ext cx="3028950" cy="2981325"/>
          </a:xfrm>
          <a:prstGeom prst="rect">
            <a:avLst/>
          </a:prstGeom>
          <a:noFill/>
        </p:spPr>
      </p:pic>
      <p:pic>
        <p:nvPicPr>
          <p:cNvPr id="8" name="Picture 5" descr="C:\Users\saniya\Desktop\2.jpg"/>
          <p:cNvPicPr>
            <a:picLocks noChangeAspect="1" noChangeArrowheads="1"/>
          </p:cNvPicPr>
          <p:nvPr/>
        </p:nvPicPr>
        <p:blipFill>
          <a:blip r:embed="rId5" cstate="print"/>
          <a:srcRect/>
          <a:stretch>
            <a:fillRect/>
          </a:stretch>
        </p:blipFill>
        <p:spPr bwMode="auto">
          <a:xfrm>
            <a:off x="4427984" y="3075274"/>
            <a:ext cx="3192397" cy="2981325"/>
          </a:xfrm>
          <a:prstGeom prst="rect">
            <a:avLst/>
          </a:prstGeom>
          <a:noFill/>
        </p:spPr>
      </p:pic>
    </p:spTree>
    <p:extLst>
      <p:ext uri="{BB962C8B-B14F-4D97-AF65-F5344CB8AC3E}">
        <p14:creationId xmlns:p14="http://schemas.microsoft.com/office/powerpoint/2010/main" val="2816189897"/>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71500"/>
            <a:ext cx="7886700" cy="5605464"/>
          </a:xfrm>
        </p:spPr>
        <p:txBody>
          <a:bodyPr>
            <a:normAutofit fontScale="77500" lnSpcReduction="20000"/>
          </a:bodyPr>
          <a:lstStyle/>
          <a:p>
            <a:pPr marL="0" indent="0">
              <a:spcAft>
                <a:spcPts val="1200"/>
              </a:spcAft>
              <a:buNone/>
            </a:pPr>
            <a:r>
              <a:rPr lang="en-US" sz="3900" b="1" u="sng" dirty="0">
                <a:solidFill>
                  <a:srgbClr val="00B050"/>
                </a:solidFill>
                <a:cs typeface="Times New Roman" pitchFamily="18" charset="0"/>
              </a:rPr>
              <a:t>MANAGING A STILLBIRTH</a:t>
            </a:r>
          </a:p>
          <a:p>
            <a:pPr marL="352425" indent="-352425" algn="just">
              <a:lnSpc>
                <a:spcPct val="110000"/>
              </a:lnSpc>
              <a:spcAft>
                <a:spcPts val="600"/>
              </a:spcAft>
              <a:buFont typeface="Wingdings" pitchFamily="2" charset="2"/>
              <a:buChar char="Ø"/>
            </a:pPr>
            <a:r>
              <a:rPr lang="en-US" sz="3500" dirty="0">
                <a:solidFill>
                  <a:srgbClr val="0070C0"/>
                </a:solidFill>
                <a:cs typeface="Times New Roman" pitchFamily="18" charset="0"/>
              </a:rPr>
              <a:t>Do not revive the baby if it appears to have been dead for an extended period of time. </a:t>
            </a:r>
          </a:p>
          <a:p>
            <a:pPr marL="352425" indent="-352425" algn="just">
              <a:lnSpc>
                <a:spcPct val="110000"/>
              </a:lnSpc>
              <a:spcAft>
                <a:spcPts val="600"/>
              </a:spcAft>
              <a:buFont typeface="Wingdings" pitchFamily="2" charset="2"/>
              <a:buChar char="Ø"/>
            </a:pPr>
            <a:r>
              <a:rPr lang="en-US" sz="3500" dirty="0">
                <a:solidFill>
                  <a:srgbClr val="FFC000"/>
                </a:solidFill>
                <a:cs typeface="Times New Roman" pitchFamily="18" charset="0"/>
              </a:rPr>
              <a:t>Offer emotional support for the mother and relatives .</a:t>
            </a:r>
          </a:p>
          <a:p>
            <a:pPr marL="352425" indent="-352425" algn="just">
              <a:lnSpc>
                <a:spcPct val="110000"/>
              </a:lnSpc>
              <a:spcAft>
                <a:spcPts val="600"/>
              </a:spcAft>
              <a:buFont typeface="Wingdings" pitchFamily="2" charset="2"/>
              <a:buChar char="Ø"/>
            </a:pPr>
            <a:r>
              <a:rPr lang="en-US" sz="3500" dirty="0">
                <a:solidFill>
                  <a:srgbClr val="002060"/>
                </a:solidFill>
                <a:cs typeface="Times New Roman" pitchFamily="18" charset="0"/>
              </a:rPr>
              <a:t>A baby born in cardiac or pulmonary arrest should receive basic life support.</a:t>
            </a:r>
          </a:p>
          <a:p>
            <a:pPr marL="352425" indent="-352425" algn="just">
              <a:lnSpc>
                <a:spcPct val="110000"/>
              </a:lnSpc>
              <a:spcAft>
                <a:spcPts val="600"/>
              </a:spcAft>
              <a:buFont typeface="Wingdings" pitchFamily="2" charset="2"/>
              <a:buChar char="Ø"/>
            </a:pPr>
            <a:r>
              <a:rPr lang="en-US" sz="3500" dirty="0">
                <a:solidFill>
                  <a:srgbClr val="00B050"/>
                </a:solidFill>
                <a:cs typeface="Times New Roman" pitchFamily="18" charset="0"/>
              </a:rPr>
              <a:t>Do not lie to the mother regarding the baby’s condition, and do not prevent her from seeing the baby.</a:t>
            </a:r>
          </a:p>
          <a:p>
            <a:pPr marL="352425" indent="-352425" algn="just">
              <a:lnSpc>
                <a:spcPct val="110000"/>
              </a:lnSpc>
              <a:buFont typeface="Wingdings" pitchFamily="2" charset="2"/>
              <a:buChar char="Ø"/>
            </a:pPr>
            <a:r>
              <a:rPr lang="en-US" sz="3500" dirty="0">
                <a:solidFill>
                  <a:schemeClr val="accent6">
                    <a:lumMod val="75000"/>
                  </a:schemeClr>
                </a:solidFill>
                <a:cs typeface="Times New Roman" pitchFamily="18" charset="0"/>
              </a:rPr>
              <a:t>Comply with the mother’s religious beliefs and follow local customs, laws and protocols.</a:t>
            </a:r>
          </a:p>
          <a:p>
            <a:endParaRPr lang="en-GB" dirty="0"/>
          </a:p>
        </p:txBody>
      </p:sp>
    </p:spTree>
    <p:extLst>
      <p:ext uri="{BB962C8B-B14F-4D97-AF65-F5344CB8AC3E}">
        <p14:creationId xmlns:p14="http://schemas.microsoft.com/office/powerpoint/2010/main" val="2395261687"/>
      </p:ext>
    </p:extLst>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26661323"/>
              </p:ext>
            </p:extLst>
          </p:nvPr>
        </p:nvGraphicFramePr>
        <p:xfrm>
          <a:off x="1285852" y="474558"/>
          <a:ext cx="6400802" cy="5825683"/>
        </p:xfrm>
        <a:graphic>
          <a:graphicData uri="http://schemas.openxmlformats.org/drawingml/2006/table">
            <a:tbl>
              <a:tblPr/>
              <a:tblGrid>
                <a:gridCol w="1256232">
                  <a:extLst>
                    <a:ext uri="{9D8B030D-6E8A-4147-A177-3AD203B41FA5}">
                      <a16:colId xmlns:a16="http://schemas.microsoft.com/office/drawing/2014/main" xmlns="" val="20000"/>
                    </a:ext>
                  </a:extLst>
                </a:gridCol>
                <a:gridCol w="1674976">
                  <a:extLst>
                    <a:ext uri="{9D8B030D-6E8A-4147-A177-3AD203B41FA5}">
                      <a16:colId xmlns:a16="http://schemas.microsoft.com/office/drawing/2014/main" xmlns="" val="20001"/>
                    </a:ext>
                  </a:extLst>
                </a:gridCol>
                <a:gridCol w="717847">
                  <a:extLst>
                    <a:ext uri="{9D8B030D-6E8A-4147-A177-3AD203B41FA5}">
                      <a16:colId xmlns:a16="http://schemas.microsoft.com/office/drawing/2014/main" xmlns="" val="20002"/>
                    </a:ext>
                  </a:extLst>
                </a:gridCol>
                <a:gridCol w="1256232">
                  <a:extLst>
                    <a:ext uri="{9D8B030D-6E8A-4147-A177-3AD203B41FA5}">
                      <a16:colId xmlns:a16="http://schemas.microsoft.com/office/drawing/2014/main" xmlns="" val="20003"/>
                    </a:ext>
                  </a:extLst>
                </a:gridCol>
                <a:gridCol w="1495515">
                  <a:extLst>
                    <a:ext uri="{9D8B030D-6E8A-4147-A177-3AD203B41FA5}">
                      <a16:colId xmlns:a16="http://schemas.microsoft.com/office/drawing/2014/main" xmlns="" val="20004"/>
                    </a:ext>
                  </a:extLst>
                </a:gridCol>
              </a:tblGrid>
              <a:tr h="264653">
                <a:tc>
                  <a:txBody>
                    <a:bodyPr/>
                    <a:lstStyle/>
                    <a:p>
                      <a:pPr marL="0" marR="0">
                        <a:lnSpc>
                          <a:spcPct val="115000"/>
                        </a:lnSpc>
                        <a:spcBef>
                          <a:spcPts val="0"/>
                        </a:spcBef>
                        <a:spcAft>
                          <a:spcPts val="0"/>
                        </a:spcAft>
                        <a:tabLst>
                          <a:tab pos="0" algn="l"/>
                          <a:tab pos="571500" algn="l"/>
                        </a:tabLst>
                      </a:pPr>
                      <a:endParaRPr lang="en-US" sz="1600" b="1" dirty="0">
                        <a:solidFill>
                          <a:srgbClr val="009900"/>
                        </a:solidFill>
                        <a:latin typeface="Kruti Dev 010"/>
                        <a:ea typeface="Times New Roman"/>
                        <a:cs typeface="Times New Roman"/>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0" algn="l"/>
                          <a:tab pos="571500" algn="l"/>
                        </a:tabLst>
                      </a:pPr>
                      <a:r>
                        <a:rPr kumimoji="0" lang="en-US" sz="1600" b="1" kern="1200" baseline="0" dirty="0">
                          <a:solidFill>
                            <a:schemeClr val="tx1"/>
                          </a:solidFill>
                          <a:latin typeface="+mn-lt"/>
                          <a:ea typeface="+mn-ea"/>
                          <a:cs typeface="+mn-cs"/>
                        </a:rPr>
                        <a:t>Points</a:t>
                      </a:r>
                      <a:endParaRPr lang="en-US" sz="1600" b="1" dirty="0">
                        <a:solidFill>
                          <a:srgbClr val="009900"/>
                        </a:solidFill>
                        <a:latin typeface="Times New Roman"/>
                        <a:ea typeface="Times New Roman"/>
                        <a:cs typeface="Times New Roman"/>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0" algn="l"/>
                          <a:tab pos="571500" algn="l"/>
                        </a:tabLst>
                      </a:pPr>
                      <a:r>
                        <a:rPr kumimoji="0" lang="en-US" sz="1600" b="1" kern="1200" baseline="0" dirty="0">
                          <a:solidFill>
                            <a:schemeClr val="tx1"/>
                          </a:solidFill>
                          <a:latin typeface="+mn-lt"/>
                          <a:ea typeface="+mn-ea"/>
                          <a:cs typeface="+mn-cs"/>
                        </a:rPr>
                        <a:t>One minute</a:t>
                      </a:r>
                      <a:endParaRPr lang="en-US" sz="1600" b="1" dirty="0">
                        <a:solidFill>
                          <a:srgbClr val="009900"/>
                        </a:solidFill>
                        <a:latin typeface="Times New Roman"/>
                        <a:ea typeface="Times New Roman"/>
                        <a:cs typeface="Times New Roman"/>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0" algn="l"/>
                          <a:tab pos="571500" algn="l"/>
                        </a:tabLst>
                      </a:pPr>
                      <a:r>
                        <a:rPr kumimoji="0" lang="en-US" sz="1600" b="1" kern="1200" baseline="0" dirty="0">
                          <a:solidFill>
                            <a:schemeClr val="tx1"/>
                          </a:solidFill>
                          <a:latin typeface="+mn-lt"/>
                          <a:ea typeface="+mn-ea"/>
                          <a:cs typeface="+mn-cs"/>
                        </a:rPr>
                        <a:t>Five minutes</a:t>
                      </a:r>
                      <a:endParaRPr lang="en-US" sz="1600" b="1" dirty="0">
                        <a:solidFill>
                          <a:srgbClr val="009900"/>
                        </a:solidFill>
                        <a:latin typeface="Times New Roman"/>
                        <a:ea typeface="Times New Roman"/>
                        <a:cs typeface="Times New Roman"/>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4653">
                <a:tc>
                  <a:txBody>
                    <a:bodyPr/>
                    <a:lstStyle/>
                    <a:p>
                      <a:pPr marL="0" marR="0" algn="ctr">
                        <a:lnSpc>
                          <a:spcPct val="115000"/>
                        </a:lnSpc>
                        <a:spcBef>
                          <a:spcPts val="0"/>
                        </a:spcBef>
                        <a:spcAft>
                          <a:spcPts val="0"/>
                        </a:spcAft>
                        <a:tabLst>
                          <a:tab pos="0" algn="l"/>
                          <a:tab pos="571500" algn="l"/>
                        </a:tabLst>
                      </a:pPr>
                      <a:r>
                        <a:rPr lang="en-US" sz="1600" b="1" dirty="0">
                          <a:solidFill>
                            <a:srgbClr val="FF0000"/>
                          </a:solidFill>
                          <a:latin typeface="Times New Roman" pitchFamily="18" charset="0"/>
                          <a:ea typeface="Times New Roman"/>
                          <a:cs typeface="Times New Roman" pitchFamily="18" charset="0"/>
                        </a:rPr>
                        <a:t>A</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Appearance (skin color)</a:t>
                      </a:r>
                      <a:endParaRPr lang="en-US" sz="1600" b="1" dirty="0">
                        <a:solidFill>
                          <a:schemeClr val="tx1"/>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Blue or pale extremities</a:t>
                      </a:r>
                      <a:endParaRPr lang="en-US" sz="1600" b="1" dirty="0">
                        <a:solidFill>
                          <a:srgbClr val="FF00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0000"/>
                          </a:solidFill>
                          <a:latin typeface="Times New Roman" pitchFamily="18" charset="0"/>
                          <a:ea typeface="Times New Roman"/>
                          <a:cs typeface="Times New Roman" pitchFamily="18" charset="0"/>
                        </a:rPr>
                        <a:t>0</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64653">
                <a:tc gridSpan="2">
                  <a:txBody>
                    <a:bodyPr/>
                    <a:lstStyle/>
                    <a:p>
                      <a:pPr marL="0" marR="0">
                        <a:lnSpc>
                          <a:spcPct val="100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Pink trunk and blue extremities</a:t>
                      </a:r>
                      <a:endParaRPr lang="en-US" sz="1600" b="1" dirty="0">
                        <a:solidFill>
                          <a:srgbClr val="FF00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0000"/>
                          </a:solidFill>
                          <a:latin typeface="Times New Roman" pitchFamily="18" charset="0"/>
                          <a:ea typeface="Times New Roman"/>
                          <a:cs typeface="Times New Roman" pitchFamily="18" charset="0"/>
                        </a:rPr>
                        <a:t>1</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Completely pink</a:t>
                      </a:r>
                      <a:endParaRPr lang="en-US" sz="1600" b="1" dirty="0">
                        <a:solidFill>
                          <a:srgbClr val="FF00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0000"/>
                          </a:solidFill>
                          <a:latin typeface="Times New Roman" pitchFamily="18" charset="0"/>
                          <a:ea typeface="Times New Roman"/>
                          <a:cs typeface="Times New Roman" pitchFamily="18" charset="0"/>
                        </a:rPr>
                        <a:t>2</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64653">
                <a:tc>
                  <a:txBody>
                    <a:bodyPr/>
                    <a:lstStyle/>
                    <a:p>
                      <a:pPr marL="0" marR="0" algn="ctr">
                        <a:lnSpc>
                          <a:spcPct val="115000"/>
                        </a:lnSpc>
                        <a:spcBef>
                          <a:spcPts val="0"/>
                        </a:spcBef>
                        <a:spcAft>
                          <a:spcPts val="0"/>
                        </a:spcAft>
                        <a:tabLst>
                          <a:tab pos="0" algn="l"/>
                          <a:tab pos="571500" algn="l"/>
                        </a:tabLst>
                      </a:pPr>
                      <a:r>
                        <a:rPr lang="en-US" sz="1600" b="1" dirty="0">
                          <a:solidFill>
                            <a:srgbClr val="009900"/>
                          </a:solidFill>
                          <a:latin typeface="Times New Roman" pitchFamily="18" charset="0"/>
                          <a:ea typeface="Times New Roman"/>
                          <a:cs typeface="Times New Roman" pitchFamily="18" charset="0"/>
                        </a:rPr>
                        <a:t>   P</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Pulse</a:t>
                      </a:r>
                      <a:endParaRPr lang="en-US" sz="1600" b="1" dirty="0">
                        <a:solidFill>
                          <a:srgbClr val="0099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Absent</a:t>
                      </a:r>
                      <a:endParaRPr lang="en-US" sz="1600" b="1" dirty="0">
                        <a:solidFill>
                          <a:srgbClr val="0099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9900"/>
                          </a:solidFill>
                          <a:latin typeface="Times New Roman" pitchFamily="18" charset="0"/>
                          <a:ea typeface="Times New Roman"/>
                          <a:cs typeface="Times New Roman" pitchFamily="18" charset="0"/>
                        </a:rPr>
                        <a:t>0</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100 or less</a:t>
                      </a:r>
                      <a:endParaRPr lang="en-US" sz="1600" b="1" dirty="0">
                        <a:solidFill>
                          <a:srgbClr val="0099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9900"/>
                          </a:solidFill>
                          <a:latin typeface="Times New Roman" pitchFamily="18" charset="0"/>
                          <a:ea typeface="Times New Roman"/>
                          <a:cs typeface="Times New Roman" pitchFamily="18" charset="0"/>
                        </a:rPr>
                        <a:t>1</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More than 100</a:t>
                      </a:r>
                      <a:endParaRPr lang="en-US" sz="1600" b="1" dirty="0">
                        <a:solidFill>
                          <a:srgbClr val="0099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9900"/>
                          </a:solidFill>
                          <a:latin typeface="Times New Roman" pitchFamily="18" charset="0"/>
                          <a:ea typeface="Times New Roman"/>
                          <a:cs typeface="Times New Roman" pitchFamily="18" charset="0"/>
                        </a:rPr>
                        <a:t>2</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64653">
                <a:tc>
                  <a:txBody>
                    <a:bodyPr/>
                    <a:lstStyle/>
                    <a:p>
                      <a:pPr marL="0" marR="0" algn="ctr">
                        <a:lnSpc>
                          <a:spcPct val="115000"/>
                        </a:lnSpc>
                        <a:spcBef>
                          <a:spcPts val="0"/>
                        </a:spcBef>
                        <a:spcAft>
                          <a:spcPts val="0"/>
                        </a:spcAft>
                        <a:tabLst>
                          <a:tab pos="0" algn="l"/>
                          <a:tab pos="571500" algn="l"/>
                        </a:tabLst>
                      </a:pPr>
                      <a:r>
                        <a:rPr lang="en-US" sz="1600" b="1" dirty="0">
                          <a:solidFill>
                            <a:srgbClr val="CC0066"/>
                          </a:solidFill>
                          <a:latin typeface="Times New Roman" pitchFamily="18" charset="0"/>
                          <a:ea typeface="Times New Roman"/>
                          <a:cs typeface="Times New Roman" pitchFamily="18" charset="0"/>
                        </a:rPr>
                        <a:t>   G</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Grimace (Irritability)</a:t>
                      </a:r>
                      <a:endParaRPr lang="en-US" sz="1600" b="1" dirty="0">
                        <a:solidFill>
                          <a:srgbClr val="CC0066"/>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No response</a:t>
                      </a:r>
                      <a:endParaRPr lang="en-US" sz="1600" b="1" dirty="0">
                        <a:solidFill>
                          <a:srgbClr val="CC0066"/>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CC0066"/>
                          </a:solidFill>
                          <a:latin typeface="Times New Roman" pitchFamily="18" charset="0"/>
                          <a:ea typeface="Times New Roman"/>
                          <a:cs typeface="Times New Roman" pitchFamily="18" charset="0"/>
                        </a:rPr>
                        <a:t>0</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Grimace or whispers</a:t>
                      </a:r>
                      <a:endParaRPr lang="en-US" sz="1600" b="1" dirty="0">
                        <a:solidFill>
                          <a:srgbClr val="CC0066"/>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CC0066"/>
                          </a:solidFill>
                          <a:latin typeface="Times New Roman" pitchFamily="18" charset="0"/>
                          <a:ea typeface="Times New Roman"/>
                          <a:cs typeface="Times New Roman" pitchFamily="18" charset="0"/>
                        </a:rPr>
                        <a:t>1</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Actively cries</a:t>
                      </a:r>
                      <a:endParaRPr lang="en-US" sz="1600" b="1" dirty="0">
                        <a:solidFill>
                          <a:srgbClr val="CC0066"/>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CC0066"/>
                          </a:solidFill>
                          <a:latin typeface="Times New Roman" pitchFamily="18" charset="0"/>
                          <a:ea typeface="Times New Roman"/>
                          <a:cs typeface="Times New Roman" pitchFamily="18" charset="0"/>
                        </a:rPr>
                        <a:t>2</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64653">
                <a:tc>
                  <a:txBody>
                    <a:bodyPr/>
                    <a:lstStyle/>
                    <a:p>
                      <a:pPr marL="0" marR="0" algn="ctr">
                        <a:lnSpc>
                          <a:spcPct val="115000"/>
                        </a:lnSpc>
                        <a:spcBef>
                          <a:spcPts val="0"/>
                        </a:spcBef>
                        <a:spcAft>
                          <a:spcPts val="0"/>
                        </a:spcAft>
                        <a:tabLst>
                          <a:tab pos="0" algn="l"/>
                          <a:tab pos="571500" algn="l"/>
                        </a:tabLst>
                      </a:pPr>
                      <a:r>
                        <a:rPr lang="en-US" sz="1600" b="1" dirty="0">
                          <a:solidFill>
                            <a:srgbClr val="0000FF"/>
                          </a:solidFill>
                          <a:latin typeface="Times New Roman" pitchFamily="18" charset="0"/>
                          <a:ea typeface="Times New Roman"/>
                          <a:cs typeface="Times New Roman" pitchFamily="18" charset="0"/>
                        </a:rPr>
                        <a:t>   A</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Activity (Muscle tone)</a:t>
                      </a:r>
                      <a:endParaRPr lang="en-US" sz="1600" b="1" dirty="0">
                        <a:solidFill>
                          <a:srgbClr val="0000FF"/>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3"/>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Flaccid, Limp</a:t>
                      </a:r>
                      <a:endParaRPr lang="en-US" sz="1600" b="1" dirty="0">
                        <a:solidFill>
                          <a:srgbClr val="0000FF"/>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00FF"/>
                          </a:solidFill>
                          <a:latin typeface="Times New Roman" pitchFamily="18" charset="0"/>
                          <a:ea typeface="Times New Roman"/>
                          <a:cs typeface="Times New Roman" pitchFamily="18" charset="0"/>
                        </a:rPr>
                        <a:t>0</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Some flexion of extremities</a:t>
                      </a:r>
                      <a:endParaRPr lang="en-US" sz="1600" b="1" dirty="0">
                        <a:solidFill>
                          <a:srgbClr val="0000FF"/>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00FF"/>
                          </a:solidFill>
                          <a:latin typeface="Times New Roman" pitchFamily="18" charset="0"/>
                          <a:ea typeface="Times New Roman"/>
                          <a:cs typeface="Times New Roman" pitchFamily="18" charset="0"/>
                        </a:rPr>
                        <a:t>1</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Active extremity motion</a:t>
                      </a:r>
                      <a:endParaRPr lang="en-US" sz="1600" b="1" dirty="0">
                        <a:solidFill>
                          <a:srgbClr val="0000FF"/>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00FF"/>
                          </a:solidFill>
                          <a:latin typeface="Times New Roman" pitchFamily="18" charset="0"/>
                          <a:ea typeface="Times New Roman"/>
                          <a:cs typeface="Times New Roman" pitchFamily="18" charset="0"/>
                        </a:rPr>
                        <a:t>2</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64653">
                <a:tc>
                  <a:txBody>
                    <a:bodyPr/>
                    <a:lstStyle/>
                    <a:p>
                      <a:pPr marL="0" marR="0" algn="ctr">
                        <a:lnSpc>
                          <a:spcPct val="115000"/>
                        </a:lnSpc>
                        <a:spcBef>
                          <a:spcPts val="0"/>
                        </a:spcBef>
                        <a:spcAft>
                          <a:spcPts val="0"/>
                        </a:spcAft>
                        <a:tabLst>
                          <a:tab pos="0" algn="l"/>
                          <a:tab pos="571500" algn="l"/>
                        </a:tabLst>
                      </a:pPr>
                      <a:r>
                        <a:rPr lang="en-US" sz="1600" b="1" dirty="0">
                          <a:solidFill>
                            <a:srgbClr val="FF6600"/>
                          </a:solidFill>
                          <a:latin typeface="Times New Roman" pitchFamily="18" charset="0"/>
                          <a:ea typeface="Times New Roman"/>
                          <a:cs typeface="Times New Roman" pitchFamily="18" charset="0"/>
                        </a:rPr>
                        <a:t>   R</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Respiratory effort</a:t>
                      </a:r>
                      <a:endParaRPr lang="en-US" sz="1600" b="1" dirty="0">
                        <a:solidFill>
                          <a:srgbClr val="FF66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7"/>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Absent</a:t>
                      </a:r>
                      <a:endParaRPr lang="en-US" sz="1600" b="1" dirty="0">
                        <a:solidFill>
                          <a:srgbClr val="FF66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6600"/>
                          </a:solidFill>
                          <a:latin typeface="Times New Roman" pitchFamily="18" charset="0"/>
                          <a:ea typeface="Times New Roman"/>
                          <a:cs typeface="Times New Roman" pitchFamily="18" charset="0"/>
                        </a:rPr>
                        <a:t>0</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Slow and irregular</a:t>
                      </a:r>
                      <a:endParaRPr lang="en-US" sz="1600" b="1" dirty="0">
                        <a:solidFill>
                          <a:srgbClr val="FF66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6600"/>
                          </a:solidFill>
                          <a:latin typeface="Times New Roman" pitchFamily="18" charset="0"/>
                          <a:ea typeface="Times New Roman"/>
                          <a:cs typeface="Times New Roman" pitchFamily="18" charset="0"/>
                        </a:rPr>
                        <a:t>1</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Strong cry</a:t>
                      </a:r>
                      <a:endParaRPr lang="en-US" sz="1600" b="1" dirty="0">
                        <a:solidFill>
                          <a:srgbClr val="FF66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6600"/>
                          </a:solidFill>
                          <a:latin typeface="Times New Roman" pitchFamily="18" charset="0"/>
                          <a:ea typeface="Times New Roman"/>
                          <a:cs typeface="Times New Roman" pitchFamily="18" charset="0"/>
                        </a:rPr>
                        <a:t>2</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mn-lt"/>
                          <a:ea typeface="+mn-ea"/>
                          <a:cs typeface="+mn-cs"/>
                        </a:rPr>
                        <a:t>Total Score</a:t>
                      </a:r>
                      <a:endParaRPr lang="en-US" sz="1600" b="1" dirty="0">
                        <a:solidFill>
                          <a:srgbClr val="FF0000"/>
                        </a:solidFill>
                        <a:latin typeface="Times New Roman"/>
                        <a:ea typeface="Times New Roman"/>
                        <a:cs typeface="Times New Roman"/>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bl>
          </a:graphicData>
        </a:graphic>
      </p:graphicFrame>
      <p:sp>
        <p:nvSpPr>
          <p:cNvPr id="5" name="Rectangle 4"/>
          <p:cNvSpPr/>
          <p:nvPr/>
        </p:nvSpPr>
        <p:spPr>
          <a:xfrm>
            <a:off x="2114551" y="-142900"/>
            <a:ext cx="4839891" cy="584775"/>
          </a:xfrm>
          <a:prstGeom prst="rect">
            <a:avLst/>
          </a:prstGeom>
        </p:spPr>
        <p:txBody>
          <a:bodyPr wrap="square">
            <a:spAutoFit/>
          </a:bodyPr>
          <a:lstStyle/>
          <a:p>
            <a:pPr algn="ctr"/>
            <a:r>
              <a:rPr lang="en-US" sz="3200" b="1" u="sng" dirty="0">
                <a:solidFill>
                  <a:srgbClr val="FF0000"/>
                </a:solidFill>
                <a:cs typeface="Times New Roman" pitchFamily="18" charset="0"/>
              </a:rPr>
              <a:t>APGAR SCORING SYSTEM</a:t>
            </a:r>
          </a:p>
        </p:txBody>
      </p:sp>
    </p:spTree>
    <p:extLst>
      <p:ext uri="{BB962C8B-B14F-4D97-AF65-F5344CB8AC3E}">
        <p14:creationId xmlns:p14="http://schemas.microsoft.com/office/powerpoint/2010/main" val="1438168717"/>
      </p:ext>
    </p:extLst>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14338"/>
            <a:ext cx="7886700" cy="6229350"/>
          </a:xfrm>
        </p:spPr>
        <p:txBody>
          <a:bodyPr>
            <a:normAutofit fontScale="85000" lnSpcReduction="20000"/>
          </a:bodyPr>
          <a:lstStyle/>
          <a:p>
            <a:pPr marL="352425" indent="-352425" algn="just">
              <a:lnSpc>
                <a:spcPct val="110000"/>
              </a:lnSpc>
              <a:buFont typeface="Wingdings" pitchFamily="2" charset="2"/>
              <a:buChar char="Ø"/>
            </a:pPr>
            <a:r>
              <a:rPr lang="en-US" sz="3500" dirty="0">
                <a:solidFill>
                  <a:schemeClr val="accent6">
                    <a:lumMod val="75000"/>
                  </a:schemeClr>
                </a:solidFill>
                <a:cs typeface="Times New Roman" pitchFamily="18" charset="0"/>
              </a:rPr>
              <a:t>Ideally, scores are taken at one minute and </a:t>
            </a:r>
          </a:p>
          <a:p>
            <a:pPr marL="0" indent="0" algn="just">
              <a:lnSpc>
                <a:spcPct val="110000"/>
              </a:lnSpc>
              <a:buNone/>
            </a:pPr>
            <a:r>
              <a:rPr lang="en-US" sz="3500" dirty="0">
                <a:solidFill>
                  <a:schemeClr val="accent6">
                    <a:lumMod val="75000"/>
                  </a:schemeClr>
                </a:solidFill>
                <a:cs typeface="Times New Roman" pitchFamily="18" charset="0"/>
              </a:rPr>
              <a:t>five minutes after birth.</a:t>
            </a:r>
          </a:p>
          <a:p>
            <a:pPr marL="352425" indent="-352425" algn="just">
              <a:lnSpc>
                <a:spcPct val="110000"/>
              </a:lnSpc>
              <a:buFont typeface="Wingdings" pitchFamily="2" charset="2"/>
              <a:buChar char="Ø"/>
            </a:pPr>
            <a:r>
              <a:rPr lang="en-US" sz="3500" dirty="0">
                <a:solidFill>
                  <a:srgbClr val="00B050"/>
                </a:solidFill>
                <a:cs typeface="Times New Roman" pitchFamily="18" charset="0"/>
              </a:rPr>
              <a:t>If the neonate is not breathing, DO NOT withhold resuscitation for an APGAR score.</a:t>
            </a:r>
          </a:p>
          <a:p>
            <a:pPr marL="352425" indent="-352425" algn="just">
              <a:lnSpc>
                <a:spcPct val="110000"/>
              </a:lnSpc>
              <a:buFont typeface="Wingdings" pitchFamily="2" charset="2"/>
              <a:buChar char="Ø"/>
            </a:pPr>
            <a:r>
              <a:rPr lang="en-US" sz="3500" dirty="0">
                <a:solidFill>
                  <a:srgbClr val="7030A0"/>
                </a:solidFill>
                <a:cs typeface="Times New Roman" pitchFamily="18" charset="0"/>
              </a:rPr>
              <a:t>Total score indicates the following:</a:t>
            </a:r>
          </a:p>
          <a:p>
            <a:pPr marL="973138" indent="-457200" algn="just">
              <a:lnSpc>
                <a:spcPct val="110000"/>
              </a:lnSpc>
              <a:buClr>
                <a:srgbClr val="C00000"/>
              </a:buClr>
            </a:pPr>
            <a:r>
              <a:rPr lang="en-US" sz="3500" dirty="0">
                <a:solidFill>
                  <a:srgbClr val="00B0F0"/>
                </a:solidFill>
                <a:cs typeface="Times New Roman" pitchFamily="18" charset="0"/>
              </a:rPr>
              <a:t>7-10:Indicates an active and vigorous newborn who requires routine care.</a:t>
            </a:r>
          </a:p>
          <a:p>
            <a:pPr marL="973138" indent="-457200" algn="just">
              <a:lnSpc>
                <a:spcPct val="110000"/>
              </a:lnSpc>
              <a:buClr>
                <a:srgbClr val="C00000"/>
              </a:buClr>
            </a:pPr>
            <a:r>
              <a:rPr lang="en-US" sz="3500" dirty="0">
                <a:solidFill>
                  <a:srgbClr val="FFC000"/>
                </a:solidFill>
                <a:cs typeface="Times New Roman" pitchFamily="18" charset="0"/>
              </a:rPr>
              <a:t>4-6: Indicates a moderately depressed newborn who requires oxygen and stimulation.</a:t>
            </a:r>
          </a:p>
          <a:p>
            <a:pPr marL="973138" indent="-457200" algn="just">
              <a:lnSpc>
                <a:spcPct val="110000"/>
              </a:lnSpc>
              <a:buClr>
                <a:srgbClr val="C00000"/>
              </a:buClr>
            </a:pPr>
            <a:r>
              <a:rPr lang="en-US" sz="3500" dirty="0">
                <a:solidFill>
                  <a:srgbClr val="002060"/>
                </a:solidFill>
                <a:cs typeface="Times New Roman" pitchFamily="18" charset="0"/>
              </a:rPr>
              <a:t>0-3: Indicates a severely depressed newborn who requires immediate resuscitation efforts.</a:t>
            </a:r>
          </a:p>
          <a:p>
            <a:endParaRPr lang="en-GB" dirty="0"/>
          </a:p>
        </p:txBody>
      </p:sp>
    </p:spTree>
    <p:extLst>
      <p:ext uri="{BB962C8B-B14F-4D97-AF65-F5344CB8AC3E}">
        <p14:creationId xmlns:p14="http://schemas.microsoft.com/office/powerpoint/2010/main" val="1817107886"/>
      </p:ext>
    </p:extLst>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Font typeface="Monotype Sorts" pitchFamily="2" charset="2"/>
              <a:buNone/>
              <a:defRPr/>
            </a:pPr>
            <a:endParaRPr lang="en-US" dirty="0"/>
          </a:p>
          <a:p>
            <a:pPr algn="ctr">
              <a:buFont typeface="Monotype Sorts" pitchFamily="2" charset="2"/>
              <a:buNone/>
              <a:defRPr/>
            </a:pPr>
            <a:r>
              <a:rPr lang="en-US" sz="9600" b="1" dirty="0">
                <a:solidFill>
                  <a:srgbClr val="FF0000"/>
                </a:solidFill>
              </a:rPr>
              <a:t>ANY QUESTION</a:t>
            </a:r>
          </a:p>
          <a:p>
            <a:pPr marL="0" indent="0" algn="ctr">
              <a:buNone/>
              <a:defRPr/>
            </a:pPr>
            <a:r>
              <a:rPr lang="en-IN" sz="9600" b="1" dirty="0">
                <a:solidFill>
                  <a:srgbClr val="FF0000"/>
                </a:solidFill>
              </a:rPr>
              <a:t>?</a:t>
            </a:r>
          </a:p>
        </p:txBody>
      </p:sp>
    </p:spTree>
    <p:extLst>
      <p:ext uri="{BB962C8B-B14F-4D97-AF65-F5344CB8AC3E}">
        <p14:creationId xmlns:p14="http://schemas.microsoft.com/office/powerpoint/2010/main" val="1986116512"/>
      </p:ext>
    </p:extLst>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425" y="2686050"/>
            <a:ext cx="4629150" cy="1371600"/>
          </a:xfrm>
        </p:spPr>
        <p:txBody>
          <a:bodyPr>
            <a:normAutofit fontScale="77500" lnSpcReduction="20000"/>
          </a:bodyPr>
          <a:lstStyle/>
          <a:p>
            <a:pPr marL="0" indent="0" algn="ctr">
              <a:buNone/>
              <a:defRPr/>
            </a:pPr>
            <a:r>
              <a:rPr lang="en-IN" sz="96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pPr>
              <a:defRPr/>
            </a:pPr>
            <a:endParaRPr lang="en-IN" dirty="0"/>
          </a:p>
        </p:txBody>
      </p:sp>
    </p:spTree>
    <p:extLst>
      <p:ext uri="{BB962C8B-B14F-4D97-AF65-F5344CB8AC3E}">
        <p14:creationId xmlns:p14="http://schemas.microsoft.com/office/powerpoint/2010/main" val="2365412345"/>
      </p:ext>
    </p:extLst>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700" name="Picture 4" descr="Umbilical Cord Ne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962" y="1414463"/>
            <a:ext cx="5222081" cy="405765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3" action="ppaction://hlinksldjump"/>
          </p:cNvPr>
          <p:cNvSpPr/>
          <p:nvPr/>
        </p:nvSpPr>
        <p:spPr>
          <a:xfrm rot="10800000">
            <a:off x="8443912" y="6300791"/>
            <a:ext cx="7000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280367"/>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37"/>
            <a:ext cx="7886700" cy="900784"/>
          </a:xfrm>
        </p:spPr>
        <p:txBody>
          <a:bodyPr>
            <a:normAutofit/>
          </a:bodyPr>
          <a:lstStyle/>
          <a:p>
            <a:pPr algn="ctr"/>
            <a:r>
              <a:rPr lang="en-GB" sz="3600" b="1" u="sng" dirty="0">
                <a:solidFill>
                  <a:srgbClr val="FF0000"/>
                </a:solidFill>
                <a:latin typeface="+mn-lt"/>
              </a:rPr>
              <a:t>STAGES OF LABOUR</a:t>
            </a:r>
            <a:endParaRPr lang="en-GB" sz="3600" u="sng" dirty="0">
              <a:solidFill>
                <a:srgbClr val="FF0000"/>
              </a:solidFill>
              <a:latin typeface="+mn-lt"/>
            </a:endParaRPr>
          </a:p>
        </p:txBody>
      </p:sp>
      <p:sp>
        <p:nvSpPr>
          <p:cNvPr id="3" name="Content Placeholder 2"/>
          <p:cNvSpPr>
            <a:spLocks noGrp="1"/>
          </p:cNvSpPr>
          <p:nvPr>
            <p:ph idx="1"/>
          </p:nvPr>
        </p:nvSpPr>
        <p:spPr>
          <a:xfrm>
            <a:off x="510779" y="1071546"/>
            <a:ext cx="7886700" cy="5093758"/>
          </a:xfrm>
        </p:spPr>
        <p:txBody>
          <a:bodyPr/>
          <a:lstStyle/>
          <a:p>
            <a:pPr eaLnBrk="0" fontAlgn="base" hangingPunct="0">
              <a:lnSpc>
                <a:spcPct val="100000"/>
              </a:lnSpc>
              <a:spcBef>
                <a:spcPct val="0"/>
              </a:spcBef>
              <a:spcAft>
                <a:spcPct val="0"/>
              </a:spcAft>
            </a:pPr>
            <a:r>
              <a:rPr lang="en-GB" sz="3200" b="1" u="sng" dirty="0">
                <a:solidFill>
                  <a:srgbClr val="00B0F0"/>
                </a:solidFill>
                <a:ea typeface="Times New Roman" panose="02020603050405020304" pitchFamily="18" charset="0"/>
                <a:cs typeface="Arial" panose="020B0604020202020204" pitchFamily="34" charset="0"/>
              </a:rPr>
              <a:t>First stage (dilation)</a:t>
            </a:r>
            <a:r>
              <a:rPr lang="en-GB" sz="3200" b="1" dirty="0">
                <a:solidFill>
                  <a:srgbClr val="00B0F0"/>
                </a:solidFill>
                <a:ea typeface="Times New Roman" panose="02020603050405020304" pitchFamily="18" charset="0"/>
                <a:cs typeface="Arial" panose="020B0604020202020204" pitchFamily="34" charset="0"/>
              </a:rPr>
              <a:t>: </a:t>
            </a:r>
            <a:r>
              <a:rPr lang="en-GB" sz="3200" dirty="0">
                <a:solidFill>
                  <a:srgbClr val="002060"/>
                </a:solidFill>
                <a:ea typeface="Times New Roman" panose="02020603050405020304" pitchFamily="18" charset="0"/>
                <a:cs typeface="Arial" panose="020B0604020202020204" pitchFamily="34" charset="0"/>
              </a:rPr>
              <a:t>Begins with the mother’s contractions and ends when the infant enters</a:t>
            </a:r>
            <a:r>
              <a:rPr lang="en-GB" sz="3200" b="1" dirty="0">
                <a:solidFill>
                  <a:srgbClr val="002060"/>
                </a:solidFill>
                <a:ea typeface="Times New Roman" panose="02020603050405020304" pitchFamily="18" charset="0"/>
                <a:cs typeface="Arial" panose="020B0604020202020204" pitchFamily="34" charset="0"/>
              </a:rPr>
              <a:t> </a:t>
            </a:r>
            <a:r>
              <a:rPr lang="en-GB" sz="3200" dirty="0">
                <a:solidFill>
                  <a:srgbClr val="002060"/>
                </a:solidFill>
                <a:ea typeface="Times New Roman" panose="02020603050405020304" pitchFamily="18" charset="0"/>
                <a:cs typeface="Arial" panose="020B0604020202020204" pitchFamily="34" charset="0"/>
              </a:rPr>
              <a:t>the birth the canal. During this first and longest stage, the cervix becomes fully dilated (expanded).</a:t>
            </a:r>
            <a:endParaRPr lang="en-GB" sz="3200" dirty="0">
              <a:solidFill>
                <a:srgbClr val="002060"/>
              </a:solidFill>
            </a:endParaRPr>
          </a:p>
          <a:p>
            <a:pPr marL="0" lvl="0" indent="0" eaLnBrk="0" fontAlgn="base" hangingPunct="0">
              <a:lnSpc>
                <a:spcPct val="100000"/>
              </a:lnSpc>
              <a:spcBef>
                <a:spcPct val="0"/>
              </a:spcBef>
              <a:spcAft>
                <a:spcPct val="0"/>
              </a:spcAft>
              <a:buNone/>
              <a:tabLst>
                <a:tab pos="228600" algn="l"/>
                <a:tab pos="800100" algn="l"/>
              </a:tabLst>
            </a:pPr>
            <a:endParaRPr lang="en-GB" sz="4400" dirty="0">
              <a:latin typeface="Arial" panose="020B0604020202020204" pitchFamily="34" charset="0"/>
            </a:endParaRPr>
          </a:p>
          <a:p>
            <a:endParaRPr lang="en-GB"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9" y="3558384"/>
            <a:ext cx="4864894" cy="26852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17871" y="18335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739178054"/>
      </p:ext>
    </p:extLst>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rId2" action="ppaction://hlinksldjump"/>
          </p:cNvPr>
          <p:cNvSpPr/>
          <p:nvPr/>
        </p:nvSpPr>
        <p:spPr>
          <a:xfrm rot="10800000">
            <a:off x="8443912" y="6300791"/>
            <a:ext cx="7000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1"/>
          <p:cNvPicPr>
            <a:picLocks noChangeAspect="1" noChangeArrowheads="1"/>
          </p:cNvPicPr>
          <p:nvPr/>
        </p:nvPicPr>
        <p:blipFill>
          <a:blip r:embed="rId3" cstate="print"/>
          <a:srcRect/>
          <a:stretch>
            <a:fillRect/>
          </a:stretch>
        </p:blipFill>
        <p:spPr bwMode="auto">
          <a:xfrm>
            <a:off x="975124" y="1157291"/>
            <a:ext cx="7136606" cy="4052887"/>
          </a:xfrm>
          <a:prstGeom prst="rect">
            <a:avLst/>
          </a:prstGeom>
          <a:noFill/>
        </p:spPr>
      </p:pic>
    </p:spTree>
    <p:extLst>
      <p:ext uri="{BB962C8B-B14F-4D97-AF65-F5344CB8AC3E}">
        <p14:creationId xmlns:p14="http://schemas.microsoft.com/office/powerpoint/2010/main" val="2410711566"/>
      </p:ext>
    </p:extLst>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942976" y="904877"/>
            <a:ext cx="7308056" cy="4910139"/>
          </a:xfrm>
          <a:prstGeom prst="rect">
            <a:avLst/>
          </a:prstGeom>
          <a:noFill/>
        </p:spPr>
      </p:pic>
      <p:sp>
        <p:nvSpPr>
          <p:cNvPr id="3" name="Right Arrow 2">
            <a:hlinkClick r:id="rId3" action="ppaction://hlinksldjump"/>
          </p:cNvPr>
          <p:cNvSpPr/>
          <p:nvPr/>
        </p:nvSpPr>
        <p:spPr>
          <a:xfrm rot="10800000">
            <a:off x="8443912" y="6300791"/>
            <a:ext cx="7000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0052748"/>
      </p:ext>
    </p:extLst>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975123" y="800102"/>
            <a:ext cx="7243763" cy="5014913"/>
          </a:xfrm>
          <a:prstGeom prst="rect">
            <a:avLst/>
          </a:prstGeom>
          <a:noFill/>
        </p:spPr>
      </p:pic>
      <p:sp>
        <p:nvSpPr>
          <p:cNvPr id="3" name="Right Arrow 2">
            <a:hlinkClick r:id="rId3" action="ppaction://hlinksldjump"/>
          </p:cNvPr>
          <p:cNvSpPr/>
          <p:nvPr/>
        </p:nvSpPr>
        <p:spPr>
          <a:xfrm rot="10800000">
            <a:off x="8443912" y="6300791"/>
            <a:ext cx="7000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1375306"/>
      </p:ext>
    </p:extLst>
  </p:cSld>
  <p:clrMapOvr>
    <a:masterClrMapping/>
  </p:clrMapOvr>
  <p:transition>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jp\My Documents\lesson presentations\PHOTOS L-18 MFR\c\DSC00005.JPG"/>
          <p:cNvPicPr>
            <a:picLocks noChangeAspect="1" noChangeArrowheads="1"/>
          </p:cNvPicPr>
          <p:nvPr/>
        </p:nvPicPr>
        <p:blipFill>
          <a:blip r:embed="rId2" cstate="print">
            <a:lum bright="-4000" contrast="38000"/>
          </a:blip>
          <a:srcRect/>
          <a:stretch>
            <a:fillRect/>
          </a:stretch>
        </p:blipFill>
        <p:spPr bwMode="auto">
          <a:xfrm>
            <a:off x="685800" y="590550"/>
            <a:ext cx="7779544" cy="4876800"/>
          </a:xfrm>
          <a:prstGeom prst="rect">
            <a:avLst/>
          </a:prstGeom>
          <a:noFill/>
          <a:ln w="9525">
            <a:noFill/>
            <a:miter lim="800000"/>
            <a:headEnd/>
            <a:tailEnd/>
          </a:ln>
        </p:spPr>
      </p:pic>
      <p:sp>
        <p:nvSpPr>
          <p:cNvPr id="3" name="Rectangle 2"/>
          <p:cNvSpPr/>
          <p:nvPr/>
        </p:nvSpPr>
        <p:spPr>
          <a:xfrm>
            <a:off x="685800" y="5614731"/>
            <a:ext cx="7779544" cy="1578894"/>
          </a:xfrm>
          <a:prstGeom prst="rect">
            <a:avLst/>
          </a:prstGeom>
        </p:spPr>
        <p:txBody>
          <a:bodyPr wrap="square">
            <a:spAutoFit/>
          </a:bodyPr>
          <a:lstStyle/>
          <a:p>
            <a:pPr algn="ctr">
              <a:lnSpc>
                <a:spcPct val="115000"/>
              </a:lnSpc>
              <a:tabLst>
                <a:tab pos="0" algn="l"/>
                <a:tab pos="571500" algn="l"/>
              </a:tabLst>
            </a:pPr>
            <a:r>
              <a:rPr lang="en-US" sz="2800" b="1" dirty="0">
                <a:cs typeface="Times New Roman" pitchFamily="18" charset="0"/>
              </a:rPr>
              <a:t>Tactile stimulation by snapping a finger against the sole of the baby’s foot rubbing the back gently but vigorously</a:t>
            </a:r>
            <a:endParaRPr lang="en-US" sz="2800" dirty="0">
              <a:solidFill>
                <a:srgbClr val="0000FF"/>
              </a:solidFill>
              <a:ea typeface="Times New Roman"/>
            </a:endParaRPr>
          </a:p>
        </p:txBody>
      </p:sp>
      <p:sp>
        <p:nvSpPr>
          <p:cNvPr id="4" name="Right Arrow 3">
            <a:hlinkClick r:id="rId3" action="ppaction://hlinksldjump"/>
          </p:cNvPr>
          <p:cNvSpPr/>
          <p:nvPr/>
        </p:nvSpPr>
        <p:spPr>
          <a:xfrm rot="10800000">
            <a:off x="8443912" y="6300791"/>
            <a:ext cx="7000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1685283"/>
      </p:ext>
    </p:extLst>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
          <p:cNvPicPr>
            <a:picLocks noChangeAspect="1" noChangeArrowheads="1"/>
          </p:cNvPicPr>
          <p:nvPr/>
        </p:nvPicPr>
        <p:blipFill>
          <a:blip r:embed="rId2" cstate="print">
            <a:lum bright="-14000" contrast="30000"/>
          </a:blip>
          <a:srcRect/>
          <a:stretch>
            <a:fillRect/>
          </a:stretch>
        </p:blipFill>
        <p:spPr bwMode="auto">
          <a:xfrm>
            <a:off x="2857501" y="228600"/>
            <a:ext cx="3444240" cy="5181600"/>
          </a:xfrm>
          <a:prstGeom prst="rect">
            <a:avLst/>
          </a:prstGeom>
          <a:noFill/>
        </p:spPr>
      </p:pic>
      <p:sp>
        <p:nvSpPr>
          <p:cNvPr id="3" name="Text Box 7"/>
          <p:cNvSpPr txBox="1">
            <a:spLocks noChangeArrowheads="1"/>
          </p:cNvSpPr>
          <p:nvPr/>
        </p:nvSpPr>
        <p:spPr bwMode="auto">
          <a:xfrm>
            <a:off x="1714501" y="5486400"/>
            <a:ext cx="1828800"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US" b="1" dirty="0">
                <a:cs typeface="Times New Roman" pitchFamily="18" charset="0"/>
              </a:rPr>
              <a:t>First clamp </a:t>
            </a:r>
            <a:r>
              <a:rPr lang="en-US" b="1" dirty="0" err="1">
                <a:cs typeface="Times New Roman" pitchFamily="18" charset="0"/>
              </a:rPr>
              <a:t>appx</a:t>
            </a:r>
            <a:r>
              <a:rPr lang="en-US" b="1" dirty="0">
                <a:cs typeface="Times New Roman" pitchFamily="18" charset="0"/>
              </a:rPr>
              <a:t>. 25 cm. from the baby.</a:t>
            </a:r>
            <a:endParaRPr kumimoji="0" lang="en-US" sz="2800" b="0" i="0" u="none" strike="noStrike" cap="none" normalizeH="0" baseline="0" dirty="0">
              <a:ln>
                <a:noFill/>
              </a:ln>
              <a:solidFill>
                <a:srgbClr val="0000FF"/>
              </a:solidFill>
              <a:effectLst/>
              <a:cs typeface="Arial" pitchFamily="34" charset="0"/>
            </a:endParaRPr>
          </a:p>
        </p:txBody>
      </p:sp>
      <p:sp>
        <p:nvSpPr>
          <p:cNvPr id="4" name="Text Box 4"/>
          <p:cNvSpPr txBox="1">
            <a:spLocks noChangeArrowheads="1"/>
          </p:cNvSpPr>
          <p:nvPr/>
        </p:nvSpPr>
        <p:spPr bwMode="auto">
          <a:xfrm>
            <a:off x="5829301" y="5181600"/>
            <a:ext cx="2212632" cy="914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US" b="1" dirty="0">
                <a:cs typeface="Times New Roman" pitchFamily="18" charset="0"/>
              </a:rPr>
              <a:t>Second clamp 8 cm. away from the first clamp toward the baby</a:t>
            </a:r>
            <a:endParaRPr kumimoji="0" lang="en-US" sz="2800" b="0" i="0" u="none" strike="noStrike" cap="none" normalizeH="0" baseline="0" dirty="0">
              <a:ln>
                <a:noFill/>
              </a:ln>
              <a:solidFill>
                <a:srgbClr val="0000FF"/>
              </a:solidFill>
              <a:effectLst/>
              <a:cs typeface="Arial" pitchFamily="34" charset="0"/>
            </a:endParaRPr>
          </a:p>
        </p:txBody>
      </p:sp>
      <p:sp>
        <p:nvSpPr>
          <p:cNvPr id="5" name="Rectangle 9"/>
          <p:cNvSpPr>
            <a:spLocks noChangeArrowheads="1"/>
          </p:cNvSpPr>
          <p:nvPr/>
        </p:nvSpPr>
        <p:spPr bwMode="auto">
          <a:xfrm>
            <a:off x="1371602"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5715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0"/>
          <p:cNvSpPr>
            <a:spLocks noChangeArrowheads="1"/>
          </p:cNvSpPr>
          <p:nvPr/>
        </p:nvSpPr>
        <p:spPr bwMode="auto">
          <a:xfrm>
            <a:off x="1371602" y="4572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1"/>
          <p:cNvSpPr>
            <a:spLocks noChangeArrowheads="1"/>
          </p:cNvSpPr>
          <p:nvPr/>
        </p:nvSpPr>
        <p:spPr bwMode="auto">
          <a:xfrm>
            <a:off x="1371601" y="2886075"/>
            <a:ext cx="341760"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Kruti Dev 010" pitchFamily="2"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2"/>
          <p:cNvSpPr>
            <a:spLocks noChangeArrowheads="1"/>
          </p:cNvSpPr>
          <p:nvPr/>
        </p:nvSpPr>
        <p:spPr bwMode="auto">
          <a:xfrm>
            <a:off x="1371602" y="531495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5715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AutoShape 2"/>
          <p:cNvSpPr>
            <a:spLocks noChangeShapeType="1"/>
          </p:cNvSpPr>
          <p:nvPr/>
        </p:nvSpPr>
        <p:spPr bwMode="auto">
          <a:xfrm flipV="1">
            <a:off x="2228851" y="3124200"/>
            <a:ext cx="2171700" cy="2286000"/>
          </a:xfrm>
          <a:prstGeom prst="straightConnector1">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 name="AutoShape 2"/>
          <p:cNvSpPr>
            <a:spLocks noChangeShapeType="1"/>
          </p:cNvSpPr>
          <p:nvPr/>
        </p:nvSpPr>
        <p:spPr bwMode="auto">
          <a:xfrm flipH="1" flipV="1">
            <a:off x="4686301" y="3505200"/>
            <a:ext cx="2228850" cy="1676400"/>
          </a:xfrm>
          <a:prstGeom prst="straightConnector1">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 name="Right Arrow 10">
            <a:hlinkClick r:id="rId3" action="ppaction://hlinksldjump"/>
          </p:cNvPr>
          <p:cNvSpPr/>
          <p:nvPr/>
        </p:nvSpPr>
        <p:spPr>
          <a:xfrm rot="10800000">
            <a:off x="8443912" y="6300791"/>
            <a:ext cx="7000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87767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repeatCount="indefinite" fill="hold" grpId="0" nodeType="withEffect">
                                  <p:stCondLst>
                                    <p:cond delay="0"/>
                                  </p:stCondLst>
                                  <p:endCondLst>
                                    <p:cond evt="onNext" delay="0">
                                      <p:tgtEl>
                                        <p:sldTgt/>
                                      </p:tgtEl>
                                    </p:cond>
                                  </p:end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8" presetClass="entr" presetSubtype="12" repeatCount="indefinite" fill="hold" grpId="0" nodeType="withEffect">
                                  <p:stCondLst>
                                    <p:cond delay="0"/>
                                  </p:stCondLst>
                                  <p:endCondLst>
                                    <p:cond evt="onNext" delay="0">
                                      <p:tgtEl>
                                        <p:sldTgt/>
                                      </p:tgtEl>
                                    </p:cond>
                                  </p:endCondLst>
                                  <p:childTnLst>
                                    <p:set>
                                      <p:cBhvr>
                                        <p:cTn id="14" dur="1" fill="hold">
                                          <p:stCondLst>
                                            <p:cond delay="0"/>
                                          </p:stCondLst>
                                        </p:cTn>
                                        <p:tgtEl>
                                          <p:spTgt spid="10"/>
                                        </p:tgtEl>
                                        <p:attrNameLst>
                                          <p:attrName>style.visibility</p:attrName>
                                        </p:attrNameLst>
                                      </p:cBhvr>
                                      <p:to>
                                        <p:strVal val="visible"/>
                                      </p:to>
                                    </p:set>
                                    <p:animEffect transition="in" filter="strips(downLeft)">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286"/>
            <a:ext cx="7886700" cy="914384"/>
          </a:xfrm>
        </p:spPr>
        <p:txBody>
          <a:bodyPr>
            <a:normAutofit/>
          </a:bodyPr>
          <a:lstStyle/>
          <a:p>
            <a:pPr algn="ctr"/>
            <a:r>
              <a:rPr lang="en-GB" sz="3600" b="1" u="sng" dirty="0">
                <a:solidFill>
                  <a:srgbClr val="FF0000"/>
                </a:solidFill>
                <a:latin typeface="+mn-lt"/>
              </a:rPr>
              <a:t>ASSESSMENT OF THE MOTHER</a:t>
            </a:r>
            <a:endParaRPr lang="en-GB" sz="3600" u="sng" dirty="0">
              <a:solidFill>
                <a:srgbClr val="FF0000"/>
              </a:solidFill>
              <a:latin typeface="+mn-lt"/>
            </a:endParaRPr>
          </a:p>
        </p:txBody>
      </p:sp>
      <p:sp>
        <p:nvSpPr>
          <p:cNvPr id="3" name="Content Placeholder 2"/>
          <p:cNvSpPr>
            <a:spLocks noGrp="1"/>
          </p:cNvSpPr>
          <p:nvPr>
            <p:ph idx="1"/>
          </p:nvPr>
        </p:nvSpPr>
        <p:spPr>
          <a:xfrm>
            <a:off x="285720" y="571480"/>
            <a:ext cx="8858280" cy="5643602"/>
          </a:xfrm>
        </p:spPr>
        <p:txBody>
          <a:bodyPr>
            <a:noAutofit/>
          </a:bodyPr>
          <a:lstStyle/>
          <a:p>
            <a:pPr>
              <a:lnSpc>
                <a:spcPct val="100000"/>
              </a:lnSpc>
              <a:spcAft>
                <a:spcPts val="1200"/>
              </a:spcAft>
            </a:pPr>
            <a:r>
              <a:rPr lang="en-GB" sz="3200" dirty="0"/>
              <a:t>Use universal precautions and secure the scene.</a:t>
            </a:r>
          </a:p>
          <a:p>
            <a:pPr>
              <a:lnSpc>
                <a:spcPct val="100000"/>
              </a:lnSpc>
              <a:spcAft>
                <a:spcPts val="1200"/>
              </a:spcAft>
            </a:pPr>
            <a:r>
              <a:rPr lang="en-GB" sz="3200" dirty="0"/>
              <a:t>Conduct initial assessment.</a:t>
            </a:r>
          </a:p>
          <a:p>
            <a:pPr>
              <a:lnSpc>
                <a:spcPct val="100000"/>
              </a:lnSpc>
              <a:spcAft>
                <a:spcPts val="1200"/>
              </a:spcAft>
            </a:pPr>
            <a:r>
              <a:rPr lang="en-GB" sz="3200" dirty="0"/>
              <a:t>Verify prenatal care, get doctor’s information, ask about any difficulties with pregnancy, and whether delivery is to be normal. Ask when her due date is.</a:t>
            </a:r>
          </a:p>
          <a:p>
            <a:pPr>
              <a:lnSpc>
                <a:spcPct val="100000"/>
              </a:lnSpc>
            </a:pPr>
            <a:r>
              <a:rPr lang="en-GB" sz="3200" dirty="0"/>
              <a:t>Ask the patient if it is her first pregnancy. If so, the labour process will usually last close to 18 hours. The duration of labour is considerably shorter with each subsequent birth (approximately 2-3 hours).</a:t>
            </a:r>
          </a:p>
          <a:p>
            <a:endParaRPr lang="en-GB" sz="3200" dirty="0"/>
          </a:p>
        </p:txBody>
      </p:sp>
      <p:sp>
        <p:nvSpPr>
          <p:cNvPr id="4" name="TextBox 3"/>
          <p:cNvSpPr txBox="1"/>
          <p:nvPr/>
        </p:nvSpPr>
        <p:spPr>
          <a:xfrm>
            <a:off x="8515350" y="6557963"/>
            <a:ext cx="628650"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3251025564"/>
      </p:ext>
    </p:extLst>
  </p:cSld>
  <p:clrMapOvr>
    <a:masterClrMapping/>
  </p:clrMapOvr>
  <p:transition>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447800"/>
            <a:ext cx="6553200" cy="2971800"/>
          </a:xfrm>
          <a:prstGeom prst="rect">
            <a:avLst/>
          </a:prstGeom>
          <a:noFill/>
          <a:ln>
            <a:noFill/>
          </a:ln>
        </p:spPr>
        <p:txBody>
          <a:bodyPr wrap="none">
            <a:prstTxWarp prst="textCurveDown">
              <a:avLst>
                <a:gd name="adj" fmla="val 33672"/>
              </a:avLst>
            </a:prstTxWarp>
            <a:spAutoFit/>
          </a:bodyPr>
          <a:lstStyle/>
          <a:p>
            <a:pPr>
              <a:defRPr/>
            </a:pPr>
            <a:r>
              <a:rPr lang="en-US" sz="5400" b="1" cap="all" dirty="0">
                <a:ln w="9000" cmpd="sng">
                  <a:solidFill>
                    <a:srgbClr val="FF0000"/>
                  </a:solidFill>
                  <a:prstDash val="solid"/>
                </a:ln>
                <a:solidFill>
                  <a:srgbClr val="FF0000"/>
                </a:solidFill>
                <a:effectLst>
                  <a:reflection blurRad="12700" stA="28000" endPos="45000" dist="1000" dir="5400000" sy="-100000" algn="bl" rotWithShape="0"/>
                </a:effectLst>
              </a:rPr>
              <a:t>ANY QUESTION</a:t>
            </a:r>
          </a:p>
        </p:txBody>
      </p:sp>
      <p:sp>
        <p:nvSpPr>
          <p:cNvPr id="9" name="TextBox 8"/>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10" name="TextBox 5"/>
          <p:cNvSpPr txBox="1">
            <a:spLocks noChangeArrowheads="1"/>
          </p:cNvSpPr>
          <p:nvPr/>
        </p:nvSpPr>
        <p:spPr bwMode="auto">
          <a:xfrm>
            <a:off x="8121650" y="6477000"/>
            <a:ext cx="237566" cy="369332"/>
          </a:xfrm>
          <a:prstGeom prst="rect">
            <a:avLst/>
          </a:prstGeom>
          <a:noFill/>
          <a:ln w="9525">
            <a:noFill/>
            <a:miter lim="800000"/>
            <a:headEnd/>
            <a:tailEnd/>
          </a:ln>
        </p:spPr>
        <p:txBody>
          <a:bodyPr wrap="none">
            <a:spAutoFit/>
          </a:bodyPr>
          <a:lstStyle/>
          <a:p>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Tree>
    <p:extLst>
      <p:ext uri="{BB962C8B-B14F-4D97-AF65-F5344CB8AC3E}">
        <p14:creationId xmlns:p14="http://schemas.microsoft.com/office/powerpoint/2010/main" val="2169370188"/>
      </p:ext>
    </p:extLst>
  </p:cSld>
  <p:clrMapOvr>
    <a:masterClrMapping/>
  </p:clrMapOvr>
  <p:transition>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1828800"/>
          </a:xfrm>
        </p:spPr>
        <p:txBody>
          <a:bodyPr/>
          <a:lstStyle/>
          <a:p>
            <a:pPr marL="0" indent="0" algn="ctr">
              <a:buNone/>
            </a:pPr>
            <a:r>
              <a:rPr lang="en-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endParaRPr lang="en-IN" dirty="0"/>
          </a:p>
        </p:txBody>
      </p:sp>
    </p:spTree>
    <p:extLst>
      <p:ext uri="{BB962C8B-B14F-4D97-AF65-F5344CB8AC3E}">
        <p14:creationId xmlns:p14="http://schemas.microsoft.com/office/powerpoint/2010/main" val="30944327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96752"/>
            <a:ext cx="896448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628650" y="7937"/>
            <a:ext cx="7886700" cy="9007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u="sng" dirty="0">
                <a:solidFill>
                  <a:srgbClr val="00B0F0"/>
                </a:solidFill>
                <a:ea typeface="Times New Roman" panose="02020603050405020304" pitchFamily="18" charset="0"/>
                <a:cs typeface="Arial" panose="020B0604020202020204" pitchFamily="34" charset="0"/>
              </a:rPr>
              <a:t>First stage (dilation)</a:t>
            </a:r>
            <a:r>
              <a:rPr lang="en-GB" sz="3600" b="1" dirty="0">
                <a:solidFill>
                  <a:srgbClr val="00B0F0"/>
                </a:solidFill>
                <a:ea typeface="Times New Roman" panose="02020603050405020304" pitchFamily="18" charset="0"/>
                <a:cs typeface="Arial" panose="020B0604020202020204" pitchFamily="34" charset="0"/>
              </a:rPr>
              <a:t>:</a:t>
            </a:r>
            <a:endParaRPr lang="en-GB" sz="3600" u="sng" dirty="0">
              <a:solidFill>
                <a:srgbClr val="FF0000"/>
              </a:solidFill>
              <a:latin typeface="+mn-lt"/>
            </a:endParaRPr>
          </a:p>
        </p:txBody>
      </p:sp>
    </p:spTree>
    <p:extLst>
      <p:ext uri="{BB962C8B-B14F-4D97-AF65-F5344CB8AC3E}">
        <p14:creationId xmlns:p14="http://schemas.microsoft.com/office/powerpoint/2010/main" val="1648207781"/>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4290"/>
            <a:ext cx="7886700" cy="5519738"/>
          </a:xfrm>
        </p:spPr>
        <p:txBody>
          <a:bodyPr/>
          <a:lstStyle/>
          <a:p>
            <a:pPr eaLnBrk="0" fontAlgn="base" hangingPunct="0">
              <a:lnSpc>
                <a:spcPct val="100000"/>
              </a:lnSpc>
              <a:spcBef>
                <a:spcPct val="0"/>
              </a:spcBef>
              <a:spcAft>
                <a:spcPct val="0"/>
              </a:spcAft>
              <a:tabLst>
                <a:tab pos="228600" algn="l"/>
                <a:tab pos="800100" algn="l"/>
              </a:tabLst>
            </a:pPr>
            <a:r>
              <a:rPr lang="en-GB" sz="3200" b="1" u="sng" dirty="0">
                <a:solidFill>
                  <a:srgbClr val="00B0F0"/>
                </a:solidFill>
                <a:ea typeface="Times New Roman" panose="02020603050405020304" pitchFamily="18" charset="0"/>
                <a:cs typeface="Arial" panose="020B0604020202020204" pitchFamily="34" charset="0"/>
              </a:rPr>
              <a:t>Second stage / expulsion</a:t>
            </a:r>
            <a:r>
              <a:rPr lang="en-GB" sz="3200" b="1" dirty="0">
                <a:solidFill>
                  <a:srgbClr val="00B0F0"/>
                </a:solidFill>
                <a:ea typeface="Times New Roman" panose="02020603050405020304" pitchFamily="18" charset="0"/>
                <a:cs typeface="Arial" panose="020B0604020202020204" pitchFamily="34" charset="0"/>
              </a:rPr>
              <a:t>: </a:t>
            </a:r>
            <a:r>
              <a:rPr lang="en-GB" sz="3200" dirty="0">
                <a:solidFill>
                  <a:srgbClr val="002060"/>
                </a:solidFill>
                <a:ea typeface="Times New Roman" panose="02020603050405020304" pitchFamily="18" charset="0"/>
                <a:cs typeface="Arial" panose="020B0604020202020204" pitchFamily="34" charset="0"/>
              </a:rPr>
              <a:t>Begins the moment the infant moves into the birth canal. When the</a:t>
            </a:r>
            <a:r>
              <a:rPr lang="en-GB" sz="3200" b="1" dirty="0">
                <a:solidFill>
                  <a:srgbClr val="002060"/>
                </a:solidFill>
                <a:ea typeface="Times New Roman" panose="02020603050405020304" pitchFamily="18" charset="0"/>
                <a:cs typeface="Arial" panose="020B0604020202020204" pitchFamily="34" charset="0"/>
              </a:rPr>
              <a:t> </a:t>
            </a:r>
            <a:r>
              <a:rPr lang="en-GB" sz="3200" dirty="0">
                <a:solidFill>
                  <a:srgbClr val="002060"/>
                </a:solidFill>
                <a:ea typeface="Times New Roman" panose="02020603050405020304" pitchFamily="18" charset="0"/>
                <a:cs typeface="Arial" panose="020B0604020202020204" pitchFamily="34" charset="0"/>
              </a:rPr>
              <a:t>baby’s head appears at the opening of the birth canal, it is called “crowning”. The second stage ends with the birth of the infant.</a:t>
            </a:r>
            <a:endParaRPr lang="en-GB" sz="3200" dirty="0">
              <a:solidFill>
                <a:srgbClr val="002060"/>
              </a:solidFill>
            </a:endParaRPr>
          </a:p>
          <a:p>
            <a:pPr marL="0" lvl="0" indent="0" eaLnBrk="0" fontAlgn="base" hangingPunct="0">
              <a:lnSpc>
                <a:spcPct val="100000"/>
              </a:lnSpc>
              <a:spcBef>
                <a:spcPct val="0"/>
              </a:spcBef>
              <a:spcAft>
                <a:spcPct val="0"/>
              </a:spcAft>
              <a:buNone/>
              <a:tabLst>
                <a:tab pos="228600" algn="l"/>
                <a:tab pos="800100" algn="l"/>
              </a:tabLst>
            </a:pPr>
            <a:endParaRPr lang="en-GB" sz="4400" dirty="0">
              <a:latin typeface="Arial" panose="020B0604020202020204" pitchFamily="34" charset="0"/>
            </a:endParaRPr>
          </a:p>
          <a:p>
            <a:endParaRPr lang="en-GB" dirty="0"/>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034" y="3186113"/>
            <a:ext cx="2753916" cy="29908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 y="4572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5" descr="Second St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1" y="3186113"/>
            <a:ext cx="2625329"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433819"/>
      </p:ext>
    </p:extLst>
  </p:cSld>
  <p:clrMapOvr>
    <a:masterClrMapping/>
  </p:clrMapOvr>
  <p:transition>
    <p:wipe dir="r"/>
  </p:transition>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1741</TotalTime>
  <Words>3556</Words>
  <Application>Microsoft Office PowerPoint</Application>
  <PresentationFormat>On-screen Show (4:3)</PresentationFormat>
  <Paragraphs>334</Paragraphs>
  <Slides>77</Slides>
  <Notes>2</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PowerPoint Presentation</vt:lpstr>
      <vt:lpstr>Objectives</vt:lpstr>
      <vt:lpstr>ANATOMY OF PREGNANCY</vt:lpstr>
      <vt:lpstr>PowerPoint Presentation</vt:lpstr>
      <vt:lpstr>PowerPoint Presentation</vt:lpstr>
      <vt:lpstr>PowerPoint Presentation</vt:lpstr>
      <vt:lpstr>STAGES OF LABOUR</vt:lpstr>
      <vt:lpstr>PowerPoint Presentation</vt:lpstr>
      <vt:lpstr>PowerPoint Presentation</vt:lpstr>
      <vt:lpstr>PowerPoint Presentation</vt:lpstr>
      <vt:lpstr>PowerPoint Presentation</vt:lpstr>
      <vt:lpstr>ASSESSMENT OF THE MOTHER</vt:lpstr>
      <vt:lpstr>ASSESSMENT OF THE MOTHER</vt:lpstr>
      <vt:lpstr>PowerPoint Presentation</vt:lpstr>
      <vt:lpstr>PowerPoint Presentation</vt:lpstr>
      <vt:lpstr>PowerPoint Presentation</vt:lpstr>
      <vt:lpstr>PRE-HOSPITAL PREPARATION OF THE MOTHER</vt:lpstr>
      <vt:lpstr>PowerPoint Presentation</vt:lpstr>
      <vt:lpstr>PowerPoint Presentation</vt:lpstr>
      <vt:lpstr>ITEMS IN OB KIT (OBSTETRICAL – BIRTH KIT)</vt:lpstr>
      <vt:lpstr>PowerPoint Presentation</vt:lpstr>
      <vt:lpstr>DELIVERY OF THE BABY</vt:lpstr>
      <vt:lpstr>PowerPoint Presentation</vt:lpstr>
      <vt:lpstr>PowerPoint Presentation</vt:lpstr>
      <vt:lpstr>PowerPoint Presentation</vt:lpstr>
      <vt:lpstr>PowerPoint Presentation</vt:lpstr>
      <vt:lpstr>PowerPoint Presentation</vt:lpstr>
      <vt:lpstr>DELIVERY OF THE PLACENTA</vt:lpstr>
      <vt:lpstr>PowerPoint Presentation</vt:lpstr>
      <vt:lpstr>CONTROLLING VAGINAL BLEEDING AFTER DELIVERY.</vt:lpstr>
      <vt:lpstr>PowerPoint Presentation</vt:lpstr>
      <vt:lpstr>COMPLICATIONS OF PREGNANCY</vt:lpstr>
      <vt:lpstr>PowerPoint Presentation</vt:lpstr>
      <vt:lpstr>PowerPoint Presentation</vt:lpstr>
      <vt:lpstr>PowerPoint Presentation</vt:lpstr>
      <vt:lpstr>PRE-HOSPITAL TREATMENT FOR PRE-BIRTH BLEEDING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COMPLICATIONS OF DELIVERY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 OF THE MOTHER</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Basic Life Support</dc:title>
  <dc:creator>Anand</dc:creator>
  <cp:lastModifiedBy>NDRF MEDICAL</cp:lastModifiedBy>
  <cp:revision>177</cp:revision>
  <dcterms:created xsi:type="dcterms:W3CDTF">2006-08-16T00:00:00Z</dcterms:created>
  <dcterms:modified xsi:type="dcterms:W3CDTF">2025-12-20T07:00:44Z</dcterms:modified>
</cp:coreProperties>
</file>