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463" r:id="rId2"/>
    <p:sldId id="257" r:id="rId3"/>
    <p:sldId id="514" r:id="rId4"/>
    <p:sldId id="583" r:id="rId5"/>
    <p:sldId id="461" r:id="rId6"/>
    <p:sldId id="262" r:id="rId7"/>
    <p:sldId id="520" r:id="rId8"/>
    <p:sldId id="587" r:id="rId9"/>
    <p:sldId id="521" r:id="rId10"/>
    <p:sldId id="588" r:id="rId11"/>
    <p:sldId id="522" r:id="rId12"/>
    <p:sldId id="578" r:id="rId13"/>
    <p:sldId id="523" r:id="rId14"/>
    <p:sldId id="524" r:id="rId15"/>
    <p:sldId id="525" r:id="rId16"/>
    <p:sldId id="526" r:id="rId17"/>
    <p:sldId id="527" r:id="rId18"/>
    <p:sldId id="589" r:id="rId19"/>
    <p:sldId id="528" r:id="rId20"/>
    <p:sldId id="529" r:id="rId21"/>
    <p:sldId id="530" r:id="rId22"/>
    <p:sldId id="531" r:id="rId23"/>
    <p:sldId id="532" r:id="rId24"/>
    <p:sldId id="580" r:id="rId25"/>
    <p:sldId id="584" r:id="rId26"/>
    <p:sldId id="533" r:id="rId27"/>
    <p:sldId id="534" r:id="rId28"/>
    <p:sldId id="581" r:id="rId29"/>
    <p:sldId id="535" r:id="rId30"/>
    <p:sldId id="590" r:id="rId31"/>
    <p:sldId id="536" r:id="rId32"/>
    <p:sldId id="537" r:id="rId33"/>
    <p:sldId id="538" r:id="rId34"/>
    <p:sldId id="539" r:id="rId35"/>
    <p:sldId id="540" r:id="rId36"/>
    <p:sldId id="541" r:id="rId37"/>
    <p:sldId id="542" r:id="rId38"/>
    <p:sldId id="586" r:id="rId39"/>
    <p:sldId id="543" r:id="rId40"/>
    <p:sldId id="544" r:id="rId41"/>
    <p:sldId id="545" r:id="rId42"/>
    <p:sldId id="546" r:id="rId43"/>
    <p:sldId id="547" r:id="rId44"/>
    <p:sldId id="548" r:id="rId45"/>
    <p:sldId id="549" r:id="rId46"/>
    <p:sldId id="550" r:id="rId47"/>
    <p:sldId id="551" r:id="rId48"/>
    <p:sldId id="552" r:id="rId49"/>
    <p:sldId id="553" r:id="rId50"/>
    <p:sldId id="554" r:id="rId51"/>
    <p:sldId id="555" r:id="rId52"/>
    <p:sldId id="556" r:id="rId53"/>
    <p:sldId id="557" r:id="rId54"/>
    <p:sldId id="558" r:id="rId55"/>
    <p:sldId id="559" r:id="rId56"/>
    <p:sldId id="560" r:id="rId57"/>
    <p:sldId id="561" r:id="rId58"/>
    <p:sldId id="562" r:id="rId59"/>
    <p:sldId id="563" r:id="rId60"/>
    <p:sldId id="564" r:id="rId61"/>
    <p:sldId id="565" r:id="rId62"/>
    <p:sldId id="566" r:id="rId63"/>
    <p:sldId id="567" r:id="rId64"/>
    <p:sldId id="568" r:id="rId65"/>
    <p:sldId id="569" r:id="rId66"/>
    <p:sldId id="570" r:id="rId67"/>
    <p:sldId id="571" r:id="rId68"/>
    <p:sldId id="572" r:id="rId69"/>
    <p:sldId id="573" r:id="rId70"/>
    <p:sldId id="574" r:id="rId71"/>
    <p:sldId id="575"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p:cViewPr varScale="1">
        <p:scale>
          <a:sx n="106" d="100"/>
          <a:sy n="106" d="100"/>
        </p:scale>
        <p:origin x="-16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02F3A-0E47-477D-94E7-AC956EF627C4}" type="datetimeFigureOut">
              <a:rPr lang="en-IN" smtClean="0"/>
              <a:pPr/>
              <a:t>20-12-2025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D2E45-F888-490E-A8CB-050A4030AB17}" type="slidenum">
              <a:rPr lang="en-IN" smtClean="0"/>
              <a:pPr/>
              <a:t>‹#›</a:t>
            </a:fld>
            <a:endParaRPr lang="en-IN"/>
          </a:p>
        </p:txBody>
      </p:sp>
    </p:spTree>
    <p:extLst>
      <p:ext uri="{BB962C8B-B14F-4D97-AF65-F5344CB8AC3E}">
        <p14:creationId xmlns:p14="http://schemas.microsoft.com/office/powerpoint/2010/main" val="91747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a:p>
        </p:txBody>
      </p:sp>
      <p:sp>
        <p:nvSpPr>
          <p:cNvPr id="75780" name="Slide Number Placeholder 3"/>
          <p:cNvSpPr>
            <a:spLocks noGrp="1"/>
          </p:cNvSpPr>
          <p:nvPr>
            <p:ph type="sldNum" sz="quarter" idx="5"/>
          </p:nvPr>
        </p:nvSpPr>
        <p:spPr>
          <a:noFill/>
        </p:spPr>
        <p:txBody>
          <a:bodyPr/>
          <a:lstStyle/>
          <a:p>
            <a:fld id="{E7823A7B-BE6C-4288-A12B-07C4CBF33CD7}"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F592ABB6-7D4B-9A62-74D5-1945C9F21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352" y="-18256"/>
            <a:ext cx="1400568" cy="1143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8F6E651-CCD4-AAD7-70C7-D96AA519BB6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51952" y="53752"/>
            <a:ext cx="1256552" cy="1143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85786" y="2132856"/>
            <a:ext cx="7643866" cy="2160240"/>
          </a:xfrm>
          <a:prstGeom prst="rect">
            <a:avLst/>
          </a:prstGeom>
        </p:spPr>
        <p:txBody>
          <a:bodyPr>
            <a:noAutofit/>
          </a:bodyPr>
          <a:lstStyle/>
          <a:p>
            <a:pPr lvl="0" algn="ctr">
              <a:spcBef>
                <a:spcPct val="0"/>
              </a:spcBef>
              <a:defRPr/>
            </a:pPr>
            <a:r>
              <a:rPr lang="hi-IN" sz="4400" b="1" dirty="0">
                <a:solidFill>
                  <a:srgbClr val="FF0000"/>
                </a:solidFill>
                <a:ea typeface="+mj-ea"/>
                <a:cs typeface="+mj-cs"/>
              </a:rPr>
              <a:t>बच्चे का जन्म 
और 
जटिलता</a:t>
            </a:r>
            <a:endParaRPr kumimoji="0" lang="en-GB" sz="4400" b="0" i="0" u="none" strike="noStrike" kern="1200" cap="none" spc="0" normalizeH="0" baseline="0" noProof="0" dirty="0">
              <a:ln>
                <a:noFill/>
              </a:ln>
              <a:solidFill>
                <a:srgbClr val="FF0000"/>
              </a:solidFill>
              <a:effectLst/>
              <a:uLnTx/>
              <a:uFillTx/>
              <a:latin typeface="+mn-lt"/>
              <a:ea typeface="+mj-ea"/>
              <a:cs typeface="+mj-cs"/>
            </a:endParaRPr>
          </a:p>
        </p:txBody>
      </p:sp>
      <p:sp>
        <p:nvSpPr>
          <p:cNvPr id="2" name="TextBox 1">
            <a:extLst>
              <a:ext uri="{FF2B5EF4-FFF2-40B4-BE49-F238E27FC236}">
                <a16:creationId xmlns:a16="http://schemas.microsoft.com/office/drawing/2014/main" xmlns="" id="{0B76D35B-22EC-F6AE-CAFD-5A00A0B3100E}"/>
              </a:ext>
            </a:extLst>
          </p:cNvPr>
          <p:cNvSpPr txBox="1"/>
          <p:nvPr/>
        </p:nvSpPr>
        <p:spPr>
          <a:xfrm>
            <a:off x="3733386" y="859359"/>
            <a:ext cx="1677062"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i-IN" sz="4000" b="1" i="0" u="none" strike="noStrike" kern="0" cap="none" spc="0" normalizeH="0" baseline="0" noProof="0" dirty="0">
                <a:ln>
                  <a:noFill/>
                </a:ln>
                <a:solidFill>
                  <a:srgbClr val="0070C0"/>
                </a:solidFill>
                <a:effectLst/>
                <a:uLnTx/>
                <a:uFillTx/>
              </a:rPr>
              <a:t>पाठ-</a:t>
            </a:r>
            <a:r>
              <a:rPr kumimoji="0" lang="hi-IN" sz="4000" b="1" i="0" u="none" strike="noStrike" kern="0" cap="none" spc="0" normalizeH="0" baseline="0" noProof="0" dirty="0">
                <a:ln>
                  <a:noFill/>
                </a:ln>
                <a:solidFill>
                  <a:srgbClr val="FF0000"/>
                </a:solidFill>
                <a:effectLst/>
                <a:uLnTx/>
                <a:uFillTx/>
              </a:rPr>
              <a:t>2</a:t>
            </a:r>
            <a:r>
              <a:rPr kumimoji="0" lang="en-IN" sz="4000" b="1" i="0" u="none" strike="noStrike" kern="0" cap="none" spc="0" normalizeH="0" baseline="0" noProof="0">
                <a:ln>
                  <a:noFill/>
                </a:ln>
                <a:solidFill>
                  <a:srgbClr val="FF0000"/>
                </a:solidFill>
                <a:effectLst/>
                <a:uLnTx/>
                <a:uFillTx/>
              </a:rPr>
              <a:t>2</a:t>
            </a:r>
            <a:endParaRPr kumimoji="0" lang="en-US" sz="4000" b="1" i="0" u="none" strike="noStrike" kern="0" cap="none" spc="0" normalizeH="0" baseline="0" noProof="0" dirty="0">
              <a:ln>
                <a:noFill/>
              </a:ln>
              <a:solidFill>
                <a:srgbClr val="FF0000"/>
              </a:solidFill>
              <a:effectLst/>
              <a:uLnTx/>
              <a:uFillTx/>
            </a:endParaRPr>
          </a:p>
        </p:txBody>
      </p:sp>
      <p:sp>
        <p:nvSpPr>
          <p:cNvPr id="4" name="Title 1"/>
          <p:cNvSpPr txBox="1">
            <a:spLocks/>
          </p:cNvSpPr>
          <p:nvPr/>
        </p:nvSpPr>
        <p:spPr>
          <a:xfrm>
            <a:off x="7092280" y="5517232"/>
            <a:ext cx="1574801"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fu0@QkekZ0</a:t>
            </a:r>
          </a:p>
          <a:p>
            <a:r>
              <a:rPr lang="en-US" sz="4000" b="1" dirty="0" err="1" smtClean="0">
                <a:solidFill>
                  <a:srgbClr val="002060"/>
                </a:solidFill>
                <a:latin typeface="Kruti Dev 011" pitchFamily="2" charset="0"/>
                <a:cs typeface="Arial" pitchFamily="34" charset="0"/>
              </a:rPr>
              <a:t>ftrsanz</a:t>
            </a:r>
            <a:r>
              <a:rPr lang="en-US" sz="4000" b="1" dirty="0" smtClean="0">
                <a:solidFill>
                  <a:srgbClr val="002060"/>
                </a:solidFill>
                <a:latin typeface="Kruti Dev 011" pitchFamily="2" charset="0"/>
                <a:cs typeface="Arial" pitchFamily="34" charset="0"/>
              </a:rPr>
              <a:t> flag ;</a:t>
            </a:r>
            <a:r>
              <a:rPr lang="en-US" sz="4000" b="1" dirty="0" err="1" smtClean="0">
                <a:solidFill>
                  <a:srgbClr val="002060"/>
                </a:solidFill>
                <a:latin typeface="Kruti Dev 011" pitchFamily="2" charset="0"/>
                <a:cs typeface="Arial" pitchFamily="34" charset="0"/>
              </a:rPr>
              <a:t>kno</a:t>
            </a:r>
            <a:endParaRPr lang="en-US" sz="4000" b="1" dirty="0">
              <a:solidFill>
                <a:srgbClr val="002060"/>
              </a:solidFill>
              <a:latin typeface="Kruti Dev 011" pitchFamily="2" charset="0"/>
              <a:cs typeface="Arial" pitchFamily="34" charset="0"/>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80728"/>
            <a:ext cx="792088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628650" y="79944"/>
            <a:ext cx="7886700" cy="90078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3600" b="1" u="sng" dirty="0">
                <a:solidFill>
                  <a:srgbClr val="00B0F0"/>
                </a:solidFill>
                <a:ea typeface="Times New Roman" panose="02020603050405020304" pitchFamily="18" charset="0"/>
                <a:cs typeface="Arial" panose="020B0604020202020204" pitchFamily="34" charset="0"/>
              </a:rPr>
              <a:t>दूसरा चरण/निष्कासन</a:t>
            </a:r>
            <a:endParaRPr lang="en-GB" sz="3600" u="sng" dirty="0">
              <a:solidFill>
                <a:srgbClr val="FF0000"/>
              </a:solidFill>
              <a:latin typeface="+mn-lt"/>
            </a:endParaRPr>
          </a:p>
        </p:txBody>
      </p:sp>
    </p:spTree>
    <p:extLst>
      <p:ext uri="{BB962C8B-B14F-4D97-AF65-F5344CB8AC3E}">
        <p14:creationId xmlns:p14="http://schemas.microsoft.com/office/powerpoint/2010/main" val="918098301"/>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76672"/>
            <a:ext cx="7886700" cy="2141939"/>
          </a:xfrm>
        </p:spPr>
        <p:txBody>
          <a:bodyPr>
            <a:normAutofit fontScale="92500" lnSpcReduction="10000"/>
          </a:bodyPr>
          <a:lstStyle/>
          <a:p>
            <a:pPr>
              <a:lnSpc>
                <a:spcPct val="100000"/>
              </a:lnSpc>
            </a:pPr>
            <a:endParaRPr lang="en-IN" sz="2800" dirty="0">
              <a:solidFill>
                <a:srgbClr val="00B0F0"/>
              </a:solidFill>
            </a:endParaRPr>
          </a:p>
          <a:p>
            <a:pPr>
              <a:lnSpc>
                <a:spcPct val="100000"/>
              </a:lnSpc>
            </a:pPr>
            <a:r>
              <a:rPr lang="hi-IN" sz="3000" b="1" dirty="0">
                <a:solidFill>
                  <a:srgbClr val="00B0F0"/>
                </a:solidFill>
              </a:rPr>
              <a:t>तीसरा चरण (प्लेसेंटल): </a:t>
            </a:r>
            <a:endParaRPr lang="en-IN" sz="3000" b="1" dirty="0">
              <a:solidFill>
                <a:srgbClr val="00B0F0"/>
              </a:solidFill>
            </a:endParaRPr>
          </a:p>
          <a:p>
            <a:pPr marL="0" indent="0">
              <a:lnSpc>
                <a:spcPct val="100000"/>
              </a:lnSpc>
              <a:buNone/>
            </a:pPr>
            <a:r>
              <a:rPr lang="hi-IN" sz="2800" dirty="0">
                <a:solidFill>
                  <a:srgbClr val="00B0F0"/>
                </a:solidFill>
              </a:rPr>
              <a:t>प्लेसेंटा गर्भाशय की दीवार से अलग हो जाता है। यह आमतौर पर गर्भाशय से अनायास बाहर निकाल दिया जाता है।</a:t>
            </a:r>
            <a:endParaRPr lang="en-GB" dirty="0"/>
          </a:p>
        </p:txBody>
      </p:sp>
      <p:pic>
        <p:nvPicPr>
          <p:cNvPr id="4" name="Picture 1"/>
          <p:cNvPicPr>
            <a:picLocks noChangeAspect="1" noChangeArrowheads="1"/>
          </p:cNvPicPr>
          <p:nvPr/>
        </p:nvPicPr>
        <p:blipFill>
          <a:blip r:embed="rId2" cstate="print"/>
          <a:srcRect/>
          <a:stretch>
            <a:fillRect/>
          </a:stretch>
        </p:blipFill>
        <p:spPr bwMode="auto">
          <a:xfrm>
            <a:off x="1468054" y="2762627"/>
            <a:ext cx="6172200" cy="3080965"/>
          </a:xfrm>
          <a:prstGeom prst="rect">
            <a:avLst/>
          </a:prstGeom>
          <a:noFill/>
        </p:spPr>
      </p:pic>
    </p:spTree>
    <p:extLst>
      <p:ext uri="{BB962C8B-B14F-4D97-AF65-F5344CB8AC3E}">
        <p14:creationId xmlns:p14="http://schemas.microsoft.com/office/powerpoint/2010/main" val="386625118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28650" y="-171400"/>
            <a:ext cx="7886700" cy="894434"/>
          </a:xfrm>
        </p:spPr>
        <p:txBody>
          <a:bodyPr>
            <a:normAutofit/>
          </a:bodyPr>
          <a:lstStyle/>
          <a:p>
            <a:r>
              <a:rPr lang="hi-IN" sz="3600" b="1" u="sng" dirty="0">
                <a:solidFill>
                  <a:srgbClr val="FF0000"/>
                </a:solidFill>
                <a:latin typeface="+mn-lt"/>
              </a:rPr>
              <a:t>माँ का आकलन</a:t>
            </a:r>
            <a:endParaRPr lang="en-GB" sz="3600" u="sng" dirty="0">
              <a:solidFill>
                <a:srgbClr val="FF0000"/>
              </a:solidFill>
              <a:latin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27174"/>
            <a:ext cx="7848872" cy="492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604217"/>
            <a:ext cx="9082980" cy="635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438797"/>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286"/>
            <a:ext cx="7886700" cy="914384"/>
          </a:xfrm>
        </p:spPr>
        <p:txBody>
          <a:bodyPr>
            <a:normAutofit/>
          </a:bodyPr>
          <a:lstStyle/>
          <a:p>
            <a:r>
              <a:rPr lang="hi-IN" sz="3600" b="1" u="sng" dirty="0">
                <a:solidFill>
                  <a:srgbClr val="FF0000"/>
                </a:solidFill>
                <a:latin typeface="+mn-lt"/>
              </a:rPr>
              <a:t>माँ का आकलन</a:t>
            </a:r>
            <a:endParaRPr lang="en-GB" sz="3600" u="sng" dirty="0">
              <a:solidFill>
                <a:srgbClr val="FF0000"/>
              </a:solidFill>
              <a:latin typeface="+mn-lt"/>
            </a:endParaRPr>
          </a:p>
        </p:txBody>
      </p:sp>
      <p:sp>
        <p:nvSpPr>
          <p:cNvPr id="3" name="Content Placeholder 2"/>
          <p:cNvSpPr>
            <a:spLocks noGrp="1"/>
          </p:cNvSpPr>
          <p:nvPr>
            <p:ph idx="1"/>
          </p:nvPr>
        </p:nvSpPr>
        <p:spPr>
          <a:xfrm>
            <a:off x="323528" y="1242352"/>
            <a:ext cx="8715436" cy="5715040"/>
          </a:xfrm>
        </p:spPr>
        <p:txBody>
          <a:bodyPr>
            <a:noAutofit/>
          </a:bodyPr>
          <a:lstStyle/>
          <a:p>
            <a:pPr>
              <a:lnSpc>
                <a:spcPct val="100000"/>
              </a:lnSpc>
              <a:spcBef>
                <a:spcPts val="600"/>
              </a:spcBef>
              <a:spcAft>
                <a:spcPts val="600"/>
              </a:spcAft>
              <a:buFont typeface="Wingdings" pitchFamily="2" charset="2"/>
              <a:buChar char="v"/>
            </a:pPr>
            <a:r>
              <a:rPr lang="hi-IN" sz="2800" dirty="0">
                <a:solidFill>
                  <a:srgbClr val="00B050"/>
                </a:solidFill>
              </a:rPr>
              <a:t>सार्वभौमिक सावधानियों का प्रयोग करें और दृश्य को सुरक्षित करें।
प्रारंभिक मूल्यांकन का संचालन करें।
प्रसवपूर्व देखभाल को सत्यापित करें, डॉक्टर की जानकारी प्राप्त करें, गर्भावस्था के साथ किसी भी कठिनाई के बारे में पूछें, और क्या प्रसव सामान्य होना है। पूछें कि उसकी नियत तारीख कब है।
रोगी से पूछें कि क्या यह उसकी पहली गर्भावस्था है। यदि ऐसा है, तो श्रम प्रक्रिया आमतौर पर 18 घंटे के करीब चलेगी। प्रत्येक बाद के जन्म (लगभग 2-3 घंटे) के साथ प्रसव की अवधि काफी कम होती है।</a:t>
            </a:r>
            <a:endParaRPr lang="en-GB" sz="3200" dirty="0"/>
          </a:p>
        </p:txBody>
      </p:sp>
    </p:spTree>
    <p:extLst>
      <p:ext uri="{BB962C8B-B14F-4D97-AF65-F5344CB8AC3E}">
        <p14:creationId xmlns:p14="http://schemas.microsoft.com/office/powerpoint/2010/main" val="3251025564"/>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77246"/>
            <a:ext cx="8018860" cy="4944042"/>
          </a:xfrm>
        </p:spPr>
        <p:txBody>
          <a:bodyPr>
            <a:noAutofit/>
          </a:bodyPr>
          <a:lstStyle/>
          <a:p>
            <a:pPr>
              <a:lnSpc>
                <a:spcPct val="120000"/>
              </a:lnSpc>
              <a:buFont typeface="Wingdings" pitchFamily="2" charset="2"/>
              <a:buChar char="v"/>
            </a:pPr>
            <a:r>
              <a:rPr lang="hi-IN" sz="2800" dirty="0">
                <a:solidFill>
                  <a:srgbClr val="00B050"/>
                </a:solidFill>
              </a:rPr>
              <a:t>निर्धारित करें कि संकुचन कब शुरू हुआ और यदि एमनियोटिक थैली (पानी की थैली) फट गई है।
रोगी से पूछें कि क्या उसे श्रोणि पर कोई दबाव या मल त्याग की इच्छा महसूस होती है। रोगी को शौचालय पर न बैठने दें।
संकुचन की आवृत्ति और अवधि निर्धारित करें। गर्भाशय की मांसपेशियों के अनैच्छिक कसने को महसूस करने के लिए रोगी के पेट पर एक दस्ताने वाले हाथ का उपयोग करें।</a:t>
            </a:r>
            <a:endParaRPr lang="en-GB" sz="3200" dirty="0"/>
          </a:p>
        </p:txBody>
      </p:sp>
    </p:spTree>
    <p:extLst>
      <p:ext uri="{BB962C8B-B14F-4D97-AF65-F5344CB8AC3E}">
        <p14:creationId xmlns:p14="http://schemas.microsoft.com/office/powerpoint/2010/main" val="3463020531"/>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16074"/>
            <a:ext cx="7886700" cy="2452886"/>
          </a:xfrm>
        </p:spPr>
        <p:txBody>
          <a:bodyPr>
            <a:normAutofit/>
          </a:bodyPr>
          <a:lstStyle/>
          <a:p>
            <a:pPr algn="just">
              <a:lnSpc>
                <a:spcPct val="100000"/>
              </a:lnSpc>
              <a:buFont typeface="Wingdings" pitchFamily="2" charset="2"/>
              <a:buChar char="v"/>
            </a:pPr>
            <a:r>
              <a:rPr lang="hi-IN" sz="2800" dirty="0">
                <a:solidFill>
                  <a:srgbClr val="00B0F0"/>
                </a:solidFill>
              </a:rPr>
              <a:t>दृश्य मूल्यांकन: </a:t>
            </a:r>
            <a:endParaRPr lang="en-IN" sz="2800" dirty="0">
              <a:solidFill>
                <a:srgbClr val="00B0F0"/>
              </a:solidFill>
            </a:endParaRPr>
          </a:p>
          <a:p>
            <a:pPr marL="0" indent="0" algn="just">
              <a:lnSpc>
                <a:spcPct val="100000"/>
              </a:lnSpc>
              <a:buNone/>
            </a:pPr>
            <a:r>
              <a:rPr lang="hi-IN" sz="2800" dirty="0">
                <a:solidFill>
                  <a:srgbClr val="00B0F0"/>
                </a:solidFill>
              </a:rPr>
              <a:t>योनि क्षेत्र में क्राउनिंग या उभार की जाँच करें। यदि कोई क्राउनिंग नहीं है, तो अगले चरण पर जाएँ। यदि सिर या शरीर का अन्य हिस्सा दिखाई दे रहा है, तो घटनास्थल पर डिलीवरी के लिए तैयार रहें।</a:t>
            </a:r>
            <a:endParaRPr lang="en-GB" sz="2800" dirty="0"/>
          </a:p>
        </p:txBody>
      </p:sp>
      <p:pic>
        <p:nvPicPr>
          <p:cNvPr id="5" name="Picture 1"/>
          <p:cNvPicPr>
            <a:picLocks noChangeAspect="1" noChangeArrowheads="1"/>
          </p:cNvPicPr>
          <p:nvPr/>
        </p:nvPicPr>
        <p:blipFill>
          <a:blip r:embed="rId2" cstate="print"/>
          <a:srcRect/>
          <a:stretch>
            <a:fillRect/>
          </a:stretch>
        </p:blipFill>
        <p:spPr bwMode="auto">
          <a:xfrm>
            <a:off x="899592" y="2996951"/>
            <a:ext cx="7488832" cy="3327637"/>
          </a:xfrm>
          <a:prstGeom prst="rect">
            <a:avLst/>
          </a:prstGeom>
          <a:noFill/>
        </p:spPr>
      </p:pic>
    </p:spTree>
    <p:extLst>
      <p:ext uri="{BB962C8B-B14F-4D97-AF65-F5344CB8AC3E}">
        <p14:creationId xmlns:p14="http://schemas.microsoft.com/office/powerpoint/2010/main" val="741795139"/>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00075"/>
            <a:ext cx="7886700" cy="6029325"/>
          </a:xfrm>
        </p:spPr>
        <p:txBody>
          <a:bodyPr>
            <a:normAutofit fontScale="85000" lnSpcReduction="20000"/>
          </a:bodyPr>
          <a:lstStyle/>
          <a:p>
            <a:pPr marL="0" indent="0" algn="just">
              <a:lnSpc>
                <a:spcPct val="100000"/>
              </a:lnSpc>
              <a:buNone/>
            </a:pPr>
            <a:r>
              <a:rPr lang="hi-IN" dirty="0">
                <a:solidFill>
                  <a:srgbClr val="00B0F0"/>
                </a:solidFill>
              </a:rPr>
              <a:t>निर्धारित करें कि डिलीवरी घटनास्थल पर होगी या परिवहन के लिए समय है:
यदि संकुचन 2 मिनट से कम समय के अंतर पर हैं, तो घटनास्थल पर बच्चे को जन्म देने के लिए तैयार रहें।
यदि संकुचन 2 से 5 मिनट के बीच हैं, तो कई कारकों पर निर्णय लें, जैसे कि क्या यह पहली गर्भावस्था है, यदि रोगी को मल त्याग, यातायात और मौसम की स्थिति, या अन्य जटिलताओं के लिए आग्रह महसूस होता है।
यदि संकुचन 5 मिनट या उससे अधिक के अंतर पर हैं, तो मां के पास आमतौर पर परिवहन के लिए समय होता है।
चेतावनी: प्रसव में देरी के लिए माँ को अपने पैरों को पार करने या पकड़ने की अनुमति न दें। शिशु की मृत्यु या स्थायी चोट लग सकती है।</a:t>
            </a:r>
            <a:endParaRPr lang="en-GB" b="1" dirty="0"/>
          </a:p>
        </p:txBody>
      </p:sp>
    </p:spTree>
    <p:extLst>
      <p:ext uri="{BB962C8B-B14F-4D97-AF65-F5344CB8AC3E}">
        <p14:creationId xmlns:p14="http://schemas.microsoft.com/office/powerpoint/2010/main" val="2414853755"/>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3685"/>
            <a:ext cx="7886700" cy="903067"/>
          </a:xfrm>
        </p:spPr>
        <p:txBody>
          <a:bodyPr>
            <a:normAutofit/>
          </a:bodyPr>
          <a:lstStyle/>
          <a:p>
            <a:r>
              <a:rPr lang="hi-IN" b="1" u="sng" dirty="0">
                <a:solidFill>
                  <a:srgbClr val="FF0000"/>
                </a:solidFill>
                <a:latin typeface="+mn-lt"/>
              </a:rPr>
              <a:t>माँ की प्री-हॉस्पिटल तैयारी</a:t>
            </a:r>
            <a:endParaRPr lang="en-GB" u="sng" dirty="0">
              <a:solidFill>
                <a:srgbClr val="FF0000"/>
              </a:solidFill>
              <a:latin typeface="+mn-lt"/>
            </a:endParaRPr>
          </a:p>
        </p:txBody>
      </p:sp>
      <p:sp>
        <p:nvSpPr>
          <p:cNvPr id="3" name="Content Placeholder 2"/>
          <p:cNvSpPr>
            <a:spLocks noGrp="1"/>
          </p:cNvSpPr>
          <p:nvPr>
            <p:ph idx="1"/>
          </p:nvPr>
        </p:nvSpPr>
        <p:spPr>
          <a:xfrm>
            <a:off x="628650" y="1484784"/>
            <a:ext cx="7886700" cy="4548188"/>
          </a:xfrm>
        </p:spPr>
        <p:txBody>
          <a:bodyPr>
            <a:normAutofit fontScale="92500" lnSpcReduction="10000"/>
          </a:bodyPr>
          <a:lstStyle/>
          <a:p>
            <a:pPr>
              <a:lnSpc>
                <a:spcPct val="100000"/>
              </a:lnSpc>
            </a:pPr>
            <a:r>
              <a:rPr lang="hi-IN" sz="3000" dirty="0">
                <a:solidFill>
                  <a:srgbClr val="002060"/>
                </a:solidFill>
              </a:rPr>
              <a:t>सार्वभौमिक सावधानियों का प्रयोग करें और दृश्य को सुरक्षित करें। पूर्ण व्यक्तिगत सुरक्षा उपकरण का उपयोग करना सुनिश्चित करें।
रोगी के लिए गोपनीयता सुनिश्चित करें (एक उपयुक्त क्षेत्र का चयन करें)।
माँ को घुटनों को मोड़कर और पैरों को फैलाकर पीठ के बल लिटाएं। नितंबों को ऊपर उठाएं। योनि क्षेत्र का निरीक्षण करें लेकिन बच्चे के प्रसव के दौरान इसे न छुएं।
ओबी (प्रसूति) किट तैयार और खोलें।</a:t>
            </a:r>
            <a:endParaRPr lang="en-GB" dirty="0">
              <a:solidFill>
                <a:srgbClr val="002060"/>
              </a:solidFill>
            </a:endParaRPr>
          </a:p>
        </p:txBody>
      </p:sp>
    </p:spTree>
    <p:extLst>
      <p:ext uri="{BB962C8B-B14F-4D97-AF65-F5344CB8AC3E}">
        <p14:creationId xmlns:p14="http://schemas.microsoft.com/office/powerpoint/2010/main" val="3272107987"/>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B3EC48E-5364-2B36-1859-573B2E880F7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036F6B4-C49A-B1C7-9ADF-A251BC1B4044}"/>
              </a:ext>
            </a:extLst>
          </p:cNvPr>
          <p:cNvSpPr>
            <a:spLocks noGrp="1"/>
          </p:cNvSpPr>
          <p:nvPr>
            <p:ph idx="1"/>
          </p:nvPr>
        </p:nvSpPr>
        <p:spPr>
          <a:xfrm>
            <a:off x="645740" y="1533324"/>
            <a:ext cx="7886700" cy="4271940"/>
          </a:xfrm>
        </p:spPr>
        <p:txBody>
          <a:bodyPr>
            <a:normAutofit/>
          </a:bodyPr>
          <a:lstStyle/>
          <a:p>
            <a:pPr>
              <a:lnSpc>
                <a:spcPct val="100000"/>
              </a:lnSpc>
            </a:pPr>
            <a:r>
              <a:rPr lang="hi-IN" sz="2800" dirty="0"/>
              <a:t>रोगी के नितंबों के नीचे एक चादर या साफ तौलिया रखें, दूसरा योनि क्षेत्र के नीचे और दूसरा पैरों और पेट को ढकना।
संकुचन की आवृत्ति और अवधि का मूल्यांकन करें।
क्राउनिंग की जाँच करें।
मां को सांत्वना दें और आश्वस्त करें। उसे धीरे-धीरे और आराम से सांस लेने के लिए प्रोत्साहित करें। प्रत्येक संकुचन के बीच आराम करने के महत्व पर जोर दें।</a:t>
            </a:r>
            <a:endParaRPr lang="en-GB" sz="3200" dirty="0"/>
          </a:p>
        </p:txBody>
      </p:sp>
      <p:pic>
        <p:nvPicPr>
          <p:cNvPr id="2" name="Picture 1">
            <a:extLst>
              <a:ext uri="{FF2B5EF4-FFF2-40B4-BE49-F238E27FC236}">
                <a16:creationId xmlns:a16="http://schemas.microsoft.com/office/drawing/2014/main" xmlns="" id="{DCDD0205-5854-9238-27CA-1FF2E44DB9FE}"/>
              </a:ext>
            </a:extLst>
          </p:cNvPr>
          <p:cNvPicPr>
            <a:picLocks noChangeAspect="1"/>
          </p:cNvPicPr>
          <p:nvPr/>
        </p:nvPicPr>
        <p:blipFill>
          <a:blip r:embed="rId2"/>
          <a:stretch>
            <a:fillRect/>
          </a:stretch>
        </p:blipFill>
        <p:spPr>
          <a:xfrm>
            <a:off x="627546" y="230049"/>
            <a:ext cx="7040798" cy="1182727"/>
          </a:xfrm>
          <a:prstGeom prst="rect">
            <a:avLst/>
          </a:prstGeom>
        </p:spPr>
      </p:pic>
    </p:spTree>
    <p:extLst>
      <p:ext uri="{BB962C8B-B14F-4D97-AF65-F5344CB8AC3E}">
        <p14:creationId xmlns:p14="http://schemas.microsoft.com/office/powerpoint/2010/main" val="4143738942"/>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a:stretch>
            <a:fillRect/>
          </a:stretch>
        </p:blipFill>
        <p:spPr bwMode="auto">
          <a:xfrm>
            <a:off x="467543" y="1844824"/>
            <a:ext cx="8064897" cy="4627413"/>
          </a:xfrm>
          <a:prstGeom prst="rect">
            <a:avLst/>
          </a:prstGeom>
          <a:noFill/>
        </p:spPr>
      </p:pic>
      <p:pic>
        <p:nvPicPr>
          <p:cNvPr id="2" name="Picture 1">
            <a:extLst>
              <a:ext uri="{FF2B5EF4-FFF2-40B4-BE49-F238E27FC236}">
                <a16:creationId xmlns:a16="http://schemas.microsoft.com/office/drawing/2014/main" xmlns="" id="{7DDEE814-4481-60F1-37CB-4C83E31E6F22}"/>
              </a:ext>
            </a:extLst>
          </p:cNvPr>
          <p:cNvPicPr>
            <a:picLocks noChangeAspect="1"/>
          </p:cNvPicPr>
          <p:nvPr/>
        </p:nvPicPr>
        <p:blipFill>
          <a:blip r:embed="rId3"/>
          <a:stretch>
            <a:fillRect/>
          </a:stretch>
        </p:blipFill>
        <p:spPr>
          <a:xfrm>
            <a:off x="627546" y="518081"/>
            <a:ext cx="7040798" cy="1182727"/>
          </a:xfrm>
          <a:prstGeom prst="rect">
            <a:avLst/>
          </a:prstGeom>
        </p:spPr>
      </p:pic>
    </p:spTree>
    <p:extLst>
      <p:ext uri="{BB962C8B-B14F-4D97-AF65-F5344CB8AC3E}">
        <p14:creationId xmlns:p14="http://schemas.microsoft.com/office/powerpoint/2010/main" val="34432552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5575"/>
            <a:ext cx="8229600" cy="1139825"/>
          </a:xfrm>
        </p:spPr>
        <p:txBody>
          <a:bodyPr>
            <a:normAutofit/>
          </a:bodyPr>
          <a:lstStyle/>
          <a:p>
            <a:r>
              <a:rPr lang="hi-IN" sz="4000" b="1" u="sng" dirty="0">
                <a:solidFill>
                  <a:srgbClr val="FF0000"/>
                </a:solidFill>
              </a:rPr>
              <a:t>उद्देश्य</a:t>
            </a:r>
            <a:endParaRPr lang="en-US" sz="4000" b="1" u="sng" dirty="0">
              <a:solidFill>
                <a:srgbClr val="FF0000"/>
              </a:solidFill>
            </a:endParaRPr>
          </a:p>
        </p:txBody>
      </p:sp>
      <p:sp>
        <p:nvSpPr>
          <p:cNvPr id="4" name="TextBox 3"/>
          <p:cNvSpPr txBox="1"/>
          <p:nvPr/>
        </p:nvSpPr>
        <p:spPr>
          <a:xfrm>
            <a:off x="500034" y="2780928"/>
            <a:ext cx="8608470" cy="1077218"/>
          </a:xfrm>
          <a:prstGeom prst="rect">
            <a:avLst/>
          </a:prstGeom>
          <a:noFill/>
        </p:spPr>
        <p:txBody>
          <a:bodyPr wrap="square">
            <a:spAutoFit/>
          </a:bodyPr>
          <a:lstStyle/>
          <a:p>
            <a:pPr lvl="0"/>
            <a:r>
              <a:rPr lang="hi-IN" sz="3200" dirty="0"/>
              <a:t>2. मां के प्री-डिलीवरी मूल्यांकन में चरणों की सूची </a:t>
            </a:r>
            <a:r>
              <a:rPr lang="en-IN" sz="3200" dirty="0"/>
              <a:t>     </a:t>
            </a:r>
          </a:p>
          <a:p>
            <a:pPr lvl="0"/>
            <a:r>
              <a:rPr lang="en-IN" sz="3200" dirty="0"/>
              <a:t>      </a:t>
            </a:r>
            <a:r>
              <a:rPr lang="hi-IN" sz="3200" dirty="0"/>
              <a:t>बनाएं।</a:t>
            </a:r>
            <a:endParaRPr lang="en-IN" sz="3200" dirty="0">
              <a:solidFill>
                <a:srgbClr val="00B0F0"/>
              </a:solidFill>
            </a:endParaRPr>
          </a:p>
        </p:txBody>
      </p:sp>
      <p:sp>
        <p:nvSpPr>
          <p:cNvPr id="8" name="TextBox 7"/>
          <p:cNvSpPr txBox="1"/>
          <p:nvPr/>
        </p:nvSpPr>
        <p:spPr>
          <a:xfrm>
            <a:off x="142844" y="1214422"/>
            <a:ext cx="6093335" cy="584775"/>
          </a:xfrm>
          <a:prstGeom prst="rect">
            <a:avLst/>
          </a:prstGeom>
          <a:noFill/>
        </p:spPr>
        <p:txBody>
          <a:bodyPr wrap="none" rtlCol="0">
            <a:spAutoFit/>
          </a:bodyPr>
          <a:lstStyle/>
          <a:p>
            <a:r>
              <a:rPr lang="hi-IN" sz="3200" b="1" dirty="0">
                <a:cs typeface="Times New Roman" pitchFamily="18" charset="0"/>
              </a:rPr>
              <a:t>इस पाठ के पूरा होने पर, आप निम्न में सक्षम होंगे:</a:t>
            </a:r>
            <a:endParaRPr lang="en-US" dirty="0"/>
          </a:p>
        </p:txBody>
      </p:sp>
      <p:sp>
        <p:nvSpPr>
          <p:cNvPr id="11" name="TextBox 10"/>
          <p:cNvSpPr txBox="1"/>
          <p:nvPr/>
        </p:nvSpPr>
        <p:spPr>
          <a:xfrm>
            <a:off x="500034" y="2071678"/>
            <a:ext cx="8712642" cy="584775"/>
          </a:xfrm>
          <a:prstGeom prst="rect">
            <a:avLst/>
          </a:prstGeom>
          <a:noFill/>
        </p:spPr>
        <p:txBody>
          <a:bodyPr wrap="none" rtlCol="0">
            <a:spAutoFit/>
          </a:bodyPr>
          <a:lstStyle/>
          <a:p>
            <a:pPr lvl="0"/>
            <a:r>
              <a:rPr lang="hi-IN" sz="3200" dirty="0"/>
              <a:t>1. सामान्य प्रसव के 3 चरणों की व्याख्या कीजिए।</a:t>
            </a:r>
            <a:endParaRPr lang="en-IN" sz="3200" dirty="0">
              <a:solidFill>
                <a:srgbClr val="00B050"/>
              </a:solidFill>
            </a:endParaRPr>
          </a:p>
        </p:txBody>
      </p:sp>
      <p:sp>
        <p:nvSpPr>
          <p:cNvPr id="13" name="TextBox 12"/>
          <p:cNvSpPr txBox="1"/>
          <p:nvPr/>
        </p:nvSpPr>
        <p:spPr>
          <a:xfrm>
            <a:off x="539552" y="3789040"/>
            <a:ext cx="10071988" cy="584775"/>
          </a:xfrm>
          <a:prstGeom prst="rect">
            <a:avLst/>
          </a:prstGeom>
          <a:noFill/>
        </p:spPr>
        <p:txBody>
          <a:bodyPr wrap="none" rtlCol="0">
            <a:spAutoFit/>
          </a:bodyPr>
          <a:lstStyle/>
          <a:p>
            <a:pPr lvl="0"/>
            <a:r>
              <a:rPr lang="hi-IN" sz="3200" dirty="0"/>
              <a:t>3. सामान्य श्रम के संचालन के चरणों की व्याख्या कीजिए।</a:t>
            </a:r>
            <a:endParaRPr lang="en-IN" sz="3200" dirty="0">
              <a:solidFill>
                <a:srgbClr val="FFC000"/>
              </a:solidFill>
            </a:endParaRPr>
          </a:p>
        </p:txBody>
      </p:sp>
      <p:sp>
        <p:nvSpPr>
          <p:cNvPr id="14" name="TextBox 13"/>
          <p:cNvSpPr txBox="1"/>
          <p:nvPr/>
        </p:nvSpPr>
        <p:spPr>
          <a:xfrm>
            <a:off x="571472" y="4509120"/>
            <a:ext cx="8624477" cy="584775"/>
          </a:xfrm>
          <a:prstGeom prst="rect">
            <a:avLst/>
          </a:prstGeom>
          <a:noFill/>
        </p:spPr>
        <p:txBody>
          <a:bodyPr wrap="none" rtlCol="0">
            <a:spAutoFit/>
          </a:bodyPr>
          <a:lstStyle/>
          <a:p>
            <a:pPr lvl="0"/>
            <a:r>
              <a:rPr lang="hi-IN" sz="3200" dirty="0"/>
              <a:t>4. प्लेसेंटा की डिलीवरी के चरणों की व्याख्या करें।</a:t>
            </a:r>
            <a:endParaRPr lang="en-IN" sz="3200" dirty="0">
              <a:solidFill>
                <a:srgbClr val="7030A0"/>
              </a:solidFill>
            </a:endParaRPr>
          </a:p>
        </p:txBody>
      </p:sp>
      <p:sp>
        <p:nvSpPr>
          <p:cNvPr id="9" name="TextBox 8"/>
          <p:cNvSpPr txBox="1"/>
          <p:nvPr/>
        </p:nvSpPr>
        <p:spPr>
          <a:xfrm>
            <a:off x="569912" y="5304110"/>
            <a:ext cx="8111612" cy="1077218"/>
          </a:xfrm>
          <a:prstGeom prst="rect">
            <a:avLst/>
          </a:prstGeom>
          <a:noFill/>
        </p:spPr>
        <p:txBody>
          <a:bodyPr wrap="square">
            <a:spAutoFit/>
          </a:bodyPr>
          <a:lstStyle/>
          <a:p>
            <a:pPr marL="358775" lvl="0" indent="-358775" algn="just">
              <a:defRPr/>
            </a:pPr>
            <a:r>
              <a:rPr lang="en-US" sz="3200" dirty="0"/>
              <a:t>5. APGAR </a:t>
            </a:r>
            <a:r>
              <a:rPr lang="hi-IN" sz="3200" dirty="0"/>
              <a:t>स्कोर और प्रबंधन की व्याख्या करें    
    अलग-अलग स्कोर।</a:t>
            </a:r>
            <a:endParaRPr lang="en-US" sz="3200" b="1" dirty="0">
              <a:solidFill>
                <a:srgbClr val="92D050"/>
              </a:solidFill>
            </a:endParaRPr>
          </a:p>
        </p:txBody>
      </p:sp>
    </p:spTree>
    <p:extLst>
      <p:ext uri="{BB962C8B-B14F-4D97-AF65-F5344CB8AC3E}">
        <p14:creationId xmlns:p14="http://schemas.microsoft.com/office/powerpoint/2010/main" val="37945693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4" grpId="0"/>
      <p:bldP spid="8" grpId="0"/>
      <p:bldP spid="11" grpId="0"/>
      <p:bldP spid="13" grpId="0"/>
      <p:bldP spid="14"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2248"/>
            <a:ext cx="7886700" cy="1325563"/>
          </a:xfrm>
        </p:spPr>
        <p:txBody>
          <a:bodyPr>
            <a:normAutofit/>
          </a:bodyPr>
          <a:lstStyle/>
          <a:p>
            <a:r>
              <a:rPr lang="hi-IN" b="1" u="sng" dirty="0">
                <a:solidFill>
                  <a:srgbClr val="FF0000"/>
                </a:solidFill>
                <a:latin typeface="+mn-lt"/>
                <a:cs typeface="Times New Roman" pitchFamily="18" charset="0"/>
              </a:rPr>
              <a:t>ओबी किट में आइटम (प्रसूति - जन्म किट)</a:t>
            </a:r>
            <a:endParaRPr lang="en-GB" dirty="0">
              <a:solidFill>
                <a:srgbClr val="00B0F0"/>
              </a:solidFill>
              <a:latin typeface="+mn-lt"/>
            </a:endParaRPr>
          </a:p>
        </p:txBody>
      </p:sp>
      <p:sp>
        <p:nvSpPr>
          <p:cNvPr id="3" name="Content Placeholder 2"/>
          <p:cNvSpPr>
            <a:spLocks noGrp="1"/>
          </p:cNvSpPr>
          <p:nvPr>
            <p:ph idx="1"/>
          </p:nvPr>
        </p:nvSpPr>
        <p:spPr>
          <a:xfrm>
            <a:off x="628650" y="1844824"/>
            <a:ext cx="7886700" cy="3672408"/>
          </a:xfrm>
        </p:spPr>
        <p:txBody>
          <a:bodyPr>
            <a:normAutofit lnSpcReduction="10000"/>
          </a:bodyPr>
          <a:lstStyle/>
          <a:p>
            <a:pPr>
              <a:lnSpc>
                <a:spcPct val="110000"/>
              </a:lnSpc>
              <a:spcBef>
                <a:spcPct val="50000"/>
              </a:spcBef>
            </a:pPr>
            <a:r>
              <a:rPr lang="hi-IN" dirty="0">
                <a:solidFill>
                  <a:srgbClr val="002060"/>
                </a:solidFill>
                <a:cs typeface="Times New Roman" pitchFamily="18" charset="0"/>
              </a:rPr>
              <a:t>चादरें और तौलिए, यदि संभव हो तो बाँझ।
01 दर्जन 4 "स्क्वायर गेज पैड।
2-3 सैनिटरी नैपकिन।
रबर सिरिंज।
बेबी रिसीविंग कंबल।</a:t>
            </a:r>
            <a:endParaRPr lang="en-GB" dirty="0"/>
          </a:p>
        </p:txBody>
      </p:sp>
    </p:spTree>
    <p:extLst>
      <p:ext uri="{BB962C8B-B14F-4D97-AF65-F5344CB8AC3E}">
        <p14:creationId xmlns:p14="http://schemas.microsoft.com/office/powerpoint/2010/main" val="1258264096"/>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85875"/>
            <a:ext cx="7886700" cy="4891088"/>
          </a:xfrm>
        </p:spPr>
        <p:txBody>
          <a:bodyPr/>
          <a:lstStyle/>
          <a:p>
            <a:pPr>
              <a:lnSpc>
                <a:spcPct val="110000"/>
              </a:lnSpc>
              <a:spcBef>
                <a:spcPct val="50000"/>
              </a:spcBef>
            </a:pPr>
            <a:r>
              <a:rPr lang="hi-IN" dirty="0">
                <a:solidFill>
                  <a:srgbClr val="002060"/>
                </a:solidFill>
                <a:cs typeface="Times New Roman" pitchFamily="18" charset="0"/>
              </a:rPr>
              <a:t>सर्जिकल ब्लेड।
कॉर्ड क्लैंप।
पन्नी लिपटे कीटाणुनाशक पोंछे।
बाँझ धागा या चौड़ा टेप।
बड़े प्लास्टिक बैग।</a:t>
            </a:r>
            <a:endParaRPr lang="en-GB" dirty="0"/>
          </a:p>
        </p:txBody>
      </p:sp>
    </p:spTree>
    <p:extLst>
      <p:ext uri="{BB962C8B-B14F-4D97-AF65-F5344CB8AC3E}">
        <p14:creationId xmlns:p14="http://schemas.microsoft.com/office/powerpoint/2010/main" val="162593095"/>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644"/>
            <a:ext cx="7886700" cy="1325563"/>
          </a:xfrm>
        </p:spPr>
        <p:txBody>
          <a:bodyPr/>
          <a:lstStyle/>
          <a:p>
            <a:r>
              <a:rPr lang="hi-IN" b="1" u="sng" dirty="0">
                <a:solidFill>
                  <a:srgbClr val="FF0000"/>
                </a:solidFill>
                <a:latin typeface="+mn-lt"/>
              </a:rPr>
              <a:t>बच्चे की डिलीवरी</a:t>
            </a:r>
            <a:endParaRPr lang="en-GB" u="sng" dirty="0">
              <a:solidFill>
                <a:srgbClr val="FF0000"/>
              </a:solidFill>
              <a:latin typeface="+mn-lt"/>
            </a:endParaRPr>
          </a:p>
        </p:txBody>
      </p:sp>
      <p:sp>
        <p:nvSpPr>
          <p:cNvPr id="3" name="Content Placeholder 2"/>
          <p:cNvSpPr>
            <a:spLocks noGrp="1"/>
          </p:cNvSpPr>
          <p:nvPr>
            <p:ph idx="1"/>
          </p:nvPr>
        </p:nvSpPr>
        <p:spPr>
          <a:xfrm>
            <a:off x="628650" y="1114424"/>
            <a:ext cx="8190310" cy="5586414"/>
          </a:xfrm>
        </p:spPr>
        <p:txBody>
          <a:bodyPr>
            <a:normAutofit fontScale="77500" lnSpcReduction="20000"/>
          </a:bodyPr>
          <a:lstStyle/>
          <a:p>
            <a:pPr marL="357188" indent="-357188">
              <a:lnSpc>
                <a:spcPct val="110000"/>
              </a:lnSpc>
              <a:buNone/>
            </a:pPr>
            <a:r>
              <a:rPr lang="en-GB" sz="3500" dirty="0"/>
              <a:t>1) </a:t>
            </a:r>
            <a:r>
              <a:rPr lang="hi-IN" sz="3500" dirty="0">
                <a:solidFill>
                  <a:srgbClr val="002060"/>
                </a:solidFill>
              </a:rPr>
              <a:t>विस्फोटक प्रसव को रोकने के लिए अपने हाथ की हथेली से बहुत कोमल दबाव डालें। शिशु को योनि के उद्घाटन से न खींचें।
2) यदि एमनियोटिक थैली (पानी की थैली) टूटी नहीं है, तो इसे फाड़ दें या अपनी उंगलियों से इसे खोल दें और इसे शिशु के मुंह और सिर से दूर खींच लें। इस प्रक्रिया में देरी न करें। कभी भी तेज उपकरण का उपयोग न करें!
3) यदि गर्भनाल शिशु की गर्दन के आसपास है, तो कॉर्ड को सिर पर खिसकाने के लिए दो दस्ताने वाली उंगलियों का उपयोग करें। केवल अगर आप गर्भनाल को हटा नहीं सकते हैं, तो दो क्लैंप को तीन इंच अलग करें, फिर क्लैंप के बीच काटें।</a:t>
            </a:r>
            <a:endParaRPr lang="en-GB" dirty="0"/>
          </a:p>
        </p:txBody>
      </p:sp>
    </p:spTree>
    <p:extLst>
      <p:ext uri="{BB962C8B-B14F-4D97-AF65-F5344CB8AC3E}">
        <p14:creationId xmlns:p14="http://schemas.microsoft.com/office/powerpoint/2010/main" val="4011221084"/>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14403"/>
            <a:ext cx="7886700" cy="5262563"/>
          </a:xfrm>
        </p:spPr>
        <p:txBody>
          <a:bodyPr>
            <a:normAutofit fontScale="92500" lnSpcReduction="10000"/>
          </a:bodyPr>
          <a:lstStyle/>
          <a:p>
            <a:pPr marL="442913" indent="-442913">
              <a:lnSpc>
                <a:spcPct val="100000"/>
              </a:lnSpc>
              <a:buNone/>
            </a:pPr>
            <a:r>
              <a:rPr lang="en-GB" sz="3200" dirty="0"/>
              <a:t>4) </a:t>
            </a:r>
            <a:r>
              <a:rPr lang="hi-IN" dirty="0">
                <a:solidFill>
                  <a:srgbClr val="00B0F0"/>
                </a:solidFill>
              </a:rPr>
              <a:t>बच्चे के सिर को सहारा दें। बाँझ धुंध पैड के साथ मुंह और नाक पोंछ लें। पहले बच्चे के मुंह को चूसें, फिर नाक को रबर बल्ब सिरिंज से चूसें। सिरिंज डालने से पहले हर बार उसे संपीड़ित करें।
5) दोनों हाथों से बच्चे को सहारा देना जारी रखें। बच्चे के ऊपरी कंधे को जन्म देने में माँ की सहायता के लिए बच्चे के सिर को धीरे से नीचे की ओर निर्देशित करें। यदि निचला कंधा देने में धीमा है, तो बच्चे के सिर को धीरे से ऊपर की ओर निर्देशित करके प्रसव में सहायता करें।</a:t>
            </a:r>
            <a:endParaRPr lang="en-GB" dirty="0"/>
          </a:p>
        </p:txBody>
      </p:sp>
    </p:spTree>
    <p:extLst>
      <p:ext uri="{BB962C8B-B14F-4D97-AF65-F5344CB8AC3E}">
        <p14:creationId xmlns:p14="http://schemas.microsoft.com/office/powerpoint/2010/main" val="2442163921"/>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975123" y="800102"/>
            <a:ext cx="7243763" cy="5014913"/>
          </a:xfrm>
          <a:prstGeom prst="rect">
            <a:avLst/>
          </a:prstGeom>
          <a:noFill/>
        </p:spPr>
      </p:pic>
      <p:sp>
        <p:nvSpPr>
          <p:cNvPr id="3" name="Right Arrow 2">
            <a:hlinkClick r:id="rId3" action="ppaction://hlinksldjump"/>
          </p:cNvPr>
          <p:cNvSpPr/>
          <p:nvPr/>
        </p:nvSpPr>
        <p:spPr>
          <a:xfrm rot="10800000">
            <a:off x="8443912" y="6300791"/>
            <a:ext cx="700088"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5544241"/>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Documents and Settings\jp\My Documents\lesson presentations\PHOTOS L-18 MFR\B\E.JPG"/>
          <p:cNvPicPr>
            <a:picLocks noChangeAspect="1" noChangeArrowheads="1"/>
          </p:cNvPicPr>
          <p:nvPr/>
        </p:nvPicPr>
        <p:blipFill>
          <a:blip r:embed="rId2"/>
          <a:srcRect/>
          <a:stretch>
            <a:fillRect/>
          </a:stretch>
        </p:blipFill>
        <p:spPr bwMode="auto">
          <a:xfrm>
            <a:off x="4505356" y="71414"/>
            <a:ext cx="4495800" cy="3400428"/>
          </a:xfrm>
          <a:prstGeom prst="rect">
            <a:avLst/>
          </a:prstGeom>
          <a:noFill/>
          <a:ln w="9525">
            <a:noFill/>
            <a:miter lim="800000"/>
            <a:headEnd/>
            <a:tailEnd/>
          </a:ln>
        </p:spPr>
      </p:pic>
      <p:pic>
        <p:nvPicPr>
          <p:cNvPr id="3" name="Picture 12" descr="E:\data-c\My Documents\My Documents\ITBPmodified Course Materials\ITBP MFR\Lessons\Lesson 18\Graphics 18\Umbilical Cord Neck.TIF"/>
          <p:cNvPicPr>
            <a:picLocks noChangeAspect="1" noChangeArrowheads="1"/>
          </p:cNvPicPr>
          <p:nvPr/>
        </p:nvPicPr>
        <p:blipFill>
          <a:blip r:embed="rId3"/>
          <a:srcRect/>
          <a:stretch>
            <a:fillRect/>
          </a:stretch>
        </p:blipFill>
        <p:spPr bwMode="auto">
          <a:xfrm>
            <a:off x="0" y="71414"/>
            <a:ext cx="4643438" cy="3429024"/>
          </a:xfrm>
          <a:prstGeom prst="rect">
            <a:avLst/>
          </a:prstGeom>
          <a:noFill/>
          <a:ln w="9525">
            <a:noFill/>
            <a:miter lim="800000"/>
            <a:headEnd/>
            <a:tailEnd/>
          </a:ln>
        </p:spPr>
      </p:pic>
      <p:pic>
        <p:nvPicPr>
          <p:cNvPr id="4" name="Picture 12" descr="C:\Documents and Settings\jp\My Documents\lesson presentations\PHOTOS L-18 MFR\B\F.JPG"/>
          <p:cNvPicPr>
            <a:picLocks noChangeAspect="1" noChangeArrowheads="1"/>
          </p:cNvPicPr>
          <p:nvPr/>
        </p:nvPicPr>
        <p:blipFill>
          <a:blip r:embed="rId4"/>
          <a:srcRect/>
          <a:stretch>
            <a:fillRect/>
          </a:stretch>
        </p:blipFill>
        <p:spPr bwMode="auto">
          <a:xfrm>
            <a:off x="0" y="3533796"/>
            <a:ext cx="4495800" cy="2895600"/>
          </a:xfrm>
          <a:prstGeom prst="rect">
            <a:avLst/>
          </a:prstGeom>
          <a:noFill/>
          <a:ln w="9525">
            <a:noFill/>
            <a:miter lim="800000"/>
            <a:headEnd/>
            <a:tailEnd/>
          </a:ln>
        </p:spPr>
      </p:pic>
      <p:pic>
        <p:nvPicPr>
          <p:cNvPr id="5" name="Picture 13" descr="C:\Documents and Settings\jp\My Documents\lesson presentations\PHOTOS L-18 MFR\B\G.JPG"/>
          <p:cNvPicPr>
            <a:picLocks noChangeAspect="1" noChangeArrowheads="1"/>
          </p:cNvPicPr>
          <p:nvPr/>
        </p:nvPicPr>
        <p:blipFill>
          <a:blip r:embed="rId5"/>
          <a:srcRect/>
          <a:stretch>
            <a:fillRect/>
          </a:stretch>
        </p:blipFill>
        <p:spPr bwMode="auto">
          <a:xfrm>
            <a:off x="4638676" y="3571876"/>
            <a:ext cx="4433918" cy="285749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4290"/>
            <a:ext cx="7886700" cy="6400800"/>
          </a:xfrm>
        </p:spPr>
        <p:txBody>
          <a:bodyPr>
            <a:normAutofit fontScale="92500"/>
          </a:bodyPr>
          <a:lstStyle/>
          <a:p>
            <a:pPr marL="442913" indent="-442913">
              <a:lnSpc>
                <a:spcPct val="110000"/>
              </a:lnSpc>
              <a:buNone/>
            </a:pPr>
            <a:r>
              <a:rPr lang="en-GB" sz="3200" b="1" dirty="0"/>
              <a:t>6) </a:t>
            </a:r>
            <a:r>
              <a:rPr lang="hi-IN" dirty="0">
                <a:solidFill>
                  <a:srgbClr val="002060"/>
                </a:solidFill>
              </a:rPr>
              <a:t>पूरी प्रक्रिया के दौरान बच्चे का समर्थन करें। पैरों को पकड़ें जैसे ही वे बाहर निकलते हैं। गर्भनाल कट जाने तक मां की योनि के साथ बच्चे के स्तर को रखें; अन्यथा बच्चे का रक्त प्लेसेंटा में वापस आ सकता है। नवजात बहुत फिसलन भरा होता है - बच्चे को कभी भी पैरों से न उठाएं। डिलीवरी का सही समय नोट करें।
7) बच्चे को रखें, सुखाएं और लपेटें। बच्चे को उसकी तरफ सिर के साथ शरीर से थोड़ा नीचे रखें। साफ तौलिये से धीरे से सुखाएं और बच्चे को साफ गर्म कंबल में लपेटें। केवल चेहरे को उजागर करना चाहिए।</a:t>
            </a:r>
            <a:endParaRPr lang="en-GB" sz="3200" dirty="0">
              <a:solidFill>
                <a:srgbClr val="002060"/>
              </a:solidFill>
            </a:endParaRPr>
          </a:p>
        </p:txBody>
      </p:sp>
    </p:spTree>
    <p:extLst>
      <p:ext uri="{BB962C8B-B14F-4D97-AF65-F5344CB8AC3E}">
        <p14:creationId xmlns:p14="http://schemas.microsoft.com/office/powerpoint/2010/main" val="1679255167"/>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00084"/>
            <a:ext cx="7886700" cy="5534029"/>
          </a:xfrm>
        </p:spPr>
        <p:txBody>
          <a:bodyPr>
            <a:normAutofit/>
          </a:bodyPr>
          <a:lstStyle/>
          <a:p>
            <a:pPr marL="442913" indent="-442913" algn="just">
              <a:lnSpc>
                <a:spcPct val="120000"/>
              </a:lnSpc>
              <a:buNone/>
            </a:pPr>
            <a:r>
              <a:rPr lang="en-US" sz="3200" dirty="0">
                <a:cs typeface="Times New Roman" pitchFamily="18" charset="0"/>
              </a:rPr>
              <a:t>8) </a:t>
            </a:r>
            <a:r>
              <a:rPr lang="hi-IN" b="1" dirty="0">
                <a:solidFill>
                  <a:srgbClr val="002060"/>
                </a:solidFill>
                <a:cs typeface="Times New Roman" pitchFamily="18" charset="0"/>
              </a:rPr>
              <a:t>बच्चे की सांस लेने का आकलन करें। बच्चे के मुंह और नाक को फिर से उस क्रम में चूसें। आमतौर पर बच्चा पैदा होने के 30 सेकंड के भीतर अपने आप सांस लेना शुरू कर देगा। यदि नहीं, तो स्पर्श उत्तेजना प्रदान करके, पीठ को धीरे से लेकिन जोर से रगड़कर, या बच्चे के पैर के तलवे के खिलाफ एक उंगली को तड़ककर सांस लेने को प्रोत्साहित करें। बच्चे को उसके तल पर थप्पड़ मारने के लिए उसके पैरों से न उठाएं! यदि मूल्यांकन उथले, धीमी या अनुपस्थित श्वसन से पता चलता है, तो कृत्रिम वेंटिलेशन शुरू करें।</a:t>
            </a:r>
            <a:endParaRPr lang="en-GB" dirty="0">
              <a:solidFill>
                <a:srgbClr val="002060"/>
              </a:solidFill>
            </a:endParaRPr>
          </a:p>
          <a:p>
            <a:endParaRPr lang="en-GB" dirty="0"/>
          </a:p>
        </p:txBody>
      </p:sp>
    </p:spTree>
    <p:extLst>
      <p:ext uri="{BB962C8B-B14F-4D97-AF65-F5344CB8AC3E}">
        <p14:creationId xmlns:p14="http://schemas.microsoft.com/office/powerpoint/2010/main" val="2128233560"/>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jp\My Documents\lesson presentations\PHOTOS L-18 MFR\c\DSC00005.JPG"/>
          <p:cNvPicPr>
            <a:picLocks noChangeAspect="1" noChangeArrowheads="1"/>
          </p:cNvPicPr>
          <p:nvPr/>
        </p:nvPicPr>
        <p:blipFill>
          <a:blip r:embed="rId2" cstate="print">
            <a:lum bright="-4000" contrast="38000"/>
          </a:blip>
          <a:srcRect/>
          <a:stretch>
            <a:fillRect/>
          </a:stretch>
        </p:blipFill>
        <p:spPr bwMode="auto">
          <a:xfrm>
            <a:off x="685800" y="1124744"/>
            <a:ext cx="7779544" cy="4489986"/>
          </a:xfrm>
          <a:prstGeom prst="rect">
            <a:avLst/>
          </a:prstGeom>
          <a:noFill/>
          <a:ln w="9525">
            <a:noFill/>
            <a:miter lim="800000"/>
            <a:headEnd/>
            <a:tailEnd/>
          </a:ln>
        </p:spPr>
      </p:pic>
      <p:sp>
        <p:nvSpPr>
          <p:cNvPr id="3" name="Rectangle 2"/>
          <p:cNvSpPr/>
          <p:nvPr/>
        </p:nvSpPr>
        <p:spPr>
          <a:xfrm>
            <a:off x="685800" y="5614731"/>
            <a:ext cx="7779544" cy="1083374"/>
          </a:xfrm>
          <a:prstGeom prst="rect">
            <a:avLst/>
          </a:prstGeom>
        </p:spPr>
        <p:txBody>
          <a:bodyPr wrap="square">
            <a:spAutoFit/>
          </a:bodyPr>
          <a:lstStyle/>
          <a:p>
            <a:pPr algn="ctr">
              <a:lnSpc>
                <a:spcPct val="115000"/>
              </a:lnSpc>
              <a:tabLst>
                <a:tab pos="0" algn="l"/>
                <a:tab pos="571500" algn="l"/>
              </a:tabLst>
            </a:pPr>
            <a:r>
              <a:rPr lang="hi-IN" sz="2800" b="1" dirty="0">
                <a:cs typeface="Times New Roman" pitchFamily="18" charset="0"/>
              </a:rPr>
              <a:t>बच्चे के पैर के तलवे पर एक उंगली को स्नैप करके स्पर्श उत्तेजना, पीठ को धीरे से लेकिन जोर से रगड़ें</a:t>
            </a:r>
            <a:endParaRPr lang="en-US" sz="2800" dirty="0">
              <a:solidFill>
                <a:srgbClr val="0000FF"/>
              </a:solidFill>
              <a:ea typeface="Times New Roman"/>
            </a:endParaRPr>
          </a:p>
        </p:txBody>
      </p:sp>
      <p:sp>
        <p:nvSpPr>
          <p:cNvPr id="4" name="Right Arrow 3">
            <a:hlinkClick r:id="rId3" action="ppaction://hlinksldjump"/>
          </p:cNvPr>
          <p:cNvSpPr/>
          <p:nvPr/>
        </p:nvSpPr>
        <p:spPr>
          <a:xfrm rot="10800000">
            <a:off x="8443912" y="6300791"/>
            <a:ext cx="700088"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3107291"/>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85775"/>
            <a:ext cx="7886700" cy="5691188"/>
          </a:xfrm>
        </p:spPr>
        <p:txBody>
          <a:bodyPr>
            <a:normAutofit lnSpcReduction="10000"/>
          </a:bodyPr>
          <a:lstStyle/>
          <a:p>
            <a:pPr marL="542925" indent="-542925" algn="just">
              <a:lnSpc>
                <a:spcPct val="110000"/>
              </a:lnSpc>
              <a:buNone/>
            </a:pPr>
            <a:r>
              <a:rPr lang="en-US" sz="3500" dirty="0">
                <a:cs typeface="Times New Roman" pitchFamily="18" charset="0"/>
              </a:rPr>
              <a:t>9) </a:t>
            </a:r>
            <a:r>
              <a:rPr lang="hi-IN" sz="3500" dirty="0">
                <a:cs typeface="Times New Roman" pitchFamily="18" charset="0"/>
              </a:rPr>
              <a:t>जब गर्भनाल स्पंदित होना बंद हो जाए तो उसे जकड़ें और काट लें। यह सुनिश्चित करने के लिए कॉर्ड को टटोलें कि क्लैंपिंग से पहले यह अब स्पंदित नहीं हो रहा है; 
यदि कॉर्ड अभी भी स्पंदित है तो उसे क्लैंप या कट न करें। 
पहले क्लैंप को बच्चे से लगभग 25 सेमी की दूरी पर रखें; फिर दूसरे क्लैंप को पहले क्लैंप से 8 सेमी दूर बच्चे की ओर रखें।
 फिर सर्जिकल कैंची का उपयोग करके कॉर्ड को काटें।
10) चरण 6 में बताए अनुसार जन्मतिथि, समय और स्थान रिकॉर्ड करें।</a:t>
            </a:r>
            <a:endParaRPr lang="en-GB" dirty="0"/>
          </a:p>
        </p:txBody>
      </p:sp>
    </p:spTree>
    <p:extLst>
      <p:ext uri="{BB962C8B-B14F-4D97-AF65-F5344CB8AC3E}">
        <p14:creationId xmlns:p14="http://schemas.microsoft.com/office/powerpoint/2010/main" val="1976351724"/>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574"/>
            <a:ext cx="7886700" cy="1362068"/>
          </a:xfrm>
        </p:spPr>
        <p:txBody>
          <a:bodyPr/>
          <a:lstStyle/>
          <a:p>
            <a:r>
              <a:rPr lang="hi-IN" b="1" u="sng" dirty="0">
                <a:solidFill>
                  <a:srgbClr val="FF0000"/>
                </a:solidFill>
                <a:latin typeface="+mn-lt"/>
              </a:rPr>
              <a:t>गर्भावस्था की शारीरिक रचना</a:t>
            </a:r>
            <a:endParaRPr lang="en-GB" b="1" u="sng" dirty="0">
              <a:solidFill>
                <a:srgbClr val="FF0000"/>
              </a:solidFill>
              <a:latin typeface="+mn-lt"/>
            </a:endParaRPr>
          </a:p>
        </p:txBody>
      </p:sp>
      <p:pic>
        <p:nvPicPr>
          <p:cNvPr id="9" name="Picture 4" descr="SFRe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6956" y="1793843"/>
            <a:ext cx="2990088" cy="39227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71472" y="1793843"/>
            <a:ext cx="5086378" cy="3639458"/>
          </a:xfrm>
          <a:prstGeom prst="rect">
            <a:avLst/>
          </a:prstGeom>
        </p:spPr>
        <p:txBody>
          <a:bodyPr wrap="square">
            <a:spAutoFit/>
          </a:bodyPr>
          <a:lstStyle/>
          <a:p>
            <a:pPr>
              <a:lnSpc>
                <a:spcPts val="121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marL="596900">
              <a:spcAft>
                <a:spcPts val="0"/>
              </a:spcAft>
            </a:pPr>
            <a:r>
              <a:rPr lang="hi-IN" sz="2800" b="1" dirty="0">
                <a:solidFill>
                  <a:srgbClr val="231F20"/>
                </a:solidFill>
                <a:latin typeface="Arial" panose="020B0604020202020204" pitchFamily="34" charset="0"/>
                <a:ea typeface="Arial" panose="020B0604020202020204" pitchFamily="34" charset="0"/>
                <a:cs typeface="Arial" panose="020B0604020202020204" pitchFamily="34" charset="0"/>
              </a:rPr>
              <a:t>गर्भाशय</a:t>
            </a: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285"/>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marL="533400">
              <a:spcAft>
                <a:spcPts val="0"/>
              </a:spcAft>
            </a:pPr>
            <a:r>
              <a:rPr lang="hi-IN" sz="2800" b="1" dirty="0">
                <a:solidFill>
                  <a:srgbClr val="231F20"/>
                </a:solidFill>
                <a:latin typeface="Arial" panose="020B0604020202020204" pitchFamily="34" charset="0"/>
                <a:ea typeface="Arial" panose="020B0604020202020204" pitchFamily="34" charset="0"/>
                <a:cs typeface="Arial" panose="020B0604020202020204" pitchFamily="34" charset="0"/>
              </a:rPr>
              <a:t>सिम्फिसिस
 प्यूबिस</a:t>
            </a: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marL="609600">
              <a:spcAft>
                <a:spcPts val="0"/>
              </a:spcAft>
            </a:pPr>
            <a:endParaRPr lang="en-IN" sz="2800" b="1" dirty="0">
              <a:solidFill>
                <a:srgbClr val="231F20"/>
              </a:solidFill>
              <a:latin typeface="Arial" panose="020B0604020202020204" pitchFamily="34" charset="0"/>
              <a:ea typeface="Arial" panose="020B0604020202020204" pitchFamily="34" charset="0"/>
              <a:cs typeface="Arial" panose="020B0604020202020204" pitchFamily="34" charset="0"/>
            </a:endParaRPr>
          </a:p>
          <a:p>
            <a:pPr marL="609600">
              <a:spcAft>
                <a:spcPts val="0"/>
              </a:spcAft>
            </a:pPr>
            <a:r>
              <a:rPr lang="hi-IN" sz="2800" b="1" dirty="0">
                <a:solidFill>
                  <a:srgbClr val="231F20"/>
                </a:solidFill>
                <a:latin typeface="Arial" panose="020B0604020202020204" pitchFamily="34" charset="0"/>
                <a:ea typeface="Arial" panose="020B0604020202020204" pitchFamily="34" charset="0"/>
                <a:cs typeface="Arial" panose="020B0604020202020204" pitchFamily="34" charset="0"/>
              </a:rPr>
              <a:t>मूत्रतंत्रीय
 मूत्राशय</a:t>
            </a:r>
            <a:endParaRPr lang="en-GB"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2" name="Straight Arrow Connector 11"/>
          <p:cNvCxnSpPr/>
          <p:nvPr/>
        </p:nvCxnSpPr>
        <p:spPr>
          <a:xfrm>
            <a:off x="2518174" y="2271716"/>
            <a:ext cx="1339453" cy="1285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V="1">
            <a:off x="2378869" y="3357563"/>
            <a:ext cx="1125141" cy="6715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V="1">
            <a:off x="2621757" y="3059920"/>
            <a:ext cx="1235868" cy="20931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Rectangle 8"/>
          <p:cNvSpPr>
            <a:spLocks noChangeArrowheads="1"/>
          </p:cNvSpPr>
          <p:nvPr/>
        </p:nvSpPr>
        <p:spPr bwMode="auto">
          <a:xfrm>
            <a:off x="5119690" y="1359253"/>
            <a:ext cx="323852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GB" sz="28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hi-IN" sz="2800" b="1" dirty="0">
                <a:solidFill>
                  <a:srgbClr val="231F20"/>
                </a:solidFill>
                <a:latin typeface="Arial" panose="020B0604020202020204" pitchFamily="34" charset="0"/>
                <a:ea typeface="Arial" panose="020B0604020202020204" pitchFamily="34" charset="0"/>
                <a:cs typeface="Arial" panose="020B0604020202020204" pitchFamily="34" charset="0"/>
              </a:rPr>
              <a:t>गुदा</a:t>
            </a:r>
            <a:endParaRPr kumimoji="0" lang="en-GB" sz="2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2800" b="1" dirty="0">
              <a:solidFill>
                <a:srgbClr val="231F20"/>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endParaRPr>
          </a:p>
          <a:p>
            <a:pPr lvl="0" eaLnBrk="0" fontAlgn="base" hangingPunct="0">
              <a:spcBef>
                <a:spcPct val="0"/>
              </a:spcBef>
              <a:spcAft>
                <a:spcPct val="0"/>
              </a:spcAft>
            </a:pPr>
            <a:r>
              <a:rPr lang="hi-IN" sz="2800" b="1" dirty="0">
                <a:solidFill>
                  <a:srgbClr val="231F20"/>
                </a:solidFill>
                <a:latin typeface="Arial" panose="020B0604020202020204" pitchFamily="34" charset="0"/>
                <a:ea typeface="Arial" panose="020B0604020202020204" pitchFamily="34" charset="0"/>
                <a:cs typeface="Arial" panose="020B0604020202020204" pitchFamily="34" charset="0"/>
              </a:rPr>
              <a:t>योनि</a:t>
            </a:r>
            <a:r>
              <a:rPr kumimoji="0" lang="en-GB" sz="28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 (birth canal)</a:t>
            </a:r>
            <a:endParaRPr kumimoji="0" lang="en-GB" sz="2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2800" b="1" dirty="0">
              <a:solidFill>
                <a:srgbClr val="231F20"/>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2800" b="1" dirty="0">
              <a:solidFill>
                <a:srgbClr val="231F20"/>
              </a:solidFill>
              <a:latin typeface="Arial" panose="020B0604020202020204" pitchFamily="34" charset="0"/>
              <a:ea typeface="Arial" panose="020B0604020202020204" pitchFamily="34" charset="0"/>
              <a:cs typeface="Arial" panose="020B0604020202020204" pitchFamily="34" charset="0"/>
            </a:endParaRPr>
          </a:p>
          <a:p>
            <a:pPr lvl="0" eaLnBrk="0" fontAlgn="base" hangingPunct="0">
              <a:spcBef>
                <a:spcPct val="0"/>
              </a:spcBef>
              <a:spcAft>
                <a:spcPct val="0"/>
              </a:spcAft>
            </a:pPr>
            <a:r>
              <a:rPr lang="hi-IN" sz="2800" b="1" dirty="0">
                <a:solidFill>
                  <a:srgbClr val="231F20"/>
                </a:solidFill>
                <a:latin typeface="Arial" panose="020B0604020202020204" pitchFamily="34" charset="0"/>
                <a:ea typeface="Arial" panose="020B0604020202020204" pitchFamily="34" charset="0"/>
                <a:cs typeface="Arial" panose="020B0604020202020204" pitchFamily="34" charset="0"/>
              </a:rPr>
              <a:t>पेरिनेम</a:t>
            </a:r>
            <a:endParaRPr kumimoji="0" lang="en-GB" sz="4400" b="1" i="0" u="none" strike="noStrike" cap="none" normalizeH="0" baseline="0" dirty="0">
              <a:ln>
                <a:noFill/>
              </a:ln>
              <a:solidFill>
                <a:schemeClr val="tx1"/>
              </a:solidFill>
              <a:effectLst/>
              <a:latin typeface="Arial" panose="020B0604020202020204" pitchFamily="34" charset="0"/>
            </a:endParaRPr>
          </a:p>
        </p:txBody>
      </p:sp>
      <p:cxnSp>
        <p:nvCxnSpPr>
          <p:cNvPr id="23" name="Straight Arrow Connector 22"/>
          <p:cNvCxnSpPr/>
          <p:nvPr/>
        </p:nvCxnSpPr>
        <p:spPr>
          <a:xfrm flipH="1" flipV="1">
            <a:off x="4650583" y="4106474"/>
            <a:ext cx="742951" cy="7512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flipH="1">
            <a:off x="4414636" y="3128968"/>
            <a:ext cx="705056" cy="294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flipH="1">
            <a:off x="4918474" y="1554128"/>
            <a:ext cx="371474" cy="9238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16333528"/>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F2A8436-BF07-A07D-4475-234CF2B62B00}"/>
            </a:ext>
          </a:extLst>
        </p:cNvPr>
        <p:cNvGrpSpPr/>
        <p:nvPr/>
      </p:nvGrpSpPr>
      <p:grpSpPr>
        <a:xfrm>
          <a:off x="0" y="0"/>
          <a:ext cx="0" cy="0"/>
          <a:chOff x="0" y="0"/>
          <a:chExt cx="0" cy="0"/>
        </a:xfrm>
      </p:grpSpPr>
      <p:pic>
        <p:nvPicPr>
          <p:cNvPr id="2" name="Picture 2" descr="L">
            <a:extLst>
              <a:ext uri="{FF2B5EF4-FFF2-40B4-BE49-F238E27FC236}">
                <a16:creationId xmlns:a16="http://schemas.microsoft.com/office/drawing/2014/main" xmlns="" id="{03585DD2-0A40-DA81-4326-201E0304A3A1}"/>
              </a:ext>
            </a:extLst>
          </p:cNvPr>
          <p:cNvPicPr>
            <a:picLocks noChangeAspect="1" noChangeArrowheads="1"/>
          </p:cNvPicPr>
          <p:nvPr/>
        </p:nvPicPr>
        <p:blipFill>
          <a:blip r:embed="rId2" cstate="print">
            <a:lum bright="-14000" contrast="30000"/>
          </a:blip>
          <a:srcRect/>
          <a:stretch>
            <a:fillRect/>
          </a:stretch>
        </p:blipFill>
        <p:spPr bwMode="auto">
          <a:xfrm>
            <a:off x="2857501" y="228600"/>
            <a:ext cx="3444240" cy="5181600"/>
          </a:xfrm>
          <a:prstGeom prst="rect">
            <a:avLst/>
          </a:prstGeom>
          <a:noFill/>
        </p:spPr>
      </p:pic>
      <p:sp>
        <p:nvSpPr>
          <p:cNvPr id="3" name="Text Box 7">
            <a:extLst>
              <a:ext uri="{FF2B5EF4-FFF2-40B4-BE49-F238E27FC236}">
                <a16:creationId xmlns:a16="http://schemas.microsoft.com/office/drawing/2014/main" xmlns="" id="{9D6568AA-7AC6-71B8-5A8E-9FE71461E61D}"/>
              </a:ext>
            </a:extLst>
          </p:cNvPr>
          <p:cNvSpPr txBox="1">
            <a:spLocks noChangeArrowheads="1"/>
          </p:cNvSpPr>
          <p:nvPr/>
        </p:nvSpPr>
        <p:spPr bwMode="auto">
          <a:xfrm>
            <a:off x="1714501" y="5486400"/>
            <a:ext cx="1828800" cy="685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en-US" b="1" dirty="0">
                <a:cs typeface="Times New Roman" pitchFamily="18" charset="0"/>
              </a:rPr>
              <a:t>First clamp </a:t>
            </a:r>
            <a:r>
              <a:rPr lang="en-US" b="1" dirty="0" err="1">
                <a:cs typeface="Times New Roman" pitchFamily="18" charset="0"/>
              </a:rPr>
              <a:t>appx</a:t>
            </a:r>
            <a:r>
              <a:rPr lang="en-US" b="1" dirty="0">
                <a:cs typeface="Times New Roman" pitchFamily="18" charset="0"/>
              </a:rPr>
              <a:t>. 25 cm. from the baby.</a:t>
            </a:r>
            <a:endParaRPr kumimoji="0" lang="en-US" sz="2800" b="0" i="0" u="none" strike="noStrike" cap="none" normalizeH="0" baseline="0" dirty="0">
              <a:ln>
                <a:noFill/>
              </a:ln>
              <a:solidFill>
                <a:srgbClr val="0000FF"/>
              </a:solidFill>
              <a:effectLst/>
              <a:cs typeface="Arial" pitchFamily="34" charset="0"/>
            </a:endParaRPr>
          </a:p>
        </p:txBody>
      </p:sp>
      <p:sp>
        <p:nvSpPr>
          <p:cNvPr id="4" name="Text Box 4">
            <a:extLst>
              <a:ext uri="{FF2B5EF4-FFF2-40B4-BE49-F238E27FC236}">
                <a16:creationId xmlns:a16="http://schemas.microsoft.com/office/drawing/2014/main" xmlns="" id="{86042522-762C-D565-D3A0-F8129B8EC927}"/>
              </a:ext>
            </a:extLst>
          </p:cNvPr>
          <p:cNvSpPr txBox="1">
            <a:spLocks noChangeArrowheads="1"/>
          </p:cNvSpPr>
          <p:nvPr/>
        </p:nvSpPr>
        <p:spPr bwMode="auto">
          <a:xfrm>
            <a:off x="5829301" y="5181600"/>
            <a:ext cx="2212632" cy="914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en-US" b="1" dirty="0">
                <a:cs typeface="Times New Roman" pitchFamily="18" charset="0"/>
              </a:rPr>
              <a:t>Second clamp 8 cm. away from the first clamp toward the baby</a:t>
            </a:r>
            <a:endParaRPr kumimoji="0" lang="en-US" sz="2800" b="0" i="0" u="none" strike="noStrike" cap="none" normalizeH="0" baseline="0" dirty="0">
              <a:ln>
                <a:noFill/>
              </a:ln>
              <a:solidFill>
                <a:srgbClr val="0000FF"/>
              </a:solidFill>
              <a:effectLst/>
              <a:cs typeface="Arial" pitchFamily="34" charset="0"/>
            </a:endParaRPr>
          </a:p>
        </p:txBody>
      </p:sp>
      <p:sp>
        <p:nvSpPr>
          <p:cNvPr id="5" name="Rectangle 9">
            <a:extLst>
              <a:ext uri="{FF2B5EF4-FFF2-40B4-BE49-F238E27FC236}">
                <a16:creationId xmlns:a16="http://schemas.microsoft.com/office/drawing/2014/main" xmlns="" id="{000F8E49-B107-7A1E-0046-5E515630CB9B}"/>
              </a:ext>
            </a:extLst>
          </p:cNvPr>
          <p:cNvSpPr>
            <a:spLocks noChangeArrowheads="1"/>
          </p:cNvSpPr>
          <p:nvPr/>
        </p:nvSpPr>
        <p:spPr bwMode="auto">
          <a:xfrm>
            <a:off x="1371602"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5715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0">
            <a:extLst>
              <a:ext uri="{FF2B5EF4-FFF2-40B4-BE49-F238E27FC236}">
                <a16:creationId xmlns:a16="http://schemas.microsoft.com/office/drawing/2014/main" xmlns="" id="{C8B51298-B0EC-07BC-826C-5CC0B80D05C0}"/>
              </a:ext>
            </a:extLst>
          </p:cNvPr>
          <p:cNvSpPr>
            <a:spLocks noChangeArrowheads="1"/>
          </p:cNvSpPr>
          <p:nvPr/>
        </p:nvSpPr>
        <p:spPr bwMode="auto">
          <a:xfrm>
            <a:off x="1371602" y="4572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1">
            <a:extLst>
              <a:ext uri="{FF2B5EF4-FFF2-40B4-BE49-F238E27FC236}">
                <a16:creationId xmlns:a16="http://schemas.microsoft.com/office/drawing/2014/main" xmlns="" id="{12AF487D-20C1-945D-D2BC-7240C53D7913}"/>
              </a:ext>
            </a:extLst>
          </p:cNvPr>
          <p:cNvSpPr>
            <a:spLocks noChangeArrowheads="1"/>
          </p:cNvSpPr>
          <p:nvPr/>
        </p:nvSpPr>
        <p:spPr bwMode="auto">
          <a:xfrm>
            <a:off x="1371601" y="2886075"/>
            <a:ext cx="341760"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Kruti Dev 010" pitchFamily="2"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2">
            <a:extLst>
              <a:ext uri="{FF2B5EF4-FFF2-40B4-BE49-F238E27FC236}">
                <a16:creationId xmlns:a16="http://schemas.microsoft.com/office/drawing/2014/main" xmlns="" id="{9A76EBC8-359C-0333-4E76-79AF042DB247}"/>
              </a:ext>
            </a:extLst>
          </p:cNvPr>
          <p:cNvSpPr>
            <a:spLocks noChangeArrowheads="1"/>
          </p:cNvSpPr>
          <p:nvPr/>
        </p:nvSpPr>
        <p:spPr bwMode="auto">
          <a:xfrm>
            <a:off x="1371602" y="531495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5715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AutoShape 2">
            <a:extLst>
              <a:ext uri="{FF2B5EF4-FFF2-40B4-BE49-F238E27FC236}">
                <a16:creationId xmlns:a16="http://schemas.microsoft.com/office/drawing/2014/main" xmlns="" id="{2E1A4AF5-B12B-3723-E6C8-C837CBBAC52D}"/>
              </a:ext>
            </a:extLst>
          </p:cNvPr>
          <p:cNvSpPr>
            <a:spLocks noChangeShapeType="1"/>
          </p:cNvSpPr>
          <p:nvPr/>
        </p:nvSpPr>
        <p:spPr bwMode="auto">
          <a:xfrm flipV="1">
            <a:off x="2228851" y="3124200"/>
            <a:ext cx="2171700" cy="2286000"/>
          </a:xfrm>
          <a:prstGeom prst="straightConnector1">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 name="AutoShape 2">
            <a:extLst>
              <a:ext uri="{FF2B5EF4-FFF2-40B4-BE49-F238E27FC236}">
                <a16:creationId xmlns:a16="http://schemas.microsoft.com/office/drawing/2014/main" xmlns="" id="{A657D81D-6071-2C98-4BD9-9DB01A953EB1}"/>
              </a:ext>
            </a:extLst>
          </p:cNvPr>
          <p:cNvSpPr>
            <a:spLocks noChangeShapeType="1"/>
          </p:cNvSpPr>
          <p:nvPr/>
        </p:nvSpPr>
        <p:spPr bwMode="auto">
          <a:xfrm flipH="1" flipV="1">
            <a:off x="4686301" y="3505200"/>
            <a:ext cx="2228850" cy="1676400"/>
          </a:xfrm>
          <a:prstGeom prst="straightConnector1">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 name="Right Arrow 10">
            <a:hlinkClick r:id="rId3" action="ppaction://hlinksldjump"/>
            <a:extLst>
              <a:ext uri="{FF2B5EF4-FFF2-40B4-BE49-F238E27FC236}">
                <a16:creationId xmlns:a16="http://schemas.microsoft.com/office/drawing/2014/main" xmlns="" id="{7B0BC9A2-020A-599D-629D-00346269689A}"/>
              </a:ext>
            </a:extLst>
          </p:cNvPr>
          <p:cNvSpPr/>
          <p:nvPr/>
        </p:nvSpPr>
        <p:spPr>
          <a:xfrm rot="10800000">
            <a:off x="8443912" y="6300791"/>
            <a:ext cx="700088"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29034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repeatCount="indefinite" fill="hold" grpId="0" nodeType="withEffect">
                                  <p:stCondLst>
                                    <p:cond delay="0"/>
                                  </p:stCondLst>
                                  <p:endCondLst>
                                    <p:cond evt="onNext" delay="0">
                                      <p:tgtEl>
                                        <p:sldTgt/>
                                      </p:tgtEl>
                                    </p:cond>
                                  </p:end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8" presetClass="entr" presetSubtype="12" repeatCount="indefinite" fill="hold" grpId="0" nodeType="withEffect">
                                  <p:stCondLst>
                                    <p:cond delay="0"/>
                                  </p:stCondLst>
                                  <p:endCondLst>
                                    <p:cond evt="onNext" delay="0">
                                      <p:tgtEl>
                                        <p:sldTgt/>
                                      </p:tgtEl>
                                    </p:cond>
                                  </p:endCondLst>
                                  <p:childTnLst>
                                    <p:set>
                                      <p:cBhvr>
                                        <p:cTn id="14" dur="1" fill="hold">
                                          <p:stCondLst>
                                            <p:cond delay="0"/>
                                          </p:stCondLst>
                                        </p:cTn>
                                        <p:tgtEl>
                                          <p:spTgt spid="10"/>
                                        </p:tgtEl>
                                        <p:attrNameLst>
                                          <p:attrName>style.visibility</p:attrName>
                                        </p:attrNameLst>
                                      </p:cBhvr>
                                      <p:to>
                                        <p:strVal val="visible"/>
                                      </p:to>
                                    </p:set>
                                    <p:animEffect transition="in" filter="strips(downLeft)">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08"/>
            <a:ext cx="7886700" cy="1325563"/>
          </a:xfrm>
        </p:spPr>
        <p:txBody>
          <a:bodyPr/>
          <a:lstStyle/>
          <a:p>
            <a:r>
              <a:rPr lang="hi-IN" b="1" u="sng" dirty="0">
                <a:solidFill>
                  <a:srgbClr val="FF0000"/>
                </a:solidFill>
                <a:latin typeface="+mn-lt"/>
                <a:cs typeface="Times New Roman" pitchFamily="18" charset="0"/>
              </a:rPr>
              <a:t>प्लेसेंटा की डिलीवरी</a:t>
            </a:r>
            <a:endParaRPr lang="en-GB" dirty="0">
              <a:solidFill>
                <a:srgbClr val="FF0000"/>
              </a:solidFill>
              <a:latin typeface="+mn-lt"/>
            </a:endParaRPr>
          </a:p>
        </p:txBody>
      </p:sp>
      <p:sp>
        <p:nvSpPr>
          <p:cNvPr id="3" name="Content Placeholder 2"/>
          <p:cNvSpPr>
            <a:spLocks noGrp="1"/>
          </p:cNvSpPr>
          <p:nvPr>
            <p:ph idx="1"/>
          </p:nvPr>
        </p:nvSpPr>
        <p:spPr>
          <a:xfrm>
            <a:off x="628650" y="1362068"/>
            <a:ext cx="7886700" cy="4814895"/>
          </a:xfrm>
        </p:spPr>
        <p:txBody>
          <a:bodyPr>
            <a:normAutofit/>
          </a:bodyPr>
          <a:lstStyle/>
          <a:p>
            <a:pPr marL="398463" indent="-398463" algn="just">
              <a:lnSpc>
                <a:spcPct val="100000"/>
              </a:lnSpc>
              <a:buFont typeface="Wingdings" pitchFamily="2" charset="2"/>
              <a:buChar char="Ø"/>
            </a:pPr>
            <a:r>
              <a:rPr lang="hi-IN" dirty="0">
                <a:solidFill>
                  <a:srgbClr val="002060"/>
                </a:solidFill>
                <a:cs typeface="Times New Roman" pitchFamily="18" charset="0"/>
              </a:rPr>
              <a:t>अब आपकी देखभाल में दो मरीज: माँ के साथ-साथ बच्चा। 
माँ की देखभाल में उसे प्लेसेंटा देने में मदद करना, योनि से रक्तस्राव को नियंत्रित करना और उसे यथासंभव आरामदायक बनाना शामिल है। 
प्रसव के तीसरे चरण में गर्भनाल के अपने खंड, एमनियोटिक थैली की झिल्लियों और गर्भाशय को अस्तर करने वाले कुछ ऊतकों के साथ प्लेसेंटा का वितरण शामिल है। 
इन सभी को मिलकर परजन्म के नाम से जाना जाता है।</a:t>
            </a:r>
            <a:endParaRPr lang="en-US" sz="2000" dirty="0">
              <a:solidFill>
                <a:srgbClr val="7030A0"/>
              </a:solidFill>
              <a:ea typeface="Times New Roman"/>
              <a:cs typeface="Times New Roman" pitchFamily="18" charset="0"/>
            </a:endParaRPr>
          </a:p>
        </p:txBody>
      </p:sp>
    </p:spTree>
    <p:extLst>
      <p:ext uri="{BB962C8B-B14F-4D97-AF65-F5344CB8AC3E}">
        <p14:creationId xmlns:p14="http://schemas.microsoft.com/office/powerpoint/2010/main" val="2820494932"/>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57212"/>
            <a:ext cx="7886700" cy="5772149"/>
          </a:xfrm>
        </p:spPr>
        <p:txBody>
          <a:bodyPr>
            <a:normAutofit/>
          </a:bodyPr>
          <a:lstStyle/>
          <a:p>
            <a:pPr marL="468313" indent="-468313" algn="just">
              <a:lnSpc>
                <a:spcPct val="100000"/>
              </a:lnSpc>
            </a:pPr>
            <a:r>
              <a:rPr lang="hi-IN" dirty="0">
                <a:solidFill>
                  <a:srgbClr val="0070C0"/>
                </a:solidFill>
                <a:cs typeface="Times New Roman" pitchFamily="18" charset="0"/>
              </a:rPr>
              <a:t>प्लेसेंटा के वितरण के लिए निरीक्षण करें। यह प्रसव पीड़ा की एक संक्षिप्त वापसी के साथ शुरू होता है जो बच्चे के जन्म के समय बंद हो गया था। आप कॉर्ड के लंबे होने को देख सकते हैं।
संकुचन के लिए महसूस करें। गर्भाशय के सिकुड़ने पर मां को सहन करने के लिए प्रोत्साहित करें।
जैसे ही प्लेसेंटा दिखाई देता है, धीरे-धीरे और धीरे से इसे योनि से निर्देशित करें, लेकिन कभी भी खींच न लें। प्लेसेंटा को प्लास्टिक बैग में सेव करें। ज्यादातर मामलों में, प्लेसेंटा को डिलीवरी के कुछ ही मिनटों के भीतर बाहर निकाल दिया जाता है, लेकिन इसमें 30 मिनट तक का समय लग सकता है। चिकित्सक द्वारा जांच के लिए प्लेसेंटा को अस्पताल ले जाएं।</a:t>
            </a:r>
            <a:endParaRPr lang="en-GB" dirty="0"/>
          </a:p>
        </p:txBody>
      </p:sp>
    </p:spTree>
    <p:extLst>
      <p:ext uri="{BB962C8B-B14F-4D97-AF65-F5344CB8AC3E}">
        <p14:creationId xmlns:p14="http://schemas.microsoft.com/office/powerpoint/2010/main" val="3875664604"/>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004370"/>
            <a:ext cx="8820472" cy="784670"/>
          </a:xfrm>
        </p:spPr>
        <p:txBody>
          <a:bodyPr>
            <a:noAutofit/>
          </a:bodyPr>
          <a:lstStyle/>
          <a:p>
            <a:pPr algn="l"/>
            <a:r>
              <a:rPr lang="hi-IN" sz="3200" dirty="0">
                <a:solidFill>
                  <a:srgbClr val="002060"/>
                </a:solidFill>
                <a:latin typeface="+mn-lt"/>
                <a:cs typeface="Times New Roman" pitchFamily="18" charset="0"/>
              </a:rPr>
              <a:t>प्रसव के बाद योनि से रक्तस्राव को नियंत्रित करना।</a:t>
            </a:r>
            <a:endParaRPr lang="en-GB" sz="3200" dirty="0">
              <a:latin typeface="+mn-lt"/>
            </a:endParaRPr>
          </a:p>
        </p:txBody>
      </p:sp>
      <p:sp>
        <p:nvSpPr>
          <p:cNvPr id="3" name="Content Placeholder 2"/>
          <p:cNvSpPr>
            <a:spLocks noGrp="1"/>
          </p:cNvSpPr>
          <p:nvPr>
            <p:ph idx="1"/>
          </p:nvPr>
        </p:nvSpPr>
        <p:spPr>
          <a:xfrm>
            <a:off x="628650" y="3933626"/>
            <a:ext cx="7886700" cy="2303686"/>
          </a:xfrm>
        </p:spPr>
        <p:txBody>
          <a:bodyPr>
            <a:noAutofit/>
          </a:bodyPr>
          <a:lstStyle/>
          <a:p>
            <a:pPr algn="just">
              <a:spcAft>
                <a:spcPts val="600"/>
              </a:spcAft>
            </a:pPr>
            <a:r>
              <a:rPr lang="hi-IN" dirty="0">
                <a:solidFill>
                  <a:srgbClr val="00B0F0"/>
                </a:solidFill>
                <a:cs typeface="Times New Roman" pitchFamily="18" charset="0"/>
              </a:rPr>
              <a:t>योनि के उद्घाटन पर सैनिटरी नैपकिन या तौलिया रखें। योनि के अंदर कुछ भी न रखें।
माँ को अपने पैरों को नीचे करने के लिए कहें और उन्हें बिना निचोड़े एक साथ रखें। उसके पैर ऊपर उठाएं।</a:t>
            </a:r>
            <a:endParaRPr lang="en-US" dirty="0">
              <a:solidFill>
                <a:srgbClr val="00B050"/>
              </a:solidFill>
              <a:cs typeface="Times New Roman" pitchFamily="18" charset="0"/>
            </a:endParaRPr>
          </a:p>
        </p:txBody>
      </p:sp>
      <p:pic>
        <p:nvPicPr>
          <p:cNvPr id="5" name="Picture 1033" descr="C:\Documents and Settings\jp\My Documents\PHOTOS L-18 MFR\B\K.JPG"/>
          <p:cNvPicPr>
            <a:picLocks noChangeAspect="1" noChangeArrowheads="1"/>
          </p:cNvPicPr>
          <p:nvPr/>
        </p:nvPicPr>
        <p:blipFill>
          <a:blip r:embed="rId2"/>
          <a:srcRect/>
          <a:stretch>
            <a:fillRect/>
          </a:stretch>
        </p:blipFill>
        <p:spPr bwMode="auto">
          <a:xfrm>
            <a:off x="500034" y="142852"/>
            <a:ext cx="8358246" cy="2716932"/>
          </a:xfrm>
          <a:prstGeom prst="rect">
            <a:avLst/>
          </a:prstGeom>
          <a:noFill/>
          <a:ln w="9525">
            <a:noFill/>
            <a:miter lim="800000"/>
            <a:headEnd/>
            <a:tailEnd/>
          </a:ln>
        </p:spPr>
      </p:pic>
    </p:spTree>
    <p:extLst>
      <p:ext uri="{BB962C8B-B14F-4D97-AF65-F5344CB8AC3E}">
        <p14:creationId xmlns:p14="http://schemas.microsoft.com/office/powerpoint/2010/main" val="23728706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28675"/>
            <a:ext cx="7886700" cy="5348288"/>
          </a:xfrm>
        </p:spPr>
        <p:txBody>
          <a:bodyPr>
            <a:normAutofit/>
          </a:bodyPr>
          <a:lstStyle/>
          <a:p>
            <a:pPr algn="just">
              <a:lnSpc>
                <a:spcPct val="100000"/>
              </a:lnSpc>
            </a:pPr>
            <a:r>
              <a:rPr lang="hi-IN" dirty="0">
                <a:solidFill>
                  <a:srgbClr val="00B050"/>
                </a:solidFill>
                <a:cs typeface="Times New Roman" pitchFamily="18" charset="0"/>
              </a:rPr>
              <a:t>माँ के पेट को नाभि के नीचे तब तक महसूस करें जब तक कि आपको अंगूर के आकार की कोई कठोर वस्तु महसूस न हो। यह मां का गर्भाशय है। यदि रक्तस्राव अत्यधिक प्रतीत होता है, तो परिपत्र गति का उपयोग करके गर्भाशय की मालिश करें; इससे गर्भाशय सिकुड़ जाएगा और रक्तस्राव को नियंत्रित करेगा
गर्भाशय के संकुचन को प्रोत्साहित करने के लिए स्तनपान शुरू करने पर विचार करें।
चल रहे मूल्यांकन का संचालन करें।</a:t>
            </a:r>
            <a:endParaRPr lang="en-GB" dirty="0"/>
          </a:p>
        </p:txBody>
      </p:sp>
    </p:spTree>
    <p:extLst>
      <p:ext uri="{BB962C8B-B14F-4D97-AF65-F5344CB8AC3E}">
        <p14:creationId xmlns:p14="http://schemas.microsoft.com/office/powerpoint/2010/main" val="1780057464"/>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b="1" u="sng" dirty="0">
                <a:solidFill>
                  <a:srgbClr val="FF0000"/>
                </a:solidFill>
                <a:latin typeface="+mn-lt"/>
                <a:cs typeface="Times New Roman" pitchFamily="18" charset="0"/>
              </a:rPr>
              <a:t>गर्भावस्था की जटिलताएं</a:t>
            </a:r>
            <a:endParaRPr lang="en-GB" dirty="0">
              <a:solidFill>
                <a:srgbClr val="FF0000"/>
              </a:solidFill>
              <a:latin typeface="+mn-lt"/>
            </a:endParaRPr>
          </a:p>
        </p:txBody>
      </p:sp>
      <p:sp>
        <p:nvSpPr>
          <p:cNvPr id="3" name="Content Placeholder 2"/>
          <p:cNvSpPr>
            <a:spLocks noGrp="1"/>
          </p:cNvSpPr>
          <p:nvPr>
            <p:ph idx="1"/>
          </p:nvPr>
        </p:nvSpPr>
        <p:spPr>
          <a:xfrm>
            <a:off x="806896" y="1600201"/>
            <a:ext cx="7653536" cy="3340968"/>
          </a:xfrm>
        </p:spPr>
        <p:txBody>
          <a:bodyPr/>
          <a:lstStyle/>
          <a:p>
            <a:pPr marL="0" indent="0">
              <a:lnSpc>
                <a:spcPct val="100000"/>
              </a:lnSpc>
              <a:buNone/>
            </a:pPr>
            <a:r>
              <a:rPr lang="hi-IN" sz="3600" dirty="0">
                <a:solidFill>
                  <a:srgbClr val="002060"/>
                </a:solidFill>
                <a:cs typeface="Times New Roman" pitchFamily="18" charset="0"/>
              </a:rPr>
              <a:t>प्रसव या प्रसव से पहले गर्भवती रोगी में कई प्रकार की प्री-डिलीवरी आपात स्थिति उत्पन्न हो सकती है जो मां और बच्चे दोनों के जीवन को खतरे में डाल सकती है। ज्यादातर मामलों में, निश्चित उपचार एमएफआर के प्रशिक्षण के स्तर से परे है और तत्काल परिवहन की आवश्यकता होती है।</a:t>
            </a:r>
            <a:endParaRPr lang="en-GB" dirty="0"/>
          </a:p>
        </p:txBody>
      </p:sp>
    </p:spTree>
    <p:extLst>
      <p:ext uri="{BB962C8B-B14F-4D97-AF65-F5344CB8AC3E}">
        <p14:creationId xmlns:p14="http://schemas.microsoft.com/office/powerpoint/2010/main" val="1461472033"/>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62756"/>
            <a:ext cx="7886700" cy="5462588"/>
          </a:xfrm>
        </p:spPr>
        <p:txBody>
          <a:bodyPr/>
          <a:lstStyle/>
          <a:p>
            <a:pPr marL="0" indent="0">
              <a:buNone/>
            </a:pPr>
            <a:r>
              <a:rPr lang="hi-IN" sz="3600" b="1" u="sng" dirty="0">
                <a:solidFill>
                  <a:srgbClr val="00B050"/>
                </a:solidFill>
                <a:cs typeface="Times New Roman" pitchFamily="18" charset="0"/>
              </a:rPr>
              <a:t>जन्म से पहले अत्यधिक रक्तस्राव</a:t>
            </a:r>
            <a:r>
              <a:rPr lang="en-US" sz="3200" dirty="0">
                <a:cs typeface="Times New Roman" pitchFamily="18" charset="0"/>
              </a:rPr>
              <a:t>  </a:t>
            </a:r>
          </a:p>
          <a:p>
            <a:pPr marL="0" indent="0">
              <a:buNone/>
            </a:pPr>
            <a:r>
              <a:rPr lang="en-US" sz="3600" b="1" u="sng" dirty="0">
                <a:solidFill>
                  <a:srgbClr val="00B0F0"/>
                </a:solidFill>
                <a:cs typeface="Times New Roman" pitchFamily="18" charset="0"/>
              </a:rPr>
              <a:t> 1. </a:t>
            </a:r>
            <a:r>
              <a:rPr lang="hi-IN" sz="3600" b="1" u="sng" dirty="0">
                <a:solidFill>
                  <a:srgbClr val="00B0F0"/>
                </a:solidFill>
                <a:cs typeface="Times New Roman" pitchFamily="18" charset="0"/>
              </a:rPr>
              <a:t>प्लेसेंटा प्रीविया</a:t>
            </a:r>
            <a:r>
              <a:rPr lang="en-IN" sz="3600" b="1" u="sng" dirty="0">
                <a:solidFill>
                  <a:srgbClr val="00B0F0"/>
                </a:solidFill>
                <a:cs typeface="Times New Roman" pitchFamily="18" charset="0"/>
              </a:rPr>
              <a:t>:- </a:t>
            </a:r>
          </a:p>
          <a:p>
            <a:pPr marL="0" indent="0">
              <a:buNone/>
            </a:pPr>
            <a:r>
              <a:rPr lang="hi-IN" sz="3600" dirty="0">
                <a:solidFill>
                  <a:srgbClr val="002060"/>
                </a:solidFill>
                <a:cs typeface="Times New Roman" pitchFamily="18" charset="0"/>
              </a:rPr>
              <a:t>कई स्थितियां अत्यधिक जन्म से पहले रक्तस्राव का कारण बन सकती हैं। ऐसी ही एक स्थिति प्लेसेंटा प्रीविया है, जिसमें प्लेसेंटा एक असामान्य स्थान (गर्भाशय में कम और गर्भाशय ग्रीवा के उद्घाटन के करीब या ऊपर) में बनता है जो सामान्य प्रसव की अनुमति नहीं देगा। जैसे ही गर्भाशय ग्रीवा फैलती है, यह प्लेसेंटा को फटने का कारण बनती है।</a:t>
            </a:r>
            <a:endParaRPr lang="en-GB" dirty="0"/>
          </a:p>
        </p:txBody>
      </p:sp>
    </p:spTree>
    <p:extLst>
      <p:ext uri="{BB962C8B-B14F-4D97-AF65-F5344CB8AC3E}">
        <p14:creationId xmlns:p14="http://schemas.microsoft.com/office/powerpoint/2010/main" val="3806522017"/>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0.google.com/images?q=tbn:ANd9GcRADlCFepGyr3i8llYqnwC7VGkrI6_uWBSSEW9XCJnnuvPs3v7E9w"/>
          <p:cNvPicPr>
            <a:picLocks noChangeAspect="1" noChangeArrowheads="1"/>
          </p:cNvPicPr>
          <p:nvPr/>
        </p:nvPicPr>
        <p:blipFill>
          <a:blip r:embed="rId2" cstate="print"/>
          <a:srcRect/>
          <a:stretch>
            <a:fillRect/>
          </a:stretch>
        </p:blipFill>
        <p:spPr bwMode="auto">
          <a:xfrm>
            <a:off x="1746655" y="314326"/>
            <a:ext cx="5886450" cy="5410200"/>
          </a:xfrm>
          <a:prstGeom prst="rect">
            <a:avLst/>
          </a:prstGeom>
          <a:noFill/>
        </p:spPr>
      </p:pic>
      <p:sp>
        <p:nvSpPr>
          <p:cNvPr id="5" name="AutoShape 4" descr="data:image/jpeg;base64,/9j/4AAQSkZJRgABAQAAAQABAAD/2wCEAAkGBhQSEBUUEhAVFBUVGBYWFxUYGRMVGBgZGBcXFhgWFhgYGyYfGx0jGRgVHy8gIycpLCwtFR4xNTAqNScrLCkBCQoKDgwOGQ8PGiwkHyQtLTQqMiosKSwsKi0sLCwwLTUqKSwsLCwsLC0qLCwsKiwsLiksLCwtLSwsLCwsLCwsLP/AABEIALUBFgMBIgACEQEDEQH/xAAcAAEAAgMBAQEAAAAAAAAAAAAABQYDBAcBAgj/xABGEAACAQIDBQUDCQYDBwUAAAABAgADEQQSIQUTMUFRBiJhcYEykaEHFCNCUmJygqIWM1OzwfCS0dIkQ2NzsbLhFTWDwuP/xAAaAQEAAwEBAQAAAAAAAAAAAAAAAwQFAgYB/8QALhEAAgECBAUDBAEFAAAAAAAAAAECAxEEEiExBRNBUXGBocEiYZHRMhQzQrHh/9oADAMBAAIRAxEAPwDuMREAREQBERAEREAREQBERAERPCYB7NfGY+nRXPVqLTX7TEKPeZSe0/ylhCaWDyu2oNY6oDwsgH7wjr7I8ZQsdUZn3mLrFnOozHPUt0SmNEHuErzrqOi1NfC8KqVkpT+le78I6PtD5UsOpIo06lY9bbtPe/e9ymQWI+UnGPfdUaSDrleqf+5R8JSqm2lX2EC/eOWo3x7i+5pkWviaq3AYL9upUZF/SVHuWVufKTsn+DcXCcPQjmqR9Zu3si0ntbtIn2yB4UaY/wC689/bLaK8Xv8Aiopb9IEp+I2DVKO7ZiE1YopcD3upPukRQ2mi+ziay+SsB/Mn1SqPq/Y5lDBLTLH8S/R0/D/KtXQgVsPTccypamfOxz/0lr2P8oGFxFhvN0x+rUstz0DA5fS4PhOP0cXiClzesvSrRqA26ghb/EzJhqlGtcKpRxxUnOvpUXVfzgCdqpUW+pVqYTBVf4vK/b8M7+DPqcb2J2pxOCOW5qUxxo1Daw/4ba29Lj7vOdQ2D2ipYunnpNqLZkOjoTyYf9CLg8jLEKsZ7GNisBVw2r1XdbEpERJSiIiIAiIgCIiAIiIAiIgCIiAJ4zW1M9nhgGJMWhy2dTn9mxBzc+719JmlJwGAqjZmGorTda+HwzodCpWouHakMjcCS5Fip14zxMZjMrhd+mSjmpDclt4Pmv1nb2aoxGbukZjZRYhiYBdBVBYrcXABIuLgG9iR42PuM+5TmfFLcB67Ers85zSTN38TU+crcUrd2kVuCO6NdDcn42fjMaaqJUNZVDHK+5DbwJiaystY90JegKBDWAOYkXOkAuk+XcAEk2A1JPADqZWtvDGJXzUM707UqmQFAPo6hWrS1F/pKdRWBvoaJ1F7TT2tWxIqGkBWdLGm53ZZGVsJWOZSqfxxTBJOYE2sFIJAt9OureywNrE2IPEXHDqJklR7L4Cqpq91qRNDAgMyG2ZKRDCzAXI4Ecr8pN5sUvFaNXyNSifRTvB+oQCSvOffKH2oYt80onjpWIvfUD6IEeBBbwYDmbWbaPaXc0nepQq08q6FgrIW4KpemWCgsQLtYazk2DJa9R37zliz8xoXq1B4gE2+86yvXm0rLqa/C8PGpN1J6qPTu+hgxz/N6fcIFQ6Z7A2toRTHDTgW4AiyjQ2rrMSdbkk+ZJPW/EzYx+L3jlrWHBV5Ko0VR5Ce4LDu2ZqalnBWnSUcTWqXC2vp3VDv5hZlf3Z5Vse/llwOHdaesvnt4RL7C2UpexGeoOmtmvbLTB0JFjmc6C3na31OzBpMjshrMeJDF3S/JS+gH4beRkv2G7PjB4VBVs1XKA5Guv2AeYXh4m5kv863jhZZbSWVHhqmIqVqjnLXuyqYXa4OZFogrYgJexI4G9xxvyMo/ZLs6FG9YXYkBfuAKC1vvXOW/LKbS+9pNjNTqNVpLfm6DierL963LnbrxhNhIBRohdRkzX14uzMfW5t6TnM4xaJIxjOSkiUwOzATwv4z72r2NpVCHGZKg9mopKup8GGsl9mULCb9egcl5FG+6OqtRZsvQ5zi6FWiCMX9LS5V7Wy+NUAd3/mLp9oc5r0qlXCVVrUahtybQ8dcjjgyn3HiCDrLsKmZsn1ibD+/IGVvaOxvm5coAaOoq0hqKfV0A+p1UcPaXgRJozzee5ZpVeVeEtYvdHRuy3adMZSzLZXWwqJe+U8iOqmxsfAg6giTc4hgcW+DxCVqRzDhx0dDa6MRpfhr+Fus7Ls3aCV6SVaZujjMDz8iORBuCOoMv0qmZWe5i8Qwaw8lKGsJbfo2oiJMZoiIgCIiAIiIAiIgCIiAIiIB5aMs9iAeWi09iAeWi09iAeWnsRAKP8qWMtRo0f4lTM34aQzH9RSc52tiMlIrzIVf8X0r/DdD0lz+U6oWxdFOQpN73f8A/ITn+3qt6rfif3Big+CiZmKlqz3PAaKdOmu7bfpsRbNYEyf2Cyo2DDNlao9SqRdBoUy0751I+2NRzlbxZ7h8dJK7RpMUwVakxVhRTKw+qys1/W95FhY3i2XOPVW5QpLyX/tD21p4a1MhnqAXyLYaHUFjYZbjw14gW1mx2C282Lz1HUKyvlCrewWykG51JvfXw4TkNRGznOxZidSTcknmSZ0bsQNylMi/0i3bzJLr+m/uk0oRirnmZQdsp0Xa9EaHkZTqOEFLFMn1XvUUcgT+8A9bN+cy6X3lIXkDitlE1KZtqjG3kVP9bSGWr0IsNLKsrexv4anpaZ9p1N3TIJ4zawuEyLnfS2tpWNr4psTW3VM25u32E6/iOoHqeU6ayr7s5g+ZO/RbkXh8MazliTkF1AuQGPBibcQPZt+LwkouByjTS3KTeH2QqqqqAAAAB0tymbFbOsJxynYneKjexzTaWzxRfJwo1jZOlKpqcn4Trbpdh0k58mO2mSq+Efg2Z6YPJ1/eJ6izejdZn2xs0VUek2gYaHow1Vh4hgD6Sm0ce1KrRxFrVEazj79I5HH5gB/ik1KpZpv1LnLVelKh3V4+Ud1ns+KNUMoZTcEAg+B1E+5pnlBERAEREAREQBERAEREAREQBIfa23jRrJSFPNnpV6uYuqACju8wJI0vvBY8NDe0mJF47YYq4qjXYgiilZMhUNfemkc1ydCN0OR4mAauyu19GqjVGO5UEAbwhWINGlXzEH2bLVFxyym5km216IYqayBgCSuYXFsoOngWS/TOvUSD2j2Oarvx85KrXasWXICLVaFOgPrC5XdhgeBzG68CPanZBzSqUjiTlapvqf0aE06u9Wubkk503oJyG2jEFjoQBLftBh7qPnFO75cozLc5mKLYX5uCvmLcZ84TtHh6ioy1ls/sg90m7mmNGsRdgQL8ToJGVeyBJvvVU5aIstIKualifnJIVWFgxuLceZJMxL2McKi/Ou4jU2VTT508T84Xg4uSO4b9ARl1BAtUSL/ZrD/wv1VP9Ufszh/4X6qn+qAUf5QBfaVIf8Kn/OqTmmNqZnJ/vx+M6L8oOAXD4qgaZdUdGuoqVQCUcEn2ujfCUHHVaqOw31X2mA+kq8mK/a8Jl4pK7ue+4DKpy4ZUtnu2uvhkZiQMuv8Aeht8ZLbCq58EUJ/c1DbwV++P1BvfNGtj6oF99W01/eVf9U19hY4iu6HXfKRqeLi7oTfmWFrn7U6wrjbQ54zzFVUppLTo2/hGfG4NgxPG5HwvrOk9naQahTUmxNKmQehCqQfQyiVQWQ2WoSbXG7q6X5cJYuz20ytKmrXDIoVlYFSLEgaHW2UCfaysvBkyab8l82LtawKNYMpysviLHTqCCCPAiT2GxSXJ0FhKBiMMGNStvMh0OYmygKABnPLz8TxvY6uH25iHQFaVg3B2ZbeeUHN6WEiTcfqRVnh41HvqWrtHt4nuJa54DW1vtN4D48BNXs8ypcDUsbsx4s3U/AW4AACQijqcxOpY8Sf6eXKbODxOQ3kLqNyuXI4eMaeRHQcOZkxIuLSrntilNLlGJ4BRa7HkBI75zXxBzVqrKOVOmz01UchdSGY/eJ8gJaVWKRkf0lRz10JDatKzTnm36eXE1V5MVrj8yZW/VT+Mt6Yt8zU3YsBqjHU2FgVY87Err0bwlZ7Ur/tSeNEj9bf5mQLdm7g04zhfudP7EYk1Nn4cniEyf4CU/wDrJyVj5N//AG2l51f5ryzzXh/FHmMQkq00u7/2IiJ0QCIiAIiIAiIgCIiAIiIAiIgCJ5eewBEXnl4B7ERAKB8reEvSw9QfVqOnpUpk/wDWmB6zne3qN1zj7Zv/APIqVR8Wb3Gdi7dYYVMBVBZVIs6FiqjMjBwLsQBexHrOWVlpmkV71S4+r3FvSzMO+ykk7t+SEHJo2koYmnmb8HrOCYtU4Rv0lsuzKox0kdh6F69IcQaiC2vNgD8JJ1yGJ7oUH6ouQPUkmYti0L4ylcewSxP4FZr+8CVcLa7Rv8cUpQhO3/GbTYurhlyYao1NMxPG9+AubABeF7AcWOpvPdmYqu9Ud4HLd2ZiQFUG7Mx4gC+v9SQDirYdndaaXZjYBeBuRr4C2uvQXMkMLbMMPQ+kvlzOP99UB7uW/wDu1N8t7XILm3dC6WZ9Tyc4xWkdzPtOpv6e9VnYcHp3dsh5Oikk5T15eksPZvHGpSZHGV6bElfuv3h+rP8ACV2l2cxAruKIAdVJID0+pBykMVOoIIuLHzmPZuCxVCsrNSqIGIRmKkghmAPe4c736gSOeWUWkcReWSZdmEyUsMzcBpzPADqSYzBluOcbMc4hGDVMtFSQwHF8p+sel/qj1vwmao6mhOo1G6Nvs9sM16m8f2F0Xy5n83/Sw6yzVcGigk8BwmrQxypTsugkNjMVUxL7mm2Vfrv08B1bw98lzRSsig41Jycm7I0touBikIOhLKPz0yw+NMe+V7tbXAxXH2KA/UzH+kse0cIBXRRwRka55BUe/wAJW9iYL/1DaPVHfO3/ACqYAHoRp51IjFt2NDDyUHzHtFX9jrPZDAmjgcOhFiKakjxbvn4sZMTwT2a6VlY8pOTlJyfURET6ciIiAIiIAiIgCIiAIiIAmttEDc1L8MjX/wAJmzPLQDk9Cg4wQ5g7NpBhTR0CVFNGwrg3zVTdspFiBTe41Es2J7T4hTXIUWpOyPT3VZmSnv0VcQCFsy7gvUsL30t7LA3K0WgFD2rtatUQUqjX72EqU3Sm4FYfPBnK3GmSmtMm1vaLeyRPmp2ixFOlemFUKmLq5RSNmNLGrTQacM6MxNtSTmEv1otAKvs3tDUqYurTLowpb8GiuTeHLUUUilyCe5mzZrANaxsbyVtiavErh16C1Wr7yN2p9H85sYPZNOkSUBFyxsWqMBmN2yKzEJc62UCbkA0MNsWmjZ8pep/EqE1H8bFvZHgth4TkO2dmNh8RWoAewwakOo1amPVC1I+J8J22Uf5S9j3RMSvGn3KhH2GPdb8rkejseUgrRvG/Y1OF11TrZXtLT16e5xusRc24cR5cRPrs9TJNapa5WnlW2vfqEILW4nWbO1sNkqXtZXuw6Bh7a+hNx4MJsYctg8I+lqtSpqedEFSVHhVZdfuKwOjMMtDDRtNnsOMVs9Cm1u9LfcwbUrijmpKQajXWs41AHOgh6X9sjjbILgNny9kMODiELBMoJuXz5FCqWLvlNyBrpcA6XNpDOtzbxsB66S0dn9ll6tGkDlLMLm17Wu7Gx46Aix0PA6GWm7nnpxtFt7vcksfsEuXNGpu69NiXLqKCvQqDPTZUJ7i6ZfA8bcJmxVRlwxX5xvmOUhEBYqUYOAx0Cm62sdfCTlfs+Klaq9S1Z2KAVSMrKEAsFt7PeudOcbQ2U6oTnI8tSSbAeZJIlaU77Ijpw7shcNi1yFii1FF7Z3dEUc8yKLsb8j5Se2fVxBwpNWnTooUfIiADgpsAthlvYG3K5kJsjALm3tQGoeK0lIFiDbeVye6lrHjwtoCeE8Nq/RtWsGyAhHuRTp6iyURxqMTYZufD7s5XZn2bvqkQeyGqYgCzMtO2h4M3l9kePHyl62Zs1KSAWAkf2W2Vu6NMMNQqg+dtfjeSWOxqpd3NkpK1Rj0Ci5iEbO5HXquf0r1Of9v9p5KlSkp7z+0fs0+B9WPdHhmMtfyYdntzht862qVwCBzWn9QevtHzXpKT2U2Q20scz1R3C2+reRP0dH1AAt0DeE7WosJcoQ1zHzHVuXSVBbuzl8L5PYiJbMQREQBERAEREAREQBERAEREAREQBERAEREAREQBMOLwq1EZHXMrqVYdQRYj3TNI/ae0ChWnSAatUvlU3soHGo9uCLceZIA1MA5BtDZz4d3pOoesjE0Q2outwtZhzzi2VTxa5Oi61mo+fCve5IxFNyTqTvKdQEknUkkcTOl9v+zm5WnXUsxJyVnPtOx1SobcDfMmmgzIBYASiY3DaYgqO7UppV8mSsof+YT5OJQkss7I9hSqqvhebLWV16W/a1I/YuCarVOUXy6+AJ5n++MtuA2S9NnYu4svcqoMxueit3V6EWvbS/OS/wAnWyVGCDW71QlieupA+AHvlh+bZPZ0v7pHKTKEpJux99lau8wKM/dqWswPUaH38fWa20a9wVYAg8p9MCBYaA6yPrauEB1PXhYc/KRyldaHMIWk2yCq0hTOiUnBOhqio9tb3Iz2Nh5TNgMPUr4ilmfNu2Lkd1KQXKyDJTGpa5tdi1rAgi8x7SRX3tOxJBKB7sLHIW7otqpKkFjxN7cNYHA9omQIfs314Gxygi48h7p8R02jsO+CJxGk5v2726zf7OlzmIapbiba06XvsxH4RNftF2mrDKmGxBYlQWLKjZC1sqggaub34aC3Mza+TvYm/wAbna7LR+kLG5LPwUkniS12/LJoxbaFCEaalVntHXy+i/J0PsV2d+Z4RUP7xu/VPVzxHkosvpJ4RPZopWVkYNScqknOW7ERE+nAiIgCIiAIiIAiIgCIiAIiIBoNtukDWBc3w4DVRlc5QVLg6L3u6Ce7ebqvcX6+Y+Bler7GqCtjCFBXFU6aq1wMhWm1I5gdbahri/Mac9HH9mqz4io5UlGr1TbesL0WwS0wtr6D5woa3gGgFppY9Geoim7UrBxZtMyhhy1uCDpeYqe2KZYqC2YCkxXJUuBWLCmSMtxcq17+zlN7SrYLstiAyu5tVthWNQVCT9HRFOtTbXvZyCLnTvA8RGE7PYpVQkd4U9lKx3mpOGqu+Iub3Pdbn7VzALreYKOOR3dFa7U8ocWItmGZeIsbjpKvR2NiciipSDVBUy1KgrPaql6hFQUz3b99bqwNtbA5Vvs9ltkYiktTfaVHpYZc+YVCXp0BTdj174J14wCzXi8qeA2NiAlE1aYuvdxCCszisRTKCsuawHe1sbE5rnVVmrR7M4pAWZt66/NRrUb6VEVN+gvoCxUakDNl1tmMAslfbqbvNT+kLO9JEF1L1EZkZe8NAGR7twAUnhMuzNnlMzuwarUsaj8tL2RRyRbkAeJJ1JJ1OzOyTRogPTVXFTEkWIYqlXEVKwUN5FLjqvOwkzANHbezBiMPUonTOpAPRuKt6MAfSci2cl89JxlJDIwP1T7DD0P8udqM5R2rwm52lU5LUyVP8fcb9Wc+sr11a0ja4VUzZ6D6q68o2uxm0AmEpKeIBU/lJU/EH3S4UsSjdJz7CCxYcld3I6CoC3L7+9H5ZJYeq1rX5Eym24s6yqpvuWrG00UXv6Sh7axLPVZKThS6FUOgu4dGKC/NkVgPdzkhWFRrC9r3J8ppVdh5r5xcHQAgEn0P9Zw3rckjCytc1tpMKFIqA4eqLrSc3ZWIIY6jMtNGJIuTmIUDS5lUfC28gLf1lxGw1Qd1QL8T/l18+HSaWI2YADfgNT5DX+/MTqL7Ec42WpB7KUCmQPqGq7Hqz1GRB5hFZvQTqvyWYEpgzUI1qux/KncH6g59ZzCgm6wyXXvVGaqw63uVB/v607nsLZ+4w1Kl/DRVPmB3j6m59ZbpK82+x1jny8LCHWTv6I34iJaMEREQBERAEREAREQBERAEREAREQBERAEREAREQBERAEREASjfKbskslPEKL7u6VPwORY+jaeGe/KXmY69EOpVgGVgQQdQQRYgjoROZxzKxPh6zo1FUXQ5Dg8Xaz6sMpSoBckodcwHUWDgc71BxtLLsvBKxBDBgwuGGoINjcHmCJBdodgVMBVuoL0GPdbXS+oRzyYG1jztf2r3wbOx7UzfDVQpJuaTi6EnicosVJ5smh4lb6yhKN/plujeq0+YudR1i/Zl0OzxmOnh6DlMdTDAHqevQf8AmamG7YLa9ei9I2ILLerTvw9pBmHqotMv7QYU6/OUPlmJ88oF7/AfCcumykqkluYqmHvrK7txQxFEHV/a8EHtHwvwHmekl9odolynco561Kgamg8swzk9AF+Mq1asbni9arYHS7G/BQBwvwyjgBz1JKOXVlqjTdaX26kh2bwXzraFMW7iEOegSnlIHq26Hq3SdglZ7EdmDhKJNS2+qWL21ygXypfna5JPVjyAlml6lDLHUzeIYhV630/xWiERElM8REQBERAEREAREQBERAEREAREQBERAEREAREQBERAEREAREQDFiMMtRSjqGVhYqwBBHQgyi7Z+TIG7YWpbnuqlyB+Cp7S+ubzEv8AFpzKCluT0cRUoO9N2OJ4lq+HcpVQ5lGoa+a3Iq6nvL4g8pjxW0XqUXZajIVR3uDf2AXIIa/IEdfdOi/KJs8PhN5bvUXUg/dZgjjysb+aic0o4YkVqXDOlVeRsWR05HiCbekpyi4SST0PTYerDFUJTlFZlczY9sjWW5NzZiSxt118Jcfk02GDnxVQXa5SnfkAO+w8STl/KeplOxRvVUCoVBCWszC4bIqA2I0uw/8AMvXYTZNGthA1SnnYPUUszOT7Vxck9CJ9pJOd2Q8RqShh1GFkna9i7RIv9mMN/BHvb/OP2Yw38Ee9v85dPMEmTIzC7c3i03SjUalVPdqdy2UglahBbMENhY2v3hoJmw+xKNPNkpgZgVOrag8RxkdT7P1PmRwZqjd7pqC1ADvMmQ01JF7ZgLXPA24C+gEq+1aIAJrUwCbAl01NwLDXU3IFvETxtpJ3MrK4crYhk4OCVbVhcEDS1yeQkNgey7LVo1X3GZN6agp0igdnSkgcXY2IFMcb6WA4a/VLspkp0aa1ARRriqCy3+jUuKdEWOmVGCg/d4awCcw+MSp7FRX590huZHLxBHoZmkNsTYrYd6pzqUqkVMgUjLVa+9Km/sMbELxBLG5zaTMAREQBERAEREAREQBERAEREAREQBERAEREAREQBERAEREA0tsYAV6FSkfroy+RI0PobH0nBttbUegm+VVYPdWOoam7KblTwIazkXBysGPMT9BVgcpy8baec4h2y7MVWcYdQRSDbypUOl7AgAdAAWufveAvDVWzNTATspRvq7W+Sv8AZc1awR6jNuaFmSmTm1Ay0xfiQCRYa8Dad07FbJfD4VVqCzuxdl+zewCnxygX8byC7CdkFREqundWzUlI1Jt+9YcvuryvfiZewIpx/wAmc4yumuVH1PYiJMZoiIgCIiAIiIAiIgCIiAIiIAiIgCIiAIiIAiIgCIiAIiIAiIgCIiAIiIAmpjNnU6ntqCLgkcjbr4RE+M+ptO6NpRPYifT4hERAEREAREQBERAEREAREQBERAP/2Q=="/>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BUUEhAVFBUVGBYWFxUYGRMVGBgZGBcXFhgWFhgYGyYfGx0jGRgVHy8gIycpLCwtFR4xNTAqNScrLCkBCQoKDgwOGQ8PGiwkHyQtLTQqMiosKSwsKi0sLCwwLTUqKSwsLCwsLC0qLCwsKiwsLiksLCwtLSwsLCwsLCwsLP/AABEIALUBFgMBIgACEQEDEQH/xAAcAAEAAgMBAQEAAAAAAAAAAAAABQYDBAcBAgj/xABGEAACAQIDBQUDCQYDBwUAAAABAgADEQQSIQUTMUFRBiJhcYEykaEHFCNCUmJygqIWM1OzwfCS0dIkQ2NzsbLhFTWDwuP/xAAaAQEAAwEBAQAAAAAAAAAAAAAAAwQFAgYB/8QALhEAAgECBAUDBAEFAAAAAAAAAAECAxEEEiExBRNBUXGBocEiYZHRMhQzQrHh/9oADAMBAAIRAxEAPwDuMREAREQBERAEREAREQBERAERPCYB7NfGY+nRXPVqLTX7TEKPeZSe0/ylhCaWDyu2oNY6oDwsgH7wjr7I8ZQsdUZn3mLrFnOozHPUt0SmNEHuErzrqOi1NfC8KqVkpT+le78I6PtD5UsOpIo06lY9bbtPe/e9ymQWI+UnGPfdUaSDrleqf+5R8JSqm2lX2EC/eOWo3x7i+5pkWviaq3AYL9upUZF/SVHuWVufKTsn+DcXCcPQjmqR9Zu3si0ntbtIn2yB4UaY/wC689/bLaK8Xv8Aiopb9IEp+I2DVKO7ZiE1YopcD3upPukRQ2mi+ziay+SsB/Mn1SqPq/Y5lDBLTLH8S/R0/D/KtXQgVsPTccypamfOxz/0lr2P8oGFxFhvN0x+rUstz0DA5fS4PhOP0cXiClzesvSrRqA26ghb/EzJhqlGtcKpRxxUnOvpUXVfzgCdqpUW+pVqYTBVf4vK/b8M7+DPqcb2J2pxOCOW5qUxxo1Daw/4ba29Lj7vOdQ2D2ipYunnpNqLZkOjoTyYf9CLg8jLEKsZ7GNisBVw2r1XdbEpERJSiIiIAiIgCIiAIiIAiIgCIiAJ4zW1M9nhgGJMWhy2dTn9mxBzc+719JmlJwGAqjZmGorTda+HwzodCpWouHakMjcCS5Fip14zxMZjMrhd+mSjmpDclt4Pmv1nb2aoxGbukZjZRYhiYBdBVBYrcXABIuLgG9iR42PuM+5TmfFLcB67Ers85zSTN38TU+crcUrd2kVuCO6NdDcn42fjMaaqJUNZVDHK+5DbwJiaystY90JegKBDWAOYkXOkAuk+XcAEk2A1JPADqZWtvDGJXzUM707UqmQFAPo6hWrS1F/pKdRWBvoaJ1F7TT2tWxIqGkBWdLGm53ZZGVsJWOZSqfxxTBJOYE2sFIJAt9OureywNrE2IPEXHDqJklR7L4Cqpq91qRNDAgMyG2ZKRDCzAXI4Ecr8pN5sUvFaNXyNSifRTvB+oQCSvOffKH2oYt80onjpWIvfUD6IEeBBbwYDmbWbaPaXc0nepQq08q6FgrIW4KpemWCgsQLtYazk2DJa9R37zliz8xoXq1B4gE2+86yvXm0rLqa/C8PGpN1J6qPTu+hgxz/N6fcIFQ6Z7A2toRTHDTgW4AiyjQ2rrMSdbkk+ZJPW/EzYx+L3jlrWHBV5Ko0VR5Ce4LDu2ZqalnBWnSUcTWqXC2vp3VDv5hZlf3Z5Vse/llwOHdaesvnt4RL7C2UpexGeoOmtmvbLTB0JFjmc6C3na31OzBpMjshrMeJDF3S/JS+gH4beRkv2G7PjB4VBVs1XKA5Guv2AeYXh4m5kv863jhZZbSWVHhqmIqVqjnLXuyqYXa4OZFogrYgJexI4G9xxvyMo/ZLs6FG9YXYkBfuAKC1vvXOW/LKbS+9pNjNTqNVpLfm6DierL963LnbrxhNhIBRohdRkzX14uzMfW5t6TnM4xaJIxjOSkiUwOzATwv4z72r2NpVCHGZKg9mopKup8GGsl9mULCb9egcl5FG+6OqtRZsvQ5zi6FWiCMX9LS5V7Wy+NUAd3/mLp9oc5r0qlXCVVrUahtybQ8dcjjgyn3HiCDrLsKmZsn1ibD+/IGVvaOxvm5coAaOoq0hqKfV0A+p1UcPaXgRJozzee5ZpVeVeEtYvdHRuy3adMZSzLZXWwqJe+U8iOqmxsfAg6giTc4hgcW+DxCVqRzDhx0dDa6MRpfhr+Fus7Ls3aCV6SVaZujjMDz8iORBuCOoMv0qmZWe5i8Qwaw8lKGsJbfo2oiJMZoiIgCIiAIiIAiIgCIiAIiIB5aMs9iAeWi09iAeWi09iAeWnsRAKP8qWMtRo0f4lTM34aQzH9RSc52tiMlIrzIVf8X0r/DdD0lz+U6oWxdFOQpN73f8A/ITn+3qt6rfif3Big+CiZmKlqz3PAaKdOmu7bfpsRbNYEyf2Cyo2DDNlao9SqRdBoUy0751I+2NRzlbxZ7h8dJK7RpMUwVakxVhRTKw+qys1/W95FhY3i2XOPVW5QpLyX/tD21p4a1MhnqAXyLYaHUFjYZbjw14gW1mx2C282Lz1HUKyvlCrewWykG51JvfXw4TkNRGznOxZidSTcknmSZ0bsQNylMi/0i3bzJLr+m/uk0oRirnmZQdsp0Xa9EaHkZTqOEFLFMn1XvUUcgT+8A9bN+cy6X3lIXkDitlE1KZtqjG3kVP9bSGWr0IsNLKsrexv4anpaZ9p1N3TIJ4zawuEyLnfS2tpWNr4psTW3VM25u32E6/iOoHqeU6ayr7s5g+ZO/RbkXh8MazliTkF1AuQGPBibcQPZt+LwkouByjTS3KTeH2QqqqqAAAAB0tymbFbOsJxynYneKjexzTaWzxRfJwo1jZOlKpqcn4Trbpdh0k58mO2mSq+Efg2Z6YPJ1/eJ6izejdZn2xs0VUek2gYaHow1Vh4hgD6Sm0ce1KrRxFrVEazj79I5HH5gB/ik1KpZpv1LnLVelKh3V4+Ud1ns+KNUMoZTcEAg+B1E+5pnlBERAEREAREQBERAEREAREQBIfa23jRrJSFPNnpV6uYuqACju8wJI0vvBY8NDe0mJF47YYq4qjXYgiilZMhUNfemkc1ydCN0OR4mAauyu19GqjVGO5UEAbwhWINGlXzEH2bLVFxyym5km216IYqayBgCSuYXFsoOngWS/TOvUSD2j2Oarvx85KrXasWXICLVaFOgPrC5XdhgeBzG68CPanZBzSqUjiTlapvqf0aE06u9Wubkk503oJyG2jEFjoQBLftBh7qPnFO75cozLc5mKLYX5uCvmLcZ84TtHh6ioy1ls/sg90m7mmNGsRdgQL8ToJGVeyBJvvVU5aIstIKualifnJIVWFgxuLceZJMxL2McKi/Ou4jU2VTT508T84Xg4uSO4b9ARl1BAtUSL/ZrD/wv1VP9Ufszh/4X6qn+qAUf5QBfaVIf8Kn/OqTmmNqZnJ/vx+M6L8oOAXD4qgaZdUdGuoqVQCUcEn2ujfCUHHVaqOw31X2mA+kq8mK/a8Jl4pK7ue+4DKpy4ZUtnu2uvhkZiQMuv8Aeht8ZLbCq58EUJ/c1DbwV++P1BvfNGtj6oF99W01/eVf9U19hY4iu6HXfKRqeLi7oTfmWFrn7U6wrjbQ54zzFVUppLTo2/hGfG4NgxPG5HwvrOk9naQahTUmxNKmQehCqQfQyiVQWQ2WoSbXG7q6X5cJYuz20ytKmrXDIoVlYFSLEgaHW2UCfaysvBkyab8l82LtawKNYMpysviLHTqCCCPAiT2GxSXJ0FhKBiMMGNStvMh0OYmygKABnPLz8TxvY6uH25iHQFaVg3B2ZbeeUHN6WEiTcfqRVnh41HvqWrtHt4nuJa54DW1vtN4D48BNXs8ypcDUsbsx4s3U/AW4AACQijqcxOpY8Sf6eXKbODxOQ3kLqNyuXI4eMaeRHQcOZkxIuLSrntilNLlGJ4BRa7HkBI75zXxBzVqrKOVOmz01UchdSGY/eJ8gJaVWKRkf0lRz10JDatKzTnm36eXE1V5MVrj8yZW/VT+Mt6Yt8zU3YsBqjHU2FgVY87Err0bwlZ7Ur/tSeNEj9bf5mQLdm7g04zhfudP7EYk1Nn4cniEyf4CU/wDrJyVj5N//AG2l51f5ryzzXh/FHmMQkq00u7/2IiJ0QCIiAIiIAiIgCIiAIiIAiIgCJ5eewBEXnl4B7ERAKB8reEvSw9QfVqOnpUpk/wDWmB6zne3qN1zj7Zv/APIqVR8Wb3Gdi7dYYVMBVBZVIs6FiqjMjBwLsQBexHrOWVlpmkV71S4+r3FvSzMO+ykk7t+SEHJo2koYmnmb8HrOCYtU4Rv0lsuzKox0kdh6F69IcQaiC2vNgD8JJ1yGJ7oUH6ouQPUkmYti0L4ylcewSxP4FZr+8CVcLa7Rv8cUpQhO3/GbTYurhlyYao1NMxPG9+AubABeF7AcWOpvPdmYqu9Ud4HLd2ZiQFUG7Mx4gC+v9SQDirYdndaaXZjYBeBuRr4C2uvQXMkMLbMMPQ+kvlzOP99UB7uW/wDu1N8t7XILm3dC6WZ9Tyc4xWkdzPtOpv6e9VnYcHp3dsh5Oikk5T15eksPZvHGpSZHGV6bElfuv3h+rP8ACV2l2cxAruKIAdVJID0+pBykMVOoIIuLHzmPZuCxVCsrNSqIGIRmKkghmAPe4c736gSOeWUWkcReWSZdmEyUsMzcBpzPADqSYzBluOcbMc4hGDVMtFSQwHF8p+sel/qj1vwmao6mhOo1G6Nvs9sM16m8f2F0Xy5n83/Sw6yzVcGigk8BwmrQxypTsugkNjMVUxL7mm2Vfrv08B1bw98lzRSsig41Jycm7I0touBikIOhLKPz0yw+NMe+V7tbXAxXH2KA/UzH+kse0cIBXRRwRka55BUe/wAJW9iYL/1DaPVHfO3/ACqYAHoRp51IjFt2NDDyUHzHtFX9jrPZDAmjgcOhFiKakjxbvn4sZMTwT2a6VlY8pOTlJyfURET6ciIiAIiIAiIgCIiAIiIAmttEDc1L8MjX/wAJmzPLQDk9Cg4wQ5g7NpBhTR0CVFNGwrg3zVTdspFiBTe41Es2J7T4hTXIUWpOyPT3VZmSnv0VcQCFsy7gvUsL30t7LA3K0WgFD2rtatUQUqjX72EqU3Sm4FYfPBnK3GmSmtMm1vaLeyRPmp2ixFOlemFUKmLq5RSNmNLGrTQacM6MxNtSTmEv1otAKvs3tDUqYurTLowpb8GiuTeHLUUUilyCe5mzZrANaxsbyVtiavErh16C1Wr7yN2p9H85sYPZNOkSUBFyxsWqMBmN2yKzEJc62UCbkA0MNsWmjZ8pep/EqE1H8bFvZHgth4TkO2dmNh8RWoAewwakOo1amPVC1I+J8J22Uf5S9j3RMSvGn3KhH2GPdb8rkejseUgrRvG/Y1OF11TrZXtLT16e5xusRc24cR5cRPrs9TJNapa5WnlW2vfqEILW4nWbO1sNkqXtZXuw6Bh7a+hNx4MJsYctg8I+lqtSpqedEFSVHhVZdfuKwOjMMtDDRtNnsOMVs9Cm1u9LfcwbUrijmpKQajXWs41AHOgh6X9sjjbILgNny9kMODiELBMoJuXz5FCqWLvlNyBrpcA6XNpDOtzbxsB66S0dn9ll6tGkDlLMLm17Wu7Gx46Aix0PA6GWm7nnpxtFt7vcksfsEuXNGpu69NiXLqKCvQqDPTZUJ7i6ZfA8bcJmxVRlwxX5xvmOUhEBYqUYOAx0Cm62sdfCTlfs+Klaq9S1Z2KAVSMrKEAsFt7PeudOcbQ2U6oTnI8tSSbAeZJIlaU77Ijpw7shcNi1yFii1FF7Z3dEUc8yKLsb8j5Se2fVxBwpNWnTooUfIiADgpsAthlvYG3K5kJsjALm3tQGoeK0lIFiDbeVye6lrHjwtoCeE8Nq/RtWsGyAhHuRTp6iyURxqMTYZufD7s5XZn2bvqkQeyGqYgCzMtO2h4M3l9kePHyl62Zs1KSAWAkf2W2Vu6NMMNQqg+dtfjeSWOxqpd3NkpK1Rj0Ci5iEbO5HXquf0r1Of9v9p5KlSkp7z+0fs0+B9WPdHhmMtfyYdntzht862qVwCBzWn9QevtHzXpKT2U2Q20scz1R3C2+reRP0dH1AAt0DeE7WosJcoQ1zHzHVuXSVBbuzl8L5PYiJbMQREQBERAEREAREQBERAEREAREQBERAEREAREQBMOLwq1EZHXMrqVYdQRYj3TNI/ae0ChWnSAatUvlU3soHGo9uCLceZIA1MA5BtDZz4d3pOoesjE0Q2outwtZhzzi2VTxa5Oi61mo+fCve5IxFNyTqTvKdQEknUkkcTOl9v+zm5WnXUsxJyVnPtOx1SobcDfMmmgzIBYASiY3DaYgqO7UppV8mSsof+YT5OJQkss7I9hSqqvhebLWV16W/a1I/YuCarVOUXy6+AJ5n++MtuA2S9NnYu4svcqoMxueit3V6EWvbS/OS/wAnWyVGCDW71QlieupA+AHvlh+bZPZ0v7pHKTKEpJux99lau8wKM/dqWswPUaH38fWa20a9wVYAg8p9MCBYaA6yPrauEB1PXhYc/KRyldaHMIWk2yCq0hTOiUnBOhqio9tb3Iz2Nh5TNgMPUr4ilmfNu2Lkd1KQXKyDJTGpa5tdi1rAgi8x7SRX3tOxJBKB7sLHIW7otqpKkFjxN7cNYHA9omQIfs314Gxygi48h7p8R02jsO+CJxGk5v2726zf7OlzmIapbiba06XvsxH4RNftF2mrDKmGxBYlQWLKjZC1sqggaub34aC3Mza+TvYm/wAbna7LR+kLG5LPwUkniS12/LJoxbaFCEaalVntHXy+i/J0PsV2d+Z4RUP7xu/VPVzxHkosvpJ4RPZopWVkYNScqknOW7ERE+nAiIgCIiAIiIAiIgCIiAIiIBoNtukDWBc3w4DVRlc5QVLg6L3u6Ce7ebqvcX6+Y+Bler7GqCtjCFBXFU6aq1wMhWm1I5gdbahri/Mac9HH9mqz4io5UlGr1TbesL0WwS0wtr6D5woa3gGgFppY9Geoim7UrBxZtMyhhy1uCDpeYqe2KZYqC2YCkxXJUuBWLCmSMtxcq17+zlN7SrYLstiAyu5tVthWNQVCT9HRFOtTbXvZyCLnTvA8RGE7PYpVQkd4U9lKx3mpOGqu+Iub3Pdbn7VzALreYKOOR3dFa7U8ocWItmGZeIsbjpKvR2NiciipSDVBUy1KgrPaql6hFQUz3b99bqwNtbA5Vvs9ltkYiktTfaVHpYZc+YVCXp0BTdj174J14wCzXi8qeA2NiAlE1aYuvdxCCszisRTKCsuawHe1sbE5rnVVmrR7M4pAWZt66/NRrUb6VEVN+gvoCxUakDNl1tmMAslfbqbvNT+kLO9JEF1L1EZkZe8NAGR7twAUnhMuzNnlMzuwarUsaj8tL2RRyRbkAeJJ1JJ1OzOyTRogPTVXFTEkWIYqlXEVKwUN5FLjqvOwkzANHbezBiMPUonTOpAPRuKt6MAfSci2cl89JxlJDIwP1T7DD0P8udqM5R2rwm52lU5LUyVP8fcb9Wc+sr11a0ja4VUzZ6D6q68o2uxm0AmEpKeIBU/lJU/EH3S4UsSjdJz7CCxYcld3I6CoC3L7+9H5ZJYeq1rX5Eym24s6yqpvuWrG00UXv6Sh7axLPVZKThS6FUOgu4dGKC/NkVgPdzkhWFRrC9r3J8ppVdh5r5xcHQAgEn0P9Zw3rckjCytc1tpMKFIqA4eqLrSc3ZWIIY6jMtNGJIuTmIUDS5lUfC28gLf1lxGw1Qd1QL8T/l18+HSaWI2YADfgNT5DX+/MTqL7Ec42WpB7KUCmQPqGq7Hqz1GRB5hFZvQTqvyWYEpgzUI1qux/KncH6g59ZzCgm6wyXXvVGaqw63uVB/v607nsLZ+4w1Kl/DRVPmB3j6m59ZbpK82+x1jny8LCHWTv6I34iJaMEREQBERAEREAREQBERAEREAREQBERAEREAREQBERAEREASjfKbskslPEKL7u6VPwORY+jaeGe/KXmY69EOpVgGVgQQdQQRYgjoROZxzKxPh6zo1FUXQ5Dg8Xaz6sMpSoBckodcwHUWDgc71BxtLLsvBKxBDBgwuGGoINjcHmCJBdodgVMBVuoL0GPdbXS+oRzyYG1jztf2r3wbOx7UzfDVQpJuaTi6EnicosVJ5smh4lb6yhKN/plujeq0+YudR1i/Zl0OzxmOnh6DlMdTDAHqevQf8AmamG7YLa9ei9I2ILLerTvw9pBmHqotMv7QYU6/OUPlmJ88oF7/AfCcumykqkluYqmHvrK7txQxFEHV/a8EHtHwvwHmekl9odolynco561Kgamg8swzk9AF+Mq1asbni9arYHS7G/BQBwvwyjgBz1JKOXVlqjTdaX26kh2bwXzraFMW7iEOegSnlIHq26Hq3SdglZ7EdmDhKJNS2+qWL21ygXypfna5JPVjyAlml6lDLHUzeIYhV630/xWiERElM8REQBERAEREAREQBERAEREAREQBERAEREAREQBERAEREAREQDFiMMtRSjqGVhYqwBBHQgyi7Z+TIG7YWpbnuqlyB+Cp7S+ubzEv8AFpzKCluT0cRUoO9N2OJ4lq+HcpVQ5lGoa+a3Iq6nvL4g8pjxW0XqUXZajIVR3uDf2AXIIa/IEdfdOi/KJs8PhN5bvUXUg/dZgjjysb+aic0o4YkVqXDOlVeRsWR05HiCbekpyi4SST0PTYerDFUJTlFZlczY9sjWW5NzZiSxt118Jcfk02GDnxVQXa5SnfkAO+w8STl/KeplOxRvVUCoVBCWszC4bIqA2I0uw/8AMvXYTZNGthA1SnnYPUUszOT7Vxck9CJ9pJOd2Q8RqShh1GFkna9i7RIv9mMN/BHvb/OP2Yw38Ee9v85dPMEmTIzC7c3i03SjUalVPdqdy2UglahBbMENhY2v3hoJmw+xKNPNkpgZgVOrag8RxkdT7P1PmRwZqjd7pqC1ADvMmQ01JF7ZgLXPA24C+gEq+1aIAJrUwCbAl01NwLDXU3IFvETxtpJ3MrK4crYhk4OCVbVhcEDS1yeQkNgey7LVo1X3GZN6agp0igdnSkgcXY2IFMcb6WA4a/VLspkp0aa1ARRriqCy3+jUuKdEWOmVGCg/d4awCcw+MSp7FRX590huZHLxBHoZmkNsTYrYd6pzqUqkVMgUjLVa+9Km/sMbELxBLG5zaTMAREQBERAEREAREQBERAEREAREQBERAEREAREQBERAEREA0tsYAV6FSkfroy+RI0PobH0nBttbUegm+VVYPdWOoam7KblTwIazkXBysGPMT9BVgcpy8baec4h2y7MVWcYdQRSDbypUOl7AgAdAAWufveAvDVWzNTATspRvq7W+Sv8AZc1awR6jNuaFmSmTm1Ay0xfiQCRYa8Dad07FbJfD4VVqCzuxdl+zewCnxygX8byC7CdkFREqundWzUlI1Jt+9YcvuryvfiZewIpx/wAmc4yumuVH1PYiJMZoiIgCIiAIiIAiIgCIiAIiIAiIgCIiAIiIAiIgCIiAIiIAiIgCIiAIiIAmpjNnU6ntqCLgkcjbr4RE+M+ptO6NpRPYifT4hERAEREAREQBERAEREAREQBERAP/2Q=="/>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746906" y="5572140"/>
            <a:ext cx="2627899" cy="523220"/>
          </a:xfrm>
          <a:prstGeom prst="rect">
            <a:avLst/>
          </a:prstGeom>
          <a:ln>
            <a:solidFill>
              <a:schemeClr val="tx1"/>
            </a:solidFill>
          </a:ln>
        </p:spPr>
        <p:txBody>
          <a:bodyPr wrap="none">
            <a:spAutoFit/>
          </a:bodyPr>
          <a:lstStyle/>
          <a:p>
            <a:r>
              <a:rPr lang="hi-IN" sz="2800" dirty="0">
                <a:solidFill>
                  <a:srgbClr val="FF0000"/>
                </a:solidFill>
                <a:ea typeface="Times New Roman"/>
              </a:rPr>
              <a:t>(प्लेसेंटा प्रीविया)</a:t>
            </a:r>
            <a:endParaRPr lang="en-US" sz="2800" dirty="0">
              <a:solidFill>
                <a:srgbClr val="FF0000"/>
              </a:solidFill>
            </a:endParaRPr>
          </a:p>
        </p:txBody>
      </p:sp>
      <p:sp>
        <p:nvSpPr>
          <p:cNvPr id="8" name="AutoShape 2"/>
          <p:cNvSpPr>
            <a:spLocks noChangeShapeType="1"/>
          </p:cNvSpPr>
          <p:nvPr/>
        </p:nvSpPr>
        <p:spPr bwMode="auto">
          <a:xfrm flipV="1">
            <a:off x="2789635" y="1459232"/>
            <a:ext cx="514350" cy="45721"/>
          </a:xfrm>
          <a:prstGeom prst="straightConnector1">
            <a:avLst/>
          </a:prstGeom>
          <a:noFill/>
          <a:ln w="5715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 name="AutoShape 2"/>
          <p:cNvSpPr>
            <a:spLocks noChangeShapeType="1"/>
          </p:cNvSpPr>
          <p:nvPr/>
        </p:nvSpPr>
        <p:spPr bwMode="auto">
          <a:xfrm flipV="1">
            <a:off x="5524580" y="4386264"/>
            <a:ext cx="776209" cy="56198"/>
          </a:xfrm>
          <a:prstGeom prst="straightConnector1">
            <a:avLst/>
          </a:prstGeom>
          <a:noFill/>
          <a:ln w="5715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660901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repeatCount="indefinite" fill="hold" grpId="0" nodeType="withEffect">
                                  <p:stCondLst>
                                    <p:cond delay="0"/>
                                  </p:stCondLst>
                                  <p:endCondLst>
                                    <p:cond evt="onNext" delay="0">
                                      <p:tgtEl>
                                        <p:sldTgt/>
                                      </p:tgtEl>
                                    </p:cond>
                                  </p:end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8" presetClass="entr" presetSubtype="12" repeatCount="indefinite" fill="hold" grpId="0" nodeType="withEffect">
                                  <p:stCondLst>
                                    <p:cond delay="0"/>
                                  </p:stCondLst>
                                  <p:endCondLst>
                                    <p:cond evt="onNext" delay="0">
                                      <p:tgtEl>
                                        <p:sldTgt/>
                                      </p:tgtEl>
                                    </p:cond>
                                  </p:end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14375"/>
            <a:ext cx="7886700" cy="5462588"/>
          </a:xfrm>
        </p:spPr>
        <p:txBody>
          <a:bodyPr>
            <a:normAutofit/>
          </a:bodyPr>
          <a:lstStyle/>
          <a:p>
            <a:pPr marL="0" indent="0">
              <a:buNone/>
            </a:pPr>
            <a:r>
              <a:rPr lang="hi-IN" sz="3600" b="1" u="sng" dirty="0">
                <a:solidFill>
                  <a:srgbClr val="00B050"/>
                </a:solidFill>
                <a:cs typeface="Times New Roman" pitchFamily="18" charset="0"/>
              </a:rPr>
              <a:t>जन्म से पहले अत्यधिक</a:t>
            </a:r>
            <a:r>
              <a:rPr lang="en-IN" sz="3600" b="1" u="sng" dirty="0">
                <a:solidFill>
                  <a:srgbClr val="00B050"/>
                </a:solidFill>
                <a:cs typeface="Times New Roman" pitchFamily="18" charset="0"/>
              </a:rPr>
              <a:t> </a:t>
            </a:r>
            <a:r>
              <a:rPr lang="hi-IN" sz="3600" b="1" u="sng" dirty="0">
                <a:solidFill>
                  <a:srgbClr val="00B050"/>
                </a:solidFill>
                <a:cs typeface="Times New Roman" pitchFamily="18" charset="0"/>
              </a:rPr>
              <a:t>रक्तस्राव</a:t>
            </a:r>
            <a:r>
              <a:rPr lang="en-US" sz="3200" dirty="0">
                <a:cs typeface="Times New Roman" pitchFamily="18" charset="0"/>
              </a:rPr>
              <a:t>     </a:t>
            </a:r>
          </a:p>
          <a:p>
            <a:pPr marL="742950" indent="-742950">
              <a:buAutoNum type="arabicPeriod" startAt="2"/>
            </a:pPr>
            <a:r>
              <a:rPr lang="hi-IN" sz="3600" b="1" u="sng" dirty="0">
                <a:solidFill>
                  <a:srgbClr val="002060"/>
                </a:solidFill>
                <a:cs typeface="Times New Roman" pitchFamily="18" charset="0"/>
              </a:rPr>
              <a:t>एब्रप्शन प्लेसेंटा </a:t>
            </a:r>
            <a:r>
              <a:rPr lang="en-IN" sz="3600" b="1" u="sng" dirty="0">
                <a:solidFill>
                  <a:srgbClr val="002060"/>
                </a:solidFill>
                <a:cs typeface="Times New Roman" pitchFamily="18" charset="0"/>
              </a:rPr>
              <a:t>:- </a:t>
            </a:r>
          </a:p>
          <a:p>
            <a:pPr marL="0" indent="0">
              <a:buNone/>
            </a:pPr>
            <a:r>
              <a:rPr lang="hi-IN" dirty="0">
                <a:solidFill>
                  <a:srgbClr val="002060"/>
                </a:solidFill>
                <a:cs typeface="Times New Roman" pitchFamily="18" charset="0"/>
              </a:rPr>
              <a:t>एक अन्य स्थिति एब्रप्शन प्लेसेंटा है जिसमें प्लेसेंटा गर्भाशय की दीवार से आंशिक रूप से या पूरी तरह से अलग हो जाता है। तीसरी तिमाही में किसी भी प्रकार की जटिलता हो सकती है और दोनों मां और भ्रूण के लिए संभावित रूप से जीवन के लिए खतरा हैं।</a:t>
            </a:r>
            <a:endParaRPr lang="en-GB" dirty="0"/>
          </a:p>
        </p:txBody>
      </p:sp>
    </p:spTree>
    <p:extLst>
      <p:ext uri="{BB962C8B-B14F-4D97-AF65-F5344CB8AC3E}">
        <p14:creationId xmlns:p14="http://schemas.microsoft.com/office/powerpoint/2010/main" val="3806522017"/>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6632"/>
            <a:ext cx="7886700" cy="1227037"/>
          </a:xfrm>
        </p:spPr>
        <p:txBody>
          <a:bodyPr>
            <a:normAutofit/>
          </a:bodyPr>
          <a:lstStyle/>
          <a:p>
            <a:r>
              <a:rPr lang="hi-IN" sz="3600" b="1" u="sng" dirty="0">
                <a:solidFill>
                  <a:srgbClr val="00B050"/>
                </a:solidFill>
                <a:latin typeface="+mn-lt"/>
                <a:cs typeface="Times New Roman" pitchFamily="18" charset="0"/>
              </a:rPr>
              <a:t>जन्म से पहले रक्तस्राव के लिए अस्पताल से पहले उपचार</a:t>
            </a:r>
            <a:endParaRPr lang="en-GB" sz="3200" dirty="0">
              <a:solidFill>
                <a:srgbClr val="00B050"/>
              </a:solidFill>
              <a:latin typeface="+mn-lt"/>
            </a:endParaRPr>
          </a:p>
        </p:txBody>
      </p:sp>
      <p:sp>
        <p:nvSpPr>
          <p:cNvPr id="3" name="Content Placeholder 2"/>
          <p:cNvSpPr>
            <a:spLocks noGrp="1"/>
          </p:cNvSpPr>
          <p:nvPr>
            <p:ph idx="1"/>
          </p:nvPr>
        </p:nvSpPr>
        <p:spPr>
          <a:xfrm>
            <a:off x="628650" y="1556792"/>
            <a:ext cx="7886700" cy="4486274"/>
          </a:xfrm>
        </p:spPr>
        <p:txBody>
          <a:bodyPr>
            <a:normAutofit lnSpcReduction="10000"/>
          </a:bodyPr>
          <a:lstStyle/>
          <a:p>
            <a:pPr marL="0" indent="0" algn="just">
              <a:lnSpc>
                <a:spcPct val="100000"/>
              </a:lnSpc>
              <a:spcAft>
                <a:spcPts val="600"/>
              </a:spcAft>
              <a:buNone/>
            </a:pPr>
            <a:r>
              <a:rPr lang="hi-IN" dirty="0">
                <a:solidFill>
                  <a:srgbClr val="002060"/>
                </a:solidFill>
                <a:cs typeface="Times New Roman" pitchFamily="18" charset="0"/>
              </a:rPr>
              <a:t>1) रोगी को उसकी बाईं ओर रखें।
2) सदमे के लिए इलाज करें। रोगी के पैरों को ऊपर उठाएं।
3) योनि के उद्घाटन पर सैनिटरी नैपकिन या तौलिया रखें लेकिन योनि के अंदर कुछ भी न रखें। किसी भी खून से लथपथ नैपकिन को बदलें लेकिन उन्हें फेंकें नहीं। सभी खून से लथपथ वस्तुओं को जांच के लिए अस्पताल ले जाना चाहिए।
4) सभी महत्वपूर्ण संकेतों की निगरानी करें।
5) रोगी को परिवहन करें।</a:t>
            </a:r>
            <a:endParaRPr lang="en-GB" dirty="0">
              <a:solidFill>
                <a:srgbClr val="002060"/>
              </a:solidFill>
            </a:endParaRPr>
          </a:p>
        </p:txBody>
      </p:sp>
    </p:spTree>
    <p:extLst>
      <p:ext uri="{BB962C8B-B14F-4D97-AF65-F5344CB8AC3E}">
        <p14:creationId xmlns:p14="http://schemas.microsoft.com/office/powerpoint/2010/main" val="3690688240"/>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Date Placeholder 1"/>
          <p:cNvSpPr>
            <a:spLocks noGrp="1"/>
          </p:cNvSpPr>
          <p:nvPr>
            <p:ph type="dt" sz="quarter" idx="10"/>
          </p:nvPr>
        </p:nvSpPr>
        <p:spPr/>
        <p:txBody>
          <a:bodyPr/>
          <a:lstStyle/>
          <a:p>
            <a:pPr>
              <a:defRPr/>
            </a:pPr>
            <a:fld id="{A767126E-9368-4B08-A128-1CEA5B732C9B}" type="datetime4">
              <a:rPr lang="en-US"/>
              <a:pPr>
                <a:defRPr/>
              </a:pPr>
              <a:t>December 20, 2025</a:t>
            </a:fld>
            <a:r>
              <a:rPr lang="en-US"/>
              <a:t> </a:t>
            </a:r>
            <a:r>
              <a:rPr lang="en-US" b="1"/>
              <a:t>NITSRDR, BTC,ITBP</a:t>
            </a:r>
            <a:endParaRPr lang="en-US"/>
          </a:p>
        </p:txBody>
      </p:sp>
      <p:sp>
        <p:nvSpPr>
          <p:cNvPr id="46" name="Footer Placeholder 2"/>
          <p:cNvSpPr>
            <a:spLocks noGrp="1"/>
          </p:cNvSpPr>
          <p:nvPr>
            <p:ph type="ftr" sz="quarter" idx="11"/>
          </p:nvPr>
        </p:nvSpPr>
        <p:spPr/>
        <p:txBody>
          <a:bodyPr/>
          <a:lstStyle/>
          <a:p>
            <a:pPr>
              <a:defRPr/>
            </a:pPr>
            <a:r>
              <a:rPr lang="en-US"/>
              <a:t>Child birth emergencies, </a:t>
            </a:r>
          </a:p>
          <a:p>
            <a:pPr>
              <a:defRPr/>
            </a:pPr>
            <a:endParaRPr lang="en-US"/>
          </a:p>
        </p:txBody>
      </p:sp>
      <p:sp>
        <p:nvSpPr>
          <p:cNvPr id="47" name="Slide Number Placeholder 3"/>
          <p:cNvSpPr>
            <a:spLocks noGrp="1"/>
          </p:cNvSpPr>
          <p:nvPr>
            <p:ph type="sldNum" sz="quarter" idx="12"/>
          </p:nvPr>
        </p:nvSpPr>
        <p:spPr/>
        <p:txBody>
          <a:bodyPr/>
          <a:lstStyle/>
          <a:p>
            <a:pPr>
              <a:defRPr/>
            </a:pPr>
            <a:r>
              <a:rPr lang="en-US"/>
              <a:t>TR 18-1</a:t>
            </a:r>
          </a:p>
        </p:txBody>
      </p:sp>
      <p:sp>
        <p:nvSpPr>
          <p:cNvPr id="19462" name="Text Box 2051"/>
          <p:cNvSpPr txBox="1">
            <a:spLocks noChangeArrowheads="1"/>
          </p:cNvSpPr>
          <p:nvPr/>
        </p:nvSpPr>
        <p:spPr bwMode="auto">
          <a:xfrm>
            <a:off x="0" y="6477000"/>
            <a:ext cx="9144000" cy="336550"/>
          </a:xfrm>
          <a:prstGeom prst="rect">
            <a:avLst/>
          </a:prstGeom>
          <a:noFill/>
          <a:ln w="9525">
            <a:noFill/>
            <a:miter lim="800000"/>
            <a:headEnd/>
            <a:tailEnd/>
          </a:ln>
        </p:spPr>
        <p:txBody>
          <a:bodyPr>
            <a:spAutoFit/>
          </a:bodyPr>
          <a:lstStyle/>
          <a:p>
            <a:pPr>
              <a:spcBef>
                <a:spcPct val="50000"/>
              </a:spcBef>
            </a:pPr>
            <a:r>
              <a:rPr lang="en-US" sz="1600">
                <a:solidFill>
                  <a:srgbClr val="008000"/>
                </a:solidFill>
                <a:latin typeface="Times New Roman" pitchFamily="18" charset="0"/>
              </a:rPr>
              <a:t>Medical first Responder</a:t>
            </a:r>
            <a:r>
              <a:rPr lang="en-US" sz="1600">
                <a:latin typeface="Times New Roman" pitchFamily="18" charset="0"/>
              </a:rPr>
              <a:t>			      		      </a:t>
            </a:r>
            <a:r>
              <a:rPr lang="en-US" sz="1600">
                <a:solidFill>
                  <a:srgbClr val="008000"/>
                </a:solidFill>
                <a:latin typeface="Times New Roman" pitchFamily="18" charset="0"/>
              </a:rPr>
              <a:t>NITSRDR, BTC,ITBP</a:t>
            </a:r>
          </a:p>
        </p:txBody>
      </p:sp>
      <p:sp>
        <p:nvSpPr>
          <p:cNvPr id="19463" name="Text Box 2053"/>
          <p:cNvSpPr txBox="1">
            <a:spLocks noChangeArrowheads="1"/>
          </p:cNvSpPr>
          <p:nvPr/>
        </p:nvSpPr>
        <p:spPr bwMode="auto">
          <a:xfrm>
            <a:off x="533400" y="76200"/>
            <a:ext cx="8001000" cy="510909"/>
          </a:xfrm>
          <a:prstGeom prst="rect">
            <a:avLst/>
          </a:prstGeom>
          <a:noFill/>
          <a:ln w="9525">
            <a:noFill/>
            <a:miter lim="800000"/>
            <a:headEnd/>
            <a:tailEnd/>
          </a:ln>
        </p:spPr>
        <p:txBody>
          <a:bodyPr>
            <a:spAutoFit/>
          </a:bodyPr>
          <a:lstStyle/>
          <a:p>
            <a:pPr algn="ctr">
              <a:lnSpc>
                <a:spcPct val="80000"/>
              </a:lnSpc>
              <a:spcBef>
                <a:spcPct val="50000"/>
              </a:spcBef>
            </a:pPr>
            <a:r>
              <a:rPr lang="hi-IN" sz="3200" u="sng" dirty="0">
                <a:solidFill>
                  <a:srgbClr val="FFFFFF"/>
                </a:solidFill>
                <a:latin typeface="Arial Black" pitchFamily="34" charset="0"/>
              </a:rPr>
              <a:t>गर्भावस्था की एनाटॉमी</a:t>
            </a:r>
            <a:r>
              <a:rPr lang="en-US" sz="3200" u="sng" dirty="0">
                <a:solidFill>
                  <a:srgbClr val="FFFFFF"/>
                </a:solidFill>
                <a:latin typeface="Arial Black" pitchFamily="34" charset="0"/>
              </a:rPr>
              <a:t>of Pregnancy</a:t>
            </a:r>
          </a:p>
        </p:txBody>
      </p:sp>
      <p:pic>
        <p:nvPicPr>
          <p:cNvPr id="19464" name="Picture 2054" descr="C:\Documents and Settings\jp\My Documents\PHOTOS L-18 MFR\A\a.JPG"/>
          <p:cNvPicPr>
            <a:picLocks noChangeAspect="1" noChangeArrowheads="1"/>
          </p:cNvPicPr>
          <p:nvPr/>
        </p:nvPicPr>
        <p:blipFill>
          <a:blip r:embed="rId3">
            <a:lum contrast="40000"/>
          </a:blip>
          <a:srcRect/>
          <a:stretch>
            <a:fillRect/>
          </a:stretch>
        </p:blipFill>
        <p:spPr bwMode="auto">
          <a:xfrm>
            <a:off x="0" y="685800"/>
            <a:ext cx="9144000" cy="6172200"/>
          </a:xfrm>
          <a:prstGeom prst="rect">
            <a:avLst/>
          </a:prstGeom>
          <a:noFill/>
          <a:ln w="9525">
            <a:noFill/>
            <a:miter lim="800000"/>
            <a:headEnd/>
            <a:tailEnd/>
          </a:ln>
        </p:spPr>
      </p:pic>
      <p:sp>
        <p:nvSpPr>
          <p:cNvPr id="31754" name="Text Box 2058"/>
          <p:cNvSpPr txBox="1">
            <a:spLocks noChangeArrowheads="1"/>
          </p:cNvSpPr>
          <p:nvPr/>
        </p:nvSpPr>
        <p:spPr bwMode="auto">
          <a:xfrm>
            <a:off x="6019800" y="3200400"/>
            <a:ext cx="1447800" cy="646113"/>
          </a:xfrm>
          <a:prstGeom prst="rect">
            <a:avLst/>
          </a:prstGeom>
          <a:solidFill>
            <a:srgbClr val="92D050"/>
          </a:solidFill>
          <a:ln w="9525">
            <a:noFill/>
            <a:miter lim="800000"/>
            <a:headEnd/>
            <a:tailEnd/>
          </a:ln>
        </p:spPr>
        <p:txBody>
          <a:bodyPr>
            <a:spAutoFit/>
          </a:bodyPr>
          <a:lstStyle/>
          <a:p>
            <a:pPr algn="ctr">
              <a:lnSpc>
                <a:spcPct val="60000"/>
              </a:lnSpc>
              <a:spcBef>
                <a:spcPct val="50000"/>
              </a:spcBef>
            </a:pPr>
            <a:r>
              <a:rPr lang="en-US" sz="2800" b="0" dirty="0" err="1">
                <a:solidFill>
                  <a:srgbClr val="000000"/>
                </a:solidFill>
                <a:latin typeface="Verdana" pitchFamily="34" charset="0"/>
              </a:rPr>
              <a:t>Foetus</a:t>
            </a:r>
            <a:r>
              <a:rPr lang="en-US" sz="2800" dirty="0">
                <a:solidFill>
                  <a:srgbClr val="000000"/>
                </a:solidFill>
                <a:latin typeface="Verdana" pitchFamily="34" charset="0"/>
              </a:rPr>
              <a:t> </a:t>
            </a:r>
            <a:r>
              <a:rPr lang="en-US" sz="2800" dirty="0" err="1">
                <a:solidFill>
                  <a:srgbClr val="000000"/>
                </a:solidFill>
                <a:latin typeface="Kruti Dev 011" pitchFamily="2" charset="0"/>
              </a:rPr>
              <a:t>Hkzw.k</a:t>
            </a:r>
            <a:endParaRPr lang="en-US" sz="2800" dirty="0">
              <a:solidFill>
                <a:srgbClr val="000000"/>
              </a:solidFill>
              <a:latin typeface="Kruti Dev 011" pitchFamily="2" charset="0"/>
            </a:endParaRPr>
          </a:p>
        </p:txBody>
      </p:sp>
      <p:sp>
        <p:nvSpPr>
          <p:cNvPr id="19466" name="Line 2071"/>
          <p:cNvSpPr>
            <a:spLocks noChangeShapeType="1"/>
          </p:cNvSpPr>
          <p:nvPr/>
        </p:nvSpPr>
        <p:spPr bwMode="auto">
          <a:xfrm>
            <a:off x="4114800" y="3276600"/>
            <a:ext cx="1905000" cy="457200"/>
          </a:xfrm>
          <a:prstGeom prst="line">
            <a:avLst/>
          </a:prstGeom>
          <a:noFill/>
          <a:ln w="9525">
            <a:solidFill>
              <a:schemeClr val="tx1"/>
            </a:solidFill>
            <a:round/>
            <a:headEnd/>
            <a:tailEnd/>
          </a:ln>
        </p:spPr>
        <p:txBody>
          <a:bodyPr/>
          <a:lstStyle/>
          <a:p>
            <a:endParaRPr lang="en-US"/>
          </a:p>
        </p:txBody>
      </p:sp>
      <p:sp>
        <p:nvSpPr>
          <p:cNvPr id="19467" name="Line 2075"/>
          <p:cNvSpPr>
            <a:spLocks noChangeShapeType="1"/>
          </p:cNvSpPr>
          <p:nvPr/>
        </p:nvSpPr>
        <p:spPr bwMode="auto">
          <a:xfrm flipV="1">
            <a:off x="3352800" y="5410200"/>
            <a:ext cx="914400" cy="685800"/>
          </a:xfrm>
          <a:prstGeom prst="line">
            <a:avLst/>
          </a:prstGeom>
          <a:noFill/>
          <a:ln w="38100">
            <a:solidFill>
              <a:schemeClr val="tx1"/>
            </a:solidFill>
            <a:round/>
            <a:headEnd/>
            <a:tailEnd/>
          </a:ln>
        </p:spPr>
        <p:txBody>
          <a:bodyPr/>
          <a:lstStyle/>
          <a:p>
            <a:endParaRPr lang="en-US"/>
          </a:p>
        </p:txBody>
      </p:sp>
      <p:sp>
        <p:nvSpPr>
          <p:cNvPr id="19468" name="Line 2077"/>
          <p:cNvSpPr>
            <a:spLocks noChangeShapeType="1"/>
          </p:cNvSpPr>
          <p:nvPr/>
        </p:nvSpPr>
        <p:spPr bwMode="auto">
          <a:xfrm flipV="1">
            <a:off x="2971800" y="4876800"/>
            <a:ext cx="838200" cy="609600"/>
          </a:xfrm>
          <a:prstGeom prst="line">
            <a:avLst/>
          </a:prstGeom>
          <a:noFill/>
          <a:ln w="38100">
            <a:solidFill>
              <a:schemeClr val="tx1"/>
            </a:solidFill>
            <a:round/>
            <a:headEnd/>
            <a:tailEnd/>
          </a:ln>
        </p:spPr>
        <p:txBody>
          <a:bodyPr/>
          <a:lstStyle/>
          <a:p>
            <a:endParaRPr lang="en-US"/>
          </a:p>
        </p:txBody>
      </p:sp>
      <p:sp>
        <p:nvSpPr>
          <p:cNvPr id="19469" name="Line 2079"/>
          <p:cNvSpPr>
            <a:spLocks noChangeShapeType="1"/>
          </p:cNvSpPr>
          <p:nvPr/>
        </p:nvSpPr>
        <p:spPr bwMode="auto">
          <a:xfrm>
            <a:off x="2928926" y="4572008"/>
            <a:ext cx="423874" cy="228592"/>
          </a:xfrm>
          <a:prstGeom prst="line">
            <a:avLst/>
          </a:prstGeom>
          <a:noFill/>
          <a:ln w="38100">
            <a:solidFill>
              <a:schemeClr val="tx1"/>
            </a:solidFill>
            <a:round/>
            <a:headEnd/>
            <a:tailEnd/>
          </a:ln>
        </p:spPr>
        <p:txBody>
          <a:bodyPr/>
          <a:lstStyle/>
          <a:p>
            <a:endParaRPr lang="en-US"/>
          </a:p>
        </p:txBody>
      </p:sp>
      <p:sp>
        <p:nvSpPr>
          <p:cNvPr id="19470" name="Line 2080"/>
          <p:cNvSpPr>
            <a:spLocks noChangeShapeType="1"/>
          </p:cNvSpPr>
          <p:nvPr/>
        </p:nvSpPr>
        <p:spPr bwMode="auto">
          <a:xfrm>
            <a:off x="2571736" y="3786190"/>
            <a:ext cx="552464" cy="100010"/>
          </a:xfrm>
          <a:prstGeom prst="line">
            <a:avLst/>
          </a:prstGeom>
          <a:noFill/>
          <a:ln w="38100">
            <a:solidFill>
              <a:schemeClr val="tx1"/>
            </a:solidFill>
            <a:round/>
            <a:headEnd/>
            <a:tailEnd/>
          </a:ln>
        </p:spPr>
        <p:txBody>
          <a:bodyPr/>
          <a:lstStyle/>
          <a:p>
            <a:endParaRPr lang="en-US"/>
          </a:p>
        </p:txBody>
      </p:sp>
      <p:sp>
        <p:nvSpPr>
          <p:cNvPr id="19471" name="Line 2081"/>
          <p:cNvSpPr>
            <a:spLocks noChangeShapeType="1"/>
          </p:cNvSpPr>
          <p:nvPr/>
        </p:nvSpPr>
        <p:spPr bwMode="auto">
          <a:xfrm>
            <a:off x="2514600" y="1524000"/>
            <a:ext cx="609600" cy="0"/>
          </a:xfrm>
          <a:prstGeom prst="line">
            <a:avLst/>
          </a:prstGeom>
          <a:noFill/>
          <a:ln w="38100">
            <a:solidFill>
              <a:schemeClr val="tx1"/>
            </a:solidFill>
            <a:round/>
            <a:headEnd/>
            <a:tailEnd/>
          </a:ln>
        </p:spPr>
        <p:txBody>
          <a:bodyPr/>
          <a:lstStyle/>
          <a:p>
            <a:endParaRPr lang="en-US"/>
          </a:p>
        </p:txBody>
      </p:sp>
      <p:sp>
        <p:nvSpPr>
          <p:cNvPr id="19472" name="Line 2084"/>
          <p:cNvSpPr>
            <a:spLocks noChangeShapeType="1"/>
          </p:cNvSpPr>
          <p:nvPr/>
        </p:nvSpPr>
        <p:spPr bwMode="auto">
          <a:xfrm flipH="1">
            <a:off x="4572000" y="1600200"/>
            <a:ext cx="1143000" cy="0"/>
          </a:xfrm>
          <a:prstGeom prst="line">
            <a:avLst/>
          </a:prstGeom>
          <a:noFill/>
          <a:ln w="38100">
            <a:solidFill>
              <a:schemeClr val="tx1"/>
            </a:solidFill>
            <a:round/>
            <a:headEnd/>
            <a:tailEnd/>
          </a:ln>
        </p:spPr>
        <p:txBody>
          <a:bodyPr/>
          <a:lstStyle/>
          <a:p>
            <a:endParaRPr lang="en-US"/>
          </a:p>
        </p:txBody>
      </p:sp>
      <p:sp>
        <p:nvSpPr>
          <p:cNvPr id="19473" name="Line 2085"/>
          <p:cNvSpPr>
            <a:spLocks noChangeShapeType="1"/>
          </p:cNvSpPr>
          <p:nvPr/>
        </p:nvSpPr>
        <p:spPr bwMode="auto">
          <a:xfrm flipH="1">
            <a:off x="4343400" y="1600200"/>
            <a:ext cx="228600" cy="152400"/>
          </a:xfrm>
          <a:prstGeom prst="line">
            <a:avLst/>
          </a:prstGeom>
          <a:noFill/>
          <a:ln w="38100">
            <a:solidFill>
              <a:schemeClr val="tx1"/>
            </a:solidFill>
            <a:round/>
            <a:headEnd/>
            <a:tailEnd/>
          </a:ln>
        </p:spPr>
        <p:txBody>
          <a:bodyPr/>
          <a:lstStyle/>
          <a:p>
            <a:endParaRPr lang="en-US"/>
          </a:p>
        </p:txBody>
      </p:sp>
      <p:sp>
        <p:nvSpPr>
          <p:cNvPr id="19474" name="Line 2097"/>
          <p:cNvSpPr>
            <a:spLocks noChangeShapeType="1"/>
          </p:cNvSpPr>
          <p:nvPr/>
        </p:nvSpPr>
        <p:spPr bwMode="auto">
          <a:xfrm>
            <a:off x="4114800" y="3276600"/>
            <a:ext cx="1905000" cy="457200"/>
          </a:xfrm>
          <a:prstGeom prst="line">
            <a:avLst/>
          </a:prstGeom>
          <a:noFill/>
          <a:ln w="38100">
            <a:solidFill>
              <a:schemeClr val="tx1"/>
            </a:solidFill>
            <a:round/>
            <a:headEnd/>
            <a:tailEnd/>
          </a:ln>
        </p:spPr>
        <p:txBody>
          <a:bodyPr/>
          <a:lstStyle/>
          <a:p>
            <a:endParaRPr lang="en-US"/>
          </a:p>
        </p:txBody>
      </p:sp>
      <p:sp>
        <p:nvSpPr>
          <p:cNvPr id="19475" name="Line 2098"/>
          <p:cNvSpPr>
            <a:spLocks noChangeShapeType="1"/>
          </p:cNvSpPr>
          <p:nvPr/>
        </p:nvSpPr>
        <p:spPr bwMode="auto">
          <a:xfrm flipH="1">
            <a:off x="4572000" y="4648200"/>
            <a:ext cx="1524000" cy="0"/>
          </a:xfrm>
          <a:prstGeom prst="line">
            <a:avLst/>
          </a:prstGeom>
          <a:noFill/>
          <a:ln w="38100">
            <a:solidFill>
              <a:schemeClr val="tx1"/>
            </a:solidFill>
            <a:round/>
            <a:headEnd/>
            <a:tailEnd/>
          </a:ln>
        </p:spPr>
        <p:txBody>
          <a:bodyPr/>
          <a:lstStyle/>
          <a:p>
            <a:endParaRPr lang="en-US"/>
          </a:p>
        </p:txBody>
      </p:sp>
      <p:sp>
        <p:nvSpPr>
          <p:cNvPr id="19476" name="Line 2100"/>
          <p:cNvSpPr>
            <a:spLocks noChangeShapeType="1"/>
          </p:cNvSpPr>
          <p:nvPr/>
        </p:nvSpPr>
        <p:spPr bwMode="auto">
          <a:xfrm flipH="1">
            <a:off x="4876800" y="5334000"/>
            <a:ext cx="1219200" cy="0"/>
          </a:xfrm>
          <a:prstGeom prst="line">
            <a:avLst/>
          </a:prstGeom>
          <a:noFill/>
          <a:ln w="38100">
            <a:solidFill>
              <a:schemeClr val="tx1"/>
            </a:solidFill>
            <a:round/>
            <a:headEnd/>
            <a:tailEnd/>
          </a:ln>
        </p:spPr>
        <p:txBody>
          <a:bodyPr/>
          <a:lstStyle/>
          <a:p>
            <a:endParaRPr lang="en-US"/>
          </a:p>
        </p:txBody>
      </p:sp>
      <p:sp>
        <p:nvSpPr>
          <p:cNvPr id="19477" name="Line 2105"/>
          <p:cNvSpPr>
            <a:spLocks noChangeShapeType="1"/>
          </p:cNvSpPr>
          <p:nvPr/>
        </p:nvSpPr>
        <p:spPr bwMode="auto">
          <a:xfrm flipH="1">
            <a:off x="5410200" y="6324600"/>
            <a:ext cx="685800" cy="0"/>
          </a:xfrm>
          <a:prstGeom prst="line">
            <a:avLst/>
          </a:prstGeom>
          <a:noFill/>
          <a:ln w="38100">
            <a:solidFill>
              <a:schemeClr val="tx1"/>
            </a:solidFill>
            <a:round/>
            <a:headEnd/>
            <a:tailEnd/>
          </a:ln>
        </p:spPr>
        <p:txBody>
          <a:bodyPr/>
          <a:lstStyle/>
          <a:p>
            <a:endParaRPr lang="en-US"/>
          </a:p>
        </p:txBody>
      </p:sp>
      <p:sp>
        <p:nvSpPr>
          <p:cNvPr id="19478" name="Line 2106"/>
          <p:cNvSpPr>
            <a:spLocks noChangeShapeType="1"/>
          </p:cNvSpPr>
          <p:nvPr/>
        </p:nvSpPr>
        <p:spPr bwMode="auto">
          <a:xfrm flipH="1" flipV="1">
            <a:off x="4572000" y="5715000"/>
            <a:ext cx="914400" cy="609600"/>
          </a:xfrm>
          <a:prstGeom prst="line">
            <a:avLst/>
          </a:prstGeom>
          <a:noFill/>
          <a:ln w="38100">
            <a:solidFill>
              <a:schemeClr val="tx1"/>
            </a:solidFill>
            <a:round/>
            <a:headEnd/>
            <a:tailEnd/>
          </a:ln>
        </p:spPr>
        <p:txBody>
          <a:bodyPr/>
          <a:lstStyle/>
          <a:p>
            <a:endParaRPr lang="en-US"/>
          </a:p>
        </p:txBody>
      </p:sp>
      <p:sp>
        <p:nvSpPr>
          <p:cNvPr id="19479" name="Text Box 2123"/>
          <p:cNvSpPr txBox="1">
            <a:spLocks noChangeArrowheads="1"/>
          </p:cNvSpPr>
          <p:nvPr/>
        </p:nvSpPr>
        <p:spPr bwMode="auto">
          <a:xfrm>
            <a:off x="1219200" y="5334000"/>
            <a:ext cx="14478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20" name="Rectangle 2124"/>
          <p:cNvSpPr>
            <a:spLocks noChangeArrowheads="1"/>
          </p:cNvSpPr>
          <p:nvPr/>
        </p:nvSpPr>
        <p:spPr bwMode="auto">
          <a:xfrm>
            <a:off x="0" y="4964647"/>
            <a:ext cx="2514600" cy="696601"/>
          </a:xfrm>
          <a:prstGeom prst="rect">
            <a:avLst/>
          </a:prstGeom>
          <a:solidFill>
            <a:srgbClr val="92D050"/>
          </a:solidFill>
          <a:ln w="9525">
            <a:noFill/>
            <a:miter lim="800000"/>
            <a:headEnd/>
            <a:tailEnd/>
          </a:ln>
        </p:spPr>
        <p:txBody>
          <a:bodyPr wrap="square">
            <a:spAutoFit/>
          </a:bodyPr>
          <a:lstStyle/>
          <a:p>
            <a:pPr>
              <a:lnSpc>
                <a:spcPct val="80000"/>
              </a:lnSpc>
            </a:pPr>
            <a:r>
              <a:rPr lang="en-US" sz="2400" b="0" dirty="0">
                <a:solidFill>
                  <a:srgbClr val="000000"/>
                </a:solidFill>
                <a:latin typeface="Verdana" pitchFamily="34" charset="0"/>
              </a:rPr>
              <a:t>Urinary bladder </a:t>
            </a:r>
            <a:r>
              <a:rPr lang="en-US" sz="2400" dirty="0" err="1">
                <a:solidFill>
                  <a:srgbClr val="000000"/>
                </a:solidFill>
                <a:latin typeface="Kruti Dev 011" pitchFamily="2" charset="0"/>
              </a:rPr>
              <a:t>ew</a:t>
            </a:r>
            <a:r>
              <a:rPr lang="en-US" sz="2400" dirty="0">
                <a:solidFill>
                  <a:srgbClr val="000000"/>
                </a:solidFill>
                <a:latin typeface="Kruti Dev 011" pitchFamily="2" charset="0"/>
              </a:rPr>
              <a:t>=</a:t>
            </a:r>
            <a:r>
              <a:rPr lang="en-US" sz="2400" dirty="0" err="1">
                <a:solidFill>
                  <a:srgbClr val="000000"/>
                </a:solidFill>
                <a:latin typeface="Kruti Dev 011" pitchFamily="2" charset="0"/>
              </a:rPr>
              <a:t>k’k</a:t>
            </a:r>
            <a:r>
              <a:rPr lang="en-US" sz="2400" dirty="0">
                <a:solidFill>
                  <a:srgbClr val="000000"/>
                </a:solidFill>
                <a:latin typeface="Kruti Dev 011" pitchFamily="2" charset="0"/>
              </a:rPr>
              <a:t>;</a:t>
            </a:r>
          </a:p>
        </p:txBody>
      </p:sp>
      <p:sp>
        <p:nvSpPr>
          <p:cNvPr id="19481" name="Text Box 2125"/>
          <p:cNvSpPr txBox="1">
            <a:spLocks noChangeArrowheads="1"/>
          </p:cNvSpPr>
          <p:nvPr/>
        </p:nvSpPr>
        <p:spPr bwMode="auto">
          <a:xfrm>
            <a:off x="1447800" y="6019800"/>
            <a:ext cx="13716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22" name="Rectangle 2126"/>
          <p:cNvSpPr>
            <a:spLocks noChangeArrowheads="1"/>
          </p:cNvSpPr>
          <p:nvPr/>
        </p:nvSpPr>
        <p:spPr bwMode="auto">
          <a:xfrm>
            <a:off x="0" y="5741988"/>
            <a:ext cx="2819400" cy="715837"/>
          </a:xfrm>
          <a:prstGeom prst="rect">
            <a:avLst/>
          </a:prstGeom>
          <a:solidFill>
            <a:srgbClr val="92D050"/>
          </a:solidFill>
          <a:ln w="9525">
            <a:noFill/>
            <a:miter lim="800000"/>
            <a:headEnd/>
            <a:tailEnd/>
          </a:ln>
        </p:spPr>
        <p:txBody>
          <a:bodyPr wrap="square">
            <a:spAutoFit/>
          </a:bodyPr>
          <a:lstStyle/>
          <a:p>
            <a:pPr algn="ctr">
              <a:lnSpc>
                <a:spcPct val="70000"/>
              </a:lnSpc>
            </a:pPr>
            <a:r>
              <a:rPr lang="en-US" sz="2800" b="0" dirty="0">
                <a:solidFill>
                  <a:srgbClr val="000000"/>
                </a:solidFill>
                <a:latin typeface="Verdana" pitchFamily="34" charset="0"/>
              </a:rPr>
              <a:t>Vagina(birth canal)</a:t>
            </a:r>
            <a:r>
              <a:rPr lang="en-US" sz="2800" dirty="0">
                <a:solidFill>
                  <a:srgbClr val="000000"/>
                </a:solidFill>
                <a:latin typeface="Kruti Dev 011" pitchFamily="2" charset="0"/>
              </a:rPr>
              <a:t>;</a:t>
            </a:r>
            <a:r>
              <a:rPr lang="en-US" sz="2800" dirty="0" err="1">
                <a:solidFill>
                  <a:srgbClr val="000000"/>
                </a:solidFill>
                <a:latin typeface="Kruti Dev 011" pitchFamily="2" charset="0"/>
              </a:rPr>
              <a:t>ksfu</a:t>
            </a:r>
            <a:endParaRPr lang="en-US" sz="2800" dirty="0">
              <a:solidFill>
                <a:srgbClr val="000000"/>
              </a:solidFill>
              <a:latin typeface="Kruti Dev 011" pitchFamily="2" charset="0"/>
            </a:endParaRPr>
          </a:p>
        </p:txBody>
      </p:sp>
      <p:sp>
        <p:nvSpPr>
          <p:cNvPr id="19483" name="Line 2127"/>
          <p:cNvSpPr>
            <a:spLocks noChangeShapeType="1"/>
          </p:cNvSpPr>
          <p:nvPr/>
        </p:nvSpPr>
        <p:spPr bwMode="auto">
          <a:xfrm>
            <a:off x="2438400" y="6096000"/>
            <a:ext cx="914400" cy="0"/>
          </a:xfrm>
          <a:prstGeom prst="line">
            <a:avLst/>
          </a:prstGeom>
          <a:noFill/>
          <a:ln w="38100">
            <a:solidFill>
              <a:schemeClr val="tx1"/>
            </a:solidFill>
            <a:round/>
            <a:headEnd/>
            <a:tailEnd/>
          </a:ln>
        </p:spPr>
        <p:txBody>
          <a:bodyPr/>
          <a:lstStyle/>
          <a:p>
            <a:endParaRPr lang="en-US"/>
          </a:p>
        </p:txBody>
      </p:sp>
      <p:sp>
        <p:nvSpPr>
          <p:cNvPr id="19484" name="Text Box 2128"/>
          <p:cNvSpPr txBox="1">
            <a:spLocks noChangeArrowheads="1"/>
          </p:cNvSpPr>
          <p:nvPr/>
        </p:nvSpPr>
        <p:spPr bwMode="auto">
          <a:xfrm>
            <a:off x="3429000" y="830263"/>
            <a:ext cx="6096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19485" name="Line 2129"/>
          <p:cNvSpPr>
            <a:spLocks noChangeShapeType="1"/>
          </p:cNvSpPr>
          <p:nvPr/>
        </p:nvSpPr>
        <p:spPr bwMode="auto">
          <a:xfrm flipV="1">
            <a:off x="3657600" y="1066800"/>
            <a:ext cx="0" cy="533400"/>
          </a:xfrm>
          <a:prstGeom prst="line">
            <a:avLst/>
          </a:prstGeom>
          <a:noFill/>
          <a:ln w="38100">
            <a:solidFill>
              <a:schemeClr val="tx1"/>
            </a:solidFill>
            <a:round/>
            <a:headEnd/>
            <a:tailEnd/>
          </a:ln>
        </p:spPr>
        <p:txBody>
          <a:bodyPr/>
          <a:lstStyle/>
          <a:p>
            <a:endParaRPr lang="en-US"/>
          </a:p>
        </p:txBody>
      </p:sp>
      <p:sp>
        <p:nvSpPr>
          <p:cNvPr id="31826" name="Rectangle 2130"/>
          <p:cNvSpPr>
            <a:spLocks noChangeArrowheads="1"/>
          </p:cNvSpPr>
          <p:nvPr/>
        </p:nvSpPr>
        <p:spPr bwMode="auto">
          <a:xfrm>
            <a:off x="3048000" y="548680"/>
            <a:ext cx="1981200" cy="609600"/>
          </a:xfrm>
          <a:prstGeom prst="rect">
            <a:avLst/>
          </a:prstGeom>
          <a:solidFill>
            <a:srgbClr val="92D050"/>
          </a:solidFill>
          <a:ln w="9525">
            <a:noFill/>
            <a:miter lim="800000"/>
            <a:headEnd/>
            <a:tailEnd/>
          </a:ln>
        </p:spPr>
        <p:txBody>
          <a:bodyPr>
            <a:spAutoFit/>
          </a:bodyPr>
          <a:lstStyle/>
          <a:p>
            <a:pPr>
              <a:lnSpc>
                <a:spcPct val="60000"/>
              </a:lnSpc>
            </a:pPr>
            <a:r>
              <a:rPr lang="en-US" sz="2800" b="0" dirty="0">
                <a:solidFill>
                  <a:srgbClr val="000000"/>
                </a:solidFill>
                <a:latin typeface="Verdana" pitchFamily="34" charset="0"/>
              </a:rPr>
              <a:t>Placenta</a:t>
            </a:r>
          </a:p>
          <a:p>
            <a:pPr>
              <a:lnSpc>
                <a:spcPct val="60000"/>
              </a:lnSpc>
            </a:pPr>
            <a:r>
              <a:rPr lang="en-US" sz="2800" dirty="0" err="1">
                <a:solidFill>
                  <a:srgbClr val="000000"/>
                </a:solidFill>
                <a:latin typeface="Kruti Dev 011" pitchFamily="2" charset="0"/>
              </a:rPr>
              <a:t>Chtk.Mklu</a:t>
            </a:r>
            <a:endParaRPr lang="en-US" sz="2800" dirty="0">
              <a:solidFill>
                <a:srgbClr val="000000"/>
              </a:solidFill>
              <a:latin typeface="Kruti Dev 011" pitchFamily="2" charset="0"/>
            </a:endParaRPr>
          </a:p>
        </p:txBody>
      </p:sp>
      <p:sp>
        <p:nvSpPr>
          <p:cNvPr id="19487" name="Text Box 2131"/>
          <p:cNvSpPr txBox="1">
            <a:spLocks noChangeArrowheads="1"/>
          </p:cNvSpPr>
          <p:nvPr/>
        </p:nvSpPr>
        <p:spPr bwMode="auto">
          <a:xfrm>
            <a:off x="5715000" y="1516063"/>
            <a:ext cx="4572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28" name="Rectangle 2132"/>
          <p:cNvSpPr>
            <a:spLocks noChangeArrowheads="1"/>
          </p:cNvSpPr>
          <p:nvPr/>
        </p:nvSpPr>
        <p:spPr bwMode="auto">
          <a:xfrm>
            <a:off x="5715000" y="1066800"/>
            <a:ext cx="1358900" cy="688975"/>
          </a:xfrm>
          <a:prstGeom prst="rect">
            <a:avLst/>
          </a:prstGeom>
          <a:solidFill>
            <a:srgbClr val="92D050"/>
          </a:solidFill>
          <a:ln w="9525">
            <a:noFill/>
            <a:miter lim="800000"/>
            <a:headEnd/>
            <a:tailEnd/>
          </a:ln>
        </p:spPr>
        <p:txBody>
          <a:bodyPr wrap="none">
            <a:spAutoFit/>
          </a:bodyPr>
          <a:lstStyle/>
          <a:p>
            <a:pPr>
              <a:lnSpc>
                <a:spcPct val="70000"/>
              </a:lnSpc>
            </a:pPr>
            <a:r>
              <a:rPr lang="en-US" sz="2800" b="0" dirty="0">
                <a:solidFill>
                  <a:srgbClr val="000000"/>
                </a:solidFill>
                <a:latin typeface="Verdana" pitchFamily="34" charset="0"/>
              </a:rPr>
              <a:t>Uterus</a:t>
            </a:r>
          </a:p>
          <a:p>
            <a:pPr>
              <a:lnSpc>
                <a:spcPct val="70000"/>
              </a:lnSpc>
            </a:pPr>
            <a:r>
              <a:rPr lang="en-US" sz="2800" dirty="0" err="1">
                <a:solidFill>
                  <a:srgbClr val="000000"/>
                </a:solidFill>
                <a:latin typeface="Kruti Dev 011" pitchFamily="2" charset="0"/>
              </a:rPr>
              <a:t>xHkkZ’k</a:t>
            </a:r>
            <a:r>
              <a:rPr lang="en-US" sz="2800" dirty="0">
                <a:solidFill>
                  <a:srgbClr val="000000"/>
                </a:solidFill>
                <a:latin typeface="Kruti Dev 011" pitchFamily="2" charset="0"/>
              </a:rPr>
              <a:t>;</a:t>
            </a:r>
          </a:p>
        </p:txBody>
      </p:sp>
      <p:sp>
        <p:nvSpPr>
          <p:cNvPr id="19489" name="Text Box 2133"/>
          <p:cNvSpPr txBox="1">
            <a:spLocks noChangeArrowheads="1"/>
          </p:cNvSpPr>
          <p:nvPr/>
        </p:nvSpPr>
        <p:spPr bwMode="auto">
          <a:xfrm>
            <a:off x="5562600" y="2506663"/>
            <a:ext cx="11430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19490" name="Line 2134"/>
          <p:cNvSpPr>
            <a:spLocks noChangeShapeType="1"/>
          </p:cNvSpPr>
          <p:nvPr/>
        </p:nvSpPr>
        <p:spPr bwMode="auto">
          <a:xfrm>
            <a:off x="4038600" y="2590800"/>
            <a:ext cx="1524000" cy="76200"/>
          </a:xfrm>
          <a:prstGeom prst="line">
            <a:avLst/>
          </a:prstGeom>
          <a:noFill/>
          <a:ln w="38100">
            <a:solidFill>
              <a:schemeClr val="tx1"/>
            </a:solidFill>
            <a:round/>
            <a:headEnd/>
            <a:tailEnd/>
          </a:ln>
        </p:spPr>
        <p:txBody>
          <a:bodyPr/>
          <a:lstStyle/>
          <a:p>
            <a:endParaRPr lang="en-US"/>
          </a:p>
        </p:txBody>
      </p:sp>
      <p:sp>
        <p:nvSpPr>
          <p:cNvPr id="31831" name="Rectangle 2135"/>
          <p:cNvSpPr>
            <a:spLocks noChangeArrowheads="1"/>
          </p:cNvSpPr>
          <p:nvPr/>
        </p:nvSpPr>
        <p:spPr bwMode="auto">
          <a:xfrm>
            <a:off x="5562600" y="2057400"/>
            <a:ext cx="2743200" cy="688975"/>
          </a:xfrm>
          <a:prstGeom prst="rect">
            <a:avLst/>
          </a:prstGeom>
          <a:solidFill>
            <a:srgbClr val="92D050"/>
          </a:solidFill>
          <a:ln w="9525">
            <a:noFill/>
            <a:miter lim="800000"/>
            <a:headEnd/>
            <a:tailEnd/>
          </a:ln>
        </p:spPr>
        <p:txBody>
          <a:bodyPr>
            <a:spAutoFit/>
          </a:bodyPr>
          <a:lstStyle/>
          <a:p>
            <a:pPr>
              <a:lnSpc>
                <a:spcPct val="70000"/>
              </a:lnSpc>
            </a:pPr>
            <a:r>
              <a:rPr lang="en-US" sz="2800" b="0" dirty="0">
                <a:solidFill>
                  <a:srgbClr val="000000"/>
                </a:solidFill>
                <a:latin typeface="Verdana" pitchFamily="34" charset="0"/>
              </a:rPr>
              <a:t>Umbilical cord</a:t>
            </a:r>
          </a:p>
          <a:p>
            <a:pPr>
              <a:lnSpc>
                <a:spcPct val="70000"/>
              </a:lnSpc>
            </a:pPr>
            <a:r>
              <a:rPr lang="en-US" sz="2800" dirty="0" err="1">
                <a:solidFill>
                  <a:srgbClr val="000000"/>
                </a:solidFill>
                <a:latin typeface="Kruti Dev 011" pitchFamily="2" charset="0"/>
              </a:rPr>
              <a:t>ukfHkukMh</a:t>
            </a:r>
            <a:endParaRPr lang="en-US" sz="2800" dirty="0">
              <a:solidFill>
                <a:srgbClr val="000000"/>
              </a:solidFill>
              <a:latin typeface="Kruti Dev 011" pitchFamily="2" charset="0"/>
            </a:endParaRPr>
          </a:p>
        </p:txBody>
      </p:sp>
      <p:sp>
        <p:nvSpPr>
          <p:cNvPr id="19492" name="Text Box 2136"/>
          <p:cNvSpPr txBox="1">
            <a:spLocks noChangeArrowheads="1"/>
          </p:cNvSpPr>
          <p:nvPr/>
        </p:nvSpPr>
        <p:spPr bwMode="auto">
          <a:xfrm>
            <a:off x="6096000" y="4495800"/>
            <a:ext cx="7620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33" name="Rectangle 2137"/>
          <p:cNvSpPr>
            <a:spLocks noChangeArrowheads="1"/>
          </p:cNvSpPr>
          <p:nvPr/>
        </p:nvSpPr>
        <p:spPr bwMode="auto">
          <a:xfrm>
            <a:off x="6096000" y="4267200"/>
            <a:ext cx="1371600" cy="774700"/>
          </a:xfrm>
          <a:prstGeom prst="rect">
            <a:avLst/>
          </a:prstGeom>
          <a:solidFill>
            <a:srgbClr val="92D050"/>
          </a:solidFill>
          <a:ln w="9525">
            <a:noFill/>
            <a:miter lim="800000"/>
            <a:headEnd/>
            <a:tailEnd/>
          </a:ln>
        </p:spPr>
        <p:txBody>
          <a:bodyPr>
            <a:spAutoFit/>
          </a:bodyPr>
          <a:lstStyle/>
          <a:p>
            <a:pPr>
              <a:lnSpc>
                <a:spcPct val="80000"/>
              </a:lnSpc>
            </a:pPr>
            <a:r>
              <a:rPr lang="en-US" sz="2800" b="0" dirty="0">
                <a:solidFill>
                  <a:srgbClr val="000000"/>
                </a:solidFill>
                <a:latin typeface="Arial" charset="0"/>
              </a:rPr>
              <a:t>Cervix</a:t>
            </a:r>
          </a:p>
          <a:p>
            <a:pPr>
              <a:lnSpc>
                <a:spcPct val="80000"/>
              </a:lnSpc>
            </a:pPr>
            <a:r>
              <a:rPr lang="en-US" sz="2800" dirty="0" err="1">
                <a:solidFill>
                  <a:srgbClr val="000000"/>
                </a:solidFill>
                <a:latin typeface="Kruti Dev 011" pitchFamily="2" charset="0"/>
              </a:rPr>
              <a:t>lsfoZDl</a:t>
            </a:r>
            <a:endParaRPr lang="en-US" sz="2800" dirty="0">
              <a:solidFill>
                <a:srgbClr val="000000"/>
              </a:solidFill>
              <a:latin typeface="Kruti Dev 011" pitchFamily="2" charset="0"/>
            </a:endParaRPr>
          </a:p>
        </p:txBody>
      </p:sp>
      <p:sp>
        <p:nvSpPr>
          <p:cNvPr id="19494" name="Text Box 2138"/>
          <p:cNvSpPr txBox="1">
            <a:spLocks noChangeArrowheads="1"/>
          </p:cNvSpPr>
          <p:nvPr/>
        </p:nvSpPr>
        <p:spPr bwMode="auto">
          <a:xfrm>
            <a:off x="6019800" y="5105400"/>
            <a:ext cx="930275" cy="457200"/>
          </a:xfrm>
          <a:prstGeom prst="rect">
            <a:avLst/>
          </a:prstGeom>
          <a:solidFill>
            <a:srgbClr val="F3F3F3"/>
          </a:solidFill>
          <a:ln w="9525">
            <a:noFill/>
            <a:miter lim="800000"/>
            <a:headEnd/>
            <a:tailEnd/>
          </a:ln>
        </p:spPr>
        <p:txBody>
          <a:bodyPr>
            <a:spAutoFit/>
          </a:bodyPr>
          <a:lstStyle/>
          <a:p>
            <a:endParaRPr lang="en-US" b="0"/>
          </a:p>
        </p:txBody>
      </p:sp>
      <p:sp>
        <p:nvSpPr>
          <p:cNvPr id="31835" name="Rectangle 2139"/>
          <p:cNvSpPr>
            <a:spLocks noChangeArrowheads="1"/>
          </p:cNvSpPr>
          <p:nvPr/>
        </p:nvSpPr>
        <p:spPr bwMode="auto">
          <a:xfrm>
            <a:off x="6019800" y="5181600"/>
            <a:ext cx="1539875" cy="688975"/>
          </a:xfrm>
          <a:prstGeom prst="rect">
            <a:avLst/>
          </a:prstGeom>
          <a:solidFill>
            <a:srgbClr val="92D050"/>
          </a:solidFill>
          <a:ln w="9525">
            <a:noFill/>
            <a:miter lim="800000"/>
            <a:headEnd/>
            <a:tailEnd/>
          </a:ln>
        </p:spPr>
        <p:txBody>
          <a:bodyPr wrap="none">
            <a:spAutoFit/>
          </a:bodyPr>
          <a:lstStyle/>
          <a:p>
            <a:pPr>
              <a:lnSpc>
                <a:spcPct val="70000"/>
              </a:lnSpc>
            </a:pPr>
            <a:r>
              <a:rPr lang="en-US" sz="2800" b="0" dirty="0">
                <a:solidFill>
                  <a:srgbClr val="000000"/>
                </a:solidFill>
                <a:latin typeface="Verdana" pitchFamily="34" charset="0"/>
              </a:rPr>
              <a:t>Rectum</a:t>
            </a:r>
          </a:p>
          <a:p>
            <a:pPr>
              <a:lnSpc>
                <a:spcPct val="70000"/>
              </a:lnSpc>
            </a:pPr>
            <a:r>
              <a:rPr lang="en-US" sz="2800" dirty="0" err="1">
                <a:solidFill>
                  <a:srgbClr val="000000"/>
                </a:solidFill>
                <a:latin typeface="Kruti Dev 011" pitchFamily="2" charset="0"/>
              </a:rPr>
              <a:t>eyk’k</a:t>
            </a:r>
            <a:r>
              <a:rPr lang="en-US" sz="2800" dirty="0">
                <a:solidFill>
                  <a:srgbClr val="000000"/>
                </a:solidFill>
                <a:latin typeface="Kruti Dev 011" pitchFamily="2" charset="0"/>
              </a:rPr>
              <a:t>;</a:t>
            </a:r>
          </a:p>
        </p:txBody>
      </p:sp>
      <p:sp>
        <p:nvSpPr>
          <p:cNvPr id="19496" name="Text Box 2140"/>
          <p:cNvSpPr txBox="1">
            <a:spLocks noChangeArrowheads="1"/>
          </p:cNvSpPr>
          <p:nvPr/>
        </p:nvSpPr>
        <p:spPr bwMode="auto">
          <a:xfrm>
            <a:off x="6019800" y="6172200"/>
            <a:ext cx="7620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37" name="Rectangle 2141"/>
          <p:cNvSpPr>
            <a:spLocks noChangeArrowheads="1"/>
          </p:cNvSpPr>
          <p:nvPr/>
        </p:nvSpPr>
        <p:spPr bwMode="auto">
          <a:xfrm>
            <a:off x="6019800" y="5929330"/>
            <a:ext cx="1905000" cy="722313"/>
          </a:xfrm>
          <a:prstGeom prst="rect">
            <a:avLst/>
          </a:prstGeom>
          <a:solidFill>
            <a:srgbClr val="92D050"/>
          </a:solidFill>
          <a:ln w="9525">
            <a:noFill/>
            <a:miter lim="800000"/>
            <a:headEnd/>
            <a:tailEnd/>
          </a:ln>
        </p:spPr>
        <p:txBody>
          <a:bodyPr>
            <a:spAutoFit/>
          </a:bodyPr>
          <a:lstStyle/>
          <a:p>
            <a:pPr>
              <a:lnSpc>
                <a:spcPct val="70000"/>
              </a:lnSpc>
            </a:pPr>
            <a:r>
              <a:rPr lang="en-US" sz="2800" b="0" dirty="0">
                <a:solidFill>
                  <a:srgbClr val="000000"/>
                </a:solidFill>
                <a:latin typeface="Verdana" pitchFamily="34" charset="0"/>
              </a:rPr>
              <a:t>Perineum</a:t>
            </a:r>
            <a:r>
              <a:rPr lang="en-US" sz="2800" dirty="0">
                <a:solidFill>
                  <a:srgbClr val="000000"/>
                </a:solidFill>
                <a:latin typeface="Verdana" pitchFamily="34" charset="0"/>
              </a:rPr>
              <a:t> </a:t>
            </a:r>
            <a:r>
              <a:rPr lang="en-US" sz="2800" dirty="0" err="1">
                <a:solidFill>
                  <a:srgbClr val="000000"/>
                </a:solidFill>
                <a:latin typeface="Kruti Dev 011" pitchFamily="2" charset="0"/>
              </a:rPr>
              <a:t>ewyk</a:t>
            </a:r>
            <a:r>
              <a:rPr lang="en-US" sz="2800" dirty="0">
                <a:solidFill>
                  <a:srgbClr val="000000"/>
                </a:solidFill>
                <a:latin typeface="Kruti Dev 011" pitchFamily="2" charset="0"/>
              </a:rPr>
              <a:t>/</a:t>
            </a:r>
            <a:r>
              <a:rPr lang="en-US" sz="2800" dirty="0" err="1">
                <a:solidFill>
                  <a:srgbClr val="000000"/>
                </a:solidFill>
                <a:latin typeface="Kruti Dev 011" pitchFamily="2" charset="0"/>
              </a:rPr>
              <a:t>kkj</a:t>
            </a:r>
            <a:endParaRPr lang="en-US" sz="2800" dirty="0">
              <a:solidFill>
                <a:srgbClr val="000000"/>
              </a:solidFill>
              <a:latin typeface="Kruti Dev 011" pitchFamily="2" charset="0"/>
            </a:endParaRPr>
          </a:p>
        </p:txBody>
      </p:sp>
      <p:sp>
        <p:nvSpPr>
          <p:cNvPr id="19498" name="Text Box 2142"/>
          <p:cNvSpPr txBox="1">
            <a:spLocks noChangeArrowheads="1"/>
          </p:cNvSpPr>
          <p:nvPr/>
        </p:nvSpPr>
        <p:spPr bwMode="auto">
          <a:xfrm>
            <a:off x="1371600" y="1295400"/>
            <a:ext cx="10668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39" name="Text Box 2143"/>
          <p:cNvSpPr txBox="1">
            <a:spLocks noChangeArrowheads="1"/>
          </p:cNvSpPr>
          <p:nvPr/>
        </p:nvSpPr>
        <p:spPr bwMode="auto">
          <a:xfrm>
            <a:off x="144016" y="1066800"/>
            <a:ext cx="2267744" cy="696601"/>
          </a:xfrm>
          <a:prstGeom prst="rect">
            <a:avLst/>
          </a:prstGeom>
          <a:solidFill>
            <a:srgbClr val="92D050"/>
          </a:solidFill>
          <a:ln w="9525">
            <a:noFill/>
            <a:miter lim="800000"/>
            <a:headEnd/>
            <a:tailEnd/>
          </a:ln>
        </p:spPr>
        <p:txBody>
          <a:bodyPr wrap="square">
            <a:spAutoFit/>
          </a:bodyPr>
          <a:lstStyle/>
          <a:p>
            <a:pPr>
              <a:lnSpc>
                <a:spcPct val="80000"/>
              </a:lnSpc>
              <a:spcBef>
                <a:spcPct val="50000"/>
              </a:spcBef>
            </a:pPr>
            <a:r>
              <a:rPr lang="en-US" sz="2400" b="0" dirty="0">
                <a:solidFill>
                  <a:srgbClr val="000000"/>
                </a:solidFill>
                <a:latin typeface="Verdana" pitchFamily="34" charset="0"/>
              </a:rPr>
              <a:t>Uterine walls</a:t>
            </a:r>
            <a:r>
              <a:rPr lang="en-US" sz="2400" dirty="0">
                <a:solidFill>
                  <a:srgbClr val="000000"/>
                </a:solidFill>
                <a:latin typeface="Verdana" pitchFamily="34" charset="0"/>
              </a:rPr>
              <a:t> </a:t>
            </a:r>
            <a:r>
              <a:rPr lang="en-US" sz="2400" dirty="0" err="1">
                <a:solidFill>
                  <a:srgbClr val="000000"/>
                </a:solidFill>
                <a:latin typeface="Kruti Dev 011" pitchFamily="2" charset="0"/>
              </a:rPr>
              <a:t>xHkkZ’k</a:t>
            </a:r>
            <a:r>
              <a:rPr lang="en-US" sz="2400" dirty="0">
                <a:solidFill>
                  <a:srgbClr val="000000"/>
                </a:solidFill>
                <a:latin typeface="Kruti Dev 011" pitchFamily="2" charset="0"/>
              </a:rPr>
              <a:t>;</a:t>
            </a:r>
          </a:p>
        </p:txBody>
      </p:sp>
      <p:sp>
        <p:nvSpPr>
          <p:cNvPr id="19500" name="Text Box 2144"/>
          <p:cNvSpPr txBox="1">
            <a:spLocks noChangeArrowheads="1"/>
          </p:cNvSpPr>
          <p:nvPr/>
        </p:nvSpPr>
        <p:spPr bwMode="auto">
          <a:xfrm>
            <a:off x="1066800" y="3581400"/>
            <a:ext cx="9906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41" name="Rectangle 2145"/>
          <p:cNvSpPr>
            <a:spLocks noChangeArrowheads="1"/>
          </p:cNvSpPr>
          <p:nvPr/>
        </p:nvSpPr>
        <p:spPr bwMode="auto">
          <a:xfrm>
            <a:off x="0" y="3308463"/>
            <a:ext cx="2133600" cy="696601"/>
          </a:xfrm>
          <a:prstGeom prst="rect">
            <a:avLst/>
          </a:prstGeom>
          <a:solidFill>
            <a:srgbClr val="92D050"/>
          </a:solidFill>
          <a:ln w="9525">
            <a:noFill/>
            <a:miter lim="800000"/>
            <a:headEnd/>
            <a:tailEnd/>
          </a:ln>
        </p:spPr>
        <p:txBody>
          <a:bodyPr wrap="square">
            <a:spAutoFit/>
          </a:bodyPr>
          <a:lstStyle/>
          <a:p>
            <a:pPr>
              <a:lnSpc>
                <a:spcPct val="80000"/>
              </a:lnSpc>
            </a:pPr>
            <a:r>
              <a:rPr lang="en-US" sz="2400" b="0" dirty="0">
                <a:solidFill>
                  <a:srgbClr val="000000"/>
                </a:solidFill>
                <a:latin typeface="Verdana" pitchFamily="34" charset="0"/>
              </a:rPr>
              <a:t>Amniotic sac</a:t>
            </a:r>
          </a:p>
          <a:p>
            <a:pPr>
              <a:lnSpc>
                <a:spcPct val="80000"/>
              </a:lnSpc>
            </a:pPr>
            <a:r>
              <a:rPr lang="en-US" sz="2400" dirty="0">
                <a:latin typeface="Kruti Dev 011" pitchFamily="2" charset="0"/>
              </a:rPr>
              <a:t>,</a:t>
            </a:r>
            <a:r>
              <a:rPr lang="en-US" sz="2400" dirty="0" err="1">
                <a:latin typeface="Kruti Dev 011" pitchFamily="2" charset="0"/>
              </a:rPr>
              <a:t>fEu;ksfVd</a:t>
            </a:r>
            <a:r>
              <a:rPr lang="en-US" sz="2400" dirty="0">
                <a:latin typeface="Kruti Dev 011" pitchFamily="2" charset="0"/>
              </a:rPr>
              <a:t> </a:t>
            </a:r>
            <a:r>
              <a:rPr lang="en-US" sz="2400" dirty="0" err="1">
                <a:latin typeface="Kruti Dev 011" pitchFamily="2" charset="0"/>
              </a:rPr>
              <a:t>lSd</a:t>
            </a:r>
            <a:endParaRPr lang="en-US" sz="2400" dirty="0">
              <a:latin typeface="Kruti Dev 011" pitchFamily="2" charset="0"/>
            </a:endParaRPr>
          </a:p>
        </p:txBody>
      </p:sp>
      <p:sp>
        <p:nvSpPr>
          <p:cNvPr id="31843" name="Rectangle 2147"/>
          <p:cNvSpPr>
            <a:spLocks noChangeArrowheads="1"/>
          </p:cNvSpPr>
          <p:nvPr/>
        </p:nvSpPr>
        <p:spPr bwMode="auto">
          <a:xfrm>
            <a:off x="0" y="4222829"/>
            <a:ext cx="2514600" cy="646331"/>
          </a:xfrm>
          <a:prstGeom prst="rect">
            <a:avLst/>
          </a:prstGeom>
          <a:solidFill>
            <a:srgbClr val="92D050"/>
          </a:solidFill>
          <a:ln w="9525">
            <a:noFill/>
            <a:miter lim="800000"/>
            <a:headEnd/>
            <a:tailEnd/>
          </a:ln>
        </p:spPr>
        <p:txBody>
          <a:bodyPr wrap="square">
            <a:spAutoFit/>
          </a:bodyPr>
          <a:lstStyle/>
          <a:p>
            <a:pPr>
              <a:lnSpc>
                <a:spcPct val="70000"/>
              </a:lnSpc>
            </a:pPr>
            <a:r>
              <a:rPr lang="en-US" sz="2400" b="0" dirty="0" err="1">
                <a:solidFill>
                  <a:srgbClr val="000000"/>
                </a:solidFill>
                <a:latin typeface="Arial" charset="0"/>
              </a:rPr>
              <a:t>Symphysis</a:t>
            </a:r>
            <a:r>
              <a:rPr lang="en-US" sz="2400" b="0" dirty="0">
                <a:solidFill>
                  <a:srgbClr val="000000"/>
                </a:solidFill>
                <a:latin typeface="Arial" charset="0"/>
              </a:rPr>
              <a:t> pubis</a:t>
            </a:r>
          </a:p>
          <a:p>
            <a:pPr>
              <a:lnSpc>
                <a:spcPct val="80000"/>
              </a:lnSpc>
            </a:pPr>
            <a:r>
              <a:rPr lang="en-US" sz="2400" dirty="0" err="1">
                <a:solidFill>
                  <a:srgbClr val="000000"/>
                </a:solidFill>
                <a:latin typeface="Kruti Dev 011" pitchFamily="2" charset="0"/>
              </a:rPr>
              <a:t>flafQfll</a:t>
            </a:r>
            <a:r>
              <a:rPr lang="en-US" sz="2400" dirty="0">
                <a:solidFill>
                  <a:srgbClr val="000000"/>
                </a:solidFill>
                <a:latin typeface="Kruti Dev 011" pitchFamily="2" charset="0"/>
              </a:rPr>
              <a:t> </a:t>
            </a:r>
            <a:r>
              <a:rPr lang="en-US" sz="2400" dirty="0" err="1">
                <a:solidFill>
                  <a:srgbClr val="000000"/>
                </a:solidFill>
                <a:latin typeface="Kruti Dev 011" pitchFamily="2" charset="0"/>
              </a:rPr>
              <a:t>I;wfcl</a:t>
            </a:r>
            <a:endParaRPr lang="en-US" sz="2400" dirty="0">
              <a:solidFill>
                <a:srgbClr val="000000"/>
              </a:solidFill>
              <a:latin typeface="Kruti Dev 011"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841"/>
                                        </p:tgtEl>
                                        <p:attrNameLst>
                                          <p:attrName>style.visibility</p:attrName>
                                        </p:attrNameLst>
                                      </p:cBhvr>
                                      <p:to>
                                        <p:strVal val="visible"/>
                                      </p:to>
                                    </p:set>
                                    <p:anim calcmode="lin" valueType="num">
                                      <p:cBhvr additive="base">
                                        <p:cTn id="7" dur="500" fill="hold"/>
                                        <p:tgtEl>
                                          <p:spTgt spid="31841"/>
                                        </p:tgtEl>
                                        <p:attrNameLst>
                                          <p:attrName>ppt_x</p:attrName>
                                        </p:attrNameLst>
                                      </p:cBhvr>
                                      <p:tavLst>
                                        <p:tav tm="0">
                                          <p:val>
                                            <p:strVal val="0-#ppt_w/2"/>
                                          </p:val>
                                        </p:tav>
                                        <p:tav tm="100000">
                                          <p:val>
                                            <p:strVal val="#ppt_x"/>
                                          </p:val>
                                        </p:tav>
                                      </p:tavLst>
                                    </p:anim>
                                    <p:anim calcmode="lin" valueType="num">
                                      <p:cBhvr additive="base">
                                        <p:cTn id="8" dur="500" fill="hold"/>
                                        <p:tgtEl>
                                          <p:spTgt spid="318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833"/>
                                        </p:tgtEl>
                                        <p:attrNameLst>
                                          <p:attrName>style.visibility</p:attrName>
                                        </p:attrNameLst>
                                      </p:cBhvr>
                                      <p:to>
                                        <p:strVal val="visible"/>
                                      </p:to>
                                    </p:set>
                                    <p:anim calcmode="lin" valueType="num">
                                      <p:cBhvr additive="base">
                                        <p:cTn id="13" dur="500" fill="hold"/>
                                        <p:tgtEl>
                                          <p:spTgt spid="31833"/>
                                        </p:tgtEl>
                                        <p:attrNameLst>
                                          <p:attrName>ppt_x</p:attrName>
                                        </p:attrNameLst>
                                      </p:cBhvr>
                                      <p:tavLst>
                                        <p:tav tm="0">
                                          <p:val>
                                            <p:strVal val="0-#ppt_w/2"/>
                                          </p:val>
                                        </p:tav>
                                        <p:tav tm="100000">
                                          <p:val>
                                            <p:strVal val="#ppt_x"/>
                                          </p:val>
                                        </p:tav>
                                      </p:tavLst>
                                    </p:anim>
                                    <p:anim calcmode="lin" valueType="num">
                                      <p:cBhvr additive="base">
                                        <p:cTn id="14" dur="500" fill="hold"/>
                                        <p:tgtEl>
                                          <p:spTgt spid="3183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54"/>
                                        </p:tgtEl>
                                        <p:attrNameLst>
                                          <p:attrName>style.visibility</p:attrName>
                                        </p:attrNameLst>
                                      </p:cBhvr>
                                      <p:to>
                                        <p:strVal val="visible"/>
                                      </p:to>
                                    </p:set>
                                    <p:anim calcmode="lin" valueType="num">
                                      <p:cBhvr additive="base">
                                        <p:cTn id="19" dur="500" fill="hold"/>
                                        <p:tgtEl>
                                          <p:spTgt spid="31754"/>
                                        </p:tgtEl>
                                        <p:attrNameLst>
                                          <p:attrName>ppt_x</p:attrName>
                                        </p:attrNameLst>
                                      </p:cBhvr>
                                      <p:tavLst>
                                        <p:tav tm="0">
                                          <p:val>
                                            <p:strVal val="0-#ppt_w/2"/>
                                          </p:val>
                                        </p:tav>
                                        <p:tav tm="100000">
                                          <p:val>
                                            <p:strVal val="#ppt_x"/>
                                          </p:val>
                                        </p:tav>
                                      </p:tavLst>
                                    </p:anim>
                                    <p:anim calcmode="lin" valueType="num">
                                      <p:cBhvr additive="base">
                                        <p:cTn id="20" dur="500" fill="hold"/>
                                        <p:tgtEl>
                                          <p:spTgt spid="317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826"/>
                                        </p:tgtEl>
                                        <p:attrNameLst>
                                          <p:attrName>style.visibility</p:attrName>
                                        </p:attrNameLst>
                                      </p:cBhvr>
                                      <p:to>
                                        <p:strVal val="visible"/>
                                      </p:to>
                                    </p:set>
                                    <p:anim calcmode="lin" valueType="num">
                                      <p:cBhvr additive="base">
                                        <p:cTn id="25" dur="500" fill="hold"/>
                                        <p:tgtEl>
                                          <p:spTgt spid="31826"/>
                                        </p:tgtEl>
                                        <p:attrNameLst>
                                          <p:attrName>ppt_x</p:attrName>
                                        </p:attrNameLst>
                                      </p:cBhvr>
                                      <p:tavLst>
                                        <p:tav tm="0">
                                          <p:val>
                                            <p:strVal val="0-#ppt_w/2"/>
                                          </p:val>
                                        </p:tav>
                                        <p:tav tm="100000">
                                          <p:val>
                                            <p:strVal val="#ppt_x"/>
                                          </p:val>
                                        </p:tav>
                                      </p:tavLst>
                                    </p:anim>
                                    <p:anim calcmode="lin" valueType="num">
                                      <p:cBhvr additive="base">
                                        <p:cTn id="26" dur="500" fill="hold"/>
                                        <p:tgtEl>
                                          <p:spTgt spid="3182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828"/>
                                        </p:tgtEl>
                                        <p:attrNameLst>
                                          <p:attrName>style.visibility</p:attrName>
                                        </p:attrNameLst>
                                      </p:cBhvr>
                                      <p:to>
                                        <p:strVal val="visible"/>
                                      </p:to>
                                    </p:set>
                                    <p:anim calcmode="lin" valueType="num">
                                      <p:cBhvr additive="base">
                                        <p:cTn id="31" dur="500" fill="hold"/>
                                        <p:tgtEl>
                                          <p:spTgt spid="31828"/>
                                        </p:tgtEl>
                                        <p:attrNameLst>
                                          <p:attrName>ppt_x</p:attrName>
                                        </p:attrNameLst>
                                      </p:cBhvr>
                                      <p:tavLst>
                                        <p:tav tm="0">
                                          <p:val>
                                            <p:strVal val="0-#ppt_w/2"/>
                                          </p:val>
                                        </p:tav>
                                        <p:tav tm="100000">
                                          <p:val>
                                            <p:strVal val="#ppt_x"/>
                                          </p:val>
                                        </p:tav>
                                      </p:tavLst>
                                    </p:anim>
                                    <p:anim calcmode="lin" valueType="num">
                                      <p:cBhvr additive="base">
                                        <p:cTn id="32" dur="500" fill="hold"/>
                                        <p:tgtEl>
                                          <p:spTgt spid="3182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822"/>
                                        </p:tgtEl>
                                        <p:attrNameLst>
                                          <p:attrName>style.visibility</p:attrName>
                                        </p:attrNameLst>
                                      </p:cBhvr>
                                      <p:to>
                                        <p:strVal val="visible"/>
                                      </p:to>
                                    </p:set>
                                    <p:anim calcmode="lin" valueType="num">
                                      <p:cBhvr additive="base">
                                        <p:cTn id="37" dur="500" fill="hold"/>
                                        <p:tgtEl>
                                          <p:spTgt spid="31822"/>
                                        </p:tgtEl>
                                        <p:attrNameLst>
                                          <p:attrName>ppt_x</p:attrName>
                                        </p:attrNameLst>
                                      </p:cBhvr>
                                      <p:tavLst>
                                        <p:tav tm="0">
                                          <p:val>
                                            <p:strVal val="0-#ppt_w/2"/>
                                          </p:val>
                                        </p:tav>
                                        <p:tav tm="100000">
                                          <p:val>
                                            <p:strVal val="#ppt_x"/>
                                          </p:val>
                                        </p:tav>
                                      </p:tavLst>
                                    </p:anim>
                                    <p:anim calcmode="lin" valueType="num">
                                      <p:cBhvr additive="base">
                                        <p:cTn id="38" dur="500" fill="hold"/>
                                        <p:tgtEl>
                                          <p:spTgt spid="318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1831"/>
                                        </p:tgtEl>
                                        <p:attrNameLst>
                                          <p:attrName>style.visibility</p:attrName>
                                        </p:attrNameLst>
                                      </p:cBhvr>
                                      <p:to>
                                        <p:strVal val="visible"/>
                                      </p:to>
                                    </p:set>
                                    <p:anim calcmode="lin" valueType="num">
                                      <p:cBhvr additive="base">
                                        <p:cTn id="43" dur="500" fill="hold"/>
                                        <p:tgtEl>
                                          <p:spTgt spid="31831"/>
                                        </p:tgtEl>
                                        <p:attrNameLst>
                                          <p:attrName>ppt_x</p:attrName>
                                        </p:attrNameLst>
                                      </p:cBhvr>
                                      <p:tavLst>
                                        <p:tav tm="0">
                                          <p:val>
                                            <p:strVal val="0-#ppt_w/2"/>
                                          </p:val>
                                        </p:tav>
                                        <p:tav tm="100000">
                                          <p:val>
                                            <p:strVal val="#ppt_x"/>
                                          </p:val>
                                        </p:tav>
                                      </p:tavLst>
                                    </p:anim>
                                    <p:anim calcmode="lin" valueType="num">
                                      <p:cBhvr additive="base">
                                        <p:cTn id="44" dur="500" fill="hold"/>
                                        <p:tgtEl>
                                          <p:spTgt spid="3183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1820"/>
                                        </p:tgtEl>
                                        <p:attrNameLst>
                                          <p:attrName>style.visibility</p:attrName>
                                        </p:attrNameLst>
                                      </p:cBhvr>
                                      <p:to>
                                        <p:strVal val="visible"/>
                                      </p:to>
                                    </p:set>
                                    <p:anim calcmode="lin" valueType="num">
                                      <p:cBhvr additive="base">
                                        <p:cTn id="49" dur="500" fill="hold"/>
                                        <p:tgtEl>
                                          <p:spTgt spid="31820"/>
                                        </p:tgtEl>
                                        <p:attrNameLst>
                                          <p:attrName>ppt_x</p:attrName>
                                        </p:attrNameLst>
                                      </p:cBhvr>
                                      <p:tavLst>
                                        <p:tav tm="0">
                                          <p:val>
                                            <p:strVal val="0-#ppt_w/2"/>
                                          </p:val>
                                        </p:tav>
                                        <p:tav tm="100000">
                                          <p:val>
                                            <p:strVal val="#ppt_x"/>
                                          </p:val>
                                        </p:tav>
                                      </p:tavLst>
                                    </p:anim>
                                    <p:anim calcmode="lin" valueType="num">
                                      <p:cBhvr additive="base">
                                        <p:cTn id="50" dur="500" fill="hold"/>
                                        <p:tgtEl>
                                          <p:spTgt spid="3182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1835"/>
                                        </p:tgtEl>
                                        <p:attrNameLst>
                                          <p:attrName>style.visibility</p:attrName>
                                        </p:attrNameLst>
                                      </p:cBhvr>
                                      <p:to>
                                        <p:strVal val="visible"/>
                                      </p:to>
                                    </p:set>
                                    <p:anim calcmode="lin" valueType="num">
                                      <p:cBhvr additive="base">
                                        <p:cTn id="55" dur="500" fill="hold"/>
                                        <p:tgtEl>
                                          <p:spTgt spid="31835"/>
                                        </p:tgtEl>
                                        <p:attrNameLst>
                                          <p:attrName>ppt_x</p:attrName>
                                        </p:attrNameLst>
                                      </p:cBhvr>
                                      <p:tavLst>
                                        <p:tav tm="0">
                                          <p:val>
                                            <p:strVal val="0-#ppt_w/2"/>
                                          </p:val>
                                        </p:tav>
                                        <p:tav tm="100000">
                                          <p:val>
                                            <p:strVal val="#ppt_x"/>
                                          </p:val>
                                        </p:tav>
                                      </p:tavLst>
                                    </p:anim>
                                    <p:anim calcmode="lin" valueType="num">
                                      <p:cBhvr additive="base">
                                        <p:cTn id="56" dur="500" fill="hold"/>
                                        <p:tgtEl>
                                          <p:spTgt spid="3183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1837"/>
                                        </p:tgtEl>
                                        <p:attrNameLst>
                                          <p:attrName>style.visibility</p:attrName>
                                        </p:attrNameLst>
                                      </p:cBhvr>
                                      <p:to>
                                        <p:strVal val="visible"/>
                                      </p:to>
                                    </p:set>
                                    <p:anim calcmode="lin" valueType="num">
                                      <p:cBhvr additive="base">
                                        <p:cTn id="61" dur="500" fill="hold"/>
                                        <p:tgtEl>
                                          <p:spTgt spid="31837"/>
                                        </p:tgtEl>
                                        <p:attrNameLst>
                                          <p:attrName>ppt_x</p:attrName>
                                        </p:attrNameLst>
                                      </p:cBhvr>
                                      <p:tavLst>
                                        <p:tav tm="0">
                                          <p:val>
                                            <p:strVal val="0-#ppt_w/2"/>
                                          </p:val>
                                        </p:tav>
                                        <p:tav tm="100000">
                                          <p:val>
                                            <p:strVal val="#ppt_x"/>
                                          </p:val>
                                        </p:tav>
                                      </p:tavLst>
                                    </p:anim>
                                    <p:anim calcmode="lin" valueType="num">
                                      <p:cBhvr additive="base">
                                        <p:cTn id="62" dur="500" fill="hold"/>
                                        <p:tgtEl>
                                          <p:spTgt spid="3183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1839"/>
                                        </p:tgtEl>
                                        <p:attrNameLst>
                                          <p:attrName>style.visibility</p:attrName>
                                        </p:attrNameLst>
                                      </p:cBhvr>
                                      <p:to>
                                        <p:strVal val="visible"/>
                                      </p:to>
                                    </p:set>
                                    <p:anim calcmode="lin" valueType="num">
                                      <p:cBhvr additive="base">
                                        <p:cTn id="67" dur="500" fill="hold"/>
                                        <p:tgtEl>
                                          <p:spTgt spid="31839"/>
                                        </p:tgtEl>
                                        <p:attrNameLst>
                                          <p:attrName>ppt_x</p:attrName>
                                        </p:attrNameLst>
                                      </p:cBhvr>
                                      <p:tavLst>
                                        <p:tav tm="0">
                                          <p:val>
                                            <p:strVal val="0-#ppt_w/2"/>
                                          </p:val>
                                        </p:tav>
                                        <p:tav tm="100000">
                                          <p:val>
                                            <p:strVal val="#ppt_x"/>
                                          </p:val>
                                        </p:tav>
                                      </p:tavLst>
                                    </p:anim>
                                    <p:anim calcmode="lin" valueType="num">
                                      <p:cBhvr additive="base">
                                        <p:cTn id="68" dur="500" fill="hold"/>
                                        <p:tgtEl>
                                          <p:spTgt spid="3183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1843"/>
                                        </p:tgtEl>
                                        <p:attrNameLst>
                                          <p:attrName>style.visibility</p:attrName>
                                        </p:attrNameLst>
                                      </p:cBhvr>
                                      <p:to>
                                        <p:strVal val="visible"/>
                                      </p:to>
                                    </p:set>
                                    <p:anim calcmode="lin" valueType="num">
                                      <p:cBhvr additive="base">
                                        <p:cTn id="73" dur="500" fill="hold"/>
                                        <p:tgtEl>
                                          <p:spTgt spid="31843"/>
                                        </p:tgtEl>
                                        <p:attrNameLst>
                                          <p:attrName>ppt_x</p:attrName>
                                        </p:attrNameLst>
                                      </p:cBhvr>
                                      <p:tavLst>
                                        <p:tav tm="0">
                                          <p:val>
                                            <p:strVal val="0-#ppt_w/2"/>
                                          </p:val>
                                        </p:tav>
                                        <p:tav tm="100000">
                                          <p:val>
                                            <p:strVal val="#ppt_x"/>
                                          </p:val>
                                        </p:tav>
                                      </p:tavLst>
                                    </p:anim>
                                    <p:anim calcmode="lin" valueType="num">
                                      <p:cBhvr additive="base">
                                        <p:cTn id="74" dur="500" fill="hold"/>
                                        <p:tgtEl>
                                          <p:spTgt spid="318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animBg="1" autoUpdateAnimBg="0"/>
      <p:bldP spid="31820" grpId="0" animBg="1" autoUpdateAnimBg="0"/>
      <p:bldP spid="31822" grpId="0" animBg="1" autoUpdateAnimBg="0"/>
      <p:bldP spid="31826" grpId="0" animBg="1" autoUpdateAnimBg="0"/>
      <p:bldP spid="31828" grpId="0" animBg="1" autoUpdateAnimBg="0"/>
      <p:bldP spid="31831" grpId="0" animBg="1" autoUpdateAnimBg="0"/>
      <p:bldP spid="31833" grpId="0" animBg="1" autoUpdateAnimBg="0"/>
      <p:bldP spid="31835" grpId="0" animBg="1" autoUpdateAnimBg="0"/>
      <p:bldP spid="31837" grpId="0" animBg="1" autoUpdateAnimBg="0"/>
      <p:bldP spid="31839" grpId="0" animBg="1" autoUpdateAnimBg="0"/>
      <p:bldP spid="31841" grpId="0" animBg="1" autoUpdateAnimBg="0"/>
      <p:bldP spid="31843"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71541"/>
            <a:ext cx="7886700" cy="5305425"/>
          </a:xfrm>
        </p:spPr>
        <p:txBody>
          <a:bodyPr>
            <a:normAutofit/>
          </a:bodyPr>
          <a:lstStyle/>
          <a:p>
            <a:pPr marL="0" indent="0">
              <a:buNone/>
            </a:pPr>
            <a:r>
              <a:rPr lang="en-US" sz="3600" b="1" dirty="0">
                <a:cs typeface="Times New Roman" pitchFamily="18" charset="0"/>
              </a:rPr>
              <a:t>2) </a:t>
            </a:r>
            <a:r>
              <a:rPr lang="hi-IN" sz="3600" b="1" u="sng" dirty="0">
                <a:solidFill>
                  <a:srgbClr val="00B050"/>
                </a:solidFill>
                <a:cs typeface="Times New Roman" pitchFamily="18" charset="0"/>
              </a:rPr>
              <a:t>स्पोंटेनियस एबोर्शन</a:t>
            </a:r>
            <a:endParaRPr lang="en-US" sz="3600" b="1" u="sng" dirty="0">
              <a:cs typeface="Times New Roman" pitchFamily="18" charset="0"/>
            </a:endParaRPr>
          </a:p>
          <a:p>
            <a:pPr algn="just">
              <a:lnSpc>
                <a:spcPct val="100000"/>
              </a:lnSpc>
            </a:pPr>
            <a:r>
              <a:rPr lang="hi-IN" sz="3600" dirty="0">
                <a:solidFill>
                  <a:srgbClr val="0070C0"/>
                </a:solidFill>
                <a:cs typeface="Times New Roman" pitchFamily="18" charset="0"/>
              </a:rPr>
              <a:t>कई कारणों से, भ्रूण और प्लेसेंटा गर्भावस्था के 20 वें सप्ताह से पहले प्रसव कर सकते हैं, आमतौर पर इससे पहले कि बच्चा अपने दम पर जीवित रह सके। इस घटना को गर्भपात कहा जाता है। 
जब यह स्वाभाविक रूप से होता है तो इसे सहज गर्भपात या गर्भपात कहा जाता है। एक प्रेरित गर्भपात गर्भावस्था की जानबूझकर समाप्ति के परिणामस्वरूप होता है, या तो कानूनी या आपराधिक सेटिंग में।</a:t>
            </a:r>
            <a:endParaRPr lang="en-US" sz="3600" b="1" u="sng" dirty="0">
              <a:cs typeface="Times New Roman" pitchFamily="18" charset="0"/>
            </a:endParaRPr>
          </a:p>
          <a:p>
            <a:endParaRPr lang="en-GB" dirty="0"/>
          </a:p>
        </p:txBody>
      </p:sp>
    </p:spTree>
    <p:extLst>
      <p:ext uri="{BB962C8B-B14F-4D97-AF65-F5344CB8AC3E}">
        <p14:creationId xmlns:p14="http://schemas.microsoft.com/office/powerpoint/2010/main" val="1965973139"/>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oogle.com/images?q=tbn:ANd9GcR36foNmppW0MQiw9VYBWWJWQb1qSEi2cIQWe0SK8DOVsM6BmZHCw"/>
          <p:cNvPicPr>
            <a:picLocks noChangeAspect="1" noChangeArrowheads="1"/>
          </p:cNvPicPr>
          <p:nvPr/>
        </p:nvPicPr>
        <p:blipFill>
          <a:blip r:embed="rId2" cstate="print"/>
          <a:srcRect/>
          <a:stretch>
            <a:fillRect/>
          </a:stretch>
        </p:blipFill>
        <p:spPr bwMode="auto">
          <a:xfrm>
            <a:off x="1600200" y="1100144"/>
            <a:ext cx="2564780" cy="2457450"/>
          </a:xfrm>
          <a:prstGeom prst="rect">
            <a:avLst/>
          </a:prstGeom>
          <a:noFill/>
        </p:spPr>
      </p:pic>
      <p:pic>
        <p:nvPicPr>
          <p:cNvPr id="5" name="Picture 3" descr="C:\Users\saniya\Desktop\imgres.jpg"/>
          <p:cNvPicPr>
            <a:picLocks noChangeAspect="1" noChangeArrowheads="1"/>
          </p:cNvPicPr>
          <p:nvPr/>
        </p:nvPicPr>
        <p:blipFill>
          <a:blip r:embed="rId3" cstate="print"/>
          <a:srcRect/>
          <a:stretch>
            <a:fillRect/>
          </a:stretch>
        </p:blipFill>
        <p:spPr bwMode="auto">
          <a:xfrm>
            <a:off x="5029202" y="3949852"/>
            <a:ext cx="2457450" cy="2570018"/>
          </a:xfrm>
          <a:prstGeom prst="rect">
            <a:avLst/>
          </a:prstGeom>
          <a:noFill/>
        </p:spPr>
      </p:pic>
      <p:pic>
        <p:nvPicPr>
          <p:cNvPr id="6" name="Picture 4" descr="C:\Users\saniya\Desktop\1.jpg"/>
          <p:cNvPicPr>
            <a:picLocks noChangeAspect="1" noChangeArrowheads="1"/>
          </p:cNvPicPr>
          <p:nvPr/>
        </p:nvPicPr>
        <p:blipFill>
          <a:blip r:embed="rId4" cstate="print"/>
          <a:srcRect/>
          <a:stretch>
            <a:fillRect/>
          </a:stretch>
        </p:blipFill>
        <p:spPr bwMode="auto">
          <a:xfrm>
            <a:off x="1600200" y="3949852"/>
            <a:ext cx="2564780" cy="2570018"/>
          </a:xfrm>
          <a:prstGeom prst="rect">
            <a:avLst/>
          </a:prstGeom>
          <a:noFill/>
        </p:spPr>
      </p:pic>
      <p:pic>
        <p:nvPicPr>
          <p:cNvPr id="7" name="Picture 5" descr="C:\Users\saniya\Desktop\3.jpg"/>
          <p:cNvPicPr>
            <a:picLocks noChangeAspect="1" noChangeArrowheads="1"/>
          </p:cNvPicPr>
          <p:nvPr/>
        </p:nvPicPr>
        <p:blipFill>
          <a:blip r:embed="rId5" cstate="print"/>
          <a:srcRect/>
          <a:stretch>
            <a:fillRect/>
          </a:stretch>
        </p:blipFill>
        <p:spPr bwMode="auto">
          <a:xfrm>
            <a:off x="5029201" y="1100144"/>
            <a:ext cx="2457450" cy="2457450"/>
          </a:xfrm>
          <a:prstGeom prst="rect">
            <a:avLst/>
          </a:prstGeom>
          <a:noFill/>
        </p:spPr>
      </p:pic>
      <p:sp>
        <p:nvSpPr>
          <p:cNvPr id="8" name="Rectangle 7"/>
          <p:cNvSpPr/>
          <p:nvPr/>
        </p:nvSpPr>
        <p:spPr>
          <a:xfrm>
            <a:off x="2411018" y="85729"/>
            <a:ext cx="4329113" cy="707886"/>
          </a:xfrm>
          <a:prstGeom prst="rect">
            <a:avLst/>
          </a:prstGeom>
          <a:ln>
            <a:solidFill>
              <a:schemeClr val="tx1"/>
            </a:solidFill>
          </a:ln>
        </p:spPr>
        <p:txBody>
          <a:bodyPr wrap="square">
            <a:spAutoFit/>
          </a:bodyPr>
          <a:lstStyle/>
          <a:p>
            <a:pPr algn="ctr"/>
            <a:r>
              <a:rPr lang="hi-IN" sz="4000" b="1" u="sng" dirty="0">
                <a:solidFill>
                  <a:srgbClr val="FF0000"/>
                </a:solidFill>
                <a:ea typeface="Times New Roman"/>
              </a:rPr>
              <a:t>(सहज गर्भपात)</a:t>
            </a:r>
            <a:endParaRPr lang="en-US" sz="4000" b="1" u="sng" dirty="0">
              <a:solidFill>
                <a:srgbClr val="FF0000"/>
              </a:solidFill>
            </a:endParaRPr>
          </a:p>
        </p:txBody>
      </p:sp>
    </p:spTree>
    <p:extLst>
      <p:ext uri="{BB962C8B-B14F-4D97-AF65-F5344CB8AC3E}">
        <p14:creationId xmlns:p14="http://schemas.microsoft.com/office/powerpoint/2010/main" val="600270147"/>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08720"/>
            <a:ext cx="7886700" cy="5005388"/>
          </a:xfrm>
        </p:spPr>
        <p:txBody>
          <a:bodyPr/>
          <a:lstStyle/>
          <a:p>
            <a:pPr>
              <a:spcAft>
                <a:spcPts val="1200"/>
              </a:spcAft>
            </a:pPr>
            <a:r>
              <a:rPr lang="hi-IN" b="1" u="sng" dirty="0">
                <a:solidFill>
                  <a:srgbClr val="FFC000"/>
                </a:solidFill>
                <a:cs typeface="Times New Roman" pitchFamily="18" charset="0"/>
              </a:rPr>
              <a:t>सहज गर्भपात के संकेत और लक्षण
</a:t>
            </a:r>
            <a:r>
              <a:rPr lang="hi-IN" b="1" dirty="0">
                <a:solidFill>
                  <a:srgbClr val="002060"/>
                </a:solidFill>
                <a:cs typeface="Times New Roman" pitchFamily="18" charset="0"/>
              </a:rPr>
              <a:t>योनि से रक्तस्राव, मध्यम से लेकर गंभीर तक।
पेट के निचले हिस्से में दर्द, मासिक धर्म में ऐंठन या पहले चरण के प्रसव दर्द के समान।
योनि से ऊतक का ध्यान देने योग्य निर्वहन।</a:t>
            </a:r>
            <a:endParaRPr lang="en-GB" dirty="0">
              <a:solidFill>
                <a:srgbClr val="002060"/>
              </a:solidFill>
            </a:endParaRPr>
          </a:p>
        </p:txBody>
      </p:sp>
    </p:spTree>
    <p:extLst>
      <p:ext uri="{BB962C8B-B14F-4D97-AF65-F5344CB8AC3E}">
        <p14:creationId xmlns:p14="http://schemas.microsoft.com/office/powerpoint/2010/main" val="1104158820"/>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14363"/>
            <a:ext cx="8119814" cy="5562600"/>
          </a:xfrm>
        </p:spPr>
        <p:txBody>
          <a:bodyPr>
            <a:normAutofit/>
          </a:bodyPr>
          <a:lstStyle/>
          <a:p>
            <a:pPr marL="0" indent="0" algn="ctr">
              <a:buNone/>
            </a:pPr>
            <a:r>
              <a:rPr lang="hi-IN" sz="3500" b="1" u="sng" dirty="0">
                <a:solidFill>
                  <a:srgbClr val="FFC000"/>
                </a:solidFill>
                <a:cs typeface="Times New Roman" pitchFamily="18" charset="0"/>
              </a:rPr>
              <a:t>सहज गर्भपात के लिए अस्पताल से पहले का उपचार</a:t>
            </a:r>
            <a:endParaRPr lang="en-IN" sz="3500" b="1" u="sng" dirty="0">
              <a:solidFill>
                <a:srgbClr val="FFC000"/>
              </a:solidFill>
              <a:cs typeface="Times New Roman" pitchFamily="18" charset="0"/>
            </a:endParaRPr>
          </a:p>
          <a:p>
            <a:pPr marL="0" indent="0" algn="ctr">
              <a:buNone/>
            </a:pPr>
            <a:endParaRPr lang="en-IN" sz="3500" b="1" u="sng" dirty="0">
              <a:solidFill>
                <a:srgbClr val="FFC000"/>
              </a:solidFill>
              <a:cs typeface="Times New Roman" pitchFamily="18" charset="0"/>
            </a:endParaRPr>
          </a:p>
          <a:p>
            <a:r>
              <a:rPr lang="hi-IN" dirty="0">
                <a:solidFill>
                  <a:srgbClr val="00B050"/>
                </a:solidFill>
                <a:cs typeface="Times New Roman" pitchFamily="18" charset="0"/>
              </a:rPr>
              <a:t>सदमे के लिए इलाज करें। स्थानीय प्रोटोकॉल के अनुसार ऑक्सीजन प्रदान करें।
योनि के उद्घाटन पर एक सैनिटरी तौलिया या कुछ ऐसा ही रखें। योनि के अंदर कुछ भी न रखें।
सभी खून से सने तौलिये और किसी भी निष्कासित ऊतक को जांच के लिए रखें।
रोगी को परिवहन करें।</a:t>
            </a:r>
            <a:endParaRPr lang="en-GB" dirty="0"/>
          </a:p>
        </p:txBody>
      </p:sp>
    </p:spTree>
    <p:extLst>
      <p:ext uri="{BB962C8B-B14F-4D97-AF65-F5344CB8AC3E}">
        <p14:creationId xmlns:p14="http://schemas.microsoft.com/office/powerpoint/2010/main" val="1806024209"/>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14413"/>
            <a:ext cx="7886700" cy="5162550"/>
          </a:xfrm>
        </p:spPr>
        <p:txBody>
          <a:bodyPr/>
          <a:lstStyle/>
          <a:p>
            <a:pPr marL="0" indent="0">
              <a:spcAft>
                <a:spcPts val="1200"/>
              </a:spcAft>
              <a:buNone/>
            </a:pPr>
            <a:r>
              <a:rPr lang="en-US" sz="3600" b="1" dirty="0">
                <a:cs typeface="Times New Roman" pitchFamily="18" charset="0"/>
              </a:rPr>
              <a:t>3) </a:t>
            </a:r>
            <a:r>
              <a:rPr lang="hi-IN" sz="3600" b="1" u="sng" dirty="0">
                <a:solidFill>
                  <a:srgbClr val="00B050"/>
                </a:solidFill>
                <a:cs typeface="Times New Roman" pitchFamily="18" charset="0"/>
              </a:rPr>
              <a:t>अस्थानिक गर्भावस्था</a:t>
            </a:r>
            <a:endParaRPr lang="en-IN" sz="3600" b="1" u="sng" dirty="0">
              <a:solidFill>
                <a:srgbClr val="00B050"/>
              </a:solidFill>
              <a:cs typeface="Times New Roman" pitchFamily="18" charset="0"/>
            </a:endParaRPr>
          </a:p>
          <a:p>
            <a:pPr marL="0" indent="0">
              <a:spcAft>
                <a:spcPts val="1200"/>
              </a:spcAft>
              <a:buNone/>
            </a:pPr>
            <a:r>
              <a:rPr lang="hi-IN" sz="3600" dirty="0">
                <a:solidFill>
                  <a:srgbClr val="002060"/>
                </a:solidFill>
                <a:cs typeface="Times New Roman" pitchFamily="18" charset="0"/>
              </a:rPr>
              <a:t>एक सामान्य गर्भावस्था में, निषेचित अंडा अंततः गर्भाशय की दीवार पर प्रत्यारोपित हो जाएगा। एक अस्थानिक गर्भावस्था में, निषेचित अंडा एक डिंबवाहिनी में, उदर गुहा में, या गर्भाशय के बाहर प्रत्यारोपित होता है। ये क्षेत्र बढ़ते भ्रूण को शामिल करने या समर्थन करने में सक्षम नहीं हैं।</a:t>
            </a:r>
            <a:endParaRPr lang="en-GB" sz="2400" dirty="0"/>
          </a:p>
        </p:txBody>
      </p:sp>
    </p:spTree>
    <p:extLst>
      <p:ext uri="{BB962C8B-B14F-4D97-AF65-F5344CB8AC3E}">
        <p14:creationId xmlns:p14="http://schemas.microsoft.com/office/powerpoint/2010/main" val="3889033974"/>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0.google.com/images?q=tbn:ANd9GcT96oq6sJgWUuOdCKvT--NVLtrJV6sp8LCK02IQCYi3hq9COjDL"/>
          <p:cNvPicPr>
            <a:picLocks noChangeAspect="1" noChangeArrowheads="1"/>
          </p:cNvPicPr>
          <p:nvPr/>
        </p:nvPicPr>
        <p:blipFill>
          <a:blip r:embed="rId2" cstate="print"/>
          <a:srcRect/>
          <a:stretch>
            <a:fillRect/>
          </a:stretch>
        </p:blipFill>
        <p:spPr bwMode="auto">
          <a:xfrm>
            <a:off x="792958" y="340272"/>
            <a:ext cx="3525440" cy="2843213"/>
          </a:xfrm>
          <a:prstGeom prst="rect">
            <a:avLst/>
          </a:prstGeom>
          <a:noFill/>
        </p:spPr>
      </p:pic>
      <p:sp>
        <p:nvSpPr>
          <p:cNvPr id="5" name="AutoShape 4" descr="data:image/jpeg;base64,/9j/4AAQSkZJRgABAQAAAQABAAD/2wCEAAkGBhIRERQUEhIVEBAWFxYYGBgXGRgcFxsbGBcZGRwYHRoYHSYfFxkjGxwXHy8hIykpLiwtFx4xNzAqNScrLikBCQoKBQUFDQUFDSkYEhgpKSkpKSkpKSkpKSkpKSkpKSkpKSkpKSkpKSkpKSkpKSkpKSkpKSkpKSkpKSkpKSkpKf/AABEIAJwAuAMBIgACEQEDEQH/xAAcAAEAAgMBAQEAAAAAAAAAAAAABQcDBAYCAQj/xAA/EAACAQMCAwUFBAkDBAMAAAABAgMABBESIQUGMRMiQVFhBxQycYEjYpGhM0JScnOCkrHBFaLhJFNj8BYXQ//EABQBAQAAAAAAAAAAAAAAAAAAAAD/xAAUEQEAAAAAAAAAAAAAAAAAAAAA/9oADAMBAAIRAxEAPwC8aUr5QKUpQKVoTcajEnZAlpM4OAdKnSW77dF2GcdfSsi3g0ZaRVBOzdAfkW+L5ig26+1r3ErBNSDtDscZAJHjg9M+I8K9Wl2sqhkOpTn8QcEHyIOQR4YoM1KUoFKUoFKUoFKUoFKUoFKUoFKUoFKUoPlKUoFRfGb1wOzhBMpGokY7q+eTsGOCB9T4VIXEwRWZvhUFj8gMmuO5j5gPD7OW6kXVNKyEKfhDOMJGSPiVANR8/TNBBc8e0NeG2xtYQGviBhSe07PVuzyMdmfJOB16E+Vavss4ALqF5eJqLm6m7ye8DWRECUOFfZMtq6AdRWnyHwMwhOJXRQzXMgSDtegMhJadt+pUNpG3XqMjHj2l8JuLZ1YM0tlLII3Ykl+0lYsSsYwC6gvoI2y2MeNBl5f5rW0441pbhvcZMRmLUzrFIASWjxnu5G4G258q7y9ujb3sbK4jtrshWJGwmXBAwcaTIndJ81FVpyJwmK25ieGEmWKJZcM2CwxGARsBlgxK1b3NHBReWkkRBDFdSHxVxup9DnagmKVx/sz5tN7bFJT/ANVbkRy/e66X+Zwc+oNdhQKUpQKUpQKUpQKUpQKUpQKUrysoPQgkeRoPVKUoPlKUoI/jGWVI1GTIwB3wNA3ff90EY8c/Oqh9phl4jf2vD7fuuAzEHIRdWCpI+7EoOfvYFWtxyDtJYEyVwZJBg4JZFwF88HUc464+dVJxq6MPNFrIxwr+7gHOSVePsxq9dVB1fBbWKBVtbu61XVqixBSdI0zDSrw4wSxHc1HJG/TOaiOMc3JFdwv7s9+kCztHLCrFGnkI0alzgMo1KT1BNcTxniCXPMpEim4h95EKoWwDvp0knPc15OKlvbBBYS3NvZ2kEacQ7REkeMaYxrwAhC/EckHOMgD1oNj2L8Ala/nupcCSNTlAyk6pyeuCQMAN3Sc9KvcjauM5Q5Wj4TbCO3jad2ZBK+MF3zpyR/8Amibnp+PWuzzQUt7ObpoeP3MOe7IJQR6o2of5/GrqqluXoD/8pmxgYMxYZ8Cv574q6aBSlKBSlKBSlKBSlfGcDrQfa1rq+CHSBrkPRB1+Z/ZX1P8AxXMXHGWmmPYyYIBwGk7OJl2HdbH2rZycpsNhqGK2TciMoj9ojyEYVRhpNxnEkRJOkHJBPzOM0EreXOgDI7WdgMRjp13IHkM/Ef8AisvDLd1XMmO0PU5yceWdvyGKzW9mqEkZLHGSSSdugyT03O3rXuadUALMFBIAyQNycAb+JNBkpSlB8r7Wne8USI4IZm8lH+elQt1zDcN3YoSjeb4GPpIyf2NBk49FFbyLdMcHJRiSNQDgKCg/WK4+Eb4ZutV3zryxG/EI7yftYrSGG3YNEhdpZEY4jUgYBwBu3hjFdRe8o3Vxh7l10lkLBSXlManWVEmFWIHSBiJQfNjUtbwlFQajEEVR5KuodpKwB/ZTCgnpvQUty1FFccea5dWt1eZ5YEkGxmO8aOR8ALHO2egHjX32a8rTz8UnnuANdrIzOW6G4ZiqLsRnD97Hko86tm+sFnTFxbxyyYD6Co1A4yFDAhhp1Rp1zlmPlW7yxw+GFn7KHsrYAOGJPecs4diWPeOlUOTnAagn1DgDA6Egqf1t/iB8D8/l5VsKf/fGqX5v9tMpmaKwAZFODIfh9Tn55qF4Z7VuJLNHJMi3ATUQgJUHXsTsME46A9Mmg7EqtnzLLI4wk1vqGBkknSpAHicr4etWpVXcQ5iseKdkyXR4ZxKBsx9sNLK3QodWA6k+AP06108XMd1FH9utoxA/SrcBI2+9h1JX5b0HRXt/HCuqRgq5x6knoABuxPkN6hrrm9IyBIqwZ6CaaKNyPPQWJH1qB4Bxf327MkbCfszpM2D2SHqYrdT1JG7StvjGB0FRfHuHcIt7mee/LvJI+VjZ9YcEA6gkfeCA5A1nwoO0HOMYHeQrsST2luVwPHV2uKyWfMom/QiKbzCTxlh9FyPzqtl5u5feRle0iWDSmki3IfVvqyVPQDT+JqR4Dynwqa495sZJUWArJqjcFdjkppYGRem4PUGgse04okjacNHKNyjjDY8x4MPVSRW5XB8R5oBmMU3ZM2Q8KajHKVI7rxTE6Gfr3crn8qz2/PCMeyjmMs+47ExFboEdVcNiNCPFzgehoOj4px2KDKl17TGrSTvjIGcDJO5AAAJJIAFcsnEWuGb3lginP/TSloJHHQMS2xXyQEjxYk9Nn/RQrLNdwkyZxH2cm8bOf1TlXeQ+L5z4AAV64hehY2IuA2hS/u95GMkDO2WCvgkfGdX1oNbmC/FvES7uoUZjhuI4pYnI6Krr3s+A72d9gakuB8G0/b3CaJPjWNWIjhBAyq5IGr9okAZ6Dzpmfi09/MXgX3awiZX+0bTBE2Bk5PrkhVyc7gb1anLtpPewrJLM0kG+knuF8bd1R+jT7zZc7/BQS95zaodFhUynJ1KBk9DgDGcnON/h9azm0uZ8dqUhj2OgAM2RggknYHPlWnZX4XMdrCJ3GzMgxGD6yHu/Qaj51vw8LuH3nnK/ch7o/rO5+gWglYo9IAyTjxO5pXyCEIoVc4HmST+J3NKDQ4mFGTNNoh8gSpPoWHeI9BjrvXJ3M0EpUWdj2uk5LdmCjbEaWdsKRvn487dK63iNrAuZJEDtsBsWOegCjfB+VaNrw65kQKzmCHwGdUxGT8TfCpOfI/Q0HHO13byB45Y7Uk57JS8wk+4IEGM+GY8kZ3bwrr7XmFXRPe4TaTMPhl2Q6huBIMr0/VOCPKpew4TFBns0AY9WOS7fNjufqa2XjDDBAIPUHcUHLRcTacMYbWNgrt3pJ9PeVlJIwrErkDf0qH5ltbq5gaAXMOpu6IbfOlR177DVI49AEB8SBmuun5Ws3xqtojjp3B/it60sY4l0xRpGvkqgD8qCn+F+wIDeWZjncgHQPwUHH9Vbv/05h9CSOBpJLlm09QAmGVgSQevhj1q2qUFd83cqx3HDGMoVriKM6pMDUzRZXJPjnGfrX55hiLHAGTkADzPlX6T5uvHFpNEid64LxRnO5kklKBQPEBQzE+AFctxf2apbzWbBQsKzW8QI+I4K5ZvR21EeWMfrbBKWCpwnh2+T2SMG3xqful8eRaVljz5IapPit9JcyvLK2qRzkn+wA8FA2A8BVwe2SVk4dEni1wdWPMdo398GqTzQeHTFb3BeMzWsyzQuUkU5yOh+63mp8RWARZG1Oz6+dBcXP3DFveHR3MSjBRplAzsoUNIvyDdptXJ8v9nxFVgu9ZuEUdhcICXIXYQyY3bfGluo6ZxXYezSSV7CGN01Q6rmMuSNgytlMdT8/WuX9kl8kN2xlOI0idycE4wN9gCen9jQWJwDlaO0tg91cNEcArI0jxsjfusxQnxxp+YqH5uuI7yJTOffYoT3EtVftJ2IwCzBcQx46gZyRt4CtXm3gnEL++eaGPtraPCQ4eMaCApLaXIwSTnOOmK7XgvC+ItCkdxMlsiqFPZd6ZsecjDSn8oJ9RQVBY8t3dyEeaIQWaFjHG8qxQpqbcLrOojwzg9OtXFwTjkIgWJishA0YgWWRSMdMhD4etS9ly7bRfBCmrcliNTkncks2SSTv1qRxQQP+oPpAt4JwBsA0YVfliRlIHyr7EL1nD6UjyukozZXYkhhpGc746+XlU7Sg8Q6sDVjV44zj86V7pQfMV9pSgUpSgUpSgV5kcKCTsAMn5CvVanFT9kw8Wwg/nIX/OaDmLSLt+IQIQdFrB2xB/7twSAD5kJqOfWp/mO07S2kAGplxIo8dUZDjHrlcfWtPlRQ/vFwOk8p0fw4h2SfTusf5qn6CsPatwlprCW4EpeHVDKiYGFDYBbPXcNVGBK/TEtnrjubFhkdE/gzZ0sP4b6h/IK/OHEbVoZHjcaZEZlb0IOCPxH50GJWx616TBNYNZPl9KzWqkkADJJwAPE+VBdXIMDQcNSWQnSXnkjXz+yK7+nddvwqW9m/BUj4WkgQdq5MjHAy2hiAPlpGB8zUTxxuws7ayjYdro7DPgGbBmbPTCAlT++fI1ZHCbdEgiSPBjVFCkdCABg/XrQafDGC3Nwo+FhFMvkdSlCR9Yx+IqXrnYR2dzDn/wAsH0wJY/wUEfWuioFKUoFKUoFKUoFKUoFKUoFKUoFc/wA4XrJFpj3lOdH77ERp/vdW+SmugrnlT3i9PjFBg/z4IUeuNUjf0UExw2xWCKOJfhjVVH8oxn5nrWzSlBGcYtTlJo89pFnYdXQ/HH65wCPvKKpP2y8BCXAu4sGG4AJwf19PXHky4OfMGr/qtOeLKNob/UgMaQSjOBlXV45EwfDeQ7fOgoQPVi+yTlXt5/eZBi3tzqJPRnG6geePiPyHnXAcI4a9xNHDGBrkZUXyyxxk+njVy2NhEIbyK3OIouxtkwd2Zm0NL82YtsPOg6blHhPb3El66gRDVHbJ4BMnW+PvHIz47nxrtAK8W8CxoqKNKqAoA6AAYA/CslBBcwroIkx0KP8AWJgT+MZk/pFTtaHGrcPCwPTBzjyIKn/aTXvhExaGMt8WkBv3l7rfmDQblKUoFKUoFKUoFKUoFKUoFKUoFanDeHLAhUHJJLMx6sx6mtulApSlBrcRv1giklfZI1Zj8lGfxqjOfubZXsxbAYmuJS8oG5OCMqPTtO4P4J86sn2l3/2AgTvO+JGA/ZRhpBHk8xjQeeT5VwF9wdTx+0t86xAIQxPj2cfas3zLnJ9TQR3KvLnufGoYXxqSSLJztloS+P8AFT3IbiM3SMP0F3AzD0WV4y2/kWU/SsQudXMhPh7yE/phA/ufzrPDHo4xxKMDIdJWUb7sFSYD+oUFx0rFa3AkRXX4WUMPkwyP71loPMiBgQehBB+taHAoHSNlcYIdseoJzn8SakaUClKUClKUClKUClKUClKUClKUClKUCvEsqopZiFVQSSdgANySfAV7rmOfXBihjkJW1lnRJ3Hgm5AJ8FZwik+RoORbiXb3cbMQqTzLcyO+wjtLdsQKc/D2kmW+tYuVIPeePXcx7yRm4G/TqkQH5N+FS3MPIDymdu0KNLJpTsyRphWJQqEYxpyp26dD1rmH5eurWMx2hSVSUeTtAdWuNy6tr8BqPTP9zQfbW4X/AFks5WNUvJ2JOAcInTPjnb8q3OJ38T8ds5oW/SrEzqQVcZ1R4ZTuCVI2PpUXy/yNPezTC7Ya3LSMQT8ZIPdx0OSOlTnJfszmtbxXlAYKdWvJOepA33Jzig73l2YJ2lsdngOFHnE2TEw8xjK/NDUzUDczH3mOTQ0ZEhgJOPtEddQI8wHXPmN/Op6gUpSgUpSgUpSgUpSgUpSgUpSgUpSgUpSgV5kjDAhgGU7EEZB+YPWvVKCL/wBGZDmCZolzuhGuP6KSCnyUgelY/t4s6oI51PXsu631SQ4I+TfSpilBzcZlDH3azMb4I7SdlVBkk/ChZm39B8xWVLPiEhxLPDDHjBMCsZCfRpMhfHwNT9KCG4VypBbv2gMk02MdpM7O4z1xq2X6AVM0pQKUpQKUpQKUpQKUpQf/2Q=="/>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C:\Users\saniya\Desktop\230px-Ectopic.png"/>
          <p:cNvPicPr>
            <a:picLocks noChangeAspect="1" noChangeArrowheads="1"/>
          </p:cNvPicPr>
          <p:nvPr/>
        </p:nvPicPr>
        <p:blipFill>
          <a:blip r:embed="rId3" cstate="print"/>
          <a:srcRect/>
          <a:stretch>
            <a:fillRect/>
          </a:stretch>
        </p:blipFill>
        <p:spPr bwMode="auto">
          <a:xfrm>
            <a:off x="2689624" y="2928934"/>
            <a:ext cx="3793331" cy="2843213"/>
          </a:xfrm>
          <a:prstGeom prst="rect">
            <a:avLst/>
          </a:prstGeom>
          <a:noFill/>
        </p:spPr>
      </p:pic>
      <p:pic>
        <p:nvPicPr>
          <p:cNvPr id="7" name="Picture 6" descr="C:\Users\saniya\Desktop\imgres.jpg"/>
          <p:cNvPicPr>
            <a:picLocks noChangeAspect="1" noChangeArrowheads="1"/>
          </p:cNvPicPr>
          <p:nvPr/>
        </p:nvPicPr>
        <p:blipFill>
          <a:blip r:embed="rId4" cstate="print"/>
          <a:srcRect/>
          <a:stretch>
            <a:fillRect/>
          </a:stretch>
        </p:blipFill>
        <p:spPr bwMode="auto">
          <a:xfrm>
            <a:off x="4843464" y="340272"/>
            <a:ext cx="3504010" cy="2843213"/>
          </a:xfrm>
          <a:prstGeom prst="rect">
            <a:avLst/>
          </a:prstGeom>
          <a:noFill/>
        </p:spPr>
      </p:pic>
      <p:sp>
        <p:nvSpPr>
          <p:cNvPr id="8" name="Rectangle 7"/>
          <p:cNvSpPr/>
          <p:nvPr/>
        </p:nvSpPr>
        <p:spPr>
          <a:xfrm>
            <a:off x="500034" y="4714884"/>
            <a:ext cx="2657474" cy="1077218"/>
          </a:xfrm>
          <a:prstGeom prst="rect">
            <a:avLst/>
          </a:prstGeom>
          <a:ln>
            <a:solidFill>
              <a:schemeClr val="tx1"/>
            </a:solidFill>
          </a:ln>
        </p:spPr>
        <p:txBody>
          <a:bodyPr wrap="square">
            <a:spAutoFit/>
          </a:bodyPr>
          <a:lstStyle/>
          <a:p>
            <a:r>
              <a:rPr lang="hi-IN" sz="3200" b="1" dirty="0">
                <a:solidFill>
                  <a:srgbClr val="FF0000"/>
                </a:solidFill>
                <a:ea typeface="Times New Roman"/>
              </a:rPr>
              <a:t>(अस्थानिक गर्भावस्था)</a:t>
            </a:r>
            <a:endParaRPr lang="en-US" sz="3200" b="1" dirty="0">
              <a:solidFill>
                <a:srgbClr val="FF0000"/>
              </a:solidFill>
            </a:endParaRPr>
          </a:p>
        </p:txBody>
      </p:sp>
    </p:spTree>
    <p:extLst>
      <p:ext uri="{BB962C8B-B14F-4D97-AF65-F5344CB8AC3E}">
        <p14:creationId xmlns:p14="http://schemas.microsoft.com/office/powerpoint/2010/main" val="303222418"/>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08720"/>
            <a:ext cx="8191822" cy="4976813"/>
          </a:xfrm>
        </p:spPr>
        <p:txBody>
          <a:bodyPr/>
          <a:lstStyle/>
          <a:p>
            <a:pPr>
              <a:spcAft>
                <a:spcPts val="1200"/>
              </a:spcAft>
            </a:pPr>
            <a:r>
              <a:rPr lang="hi-IN" sz="3600" b="1" u="sng" dirty="0">
                <a:solidFill>
                  <a:srgbClr val="00B050"/>
                </a:solidFill>
                <a:cs typeface="Times New Roman" pitchFamily="18" charset="0"/>
              </a:rPr>
              <a:t>अस्थानिक गर्भावस्था के संकेत और लक्षण</a:t>
            </a:r>
            <a:r>
              <a:rPr lang="hi-IN" b="1" u="sng" dirty="0">
                <a:cs typeface="Times New Roman" pitchFamily="18" charset="0"/>
              </a:rPr>
              <a:t>
</a:t>
            </a:r>
            <a:r>
              <a:rPr lang="hi-IN" sz="3600" b="1" dirty="0">
                <a:solidFill>
                  <a:srgbClr val="002060"/>
                </a:solidFill>
                <a:cs typeface="Times New Roman" pitchFamily="18" charset="0"/>
              </a:rPr>
              <a:t>तीव्र पेट दर्द, आमतौर पर एक तरफ.
योनि धब्बे या खून बह रहा है।
सदमे के लक्षण।</a:t>
            </a:r>
            <a:endParaRPr lang="en-GB" dirty="0">
              <a:solidFill>
                <a:srgbClr val="002060"/>
              </a:solidFill>
            </a:endParaRPr>
          </a:p>
        </p:txBody>
      </p:sp>
    </p:spTree>
    <p:extLst>
      <p:ext uri="{BB962C8B-B14F-4D97-AF65-F5344CB8AC3E}">
        <p14:creationId xmlns:p14="http://schemas.microsoft.com/office/powerpoint/2010/main" val="828833214"/>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71563"/>
            <a:ext cx="7886700" cy="5105400"/>
          </a:xfrm>
        </p:spPr>
        <p:txBody>
          <a:bodyPr/>
          <a:lstStyle/>
          <a:p>
            <a:pPr algn="just">
              <a:spcAft>
                <a:spcPts val="1200"/>
              </a:spcAft>
            </a:pPr>
            <a:r>
              <a:rPr lang="hi-IN" sz="3600" b="1" u="sng" dirty="0">
                <a:solidFill>
                  <a:srgbClr val="00B050"/>
                </a:solidFill>
                <a:cs typeface="Times New Roman" pitchFamily="18" charset="0"/>
              </a:rPr>
              <a:t>अस्थानिक गर्भावस्था के लिए अस्पताल से पूर्व उपचार
</a:t>
            </a:r>
            <a:r>
              <a:rPr lang="hi-IN" sz="3600" dirty="0">
                <a:solidFill>
                  <a:srgbClr val="002060"/>
                </a:solidFill>
                <a:cs typeface="Times New Roman" pitchFamily="18" charset="0"/>
              </a:rPr>
              <a:t>सदमे के लिए इलाज करें। स्थानीय प्रोटोकॉल के अनुसार ऑक्सीजन प्रदान करें।
सभी खून से सने तौलिये और किसी भी निष्कासित ऊतक को जांच के लिए रखें।
रोगी को परिवहन करें।</a:t>
            </a:r>
            <a:endParaRPr lang="en-GB" dirty="0">
              <a:solidFill>
                <a:srgbClr val="002060"/>
              </a:solidFill>
            </a:endParaRPr>
          </a:p>
        </p:txBody>
      </p:sp>
    </p:spTree>
    <p:extLst>
      <p:ext uri="{BB962C8B-B14F-4D97-AF65-F5344CB8AC3E}">
        <p14:creationId xmlns:p14="http://schemas.microsoft.com/office/powerpoint/2010/main" val="2789288286"/>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hi-IN" sz="3600" b="1" u="sng" dirty="0">
                <a:solidFill>
                  <a:srgbClr val="FF0000"/>
                </a:solidFill>
                <a:latin typeface="+mn-lt"/>
                <a:cs typeface="Times New Roman" pitchFamily="18" charset="0"/>
              </a:rPr>
              <a:t>प्रसव की जटिलताएं</a:t>
            </a:r>
            <a:endParaRPr lang="en-GB" sz="3600" dirty="0">
              <a:solidFill>
                <a:srgbClr val="FF0000"/>
              </a:solidFill>
              <a:latin typeface="+mn-lt"/>
            </a:endParaRPr>
          </a:p>
        </p:txBody>
      </p:sp>
      <p:sp>
        <p:nvSpPr>
          <p:cNvPr id="3" name="Content Placeholder 2"/>
          <p:cNvSpPr>
            <a:spLocks noGrp="1"/>
          </p:cNvSpPr>
          <p:nvPr>
            <p:ph idx="1"/>
          </p:nvPr>
        </p:nvSpPr>
        <p:spPr>
          <a:xfrm>
            <a:off x="899592" y="1600200"/>
            <a:ext cx="7416824" cy="4525963"/>
          </a:xfrm>
        </p:spPr>
        <p:txBody>
          <a:bodyPr/>
          <a:lstStyle/>
          <a:p>
            <a:pPr marL="0" indent="0" algn="just">
              <a:lnSpc>
                <a:spcPct val="100000"/>
              </a:lnSpc>
              <a:buNone/>
            </a:pPr>
            <a:r>
              <a:rPr lang="hi-IN" sz="3600" dirty="0">
                <a:solidFill>
                  <a:srgbClr val="002060"/>
                </a:solidFill>
                <a:cs typeface="Times New Roman" pitchFamily="18" charset="0"/>
              </a:rPr>
              <a:t>हालांकि अधिकांश बच्चे बिना किसी कठिनाई के पैदा होते हैं, प्रसव के दौरान जटिलताएं भी हो सकती हैं। गर्भावस्था की जटिलताओं की तरह, ये मां और बच्चे दोनों के जीवन को भी खतरे में डाल सकते हैं, और कई मामलों में निश्चित उपचार एमएफआर के प्रशिक्षण के स्तर से परे है।</a:t>
            </a:r>
            <a:endParaRPr lang="en-GB" dirty="0"/>
          </a:p>
        </p:txBody>
      </p:sp>
    </p:spTree>
    <p:extLst>
      <p:ext uri="{BB962C8B-B14F-4D97-AF65-F5344CB8AC3E}">
        <p14:creationId xmlns:p14="http://schemas.microsoft.com/office/powerpoint/2010/main" val="2784210206"/>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71572"/>
            <a:ext cx="7886700" cy="4700587"/>
          </a:xfrm>
        </p:spPr>
        <p:txBody>
          <a:bodyPr>
            <a:normAutofit/>
          </a:bodyPr>
          <a:lstStyle/>
          <a:p>
            <a:pPr marL="0" indent="0">
              <a:buNone/>
            </a:pPr>
            <a:r>
              <a:rPr lang="hi-IN" sz="3600" b="1" u="sng" dirty="0">
                <a:solidFill>
                  <a:srgbClr val="00B050"/>
                </a:solidFill>
                <a:cs typeface="Times New Roman" pitchFamily="18" charset="0"/>
              </a:rPr>
              <a:t>अखंड एमनियोटिक थैली (पानी की थैली)</a:t>
            </a:r>
            <a:endParaRPr lang="en-IN" sz="3600" b="1" u="sng" dirty="0">
              <a:solidFill>
                <a:srgbClr val="00B050"/>
              </a:solidFill>
              <a:cs typeface="Times New Roman" pitchFamily="18" charset="0"/>
            </a:endParaRPr>
          </a:p>
          <a:p>
            <a:r>
              <a:rPr lang="hi-IN" sz="3600" b="1" u="sng" dirty="0">
                <a:solidFill>
                  <a:srgbClr val="00B050"/>
                </a:solidFill>
                <a:cs typeface="Times New Roman" pitchFamily="18" charset="0"/>
              </a:rPr>
              <a:t>
</a:t>
            </a:r>
            <a:r>
              <a:rPr lang="hi-IN" sz="3600" dirty="0">
                <a:solidFill>
                  <a:srgbClr val="002060"/>
                </a:solidFill>
                <a:cs typeface="Times New Roman" pitchFamily="18" charset="0"/>
              </a:rPr>
              <a:t>यदि एमनियोटिक थैली (पानी की थैली) टूटी नहीं है, तो इसे फाड़ दें या इसे अपनी उंगलियों से खोल दें। 
इसे नवजात शिशु के मुंह और सिर से दूर खींच लें। 
इस प्रक्रिया में देरी न करें। 
कभी भी तेज उपकरण का उपयोग न करें!</a:t>
            </a:r>
            <a:endParaRPr lang="en-GB" dirty="0">
              <a:solidFill>
                <a:srgbClr val="002060"/>
              </a:solidFill>
            </a:endParaRPr>
          </a:p>
        </p:txBody>
      </p:sp>
    </p:spTree>
    <p:extLst>
      <p:ext uri="{BB962C8B-B14F-4D97-AF65-F5344CB8AC3E}">
        <p14:creationId xmlns:p14="http://schemas.microsoft.com/office/powerpoint/2010/main" val="4204025352"/>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021786"/>
            <a:ext cx="8643966" cy="1119182"/>
          </a:xfrm>
        </p:spPr>
        <p:txBody>
          <a:bodyPr>
            <a:noAutofit/>
          </a:bodyPr>
          <a:lstStyle/>
          <a:p>
            <a:pPr marL="457200" indent="-457200">
              <a:buNone/>
              <a:defRPr/>
            </a:pPr>
            <a:r>
              <a:rPr lang="hi-IN" sz="2800" dirty="0">
                <a:solidFill>
                  <a:srgbClr val="0070C0"/>
                </a:solidFill>
              </a:rPr>
              <a:t>गर्भाशय ग्रीवा: गर्भाशय की गर्दन जिसमें अजन्मे शिशु योनि में जाता है</a:t>
            </a:r>
            <a:endParaRPr lang="en-US" sz="2400" dirty="0">
              <a:solidFill>
                <a:srgbClr val="0070C0"/>
              </a:solidFill>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8" name="TextBox 7"/>
          <p:cNvSpPr txBox="1"/>
          <p:nvPr/>
        </p:nvSpPr>
        <p:spPr>
          <a:xfrm>
            <a:off x="500034" y="962725"/>
            <a:ext cx="8429684" cy="954107"/>
          </a:xfrm>
          <a:prstGeom prst="rect">
            <a:avLst/>
          </a:prstGeom>
          <a:noFill/>
        </p:spPr>
        <p:txBody>
          <a:bodyPr wrap="square" rtlCol="0">
            <a:spAutoFit/>
          </a:bodyPr>
          <a:lstStyle/>
          <a:p>
            <a:pPr marL="0" lvl="2"/>
            <a:r>
              <a:rPr lang="hi-IN" sz="2800" dirty="0">
                <a:solidFill>
                  <a:srgbClr val="00B050"/>
                </a:solidFill>
              </a:rPr>
              <a:t>एमनियोटिक थैली: तरल पदार्थ की एक थैली जिसमें गर्भावस्था के दौरान भ्रूण विकसित होता है।</a:t>
            </a:r>
            <a:endParaRPr lang="en-US" sz="2800" dirty="0">
              <a:solidFill>
                <a:srgbClr val="00B050"/>
              </a:solidFill>
            </a:endParaRPr>
          </a:p>
        </p:txBody>
      </p:sp>
      <p:sp>
        <p:nvSpPr>
          <p:cNvPr id="9" name="TextBox 8"/>
          <p:cNvSpPr txBox="1"/>
          <p:nvPr/>
        </p:nvSpPr>
        <p:spPr>
          <a:xfrm>
            <a:off x="428597" y="3702511"/>
            <a:ext cx="8715404" cy="2246769"/>
          </a:xfrm>
          <a:prstGeom prst="rect">
            <a:avLst/>
          </a:prstGeom>
          <a:noFill/>
        </p:spPr>
        <p:txBody>
          <a:bodyPr wrap="square" rtlCol="0">
            <a:spAutoFit/>
          </a:bodyPr>
          <a:lstStyle/>
          <a:p>
            <a:pPr marL="0" lvl="2"/>
            <a:r>
              <a:rPr lang="hi-IN" sz="2800" dirty="0">
                <a:solidFill>
                  <a:srgbClr val="002060"/>
                </a:solidFill>
              </a:rPr>
              <a:t>प्लेसेंटा: गर्भाशय की आंतरिक परत पर डिस्क के आकार का एक अंग। रक्त वाहिकाओं से भरपूर, यह गर्भावस्था के दौरान भ्रूण को पोषण और ऑक्सीजन की आपूर्ति करता है। यह भ्रूण से अपशिष्ट को मां के रक्तप्रवाह में भी अवशोषित करता है।</a:t>
            </a:r>
            <a:endParaRPr lang="en-GB" sz="3200" dirty="0">
              <a:solidFill>
                <a:srgbClr val="002060"/>
              </a:solidFill>
            </a:endParaRPr>
          </a:p>
        </p:txBody>
      </p:sp>
      <p:sp>
        <p:nvSpPr>
          <p:cNvPr id="10" name="TextBox 9"/>
          <p:cNvSpPr txBox="1"/>
          <p:nvPr/>
        </p:nvSpPr>
        <p:spPr>
          <a:xfrm>
            <a:off x="428597" y="2996952"/>
            <a:ext cx="8715404" cy="584775"/>
          </a:xfrm>
          <a:prstGeom prst="rect">
            <a:avLst/>
          </a:prstGeom>
          <a:noFill/>
        </p:spPr>
        <p:txBody>
          <a:bodyPr wrap="square" rtlCol="0">
            <a:spAutoFit/>
          </a:bodyPr>
          <a:lstStyle/>
          <a:p>
            <a:pPr marL="0" lvl="2"/>
            <a:r>
              <a:rPr lang="hi-IN" sz="3200" dirty="0">
                <a:solidFill>
                  <a:srgbClr val="FFC000"/>
                </a:solidFill>
              </a:rPr>
              <a:t>भ्रूण: गर्भाशय में अजन्मा विकासशील बच्चा।</a:t>
            </a:r>
            <a:endParaRPr lang="en-GB" sz="3200" dirty="0">
              <a:solidFill>
                <a:srgbClr val="FFC000"/>
              </a:solidFill>
            </a:endParaRPr>
          </a:p>
        </p:txBody>
      </p:sp>
      <p:sp>
        <p:nvSpPr>
          <p:cNvPr id="2" name="Rectangle 1"/>
          <p:cNvSpPr/>
          <p:nvPr/>
        </p:nvSpPr>
        <p:spPr>
          <a:xfrm>
            <a:off x="2627784" y="116632"/>
            <a:ext cx="3961341" cy="523220"/>
          </a:xfrm>
          <a:prstGeom prst="rect">
            <a:avLst/>
          </a:prstGeom>
        </p:spPr>
        <p:txBody>
          <a:bodyPr wrap="none">
            <a:spAutoFit/>
          </a:bodyPr>
          <a:lstStyle/>
          <a:p>
            <a:r>
              <a:rPr lang="hi-IN" sz="2800" b="1" u="sng" dirty="0">
                <a:solidFill>
                  <a:srgbClr val="00B0F0"/>
                </a:solidFill>
              </a:rPr>
              <a:t>प्रयुक्त सामान्य शब्दावली</a:t>
            </a:r>
            <a:r>
              <a:rPr lang="en-US" dirty="0"/>
              <a:t>:</a:t>
            </a:r>
            <a:endParaRPr lang="en-IN" dirty="0"/>
          </a:p>
        </p:txBody>
      </p:sp>
    </p:spTree>
    <p:extLst>
      <p:ext uri="{BB962C8B-B14F-4D97-AF65-F5344CB8AC3E}">
        <p14:creationId xmlns:p14="http://schemas.microsoft.com/office/powerpoint/2010/main" val="29220724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28713"/>
            <a:ext cx="7886700" cy="5048250"/>
          </a:xfrm>
        </p:spPr>
        <p:txBody>
          <a:bodyPr>
            <a:normAutofit/>
          </a:bodyPr>
          <a:lstStyle/>
          <a:p>
            <a:pPr marL="0" indent="0">
              <a:spcAft>
                <a:spcPts val="1200"/>
              </a:spcAft>
              <a:buNone/>
            </a:pPr>
            <a:r>
              <a:rPr lang="hi-IN" sz="3500" b="1" dirty="0">
                <a:solidFill>
                  <a:srgbClr val="00B050"/>
                </a:solidFill>
                <a:cs typeface="Times New Roman" pitchFamily="18" charset="0"/>
              </a:rPr>
              <a:t>2) ब्रीच जन्म</a:t>
            </a:r>
            <a:endParaRPr lang="en-IN" sz="3500" b="1" dirty="0">
              <a:solidFill>
                <a:srgbClr val="00B050"/>
              </a:solidFill>
              <a:cs typeface="Times New Roman" pitchFamily="18" charset="0"/>
            </a:endParaRPr>
          </a:p>
          <a:p>
            <a:pPr marL="0" indent="0">
              <a:spcAft>
                <a:spcPts val="1200"/>
              </a:spcAft>
              <a:buNone/>
            </a:pPr>
            <a:r>
              <a:rPr lang="hi-IN" dirty="0">
                <a:solidFill>
                  <a:srgbClr val="002060"/>
                </a:solidFill>
                <a:cs typeface="Times New Roman" pitchFamily="18" charset="0"/>
              </a:rPr>
              <a:t>यह प्रकार सबसे आम असामान्य प्रसव है। 
ब्रीच जन्म में नितंबों-पहले या दोनों-फीट-पहले प्रसव शामिल होते हैं। 
इसके अलावा, एक आगे की ओर बढ़ने वाली गर्भनाल के लिए जोखिम बढ़ जाता है। 
जब भी संभव हो, मां को जन्म के लिए तुरंत अस्पताल ले जाना चाहिए।</a:t>
            </a:r>
            <a:endParaRPr lang="en-GB" dirty="0">
              <a:solidFill>
                <a:srgbClr val="002060"/>
              </a:solidFill>
            </a:endParaRPr>
          </a:p>
        </p:txBody>
      </p:sp>
    </p:spTree>
    <p:extLst>
      <p:ext uri="{BB962C8B-B14F-4D97-AF65-F5344CB8AC3E}">
        <p14:creationId xmlns:p14="http://schemas.microsoft.com/office/powerpoint/2010/main" val="3142690256"/>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p\My Documents\lesson presentations\PHOTOS L-18 MFR\c\DSC00006.JPG"/>
          <p:cNvPicPr>
            <a:picLocks noChangeAspect="1" noChangeArrowheads="1"/>
          </p:cNvPicPr>
          <p:nvPr/>
        </p:nvPicPr>
        <p:blipFill>
          <a:blip r:embed="rId2" cstate="print">
            <a:lum bright="8000" contrast="16000"/>
          </a:blip>
          <a:srcRect/>
          <a:stretch>
            <a:fillRect/>
          </a:stretch>
        </p:blipFill>
        <p:spPr bwMode="auto">
          <a:xfrm>
            <a:off x="1" y="0"/>
            <a:ext cx="7668343" cy="6858000"/>
          </a:xfrm>
          <a:prstGeom prst="rect">
            <a:avLst/>
          </a:prstGeom>
          <a:noFill/>
          <a:ln w="9525">
            <a:noFill/>
            <a:miter lim="800000"/>
            <a:headEnd/>
            <a:tailEnd/>
          </a:ln>
        </p:spPr>
      </p:pic>
      <p:sp>
        <p:nvSpPr>
          <p:cNvPr id="5" name="Rectangle 4"/>
          <p:cNvSpPr/>
          <p:nvPr/>
        </p:nvSpPr>
        <p:spPr>
          <a:xfrm>
            <a:off x="7596336" y="2492896"/>
            <a:ext cx="1547663" cy="2769989"/>
          </a:xfrm>
          <a:prstGeom prst="rect">
            <a:avLst/>
          </a:prstGeom>
        </p:spPr>
        <p:txBody>
          <a:bodyPr wrap="square">
            <a:spAutoFit/>
          </a:bodyPr>
          <a:lstStyle/>
          <a:p>
            <a:pPr algn="ctr">
              <a:spcAft>
                <a:spcPts val="1200"/>
              </a:spcAft>
            </a:pPr>
            <a:r>
              <a:rPr lang="en-US" sz="3600" b="1" u="sng" dirty="0">
                <a:solidFill>
                  <a:srgbClr val="FF0000"/>
                </a:solidFill>
                <a:cs typeface="Times New Roman" pitchFamily="18" charset="0"/>
              </a:rPr>
              <a:t>Breech </a:t>
            </a:r>
          </a:p>
          <a:p>
            <a:pPr algn="ctr">
              <a:spcAft>
                <a:spcPts val="1200"/>
              </a:spcAft>
            </a:pPr>
            <a:r>
              <a:rPr lang="en-US" sz="3600" b="1" u="sng" dirty="0">
                <a:solidFill>
                  <a:srgbClr val="FF0000"/>
                </a:solidFill>
                <a:cs typeface="Times New Roman" pitchFamily="18" charset="0"/>
              </a:rPr>
              <a:t>Birth </a:t>
            </a:r>
          </a:p>
          <a:p>
            <a:pPr algn="ctr">
              <a:spcAft>
                <a:spcPts val="1200"/>
              </a:spcAft>
            </a:pPr>
            <a:r>
              <a:rPr lang="en-US" sz="3600" b="1" u="sng" dirty="0">
                <a:solidFill>
                  <a:srgbClr val="FF0000"/>
                </a:solidFill>
                <a:cs typeface="Times New Roman" pitchFamily="18" charset="0"/>
              </a:rPr>
              <a:t>(</a:t>
            </a:r>
            <a:r>
              <a:rPr lang="hi-IN" sz="3600" b="1" dirty="0">
                <a:solidFill>
                  <a:srgbClr val="00B050"/>
                </a:solidFill>
                <a:cs typeface="Times New Roman" pitchFamily="18" charset="0"/>
              </a:rPr>
              <a:t>ब्रीच </a:t>
            </a:r>
            <a:endParaRPr lang="en-IN" sz="3600" b="1" dirty="0">
              <a:solidFill>
                <a:srgbClr val="00B050"/>
              </a:solidFill>
              <a:cs typeface="Times New Roman" pitchFamily="18" charset="0"/>
            </a:endParaRPr>
          </a:p>
          <a:p>
            <a:pPr algn="ctr">
              <a:spcAft>
                <a:spcPts val="1200"/>
              </a:spcAft>
            </a:pPr>
            <a:r>
              <a:rPr lang="hi-IN" sz="3600" b="1" dirty="0">
                <a:solidFill>
                  <a:srgbClr val="00B050"/>
                </a:solidFill>
                <a:cs typeface="Times New Roman" pitchFamily="18" charset="0"/>
              </a:rPr>
              <a:t>जन्म</a:t>
            </a:r>
            <a:r>
              <a:rPr lang="en-IN" sz="3600" b="1" dirty="0">
                <a:solidFill>
                  <a:srgbClr val="00B050"/>
                </a:solidFill>
                <a:cs typeface="Times New Roman" pitchFamily="18" charset="0"/>
              </a:rPr>
              <a:t>)</a:t>
            </a:r>
            <a:endParaRPr lang="en-US" sz="3600" b="1" u="sng" dirty="0">
              <a:solidFill>
                <a:srgbClr val="FF0000"/>
              </a:solidFill>
              <a:cs typeface="Times New Roman" pitchFamily="18" charset="0"/>
            </a:endParaRPr>
          </a:p>
        </p:txBody>
      </p:sp>
    </p:spTree>
    <p:extLst>
      <p:ext uri="{BB962C8B-B14F-4D97-AF65-F5344CB8AC3E}">
        <p14:creationId xmlns:p14="http://schemas.microsoft.com/office/powerpoint/2010/main" val="776477450"/>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42964"/>
            <a:ext cx="7886700" cy="5334000"/>
          </a:xfrm>
        </p:spPr>
        <p:txBody>
          <a:bodyPr>
            <a:normAutofit/>
          </a:bodyPr>
          <a:lstStyle/>
          <a:p>
            <a:pPr marL="0" indent="0" algn="just">
              <a:spcAft>
                <a:spcPts val="600"/>
              </a:spcAft>
              <a:buNone/>
            </a:pPr>
            <a:r>
              <a:rPr lang="hi-IN" sz="3600" b="1" dirty="0">
                <a:solidFill>
                  <a:srgbClr val="00B050"/>
                </a:solidFill>
                <a:cs typeface="Times New Roman" pitchFamily="18" charset="0"/>
              </a:rPr>
              <a:t>ब्रीच जन्म के लिए अस्पताल से पूर्व उपचार</a:t>
            </a:r>
            <a:r>
              <a:rPr lang="en-IN" sz="3600" b="1" dirty="0">
                <a:solidFill>
                  <a:srgbClr val="00B050"/>
                </a:solidFill>
                <a:cs typeface="Times New Roman" pitchFamily="18" charset="0"/>
              </a:rPr>
              <a:t>:-</a:t>
            </a:r>
          </a:p>
          <a:p>
            <a:pPr algn="just">
              <a:spcAft>
                <a:spcPts val="600"/>
              </a:spcAft>
            </a:pPr>
            <a:r>
              <a:rPr lang="hi-IN" sz="3500" b="1" dirty="0">
                <a:solidFill>
                  <a:srgbClr val="002060"/>
                </a:solidFill>
                <a:cs typeface="Times New Roman" pitchFamily="18" charset="0"/>
              </a:rPr>
              <a:t>स्थिति और सामान्य प्रसव के लिए माँ को तैयार.
नितंबों या पैरों को अपने आप वितरित करने दें - कभी भी खींचे नहीं।
अपने हाथ की हथेली से बच्चे को सहारा दें। सिर को तीन मिनट के भीतर पालन करना चाहिए।</a:t>
            </a:r>
            <a:endParaRPr lang="en-GB" dirty="0">
              <a:solidFill>
                <a:srgbClr val="002060"/>
              </a:solidFill>
            </a:endParaRPr>
          </a:p>
        </p:txBody>
      </p:sp>
    </p:spTree>
    <p:extLst>
      <p:ext uri="{BB962C8B-B14F-4D97-AF65-F5344CB8AC3E}">
        <p14:creationId xmlns:p14="http://schemas.microsoft.com/office/powerpoint/2010/main" val="3463807107"/>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90190"/>
            <a:ext cx="7886700" cy="5291138"/>
          </a:xfrm>
        </p:spPr>
        <p:txBody>
          <a:bodyPr>
            <a:normAutofit/>
          </a:bodyPr>
          <a:lstStyle/>
          <a:p>
            <a:pPr>
              <a:lnSpc>
                <a:spcPct val="150000"/>
              </a:lnSpc>
            </a:pPr>
            <a:r>
              <a:rPr lang="hi-IN" sz="3600" dirty="0">
                <a:solidFill>
                  <a:srgbClr val="002060"/>
                </a:solidFill>
                <a:cs typeface="Times New Roman" pitchFamily="18" charset="0"/>
              </a:rPr>
              <a:t>यदि सिर देने में विफल रहता है, तो शिशु वायुमार्ग को बनाए रखें और तुरंत परिवहन करें। अपने दस्ताने वाले हाथ की मध्यमा और तर्जनी को शिशु के चेहरे के साथ रखें। आपकी हथेली चेहरे की ओर होनी चाहिए। योनि को शिशु के चेहरे से दूर धकेलकर वायुमार्ग बनाएं। उंगली से बच्चे का मुंह थोड़ा खुला रखें ताकि बच्चा सांस ले सके।</a:t>
            </a:r>
            <a:endParaRPr lang="en-GB" dirty="0"/>
          </a:p>
        </p:txBody>
      </p:sp>
    </p:spTree>
    <p:extLst>
      <p:ext uri="{BB962C8B-B14F-4D97-AF65-F5344CB8AC3E}">
        <p14:creationId xmlns:p14="http://schemas.microsoft.com/office/powerpoint/2010/main" val="1736439600"/>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14403"/>
            <a:ext cx="7886700" cy="5262563"/>
          </a:xfrm>
        </p:spPr>
        <p:txBody>
          <a:bodyPr>
            <a:normAutofit lnSpcReduction="10000"/>
          </a:bodyPr>
          <a:lstStyle/>
          <a:p>
            <a:pPr marL="0" indent="0">
              <a:spcAft>
                <a:spcPts val="1200"/>
              </a:spcAft>
              <a:buNone/>
            </a:pPr>
            <a:r>
              <a:rPr lang="hi-IN" sz="4000" b="1" dirty="0">
                <a:solidFill>
                  <a:srgbClr val="00B050"/>
                </a:solidFill>
                <a:cs typeface="Times New Roman" pitchFamily="18" charset="0"/>
              </a:rPr>
              <a:t>3) प्रोलैप्स्ड गर्भनाल</a:t>
            </a:r>
            <a:r>
              <a:rPr lang="en-IN" sz="4000" b="1" dirty="0">
                <a:solidFill>
                  <a:srgbClr val="00B050"/>
                </a:solidFill>
                <a:cs typeface="Times New Roman" pitchFamily="18" charset="0"/>
              </a:rPr>
              <a:t>:-</a:t>
            </a:r>
          </a:p>
          <a:p>
            <a:pPr>
              <a:spcAft>
                <a:spcPts val="1200"/>
              </a:spcAft>
            </a:pPr>
            <a:r>
              <a:rPr lang="hi-IN" sz="3600" b="1" dirty="0">
                <a:cs typeface="Times New Roman" pitchFamily="18" charset="0"/>
              </a:rPr>
              <a:t>यह एक ऐसी स्थिति है जिसमें गर्भनाल पहले (ब्रीच जन्म में आम) प्रस्तुत करती है और योनि की दीवार और बच्चे के सिर के बीच निचोड़ा जाता है। 
इससे बच्चे को ऑक्सीजन की आपूर्ति पूरी तरह से बाधित हो सकती है।
 यदि, योनि क्षेत्र को देखने पर, आप गर्भनाल को प्रस्तुत करते हुए देखते हैं, तो कॉर्ड आगे बढ़ जाता है।</a:t>
            </a:r>
            <a:endParaRPr lang="en-GB" dirty="0"/>
          </a:p>
        </p:txBody>
      </p:sp>
    </p:spTree>
    <p:extLst>
      <p:ext uri="{BB962C8B-B14F-4D97-AF65-F5344CB8AC3E}">
        <p14:creationId xmlns:p14="http://schemas.microsoft.com/office/powerpoint/2010/main" val="3708353159"/>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3.google.com/images?q=tbn:ANd9GcRST_YEXVgBHnxvv_NHu_a0Toq_dBWtuNhC-ElhXxA7CC4ynEMY"/>
          <p:cNvPicPr>
            <a:picLocks noChangeAspect="1" noChangeArrowheads="1"/>
          </p:cNvPicPr>
          <p:nvPr/>
        </p:nvPicPr>
        <p:blipFill>
          <a:blip r:embed="rId2" cstate="print"/>
          <a:srcRect/>
          <a:stretch>
            <a:fillRect/>
          </a:stretch>
        </p:blipFill>
        <p:spPr bwMode="auto">
          <a:xfrm>
            <a:off x="1547664" y="76203"/>
            <a:ext cx="5904656" cy="3138484"/>
          </a:xfrm>
          <a:prstGeom prst="rect">
            <a:avLst/>
          </a:prstGeom>
          <a:noFill/>
        </p:spPr>
      </p:pic>
      <p:pic>
        <p:nvPicPr>
          <p:cNvPr id="5" name="Picture 7" descr="C:\Users\saniya\Desktop\imgres.jpg"/>
          <p:cNvPicPr>
            <a:picLocks noChangeAspect="1" noChangeArrowheads="1"/>
          </p:cNvPicPr>
          <p:nvPr/>
        </p:nvPicPr>
        <p:blipFill>
          <a:blip r:embed="rId3" cstate="print"/>
          <a:srcRect/>
          <a:stretch>
            <a:fillRect/>
          </a:stretch>
        </p:blipFill>
        <p:spPr bwMode="auto">
          <a:xfrm>
            <a:off x="2258471" y="2500306"/>
            <a:ext cx="4456669" cy="3000396"/>
          </a:xfrm>
          <a:prstGeom prst="rect">
            <a:avLst/>
          </a:prstGeom>
          <a:noFill/>
        </p:spPr>
      </p:pic>
      <p:sp>
        <p:nvSpPr>
          <p:cNvPr id="6" name="Rectangle 5"/>
          <p:cNvSpPr/>
          <p:nvPr/>
        </p:nvSpPr>
        <p:spPr>
          <a:xfrm>
            <a:off x="1187624" y="5630307"/>
            <a:ext cx="6805068" cy="584775"/>
          </a:xfrm>
          <a:prstGeom prst="rect">
            <a:avLst/>
          </a:prstGeom>
          <a:ln>
            <a:solidFill>
              <a:schemeClr val="tx1"/>
            </a:solidFill>
          </a:ln>
        </p:spPr>
        <p:txBody>
          <a:bodyPr wrap="none">
            <a:spAutoFit/>
          </a:bodyPr>
          <a:lstStyle/>
          <a:p>
            <a:r>
              <a:rPr lang="en-US" sz="3200" b="1" u="sng" dirty="0">
                <a:solidFill>
                  <a:srgbClr val="FF0000"/>
                </a:solidFill>
              </a:rPr>
              <a:t>Prolapsed Umbilical Cord (</a:t>
            </a:r>
            <a:r>
              <a:rPr lang="hi-IN" sz="3200" b="1" dirty="0">
                <a:solidFill>
                  <a:srgbClr val="00B050"/>
                </a:solidFill>
                <a:cs typeface="Times New Roman" pitchFamily="18" charset="0"/>
              </a:rPr>
              <a:t>प्रोलैप्स्ड गर्भनाल</a:t>
            </a:r>
            <a:r>
              <a:rPr lang="en-IN" sz="3200" b="1" dirty="0">
                <a:solidFill>
                  <a:srgbClr val="00B050"/>
                </a:solidFill>
                <a:cs typeface="Times New Roman" pitchFamily="18" charset="0"/>
              </a:rPr>
              <a:t>)</a:t>
            </a:r>
            <a:endParaRPr lang="en-US" sz="4800" u="sng" dirty="0">
              <a:solidFill>
                <a:srgbClr val="FF0000"/>
              </a:solidFill>
            </a:endParaRPr>
          </a:p>
        </p:txBody>
      </p:sp>
    </p:spTree>
    <p:extLst>
      <p:ext uri="{BB962C8B-B14F-4D97-AF65-F5344CB8AC3E}">
        <p14:creationId xmlns:p14="http://schemas.microsoft.com/office/powerpoint/2010/main" val="3589448504"/>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42959"/>
            <a:ext cx="7886700" cy="5219700"/>
          </a:xfrm>
        </p:spPr>
        <p:txBody>
          <a:bodyPr>
            <a:normAutofit lnSpcReduction="10000"/>
          </a:bodyPr>
          <a:lstStyle/>
          <a:p>
            <a:pPr marL="0" indent="0">
              <a:spcAft>
                <a:spcPts val="1200"/>
              </a:spcAft>
              <a:buNone/>
            </a:pPr>
            <a:r>
              <a:rPr lang="hi-IN" sz="3600" b="1" u="sng" dirty="0">
                <a:solidFill>
                  <a:srgbClr val="00B050"/>
                </a:solidFill>
                <a:cs typeface="Times New Roman" pitchFamily="18" charset="0"/>
              </a:rPr>
              <a:t>प्रोलैप्स्ड गर्भनाल के लिए अस्पताल से पहले का उपचार</a:t>
            </a:r>
            <a:endParaRPr lang="en-IN" sz="3600" b="1" u="sng" dirty="0">
              <a:solidFill>
                <a:srgbClr val="00B050"/>
              </a:solidFill>
              <a:cs typeface="Times New Roman" pitchFamily="18" charset="0"/>
            </a:endParaRPr>
          </a:p>
          <a:p>
            <a:pPr>
              <a:spcAft>
                <a:spcPts val="1200"/>
              </a:spcAft>
            </a:pPr>
            <a:r>
              <a:rPr lang="hi-IN" sz="3600" b="1" dirty="0">
                <a:solidFill>
                  <a:srgbClr val="002060"/>
                </a:solidFill>
                <a:cs typeface="Times New Roman" pitchFamily="18" charset="0"/>
              </a:rPr>
              <a:t>योनि के अंदर कॉर्ड को धकेलने की कोशिश न करें।
माँ को स्थिति दें। माँ को उसकी पीठ के बल लिटाएँ, बाईं ओर झुकाएँ (यदि संभव हो तो)। नितंबों के नीचे एक तकिया या कंबल का उपयोग करके उसके कूल्हों को ऊपर उठाएं।
जरूरत पड़ने पर ऑक्सीजन दें।
उजागर कॉर्ड को एक साफ सिक्त तौलिये से लपेटें।</a:t>
            </a:r>
            <a:endParaRPr lang="en-US" sz="3200" dirty="0">
              <a:solidFill>
                <a:srgbClr val="002060"/>
              </a:solidFill>
              <a:cs typeface="Times New Roman" pitchFamily="18" charset="0"/>
            </a:endParaRPr>
          </a:p>
        </p:txBody>
      </p:sp>
    </p:spTree>
    <p:extLst>
      <p:ext uri="{BB962C8B-B14F-4D97-AF65-F5344CB8AC3E}">
        <p14:creationId xmlns:p14="http://schemas.microsoft.com/office/powerpoint/2010/main" val="1933088852"/>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96752"/>
            <a:ext cx="7886700" cy="4776788"/>
          </a:xfrm>
        </p:spPr>
        <p:txBody>
          <a:bodyPr/>
          <a:lstStyle/>
          <a:p>
            <a:pPr algn="just">
              <a:spcAft>
                <a:spcPts val="600"/>
              </a:spcAft>
            </a:pPr>
            <a:r>
              <a:rPr lang="hi-IN" sz="3600" dirty="0">
                <a:solidFill>
                  <a:srgbClr val="002060"/>
                </a:solidFill>
                <a:cs typeface="Times New Roman" pitchFamily="18" charset="0"/>
              </a:rPr>
              <a:t>योनि में एक दस्ताने वाला हाथ डालें ताकि बच्चे के सिर (या नितंबों पर) धीरे से धक्का दिया जा सके, ताकि कॉर्ड से दबाव बनाए रखा जा सके। दबाव जारी होने पर आप कॉर्ड को स्पंदित महसूस कर सकते हैं। परिवहन के दौरान इस स्थिति में रहने के लिए तैयार रहें।
रोगी को तुरंत परिवहन करें।</a:t>
            </a:r>
            <a:endParaRPr lang="en-GB" dirty="0">
              <a:solidFill>
                <a:srgbClr val="00B0F0"/>
              </a:solidFill>
            </a:endParaRPr>
          </a:p>
        </p:txBody>
      </p:sp>
    </p:spTree>
    <p:extLst>
      <p:ext uri="{BB962C8B-B14F-4D97-AF65-F5344CB8AC3E}">
        <p14:creationId xmlns:p14="http://schemas.microsoft.com/office/powerpoint/2010/main" val="803055863"/>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57198"/>
            <a:ext cx="7886700" cy="6129336"/>
          </a:xfrm>
        </p:spPr>
        <p:txBody>
          <a:bodyPr>
            <a:normAutofit fontScale="85000" lnSpcReduction="20000"/>
          </a:bodyPr>
          <a:lstStyle/>
          <a:p>
            <a:pPr marL="0" indent="0">
              <a:spcAft>
                <a:spcPts val="1200"/>
              </a:spcAft>
              <a:buNone/>
            </a:pPr>
            <a:r>
              <a:rPr lang="en-US" sz="3600" b="1" dirty="0">
                <a:cs typeface="Times New Roman" pitchFamily="18" charset="0"/>
              </a:rPr>
              <a:t>4) </a:t>
            </a:r>
            <a:r>
              <a:rPr lang="en-US" sz="4200" b="1" u="sng" dirty="0">
                <a:solidFill>
                  <a:srgbClr val="00B050"/>
                </a:solidFill>
                <a:cs typeface="Times New Roman" pitchFamily="18" charset="0"/>
              </a:rPr>
              <a:t>LIMB PRESENTATION</a:t>
            </a:r>
          </a:p>
          <a:p>
            <a:pPr marL="398463" indent="-398463" algn="just">
              <a:lnSpc>
                <a:spcPct val="120000"/>
              </a:lnSpc>
              <a:spcAft>
                <a:spcPts val="600"/>
              </a:spcAft>
              <a:buFont typeface="Wingdings" pitchFamily="2" charset="2"/>
              <a:buChar char="Ø"/>
            </a:pPr>
            <a:r>
              <a:rPr lang="hi-IN" sz="3900" dirty="0">
                <a:solidFill>
                  <a:srgbClr val="0070C0"/>
                </a:solidFill>
                <a:cs typeface="Times New Roman" pitchFamily="18" charset="0"/>
              </a:rPr>
              <a:t>जब एक पैर, एक हाथ और एक पैर एक साथ, या एक हाथ और कंधे, पहले मौजूद होते हैं। 
यह अक्सर एक आगे की ओर बढ़ने वाली गर्भनाल के साथ होता है। 
अस्पताल से पहले की सेटिंग में अंग प्रस्तुतियाँ नहीं दी जा सकतीं। 
श्रोणि को ऊंचा करके मां को उसकी पीठ पर रखें, स्थानीय प्रोटोकॉल के अनुसार ऑक्सीजन प्रदान करें और तुरंत परिवहन करें। 
यदि प्रोलैप्स्ड कॉर्ड मौजूद है, तो पहले चर्चा के अनुसार उपचार लागू करें।</a:t>
            </a:r>
            <a:endParaRPr lang="en-GB" dirty="0"/>
          </a:p>
        </p:txBody>
      </p:sp>
    </p:spTree>
    <p:extLst>
      <p:ext uri="{BB962C8B-B14F-4D97-AF65-F5344CB8AC3E}">
        <p14:creationId xmlns:p14="http://schemas.microsoft.com/office/powerpoint/2010/main" val="766899865"/>
      </p:ext>
    </p:extLst>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14402"/>
            <a:ext cx="7886700" cy="5262563"/>
          </a:xfrm>
        </p:spPr>
        <p:txBody>
          <a:bodyPr>
            <a:normAutofit lnSpcReduction="10000"/>
          </a:bodyPr>
          <a:lstStyle/>
          <a:p>
            <a:pPr marL="0" indent="0">
              <a:spcAft>
                <a:spcPts val="1200"/>
              </a:spcAft>
              <a:buNone/>
            </a:pPr>
            <a:r>
              <a:rPr lang="en-US" b="1" dirty="0">
                <a:solidFill>
                  <a:srgbClr val="00B050"/>
                </a:solidFill>
                <a:cs typeface="Times New Roman" pitchFamily="18" charset="0"/>
              </a:rPr>
              <a:t>5) </a:t>
            </a:r>
            <a:r>
              <a:rPr lang="en-US" b="1" u="sng" dirty="0">
                <a:solidFill>
                  <a:srgbClr val="00B050"/>
                </a:solidFill>
                <a:cs typeface="Times New Roman" pitchFamily="18" charset="0"/>
              </a:rPr>
              <a:t>MULTIPLE BIRTHS</a:t>
            </a:r>
          </a:p>
          <a:p>
            <a:pPr marL="468313" indent="-468313" algn="just">
              <a:lnSpc>
                <a:spcPct val="100000"/>
              </a:lnSpc>
              <a:spcAft>
                <a:spcPts val="600"/>
              </a:spcAft>
              <a:buFont typeface="Wingdings" pitchFamily="2" charset="2"/>
              <a:buChar char="Ø"/>
            </a:pPr>
            <a:r>
              <a:rPr lang="hi-IN" sz="3600" dirty="0">
                <a:solidFill>
                  <a:srgbClr val="00B0F0"/>
                </a:solidFill>
                <a:cs typeface="Times New Roman" pitchFamily="18" charset="0"/>
              </a:rPr>
              <a:t>जुड़वा बच्चों को एकल बच्चों की तरह ही जन्म दिया जाता है; वास्तव में, चूंकि जुड़वाँ बच्चे छोटे होते हैं, इसलिए प्रसव अक्सर आसान होता है। 
एकाधिक जन्म हो सकता है यदि मां का पेट प्रसव से पहले असामान्य रूप से बड़ा है, या प्रसव के बाद बड़ा रहता है।
 यदि पहले जन्म के बाद भी प्रसव संकुचन (आमतौर पर 10 मिनट के भीतर) जारी रहता है, तो अगली डिलीवरी आसन्न हो सकती है।</a:t>
            </a:r>
            <a:endParaRPr lang="en-GB" dirty="0"/>
          </a:p>
        </p:txBody>
      </p:sp>
    </p:spTree>
    <p:extLst>
      <p:ext uri="{BB962C8B-B14F-4D97-AF65-F5344CB8AC3E}">
        <p14:creationId xmlns:p14="http://schemas.microsoft.com/office/powerpoint/2010/main" val="2031116194"/>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9" name="TextBox 8"/>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11" name="Content Placeholder 2"/>
          <p:cNvSpPr>
            <a:spLocks noGrp="1"/>
          </p:cNvSpPr>
          <p:nvPr>
            <p:ph idx="1"/>
          </p:nvPr>
        </p:nvSpPr>
        <p:spPr>
          <a:xfrm>
            <a:off x="214282" y="2132856"/>
            <a:ext cx="8501122" cy="2304256"/>
          </a:xfrm>
        </p:spPr>
        <p:txBody>
          <a:bodyPr>
            <a:normAutofit/>
          </a:bodyPr>
          <a:lstStyle/>
          <a:p>
            <a:pPr>
              <a:lnSpc>
                <a:spcPct val="100000"/>
              </a:lnSpc>
            </a:pPr>
            <a:r>
              <a:rPr lang="hi-IN" sz="2800" dirty="0">
                <a:solidFill>
                  <a:srgbClr val="00B050"/>
                </a:solidFill>
              </a:rPr>
              <a:t>गर्भाशय: वह अंग जिसमें विकासशील भ्रूण या अजन्मे शिशु होते हैं। गर्भाशय में चिकनी मांसपेशियों और रक्त वाहिकाओं की एक विशेष व्यवस्था गर्भावस्था के दौरान महान विस्तार और प्रसव के दौरान जबरन संकुचन की अनुमति देती है</a:t>
            </a:r>
            <a:endParaRPr lang="en-GB" dirty="0">
              <a:solidFill>
                <a:srgbClr val="00B050"/>
              </a:solidFill>
            </a:endParaRPr>
          </a:p>
        </p:txBody>
      </p:sp>
      <p:sp>
        <p:nvSpPr>
          <p:cNvPr id="2" name="Rectangle 1"/>
          <p:cNvSpPr/>
          <p:nvPr/>
        </p:nvSpPr>
        <p:spPr>
          <a:xfrm>
            <a:off x="251520" y="890717"/>
            <a:ext cx="8568952" cy="954107"/>
          </a:xfrm>
          <a:prstGeom prst="rect">
            <a:avLst/>
          </a:prstGeom>
        </p:spPr>
        <p:txBody>
          <a:bodyPr wrap="square">
            <a:spAutoFit/>
          </a:bodyPr>
          <a:lstStyle/>
          <a:p>
            <a:pPr marL="457200" indent="-457200">
              <a:lnSpc>
                <a:spcPct val="100000"/>
              </a:lnSpc>
              <a:buFont typeface="Arial" pitchFamily="34" charset="0"/>
              <a:buChar char="•"/>
            </a:pPr>
            <a:r>
              <a:rPr lang="hi-IN" sz="2800" dirty="0">
                <a:solidFill>
                  <a:srgbClr val="7030A0"/>
                </a:solidFill>
              </a:rPr>
              <a:t>गर्भनाल: प्लेसेंटा का एक विस्तार जिसके माध्यम से भ्रूण गर्भाशय में रहते हुए पोषण प्राप्त करता है।</a:t>
            </a:r>
            <a:endParaRPr lang="en-GB" sz="2800" dirty="0">
              <a:solidFill>
                <a:srgbClr val="7030A0"/>
              </a:solidFill>
            </a:endParaRPr>
          </a:p>
        </p:txBody>
      </p:sp>
      <p:sp>
        <p:nvSpPr>
          <p:cNvPr id="3" name="Rectangle 2"/>
          <p:cNvSpPr/>
          <p:nvPr/>
        </p:nvSpPr>
        <p:spPr>
          <a:xfrm>
            <a:off x="107504" y="4509120"/>
            <a:ext cx="8064896" cy="954107"/>
          </a:xfrm>
          <a:prstGeom prst="rect">
            <a:avLst/>
          </a:prstGeom>
        </p:spPr>
        <p:txBody>
          <a:bodyPr wrap="square">
            <a:spAutoFit/>
          </a:bodyPr>
          <a:lstStyle/>
          <a:p>
            <a:pPr marL="457200" indent="-457200">
              <a:lnSpc>
                <a:spcPct val="100000"/>
              </a:lnSpc>
              <a:buFont typeface="Arial" pitchFamily="34" charset="0"/>
              <a:buChar char="•"/>
            </a:pPr>
            <a:r>
              <a:rPr lang="hi-IN" sz="2800" dirty="0">
                <a:solidFill>
                  <a:srgbClr val="00B0F0"/>
                </a:solidFill>
              </a:rPr>
              <a:t>योनि: वह चैनल जिसके माध्यम से शिशु बाहर तक पहुंचने के लिए गुजरता है।</a:t>
            </a:r>
            <a:endParaRPr lang="en-GB" sz="3200" dirty="0"/>
          </a:p>
        </p:txBody>
      </p:sp>
    </p:spTree>
    <p:extLst>
      <p:ext uri="{BB962C8B-B14F-4D97-AF65-F5344CB8AC3E}">
        <p14:creationId xmlns:p14="http://schemas.microsoft.com/office/powerpoint/2010/main" val="3188105982"/>
      </p:ext>
    </p:extLst>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niya\Desktop\36wks.jpg"/>
          <p:cNvPicPr>
            <a:picLocks noChangeAspect="1" noChangeArrowheads="1"/>
          </p:cNvPicPr>
          <p:nvPr/>
        </p:nvPicPr>
        <p:blipFill>
          <a:blip r:embed="rId2" cstate="print"/>
          <a:srcRect/>
          <a:stretch>
            <a:fillRect/>
          </a:stretch>
        </p:blipFill>
        <p:spPr bwMode="auto">
          <a:xfrm>
            <a:off x="1089423" y="571502"/>
            <a:ext cx="4129088" cy="5243513"/>
          </a:xfrm>
          <a:prstGeom prst="rect">
            <a:avLst/>
          </a:prstGeom>
          <a:noFill/>
        </p:spPr>
      </p:pic>
      <p:pic>
        <p:nvPicPr>
          <p:cNvPr id="5" name="Picture 3" descr="C:\Users\saniya\Desktop\imgres.jpg"/>
          <p:cNvPicPr>
            <a:picLocks noChangeAspect="1" noChangeArrowheads="1"/>
          </p:cNvPicPr>
          <p:nvPr/>
        </p:nvPicPr>
        <p:blipFill>
          <a:blip r:embed="rId3" cstate="print"/>
          <a:srcRect/>
          <a:stretch>
            <a:fillRect/>
          </a:stretch>
        </p:blipFill>
        <p:spPr bwMode="auto">
          <a:xfrm>
            <a:off x="5561410" y="414340"/>
            <a:ext cx="2628900" cy="4333875"/>
          </a:xfrm>
          <a:prstGeom prst="rect">
            <a:avLst/>
          </a:prstGeom>
          <a:noFill/>
        </p:spPr>
      </p:pic>
      <p:sp>
        <p:nvSpPr>
          <p:cNvPr id="6" name="Rectangle 5"/>
          <p:cNvSpPr/>
          <p:nvPr/>
        </p:nvSpPr>
        <p:spPr>
          <a:xfrm>
            <a:off x="3714751" y="5214950"/>
            <a:ext cx="3175421" cy="1077218"/>
          </a:xfrm>
          <a:prstGeom prst="rect">
            <a:avLst/>
          </a:prstGeom>
          <a:ln>
            <a:solidFill>
              <a:schemeClr val="tx1"/>
            </a:solidFill>
          </a:ln>
        </p:spPr>
        <p:txBody>
          <a:bodyPr wrap="none">
            <a:spAutoFit/>
          </a:bodyPr>
          <a:lstStyle/>
          <a:p>
            <a:r>
              <a:rPr lang="en-US" sz="3200" b="1" u="sng" dirty="0">
                <a:solidFill>
                  <a:srgbClr val="00B050"/>
                </a:solidFill>
                <a:cs typeface="Times New Roman" pitchFamily="18" charset="0"/>
              </a:rPr>
              <a:t>MULTIPLE BIRTHS</a:t>
            </a:r>
          </a:p>
          <a:p>
            <a:r>
              <a:rPr lang="en-IN" sz="3200" b="1" u="sng" dirty="0">
                <a:solidFill>
                  <a:srgbClr val="FF0000"/>
                </a:solidFill>
                <a:ea typeface="Times New Roman"/>
              </a:rPr>
              <a:t>  </a:t>
            </a:r>
            <a:r>
              <a:rPr lang="hi-IN" sz="3200" b="1" u="sng" dirty="0">
                <a:solidFill>
                  <a:srgbClr val="FF0000"/>
                </a:solidFill>
                <a:ea typeface="Times New Roman"/>
              </a:rPr>
              <a:t>एकाधिक जन्म</a:t>
            </a:r>
            <a:endParaRPr lang="en-US" sz="3200" b="1" u="sng" dirty="0">
              <a:solidFill>
                <a:srgbClr val="FF0000"/>
              </a:solidFill>
            </a:endParaRPr>
          </a:p>
        </p:txBody>
      </p:sp>
    </p:spTree>
    <p:extLst>
      <p:ext uri="{BB962C8B-B14F-4D97-AF65-F5344CB8AC3E}">
        <p14:creationId xmlns:p14="http://schemas.microsoft.com/office/powerpoint/2010/main" val="2994862045"/>
      </p:ext>
    </p:extLst>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00125"/>
            <a:ext cx="7886700" cy="5176838"/>
          </a:xfrm>
        </p:spPr>
        <p:txBody>
          <a:bodyPr>
            <a:normAutofit/>
          </a:bodyPr>
          <a:lstStyle/>
          <a:p>
            <a:pPr marL="0" indent="0" algn="just">
              <a:spcAft>
                <a:spcPts val="1200"/>
              </a:spcAft>
              <a:buNone/>
            </a:pPr>
            <a:r>
              <a:rPr lang="hi-IN" sz="3600" u="sng" dirty="0">
                <a:solidFill>
                  <a:srgbClr val="00B050"/>
                </a:solidFill>
                <a:ea typeface="Times New Roman"/>
              </a:rPr>
              <a:t>एकाधिक जन्म </a:t>
            </a:r>
            <a:r>
              <a:rPr lang="hi-IN" sz="4400" u="sng" dirty="0">
                <a:solidFill>
                  <a:srgbClr val="00B050"/>
                </a:solidFill>
                <a:cs typeface="Times New Roman" pitchFamily="18" charset="0"/>
              </a:rPr>
              <a:t>के लिए पूर्व-अस्पताल उपचार</a:t>
            </a:r>
            <a:r>
              <a:rPr lang="en-IN" sz="4400" u="sng" dirty="0">
                <a:solidFill>
                  <a:srgbClr val="00B050"/>
                </a:solidFill>
                <a:cs typeface="Times New Roman" pitchFamily="18" charset="0"/>
              </a:rPr>
              <a:t>:-</a:t>
            </a:r>
            <a:endParaRPr lang="en-IN" sz="3600" u="sng" dirty="0">
              <a:solidFill>
                <a:srgbClr val="00B050"/>
              </a:solidFill>
              <a:cs typeface="Times New Roman" pitchFamily="18" charset="0"/>
            </a:endParaRPr>
          </a:p>
          <a:p>
            <a:pPr algn="just">
              <a:spcAft>
                <a:spcPts val="1200"/>
              </a:spcAft>
            </a:pPr>
            <a:r>
              <a:rPr lang="hi-IN" sz="3600" b="1" dirty="0">
                <a:solidFill>
                  <a:srgbClr val="002060"/>
                </a:solidFill>
                <a:cs typeface="Times New Roman" pitchFamily="18" charset="0"/>
              </a:rPr>
              <a:t>दूसरे बच्चे के जन्म से पहले पहले बच्चे की रस्सी को जकड़ें या बांधें।
प्लेसेंटा के जन्म से पहले या बाद में दूसरा बच्चा पैदा हो सकता है।
सामान्य प्रसव की तरह शिशुओं, गर्भनाल की देखभाल करें, प्लेसेंटा और मां की देखभाल करें।</a:t>
            </a:r>
            <a:endParaRPr lang="en-GB" sz="3200" dirty="0">
              <a:solidFill>
                <a:srgbClr val="002060"/>
              </a:solidFill>
            </a:endParaRPr>
          </a:p>
        </p:txBody>
      </p:sp>
    </p:spTree>
    <p:extLst>
      <p:ext uri="{BB962C8B-B14F-4D97-AF65-F5344CB8AC3E}">
        <p14:creationId xmlns:p14="http://schemas.microsoft.com/office/powerpoint/2010/main" val="2577979412"/>
      </p:ext>
    </p:extLst>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14350"/>
            <a:ext cx="7886700" cy="6015038"/>
          </a:xfrm>
        </p:spPr>
        <p:txBody>
          <a:bodyPr>
            <a:normAutofit fontScale="85000" lnSpcReduction="20000"/>
          </a:bodyPr>
          <a:lstStyle/>
          <a:p>
            <a:pPr marL="0" indent="0">
              <a:spcAft>
                <a:spcPts val="1200"/>
              </a:spcAft>
              <a:buNone/>
            </a:pPr>
            <a:r>
              <a:rPr lang="hi-IN" sz="3900" b="1" u="sng" dirty="0">
                <a:solidFill>
                  <a:srgbClr val="00B050"/>
                </a:solidFill>
                <a:cs typeface="Times New Roman" pitchFamily="18" charset="0"/>
              </a:rPr>
              <a:t>6) </a:t>
            </a:r>
            <a:r>
              <a:rPr lang="hi-IN" sz="4700" b="1" u="sng" dirty="0">
                <a:solidFill>
                  <a:srgbClr val="00B050"/>
                </a:solidFill>
                <a:cs typeface="Times New Roman" pitchFamily="18" charset="0"/>
              </a:rPr>
              <a:t>समय से पहले जन्म</a:t>
            </a:r>
            <a:r>
              <a:rPr lang="en-IN" sz="4700" b="1" u="sng" dirty="0">
                <a:solidFill>
                  <a:srgbClr val="00B050"/>
                </a:solidFill>
                <a:cs typeface="Times New Roman" pitchFamily="18" charset="0"/>
              </a:rPr>
              <a:t>:-</a:t>
            </a:r>
          </a:p>
          <a:p>
            <a:pPr>
              <a:spcAft>
                <a:spcPts val="1200"/>
              </a:spcAft>
            </a:pPr>
            <a:r>
              <a:rPr lang="hi-IN" sz="3600" b="1" dirty="0">
                <a:solidFill>
                  <a:srgbClr val="002060"/>
                </a:solidFill>
                <a:cs typeface="Times New Roman" pitchFamily="18" charset="0"/>
              </a:rPr>
              <a:t>समय से पहले शिशु वह होता है जिसका वजन 2.5 किलो (5.5 पाउंड) से कम होता है या गर्भावस्था के 36वें सप्ताह से पहले पैदा होता है। 
यदि आप बच्चे का वजन करने में सक्षम नहीं हैं, तो मां की जानकारी और बच्चे की उपस्थिति के आधार पर समयपूर्वता का निर्धारण करें। 
समय से पहले जन्मे बच्चे का सिर आनुपातिक रूप से बहुत बड़ा होता है, और शरीर एक सामान्य बच्चे की तुलना में छोटा और अधिक लाल होता है। 
समय से पहले जन्मे बच्चे संक्रमण के प्रति बहुत संवेदनशील होते हैं।</a:t>
            </a:r>
            <a:endParaRPr lang="en-GB" dirty="0">
              <a:solidFill>
                <a:srgbClr val="002060"/>
              </a:solidFill>
            </a:endParaRPr>
          </a:p>
        </p:txBody>
      </p:sp>
    </p:spTree>
    <p:extLst>
      <p:ext uri="{BB962C8B-B14F-4D97-AF65-F5344CB8AC3E}">
        <p14:creationId xmlns:p14="http://schemas.microsoft.com/office/powerpoint/2010/main" val="743420868"/>
      </p:ext>
    </p:extLst>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niya\Desktop\imgres.jpg"/>
          <p:cNvPicPr>
            <a:picLocks noChangeAspect="1" noChangeArrowheads="1"/>
          </p:cNvPicPr>
          <p:nvPr/>
        </p:nvPicPr>
        <p:blipFill>
          <a:blip r:embed="rId2" cstate="print"/>
          <a:srcRect/>
          <a:stretch>
            <a:fillRect/>
          </a:stretch>
        </p:blipFill>
        <p:spPr bwMode="auto">
          <a:xfrm>
            <a:off x="964407" y="76200"/>
            <a:ext cx="3225404" cy="2895600"/>
          </a:xfrm>
          <a:prstGeom prst="rect">
            <a:avLst/>
          </a:prstGeom>
          <a:noFill/>
        </p:spPr>
      </p:pic>
      <p:pic>
        <p:nvPicPr>
          <p:cNvPr id="5" name="Picture 3" descr="C:\Users\saniya\Desktop\1.jpg"/>
          <p:cNvPicPr>
            <a:picLocks noChangeAspect="1" noChangeArrowheads="1"/>
          </p:cNvPicPr>
          <p:nvPr/>
        </p:nvPicPr>
        <p:blipFill>
          <a:blip r:embed="rId3" cstate="print"/>
          <a:srcRect/>
          <a:stretch>
            <a:fillRect/>
          </a:stretch>
        </p:blipFill>
        <p:spPr bwMode="auto">
          <a:xfrm>
            <a:off x="4977028" y="76200"/>
            <a:ext cx="3361544" cy="2895600"/>
          </a:xfrm>
          <a:prstGeom prst="rect">
            <a:avLst/>
          </a:prstGeom>
          <a:noFill/>
        </p:spPr>
      </p:pic>
      <p:pic>
        <p:nvPicPr>
          <p:cNvPr id="6" name="Picture 4" descr="C:\Users\saniya\Desktop\2.jpg"/>
          <p:cNvPicPr>
            <a:picLocks noChangeAspect="1" noChangeArrowheads="1"/>
          </p:cNvPicPr>
          <p:nvPr/>
        </p:nvPicPr>
        <p:blipFill>
          <a:blip r:embed="rId4" cstate="print"/>
          <a:srcRect/>
          <a:stretch>
            <a:fillRect/>
          </a:stretch>
        </p:blipFill>
        <p:spPr bwMode="auto">
          <a:xfrm>
            <a:off x="2901808" y="2971801"/>
            <a:ext cx="3556143" cy="2743200"/>
          </a:xfrm>
          <a:prstGeom prst="rect">
            <a:avLst/>
          </a:prstGeom>
          <a:noFill/>
        </p:spPr>
      </p:pic>
      <p:sp>
        <p:nvSpPr>
          <p:cNvPr id="7" name="Rectangle 6"/>
          <p:cNvSpPr/>
          <p:nvPr/>
        </p:nvSpPr>
        <p:spPr>
          <a:xfrm>
            <a:off x="2857488" y="5701745"/>
            <a:ext cx="3434723" cy="1077218"/>
          </a:xfrm>
          <a:prstGeom prst="rect">
            <a:avLst/>
          </a:prstGeom>
          <a:ln>
            <a:solidFill>
              <a:schemeClr val="tx1"/>
            </a:solidFill>
          </a:ln>
        </p:spPr>
        <p:txBody>
          <a:bodyPr wrap="none">
            <a:spAutoFit/>
          </a:bodyPr>
          <a:lstStyle/>
          <a:p>
            <a:r>
              <a:rPr lang="en-US" sz="3200" b="1" dirty="0">
                <a:solidFill>
                  <a:srgbClr val="FF0000"/>
                </a:solidFill>
                <a:ea typeface="Times New Roman"/>
              </a:rPr>
              <a:t>PREMATURE BIRTH</a:t>
            </a:r>
          </a:p>
          <a:p>
            <a:pPr algn="ctr"/>
            <a:r>
              <a:rPr lang="hi-IN" sz="3200" b="1" dirty="0">
                <a:solidFill>
                  <a:srgbClr val="00B050"/>
                </a:solidFill>
                <a:cs typeface="Times New Roman" pitchFamily="18" charset="0"/>
              </a:rPr>
              <a:t>समय से पहले जन्म</a:t>
            </a:r>
            <a:endParaRPr lang="en-US" sz="3200" b="1" dirty="0">
              <a:solidFill>
                <a:srgbClr val="FF0000"/>
              </a:solidFill>
            </a:endParaRPr>
          </a:p>
        </p:txBody>
      </p:sp>
    </p:spTree>
    <p:extLst>
      <p:ext uri="{BB962C8B-B14F-4D97-AF65-F5344CB8AC3E}">
        <p14:creationId xmlns:p14="http://schemas.microsoft.com/office/powerpoint/2010/main" val="916544571"/>
      </p:ext>
    </p:extLst>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71503"/>
            <a:ext cx="7886700" cy="5881833"/>
          </a:xfrm>
        </p:spPr>
        <p:txBody>
          <a:bodyPr>
            <a:normAutofit/>
          </a:bodyPr>
          <a:lstStyle/>
          <a:p>
            <a:pPr marL="0" indent="0">
              <a:spcAft>
                <a:spcPts val="1200"/>
              </a:spcAft>
              <a:buNone/>
            </a:pPr>
            <a:r>
              <a:rPr lang="hi-IN" sz="3600" b="1" u="sng" dirty="0">
                <a:solidFill>
                  <a:srgbClr val="00B050"/>
                </a:solidFill>
                <a:cs typeface="Times New Roman" pitchFamily="18" charset="0"/>
              </a:rPr>
              <a:t>समय से पहले बच्चे के लिए अस्पताल से पहले का उपचार</a:t>
            </a:r>
            <a:r>
              <a:rPr lang="en-IN" sz="3600" b="1" u="sng" dirty="0">
                <a:solidFill>
                  <a:srgbClr val="00B050"/>
                </a:solidFill>
                <a:cs typeface="Times New Roman" pitchFamily="18" charset="0"/>
              </a:rPr>
              <a:t>:-</a:t>
            </a:r>
          </a:p>
          <a:p>
            <a:pPr>
              <a:spcAft>
                <a:spcPts val="1200"/>
              </a:spcAft>
            </a:pPr>
            <a:r>
              <a:rPr lang="hi-IN" sz="3600" b="1" dirty="0">
                <a:solidFill>
                  <a:srgbClr val="002060"/>
                </a:solidFill>
                <a:cs typeface="Times New Roman" pitchFamily="18" charset="0"/>
              </a:rPr>
              <a:t>बच्चे को गर्म रखें।
खुला वायुमार्ग बनाए रखें।
रक्तस्राव के लिए गर्भनाल देखें।
जरूरत पड़ने पर ऑक्सीजन दें।
संदूषण से बचें। बच्चे को लोगों से दूर रखें और सीधे बच्चे पर सांस लेने से बचें।</a:t>
            </a:r>
            <a:endParaRPr lang="en-GB" sz="3600" dirty="0">
              <a:solidFill>
                <a:srgbClr val="002060"/>
              </a:solidFill>
            </a:endParaRPr>
          </a:p>
        </p:txBody>
      </p:sp>
    </p:spTree>
    <p:extLst>
      <p:ext uri="{BB962C8B-B14F-4D97-AF65-F5344CB8AC3E}">
        <p14:creationId xmlns:p14="http://schemas.microsoft.com/office/powerpoint/2010/main" val="1303228137"/>
      </p:ext>
    </p:extLst>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85841"/>
            <a:ext cx="7886700" cy="5191125"/>
          </a:xfrm>
        </p:spPr>
        <p:txBody>
          <a:bodyPr>
            <a:normAutofit fontScale="92500" lnSpcReduction="10000"/>
          </a:bodyPr>
          <a:lstStyle/>
          <a:p>
            <a:pPr marL="0" indent="0">
              <a:lnSpc>
                <a:spcPct val="100000"/>
              </a:lnSpc>
              <a:spcAft>
                <a:spcPts val="1200"/>
              </a:spcAft>
              <a:buNone/>
            </a:pPr>
            <a:r>
              <a:rPr lang="hi-IN" sz="3600" b="1" dirty="0">
                <a:solidFill>
                  <a:srgbClr val="00B050"/>
                </a:solidFill>
                <a:cs typeface="Times New Roman" pitchFamily="18" charset="0"/>
              </a:rPr>
              <a:t>7) </a:t>
            </a:r>
            <a:r>
              <a:rPr lang="hi-IN" sz="3900" b="1" u="sng" dirty="0">
                <a:solidFill>
                  <a:srgbClr val="00B050"/>
                </a:solidFill>
                <a:cs typeface="Times New Roman" pitchFamily="18" charset="0"/>
              </a:rPr>
              <a:t>स्टिलबर्थ</a:t>
            </a:r>
            <a:r>
              <a:rPr lang="en-IN" sz="3900" b="1" u="sng" dirty="0">
                <a:solidFill>
                  <a:srgbClr val="00B050"/>
                </a:solidFill>
                <a:cs typeface="Times New Roman" pitchFamily="18" charset="0"/>
              </a:rPr>
              <a:t>:-</a:t>
            </a:r>
          </a:p>
          <a:p>
            <a:pPr>
              <a:spcAft>
                <a:spcPts val="1200"/>
              </a:spcAft>
            </a:pPr>
            <a:r>
              <a:rPr lang="hi-IN" sz="3600" b="1" dirty="0">
                <a:solidFill>
                  <a:srgbClr val="002060"/>
                </a:solidFill>
                <a:cs typeface="Times New Roman" pitchFamily="18" charset="0"/>
              </a:rPr>
              <a:t>यह एक ऐसी स्थिति है जिसमें बच्चा जन्म से कुछ घंटों, दिनों या हफ्तों पहले गर्भ में ही मर जाता है। 
स्पष्ट मृत्यु के संकेतों में फफोले, दुर्गंध, त्वचा या ऊतक की गिरावट और मलिनकिरण, और एक नरम सिर की उपस्थिति शामिल है। 
अन्य समय में, बच्चा कार्डियक या फुफ्फुसीय गिरफ्तारी में पैदा हो सकता है लेकिन पुनर्जीवन के साथ जीवित रह सकता है।</a:t>
            </a:r>
            <a:endParaRPr lang="en-GB" dirty="0">
              <a:solidFill>
                <a:srgbClr val="002060"/>
              </a:solidFill>
            </a:endParaRPr>
          </a:p>
        </p:txBody>
      </p:sp>
    </p:spTree>
    <p:extLst>
      <p:ext uri="{BB962C8B-B14F-4D97-AF65-F5344CB8AC3E}">
        <p14:creationId xmlns:p14="http://schemas.microsoft.com/office/powerpoint/2010/main" val="3067292527"/>
      </p:ext>
    </p:extLst>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5816" y="6095037"/>
            <a:ext cx="3994042" cy="646331"/>
          </a:xfrm>
          <a:prstGeom prst="rect">
            <a:avLst/>
          </a:prstGeom>
          <a:ln>
            <a:solidFill>
              <a:schemeClr val="tx1"/>
            </a:solidFill>
          </a:ln>
        </p:spPr>
        <p:txBody>
          <a:bodyPr wrap="none">
            <a:spAutoFit/>
          </a:bodyPr>
          <a:lstStyle/>
          <a:p>
            <a:r>
              <a:rPr lang="en-US" sz="3600" b="1" dirty="0">
                <a:solidFill>
                  <a:srgbClr val="FF0000"/>
                </a:solidFill>
                <a:ea typeface="Times New Roman"/>
              </a:rPr>
              <a:t>STILL BIRTH (</a:t>
            </a:r>
            <a:r>
              <a:rPr lang="hi-IN" sz="3600" b="1" u="sng" dirty="0">
                <a:solidFill>
                  <a:srgbClr val="00B050"/>
                </a:solidFill>
                <a:cs typeface="Times New Roman" pitchFamily="18" charset="0"/>
              </a:rPr>
              <a:t>स्टिलबर्थ</a:t>
            </a:r>
            <a:r>
              <a:rPr lang="en-IN" sz="3600" b="1" u="sng" dirty="0">
                <a:solidFill>
                  <a:srgbClr val="00B050"/>
                </a:solidFill>
                <a:cs typeface="Times New Roman" pitchFamily="18" charset="0"/>
              </a:rPr>
              <a:t>)</a:t>
            </a:r>
            <a:endParaRPr lang="en-US" sz="3600" b="1" dirty="0"/>
          </a:p>
        </p:txBody>
      </p:sp>
      <p:pic>
        <p:nvPicPr>
          <p:cNvPr id="5" name="Picture 2" descr="C:\Users\saniya\Desktop\imgres.jpg"/>
          <p:cNvPicPr>
            <a:picLocks noChangeAspect="1" noChangeArrowheads="1"/>
          </p:cNvPicPr>
          <p:nvPr/>
        </p:nvPicPr>
        <p:blipFill>
          <a:blip r:embed="rId2" cstate="print"/>
          <a:srcRect/>
          <a:stretch>
            <a:fillRect/>
          </a:stretch>
        </p:blipFill>
        <p:spPr bwMode="auto">
          <a:xfrm>
            <a:off x="984481" y="185739"/>
            <a:ext cx="3028950" cy="2700848"/>
          </a:xfrm>
          <a:prstGeom prst="rect">
            <a:avLst/>
          </a:prstGeom>
          <a:noFill/>
        </p:spPr>
      </p:pic>
      <p:pic>
        <p:nvPicPr>
          <p:cNvPr id="6" name="Picture 3" descr="C:\Users\saniya\Desktop\1.jpg"/>
          <p:cNvPicPr>
            <a:picLocks noChangeAspect="1" noChangeArrowheads="1"/>
          </p:cNvPicPr>
          <p:nvPr/>
        </p:nvPicPr>
        <p:blipFill>
          <a:blip r:embed="rId3" cstate="print"/>
          <a:srcRect/>
          <a:stretch>
            <a:fillRect/>
          </a:stretch>
        </p:blipFill>
        <p:spPr bwMode="auto">
          <a:xfrm>
            <a:off x="4918474" y="189470"/>
            <a:ext cx="3192397" cy="2697119"/>
          </a:xfrm>
          <a:prstGeom prst="rect">
            <a:avLst/>
          </a:prstGeom>
          <a:noFill/>
        </p:spPr>
      </p:pic>
      <p:pic>
        <p:nvPicPr>
          <p:cNvPr id="7" name="Picture 4" descr="C:\Users\saniya\Desktop\3.jpg"/>
          <p:cNvPicPr>
            <a:picLocks noChangeAspect="1" noChangeArrowheads="1"/>
          </p:cNvPicPr>
          <p:nvPr/>
        </p:nvPicPr>
        <p:blipFill>
          <a:blip r:embed="rId4" cstate="print"/>
          <a:srcRect/>
          <a:stretch>
            <a:fillRect/>
          </a:stretch>
        </p:blipFill>
        <p:spPr bwMode="auto">
          <a:xfrm>
            <a:off x="984481" y="3075274"/>
            <a:ext cx="3028950" cy="2981325"/>
          </a:xfrm>
          <a:prstGeom prst="rect">
            <a:avLst/>
          </a:prstGeom>
          <a:noFill/>
        </p:spPr>
      </p:pic>
      <p:pic>
        <p:nvPicPr>
          <p:cNvPr id="8" name="Picture 5" descr="C:\Users\saniya\Desktop\2.jpg"/>
          <p:cNvPicPr>
            <a:picLocks noChangeAspect="1" noChangeArrowheads="1"/>
          </p:cNvPicPr>
          <p:nvPr/>
        </p:nvPicPr>
        <p:blipFill>
          <a:blip r:embed="rId5" cstate="print"/>
          <a:srcRect/>
          <a:stretch>
            <a:fillRect/>
          </a:stretch>
        </p:blipFill>
        <p:spPr bwMode="auto">
          <a:xfrm>
            <a:off x="4918473" y="3075274"/>
            <a:ext cx="3192397" cy="2981325"/>
          </a:xfrm>
          <a:prstGeom prst="rect">
            <a:avLst/>
          </a:prstGeom>
          <a:noFill/>
        </p:spPr>
      </p:pic>
    </p:spTree>
    <p:extLst>
      <p:ext uri="{BB962C8B-B14F-4D97-AF65-F5344CB8AC3E}">
        <p14:creationId xmlns:p14="http://schemas.microsoft.com/office/powerpoint/2010/main" val="2816189897"/>
      </p:ext>
    </p:extLst>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71500"/>
            <a:ext cx="7886700" cy="5605464"/>
          </a:xfrm>
        </p:spPr>
        <p:txBody>
          <a:bodyPr>
            <a:normAutofit fontScale="85000" lnSpcReduction="20000"/>
          </a:bodyPr>
          <a:lstStyle/>
          <a:p>
            <a:pPr marL="0" indent="0">
              <a:spcAft>
                <a:spcPts val="1200"/>
              </a:spcAft>
              <a:buNone/>
            </a:pPr>
            <a:r>
              <a:rPr lang="hi-IN" sz="4200" b="1" u="sng" dirty="0">
                <a:solidFill>
                  <a:srgbClr val="00B050"/>
                </a:solidFill>
                <a:cs typeface="Times New Roman" pitchFamily="18" charset="0"/>
              </a:rPr>
              <a:t>मृत जन्म का प्रबंधन</a:t>
            </a:r>
            <a:r>
              <a:rPr lang="en-IN" sz="4200" b="1" u="sng" dirty="0">
                <a:solidFill>
                  <a:srgbClr val="00B050"/>
                </a:solidFill>
                <a:cs typeface="Times New Roman" pitchFamily="18" charset="0"/>
              </a:rPr>
              <a:t>:-</a:t>
            </a:r>
          </a:p>
          <a:p>
            <a:pPr>
              <a:spcAft>
                <a:spcPts val="1200"/>
              </a:spcAft>
            </a:pPr>
            <a:r>
              <a:rPr lang="hi-IN" sz="3900" b="1" dirty="0">
                <a:solidFill>
                  <a:srgbClr val="002060"/>
                </a:solidFill>
                <a:cs typeface="Times New Roman" pitchFamily="18" charset="0"/>
              </a:rPr>
              <a:t>यदि ऐसा लगता है कि बच्चे को लंबे समय तक मृत किया गया है तो उसे पुनर्जीवित न करें। 
माँ और रिश्तेदारों के लिए भावनात्मक समर्थन प्रदान करें।
कार्डियक या पल्मोनरी अरेस्ट में पैदा हुए बच्चे को बुनियादी जीवन समर्थन प्राप्त करना चाहिए।
बच्चे की स्थिति के बारे में मां से झूठ न बोलें, और उसे बच्चे को देखने से न रोकें।
माँ की धार्मिक मान्यताओं का पालन करें और स्थानीय रीति-रिवाजों, कानूनों और प्रोटोकॉल का पालन करें।</a:t>
            </a:r>
            <a:endParaRPr lang="en-GB" dirty="0">
              <a:solidFill>
                <a:srgbClr val="002060"/>
              </a:solidFill>
            </a:endParaRPr>
          </a:p>
        </p:txBody>
      </p:sp>
    </p:spTree>
    <p:extLst>
      <p:ext uri="{BB962C8B-B14F-4D97-AF65-F5344CB8AC3E}">
        <p14:creationId xmlns:p14="http://schemas.microsoft.com/office/powerpoint/2010/main" val="2395261687"/>
      </p:ext>
    </p:extLst>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60120449"/>
              </p:ext>
            </p:extLst>
          </p:nvPr>
        </p:nvGraphicFramePr>
        <p:xfrm>
          <a:off x="1259632" y="645114"/>
          <a:ext cx="6427022" cy="6096254"/>
        </p:xfrm>
        <a:graphic>
          <a:graphicData uri="http://schemas.openxmlformats.org/drawingml/2006/table">
            <a:tbl>
              <a:tblPr/>
              <a:tblGrid>
                <a:gridCol w="1282452">
                  <a:extLst>
                    <a:ext uri="{9D8B030D-6E8A-4147-A177-3AD203B41FA5}">
                      <a16:colId xmlns:a16="http://schemas.microsoft.com/office/drawing/2014/main" xmlns="" val="20000"/>
                    </a:ext>
                  </a:extLst>
                </a:gridCol>
                <a:gridCol w="1674976">
                  <a:extLst>
                    <a:ext uri="{9D8B030D-6E8A-4147-A177-3AD203B41FA5}">
                      <a16:colId xmlns:a16="http://schemas.microsoft.com/office/drawing/2014/main" xmlns="" val="20001"/>
                    </a:ext>
                  </a:extLst>
                </a:gridCol>
                <a:gridCol w="717847">
                  <a:extLst>
                    <a:ext uri="{9D8B030D-6E8A-4147-A177-3AD203B41FA5}">
                      <a16:colId xmlns:a16="http://schemas.microsoft.com/office/drawing/2014/main" xmlns="" val="20002"/>
                    </a:ext>
                  </a:extLst>
                </a:gridCol>
                <a:gridCol w="1256232">
                  <a:extLst>
                    <a:ext uri="{9D8B030D-6E8A-4147-A177-3AD203B41FA5}">
                      <a16:colId xmlns:a16="http://schemas.microsoft.com/office/drawing/2014/main" xmlns="" val="20003"/>
                    </a:ext>
                  </a:extLst>
                </a:gridCol>
                <a:gridCol w="1495515">
                  <a:extLst>
                    <a:ext uri="{9D8B030D-6E8A-4147-A177-3AD203B41FA5}">
                      <a16:colId xmlns:a16="http://schemas.microsoft.com/office/drawing/2014/main" xmlns="" val="20004"/>
                    </a:ext>
                  </a:extLst>
                </a:gridCol>
              </a:tblGrid>
              <a:tr h="264653">
                <a:tc>
                  <a:txBody>
                    <a:bodyPr/>
                    <a:lstStyle/>
                    <a:p>
                      <a:pPr marL="0" marR="0">
                        <a:lnSpc>
                          <a:spcPct val="115000"/>
                        </a:lnSpc>
                        <a:spcBef>
                          <a:spcPts val="0"/>
                        </a:spcBef>
                        <a:spcAft>
                          <a:spcPts val="0"/>
                        </a:spcAft>
                        <a:tabLst>
                          <a:tab pos="0" algn="l"/>
                          <a:tab pos="571500" algn="l"/>
                        </a:tabLst>
                      </a:pPr>
                      <a:endParaRPr lang="en-US" sz="1600" b="1" dirty="0">
                        <a:solidFill>
                          <a:srgbClr val="009900"/>
                        </a:solidFill>
                        <a:latin typeface="Kruti Dev 010"/>
                        <a:ea typeface="Times New Roman"/>
                        <a:cs typeface="Times New Roman"/>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0" algn="l"/>
                          <a:tab pos="571500" algn="l"/>
                        </a:tabLst>
                      </a:pPr>
                      <a:r>
                        <a:rPr kumimoji="0" lang="hi-IN" sz="1600" b="1" kern="1200" baseline="0" dirty="0">
                          <a:solidFill>
                            <a:schemeClr val="tx1"/>
                          </a:solidFill>
                          <a:latin typeface="+mn-lt"/>
                          <a:ea typeface="+mn-ea"/>
                          <a:cs typeface="+mn-cs"/>
                        </a:rPr>
                        <a:t>अंक</a:t>
                      </a:r>
                      <a:endParaRPr lang="en-US" sz="1600" b="1" dirty="0">
                        <a:solidFill>
                          <a:srgbClr val="009900"/>
                        </a:solidFill>
                        <a:latin typeface="Times New Roman"/>
                        <a:ea typeface="Times New Roman"/>
                        <a:cs typeface="Times New Roman"/>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0" algn="l"/>
                          <a:tab pos="571500" algn="l"/>
                        </a:tabLst>
                      </a:pPr>
                      <a:r>
                        <a:rPr kumimoji="0" lang="hi-IN" sz="1600" b="1" kern="1200" baseline="0" dirty="0">
                          <a:solidFill>
                            <a:schemeClr val="tx1"/>
                          </a:solidFill>
                          <a:latin typeface="+mn-lt"/>
                          <a:ea typeface="+mn-ea"/>
                          <a:cs typeface="+mn-cs"/>
                        </a:rPr>
                        <a:t>एक मिनट</a:t>
                      </a:r>
                      <a:endParaRPr lang="en-US" sz="1600" b="1" dirty="0">
                        <a:solidFill>
                          <a:srgbClr val="009900"/>
                        </a:solidFill>
                        <a:latin typeface="Times New Roman"/>
                        <a:ea typeface="Times New Roman"/>
                        <a:cs typeface="Times New Roman"/>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0" algn="l"/>
                          <a:tab pos="571500" algn="l"/>
                        </a:tabLst>
                      </a:pPr>
                      <a:r>
                        <a:rPr kumimoji="0" lang="hi-IN" sz="1600" b="1" kern="1200" baseline="0" dirty="0">
                          <a:solidFill>
                            <a:schemeClr val="tx1"/>
                          </a:solidFill>
                          <a:latin typeface="+mn-lt"/>
                          <a:ea typeface="+mn-ea"/>
                          <a:cs typeface="+mn-cs"/>
                        </a:rPr>
                        <a:t>पांच मिनट</a:t>
                      </a:r>
                      <a:endParaRPr lang="en-US" sz="1600" b="1" dirty="0">
                        <a:solidFill>
                          <a:srgbClr val="009900"/>
                        </a:solidFill>
                        <a:latin typeface="Times New Roman"/>
                        <a:ea typeface="Times New Roman"/>
                        <a:cs typeface="Times New Roman"/>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64653">
                <a:tc>
                  <a:txBody>
                    <a:bodyPr/>
                    <a:lstStyle/>
                    <a:p>
                      <a:pPr marL="0" marR="0" algn="ctr">
                        <a:lnSpc>
                          <a:spcPct val="100000"/>
                        </a:lnSpc>
                        <a:spcBef>
                          <a:spcPts val="0"/>
                        </a:spcBef>
                        <a:spcAft>
                          <a:spcPts val="0"/>
                        </a:spcAft>
                        <a:tabLst>
                          <a:tab pos="0" algn="l"/>
                          <a:tab pos="571500" algn="l"/>
                        </a:tabLst>
                      </a:pPr>
                      <a:r>
                        <a:rPr lang="en-US" sz="1600" b="1" dirty="0">
                          <a:solidFill>
                            <a:srgbClr val="FF0000"/>
                          </a:solidFill>
                          <a:latin typeface="Times New Roman" pitchFamily="18" charset="0"/>
                          <a:ea typeface="Times New Roman"/>
                          <a:cs typeface="Times New Roman" pitchFamily="18" charset="0"/>
                        </a:rPr>
                        <a:t>A</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Appearance (</a:t>
                      </a:r>
                      <a:r>
                        <a:rPr kumimoji="0" lang="hi-IN" sz="1800" b="1" kern="1200" baseline="0" dirty="0">
                          <a:solidFill>
                            <a:schemeClr val="tx1"/>
                          </a:solidFill>
                          <a:latin typeface="Times New Roman" pitchFamily="18" charset="0"/>
                          <a:ea typeface="+mn-ea"/>
                          <a:cs typeface="Times New Roman" pitchFamily="18" charset="0"/>
                        </a:rPr>
                        <a:t>त्वचा का रंग</a:t>
                      </a:r>
                      <a:r>
                        <a:rPr kumimoji="0" lang="en-US" sz="1600" b="1" kern="1200" baseline="0" dirty="0">
                          <a:solidFill>
                            <a:schemeClr val="tx1"/>
                          </a:solidFill>
                          <a:latin typeface="Times New Roman" pitchFamily="18" charset="0"/>
                          <a:ea typeface="+mn-ea"/>
                          <a:cs typeface="Times New Roman" pitchFamily="18" charset="0"/>
                        </a:rPr>
                        <a:t>)</a:t>
                      </a:r>
                      <a:endParaRPr lang="en-US" sz="1600" b="1" dirty="0">
                        <a:solidFill>
                          <a:schemeClr val="tx1"/>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नीले या पीले हाथ-पैर</a:t>
                      </a:r>
                      <a:endParaRPr lang="en-US" sz="1800" b="1" dirty="0">
                        <a:solidFill>
                          <a:srgbClr val="FF00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FF0000"/>
                          </a:solidFill>
                          <a:latin typeface="Times New Roman" pitchFamily="18" charset="0"/>
                          <a:ea typeface="Times New Roman"/>
                          <a:cs typeface="Times New Roman" pitchFamily="18" charset="0"/>
                        </a:rPr>
                        <a:t>0</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गुलाबी ट्रंक और नीले छोर</a:t>
                      </a:r>
                      <a:endParaRPr lang="en-US" sz="1800" b="1" dirty="0">
                        <a:solidFill>
                          <a:srgbClr val="FF00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FF0000"/>
                          </a:solidFill>
                          <a:latin typeface="Times New Roman" pitchFamily="18" charset="0"/>
                          <a:ea typeface="Times New Roman"/>
                          <a:cs typeface="Times New Roman" pitchFamily="18" charset="0"/>
                        </a:rPr>
                        <a:t>1</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पूरी तरह से गुलाबी</a:t>
                      </a:r>
                      <a:endParaRPr lang="en-US" sz="1800" b="1" dirty="0">
                        <a:solidFill>
                          <a:srgbClr val="FF00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FF0000"/>
                          </a:solidFill>
                          <a:latin typeface="Times New Roman" pitchFamily="18" charset="0"/>
                          <a:ea typeface="Times New Roman"/>
                          <a:cs typeface="Times New Roman" pitchFamily="18" charset="0"/>
                        </a:rPr>
                        <a:t>2</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64653">
                <a:tc>
                  <a:txBody>
                    <a:bodyPr/>
                    <a:lstStyle/>
                    <a:p>
                      <a:pPr marL="0" marR="0" algn="ctr">
                        <a:lnSpc>
                          <a:spcPct val="100000"/>
                        </a:lnSpc>
                        <a:spcBef>
                          <a:spcPts val="0"/>
                        </a:spcBef>
                        <a:spcAft>
                          <a:spcPts val="0"/>
                        </a:spcAft>
                        <a:tabLst>
                          <a:tab pos="0" algn="l"/>
                          <a:tab pos="571500" algn="l"/>
                        </a:tabLst>
                      </a:pPr>
                      <a:r>
                        <a:rPr lang="en-US" sz="1800" b="1" dirty="0">
                          <a:solidFill>
                            <a:srgbClr val="009900"/>
                          </a:solidFill>
                          <a:latin typeface="Times New Roman" pitchFamily="18" charset="0"/>
                          <a:ea typeface="Times New Roman"/>
                          <a:cs typeface="Times New Roman" pitchFamily="18" charset="0"/>
                        </a:rPr>
                        <a:t>   P</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tabLst>
                          <a:tab pos="0" algn="l"/>
                          <a:tab pos="571500" algn="l"/>
                        </a:tabLst>
                      </a:pPr>
                      <a:r>
                        <a:rPr kumimoji="0" lang="hi-IN" sz="1600" b="1" kern="1200" baseline="0" dirty="0">
                          <a:solidFill>
                            <a:schemeClr val="tx1"/>
                          </a:solidFill>
                          <a:latin typeface="Times New Roman" pitchFamily="18" charset="0"/>
                          <a:ea typeface="+mn-ea"/>
                          <a:cs typeface="Times New Roman" pitchFamily="18" charset="0"/>
                        </a:rPr>
                        <a:t>धड़कन पल्स</a:t>
                      </a:r>
                      <a:endParaRPr lang="en-US" sz="1600" b="1" dirty="0">
                        <a:solidFill>
                          <a:srgbClr val="0099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अनुपस्थित </a:t>
                      </a:r>
                      <a:endParaRPr lang="en-US" sz="1800" b="1" dirty="0">
                        <a:solidFill>
                          <a:srgbClr val="0099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009900"/>
                          </a:solidFill>
                          <a:latin typeface="Times New Roman" pitchFamily="18" charset="0"/>
                          <a:ea typeface="Times New Roman"/>
                          <a:cs typeface="Times New Roman" pitchFamily="18" charset="0"/>
                        </a:rPr>
                        <a:t>0</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100 या उससे कम</a:t>
                      </a:r>
                      <a:endParaRPr lang="en-US" sz="1800" b="1" dirty="0">
                        <a:solidFill>
                          <a:srgbClr val="0099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009900"/>
                          </a:solidFill>
                          <a:latin typeface="Times New Roman" pitchFamily="18" charset="0"/>
                          <a:ea typeface="Times New Roman"/>
                          <a:cs typeface="Times New Roman" pitchFamily="18" charset="0"/>
                        </a:rPr>
                        <a:t>1</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100 से अधिक</a:t>
                      </a:r>
                      <a:endParaRPr lang="en-US" sz="1800" b="1" dirty="0">
                        <a:solidFill>
                          <a:srgbClr val="0099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009900"/>
                          </a:solidFill>
                          <a:latin typeface="Times New Roman" pitchFamily="18" charset="0"/>
                          <a:ea typeface="Times New Roman"/>
                          <a:cs typeface="Times New Roman" pitchFamily="18" charset="0"/>
                        </a:rPr>
                        <a:t>2</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64653">
                <a:tc>
                  <a:txBody>
                    <a:bodyPr/>
                    <a:lstStyle/>
                    <a:p>
                      <a:pPr marL="0" marR="0" algn="ctr">
                        <a:lnSpc>
                          <a:spcPct val="100000"/>
                        </a:lnSpc>
                        <a:spcBef>
                          <a:spcPts val="0"/>
                        </a:spcBef>
                        <a:spcAft>
                          <a:spcPts val="0"/>
                        </a:spcAft>
                        <a:tabLst>
                          <a:tab pos="0" algn="l"/>
                          <a:tab pos="571500" algn="l"/>
                        </a:tabLst>
                      </a:pPr>
                      <a:r>
                        <a:rPr lang="en-US" sz="1800" b="1" dirty="0">
                          <a:solidFill>
                            <a:srgbClr val="CC0066"/>
                          </a:solidFill>
                          <a:latin typeface="Times New Roman" pitchFamily="18" charset="0"/>
                          <a:ea typeface="Times New Roman"/>
                          <a:cs typeface="Times New Roman" pitchFamily="18" charset="0"/>
                        </a:rPr>
                        <a:t>   G</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tabLst>
                          <a:tab pos="0" algn="l"/>
                          <a:tab pos="571500" algn="l"/>
                        </a:tabLst>
                      </a:pPr>
                      <a:r>
                        <a:rPr kumimoji="0" lang="hi-IN" sz="1600" b="1" kern="1200" baseline="0" dirty="0">
                          <a:solidFill>
                            <a:schemeClr val="tx1"/>
                          </a:solidFill>
                          <a:latin typeface="Times New Roman" pitchFamily="18" charset="0"/>
                          <a:ea typeface="+mn-ea"/>
                          <a:cs typeface="Times New Roman" pitchFamily="18" charset="0"/>
                        </a:rPr>
                        <a:t>मुस्कराहट (चिड़चिड़ापन)</a:t>
                      </a:r>
                      <a:endParaRPr lang="en-US" sz="1600" b="1" dirty="0">
                        <a:solidFill>
                          <a:srgbClr val="CC0066"/>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9"/>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कोई प्रतिक्रिया नहीं</a:t>
                      </a:r>
                      <a:endParaRPr lang="en-US" sz="1800" b="1" dirty="0">
                        <a:solidFill>
                          <a:srgbClr val="CC0066"/>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CC0066"/>
                          </a:solidFill>
                          <a:latin typeface="Times New Roman" pitchFamily="18" charset="0"/>
                          <a:ea typeface="Times New Roman"/>
                          <a:cs typeface="Times New Roman" pitchFamily="18" charset="0"/>
                        </a:rPr>
                        <a:t>0</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मुस्कराहट या फुसफुसाहट</a:t>
                      </a:r>
                      <a:endParaRPr lang="en-US" sz="1800" b="1" dirty="0">
                        <a:solidFill>
                          <a:srgbClr val="CC0066"/>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CC0066"/>
                          </a:solidFill>
                          <a:latin typeface="Times New Roman" pitchFamily="18" charset="0"/>
                          <a:ea typeface="Times New Roman"/>
                          <a:cs typeface="Times New Roman" pitchFamily="18" charset="0"/>
                        </a:rPr>
                        <a:t>1</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सक्रिय रूप से रोता है</a:t>
                      </a:r>
                      <a:endParaRPr lang="en-US" sz="1800" b="1" dirty="0">
                        <a:solidFill>
                          <a:srgbClr val="CC0066"/>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CC0066"/>
                          </a:solidFill>
                          <a:latin typeface="Times New Roman" pitchFamily="18" charset="0"/>
                          <a:ea typeface="Times New Roman"/>
                          <a:cs typeface="Times New Roman" pitchFamily="18" charset="0"/>
                        </a:rPr>
                        <a:t>2</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64653">
                <a:tc>
                  <a:txBody>
                    <a:bodyPr/>
                    <a:lstStyle/>
                    <a:p>
                      <a:pPr marL="0" marR="0" algn="ctr">
                        <a:lnSpc>
                          <a:spcPct val="100000"/>
                        </a:lnSpc>
                        <a:spcBef>
                          <a:spcPts val="0"/>
                        </a:spcBef>
                        <a:spcAft>
                          <a:spcPts val="0"/>
                        </a:spcAft>
                        <a:tabLst>
                          <a:tab pos="0" algn="l"/>
                          <a:tab pos="571500" algn="l"/>
                        </a:tabLst>
                      </a:pPr>
                      <a:r>
                        <a:rPr lang="en-US" sz="1800" b="1" dirty="0">
                          <a:solidFill>
                            <a:srgbClr val="0000FF"/>
                          </a:solidFill>
                          <a:latin typeface="Times New Roman" pitchFamily="18" charset="0"/>
                          <a:ea typeface="Times New Roman"/>
                          <a:cs typeface="Times New Roman" pitchFamily="18" charset="0"/>
                        </a:rPr>
                        <a:t>   A</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tabLst>
                          <a:tab pos="0" algn="l"/>
                          <a:tab pos="571500" algn="l"/>
                        </a:tabLst>
                      </a:pPr>
                      <a:r>
                        <a:rPr kumimoji="0" lang="hi-IN" sz="1600" b="1" kern="1200" baseline="0" dirty="0">
                          <a:solidFill>
                            <a:schemeClr val="tx1"/>
                          </a:solidFill>
                          <a:latin typeface="Times New Roman" pitchFamily="18" charset="0"/>
                          <a:ea typeface="+mn-ea"/>
                          <a:cs typeface="Times New Roman" pitchFamily="18" charset="0"/>
                        </a:rPr>
                        <a:t>गतिविधि (मांसपेशी टोन)</a:t>
                      </a:r>
                      <a:endParaRPr lang="en-US" sz="1600" b="1" dirty="0">
                        <a:solidFill>
                          <a:srgbClr val="0000FF"/>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3"/>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ढीला, लंगड़ा</a:t>
                      </a:r>
                      <a:endParaRPr lang="en-US" sz="1800" b="1" dirty="0">
                        <a:solidFill>
                          <a:srgbClr val="0000FF"/>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0000FF"/>
                          </a:solidFill>
                          <a:latin typeface="Times New Roman" pitchFamily="18" charset="0"/>
                          <a:ea typeface="Times New Roman"/>
                          <a:cs typeface="Times New Roman" pitchFamily="18" charset="0"/>
                        </a:rPr>
                        <a:t>0</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छोरों का कुछ लचीलापन</a:t>
                      </a:r>
                      <a:endParaRPr lang="en-US" sz="1800" b="1" dirty="0">
                        <a:solidFill>
                          <a:srgbClr val="0000FF"/>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0000FF"/>
                          </a:solidFill>
                          <a:latin typeface="Times New Roman" pitchFamily="18" charset="0"/>
                          <a:ea typeface="Times New Roman"/>
                          <a:cs typeface="Times New Roman" pitchFamily="18" charset="0"/>
                        </a:rPr>
                        <a:t>1</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सक्रिय चरम गति</a:t>
                      </a:r>
                      <a:endParaRPr lang="en-US" sz="1800" b="1" dirty="0">
                        <a:solidFill>
                          <a:srgbClr val="0000FF"/>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0000FF"/>
                          </a:solidFill>
                          <a:latin typeface="Times New Roman" pitchFamily="18" charset="0"/>
                          <a:ea typeface="Times New Roman"/>
                          <a:cs typeface="Times New Roman" pitchFamily="18" charset="0"/>
                        </a:rPr>
                        <a:t>2</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64653">
                <a:tc>
                  <a:txBody>
                    <a:bodyPr/>
                    <a:lstStyle/>
                    <a:p>
                      <a:pPr marL="0" marR="0" algn="ctr">
                        <a:lnSpc>
                          <a:spcPct val="100000"/>
                        </a:lnSpc>
                        <a:spcBef>
                          <a:spcPts val="0"/>
                        </a:spcBef>
                        <a:spcAft>
                          <a:spcPts val="0"/>
                        </a:spcAft>
                        <a:tabLst>
                          <a:tab pos="0" algn="l"/>
                          <a:tab pos="571500" algn="l"/>
                        </a:tabLst>
                      </a:pPr>
                      <a:r>
                        <a:rPr lang="en-US" sz="1800" b="1" dirty="0">
                          <a:solidFill>
                            <a:srgbClr val="FF6600"/>
                          </a:solidFill>
                          <a:latin typeface="Times New Roman" pitchFamily="18" charset="0"/>
                          <a:ea typeface="Times New Roman"/>
                          <a:cs typeface="Times New Roman" pitchFamily="18" charset="0"/>
                        </a:rPr>
                        <a:t>   R</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tabLst>
                          <a:tab pos="0" algn="l"/>
                          <a:tab pos="571500" algn="l"/>
                        </a:tabLst>
                      </a:pPr>
                      <a:r>
                        <a:rPr kumimoji="0" lang="hi-IN" sz="1600" b="1" kern="1200" baseline="0" dirty="0">
                          <a:solidFill>
                            <a:schemeClr val="tx1"/>
                          </a:solidFill>
                          <a:latin typeface="Times New Roman" pitchFamily="18" charset="0"/>
                          <a:ea typeface="+mn-ea"/>
                          <a:cs typeface="Times New Roman" pitchFamily="18" charset="0"/>
                        </a:rPr>
                        <a:t>श्वसन प्रयास</a:t>
                      </a:r>
                      <a:endParaRPr lang="en-US" sz="1600" b="1" dirty="0">
                        <a:solidFill>
                          <a:srgbClr val="FF66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7"/>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अनुपस्थित </a:t>
                      </a:r>
                      <a:endParaRPr lang="en-US" sz="1800" b="1" dirty="0">
                        <a:solidFill>
                          <a:srgbClr val="FF66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FF6600"/>
                          </a:solidFill>
                          <a:latin typeface="Times New Roman" pitchFamily="18" charset="0"/>
                          <a:ea typeface="Times New Roman"/>
                          <a:cs typeface="Times New Roman" pitchFamily="18" charset="0"/>
                        </a:rPr>
                        <a:t>0</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धीमा और अनियमित</a:t>
                      </a:r>
                      <a:endParaRPr lang="en-US" sz="1800" b="1" dirty="0">
                        <a:solidFill>
                          <a:srgbClr val="FF66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FF6600"/>
                          </a:solidFill>
                          <a:latin typeface="Times New Roman" pitchFamily="18" charset="0"/>
                          <a:ea typeface="Times New Roman"/>
                          <a:cs typeface="Times New Roman" pitchFamily="18" charset="0"/>
                        </a:rPr>
                        <a:t>1</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जोरदार रोना</a:t>
                      </a:r>
                      <a:endParaRPr lang="en-US" sz="1800" b="1" dirty="0">
                        <a:solidFill>
                          <a:srgbClr val="FF66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FF6600"/>
                          </a:solidFill>
                          <a:latin typeface="Times New Roman" pitchFamily="18" charset="0"/>
                          <a:ea typeface="Times New Roman"/>
                          <a:cs typeface="Times New Roman" pitchFamily="18" charset="0"/>
                        </a:rPr>
                        <a:t>2</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mn-lt"/>
                          <a:ea typeface="+mn-ea"/>
                          <a:cs typeface="+mn-cs"/>
                        </a:rPr>
                        <a:t>कुल स्कोर</a:t>
                      </a:r>
                      <a:endParaRPr lang="en-US" sz="1800" b="1" dirty="0">
                        <a:solidFill>
                          <a:srgbClr val="FF0000"/>
                        </a:solidFill>
                        <a:latin typeface="Times New Roman"/>
                        <a:ea typeface="Times New Roman"/>
                        <a:cs typeface="Times New Roman"/>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bl>
          </a:graphicData>
        </a:graphic>
      </p:graphicFrame>
      <p:sp>
        <p:nvSpPr>
          <p:cNvPr id="5" name="Rectangle 4"/>
          <p:cNvSpPr/>
          <p:nvPr/>
        </p:nvSpPr>
        <p:spPr>
          <a:xfrm>
            <a:off x="2114551" y="35913"/>
            <a:ext cx="4839891" cy="584775"/>
          </a:xfrm>
          <a:prstGeom prst="rect">
            <a:avLst/>
          </a:prstGeom>
        </p:spPr>
        <p:txBody>
          <a:bodyPr wrap="square">
            <a:spAutoFit/>
          </a:bodyPr>
          <a:lstStyle/>
          <a:p>
            <a:pPr algn="ctr"/>
            <a:r>
              <a:rPr lang="en-US" sz="3200" b="1" u="sng" dirty="0">
                <a:solidFill>
                  <a:srgbClr val="FF0000"/>
                </a:solidFill>
                <a:cs typeface="Times New Roman" pitchFamily="18" charset="0"/>
              </a:rPr>
              <a:t>APGAR </a:t>
            </a:r>
            <a:r>
              <a:rPr lang="hi-IN" sz="3200" b="1" u="sng" dirty="0">
                <a:solidFill>
                  <a:srgbClr val="FF0000"/>
                </a:solidFill>
                <a:cs typeface="Times New Roman" pitchFamily="18" charset="0"/>
              </a:rPr>
              <a:t>स्कोरिंग सिस्टम</a:t>
            </a:r>
            <a:endParaRPr lang="en-US" sz="3200" b="1" u="sng" dirty="0">
              <a:solidFill>
                <a:srgbClr val="FF0000"/>
              </a:solidFill>
              <a:cs typeface="Times New Roman" pitchFamily="18" charset="0"/>
            </a:endParaRPr>
          </a:p>
        </p:txBody>
      </p:sp>
    </p:spTree>
    <p:extLst>
      <p:ext uri="{BB962C8B-B14F-4D97-AF65-F5344CB8AC3E}">
        <p14:creationId xmlns:p14="http://schemas.microsoft.com/office/powerpoint/2010/main" val="1438168717"/>
      </p:ext>
    </p:extLst>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14338"/>
            <a:ext cx="7886700" cy="6229350"/>
          </a:xfrm>
        </p:spPr>
        <p:txBody>
          <a:bodyPr>
            <a:normAutofit fontScale="92500" lnSpcReduction="10000"/>
          </a:bodyPr>
          <a:lstStyle/>
          <a:p>
            <a:pPr marL="0" indent="0" algn="just">
              <a:lnSpc>
                <a:spcPct val="110000"/>
              </a:lnSpc>
              <a:buNone/>
            </a:pPr>
            <a:r>
              <a:rPr lang="hi-IN" sz="3500" dirty="0">
                <a:solidFill>
                  <a:srgbClr val="002060"/>
                </a:solidFill>
                <a:cs typeface="Times New Roman" pitchFamily="18" charset="0"/>
              </a:rPr>
              <a:t>आदर्श रूप से, स्कोर जन्म के एक मिनट और पांच मिनट बाद</a:t>
            </a:r>
            <a:endParaRPr lang="en-IN" sz="3500" dirty="0">
              <a:solidFill>
                <a:srgbClr val="002060"/>
              </a:solidFill>
              <a:cs typeface="Times New Roman" pitchFamily="18" charset="0"/>
            </a:endParaRPr>
          </a:p>
          <a:p>
            <a:pPr marL="0" indent="0" algn="just">
              <a:lnSpc>
                <a:spcPct val="110000"/>
              </a:lnSpc>
              <a:buNone/>
            </a:pPr>
            <a:r>
              <a:rPr lang="hi-IN" sz="3500" dirty="0">
                <a:solidFill>
                  <a:srgbClr val="002060"/>
                </a:solidFill>
                <a:cs typeface="Times New Roman" pitchFamily="18" charset="0"/>
              </a:rPr>
              <a:t> लिए जाते हैं।
यदि नवजात शिशु सांस नहीं ले रहा है, तो </a:t>
            </a:r>
            <a:r>
              <a:rPr lang="en-US" sz="3500" dirty="0">
                <a:solidFill>
                  <a:srgbClr val="002060"/>
                </a:solidFill>
                <a:cs typeface="Times New Roman" pitchFamily="18" charset="0"/>
              </a:rPr>
              <a:t>APGAR </a:t>
            </a:r>
            <a:r>
              <a:rPr lang="hi-IN" sz="3500" dirty="0">
                <a:solidFill>
                  <a:srgbClr val="002060"/>
                </a:solidFill>
                <a:cs typeface="Times New Roman" pitchFamily="18" charset="0"/>
              </a:rPr>
              <a:t>स्कोर के लिए पुनर्जीवन को न रोकें।
कुल स्कोर निम्नलिखित को इंगित करता है:</a:t>
            </a:r>
            <a:endParaRPr lang="en-IN" sz="3500" dirty="0">
              <a:solidFill>
                <a:srgbClr val="002060"/>
              </a:solidFill>
              <a:cs typeface="Times New Roman" pitchFamily="18" charset="0"/>
            </a:endParaRPr>
          </a:p>
          <a:p>
            <a:pPr algn="just">
              <a:lnSpc>
                <a:spcPct val="110000"/>
              </a:lnSpc>
            </a:pPr>
            <a:r>
              <a:rPr lang="hi-IN" sz="3500" dirty="0">
                <a:solidFill>
                  <a:srgbClr val="002060"/>
                </a:solidFill>
                <a:cs typeface="Times New Roman" pitchFamily="18" charset="0"/>
              </a:rPr>
              <a:t>7-10: एक सक्रिय और जोरदार नवजात शिशु को इंगित करता है जिसे नियमित देखभाल की आवश्यकता होती है।
4-6: एक मध्यम अवसादग्रस्त नवजात शिशु को इंगित करता है जिसे ऑक्सीजन और उत्तेजना की आवश्यकता होती है।
0-3: एक गंभीर रूप से उदास नवजात शिशु को इंगित करता है जिसे तत्काल पुनर्जीवन प्रयासों की आवश्यकता होती है।</a:t>
            </a:r>
            <a:endParaRPr lang="en-GB" dirty="0">
              <a:solidFill>
                <a:srgbClr val="002060"/>
              </a:solidFill>
            </a:endParaRPr>
          </a:p>
        </p:txBody>
      </p:sp>
    </p:spTree>
    <p:extLst>
      <p:ext uri="{BB962C8B-B14F-4D97-AF65-F5344CB8AC3E}">
        <p14:creationId xmlns:p14="http://schemas.microsoft.com/office/powerpoint/2010/main" val="1817107886"/>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37"/>
            <a:ext cx="7886700" cy="900784"/>
          </a:xfrm>
        </p:spPr>
        <p:txBody>
          <a:bodyPr>
            <a:normAutofit/>
          </a:bodyPr>
          <a:lstStyle/>
          <a:p>
            <a:r>
              <a:rPr lang="hi-IN" sz="3600" b="1" u="sng" dirty="0">
                <a:solidFill>
                  <a:srgbClr val="FF0000"/>
                </a:solidFill>
                <a:latin typeface="+mn-lt"/>
              </a:rPr>
              <a:t>प्रसव के चरण</a:t>
            </a:r>
            <a:endParaRPr lang="en-GB" sz="3600" u="sng" dirty="0">
              <a:solidFill>
                <a:srgbClr val="FF0000"/>
              </a:solidFill>
              <a:latin typeface="+mn-lt"/>
            </a:endParaRPr>
          </a:p>
        </p:txBody>
      </p:sp>
      <p:sp>
        <p:nvSpPr>
          <p:cNvPr id="3" name="Content Placeholder 2"/>
          <p:cNvSpPr>
            <a:spLocks noGrp="1"/>
          </p:cNvSpPr>
          <p:nvPr>
            <p:ph idx="1"/>
          </p:nvPr>
        </p:nvSpPr>
        <p:spPr>
          <a:xfrm>
            <a:off x="510779" y="1071546"/>
            <a:ext cx="7886700" cy="5093758"/>
          </a:xfrm>
        </p:spPr>
        <p:txBody>
          <a:bodyPr/>
          <a:lstStyle/>
          <a:p>
            <a:pPr eaLnBrk="0" fontAlgn="base" hangingPunct="0">
              <a:lnSpc>
                <a:spcPct val="100000"/>
              </a:lnSpc>
              <a:spcBef>
                <a:spcPct val="0"/>
              </a:spcBef>
              <a:spcAft>
                <a:spcPct val="0"/>
              </a:spcAft>
            </a:pPr>
            <a:r>
              <a:rPr lang="hi-IN" sz="2800" dirty="0">
                <a:solidFill>
                  <a:srgbClr val="00B0F0"/>
                </a:solidFill>
                <a:ea typeface="Times New Roman" panose="02020603050405020304" pitchFamily="18" charset="0"/>
                <a:cs typeface="Arial" panose="020B0604020202020204" pitchFamily="34" charset="0"/>
              </a:rPr>
              <a:t>पहला चरण (फैलाव): मां के संकुचन से शुरू होता है और तब समाप्त होता है जब शिशु जन्म नहर में प्रवेश करता है। इस पहले और सबसे लंबे चरण के दौरान, गर्भाशय ग्रीवा पूरी तरह से फैल जाती है (विस्तारित)।</a:t>
            </a:r>
            <a:endParaRPr lang="en-GB" sz="4400" dirty="0">
              <a:latin typeface="Arial" panose="020B0604020202020204" pitchFamily="34" charset="0"/>
            </a:endParaRPr>
          </a:p>
          <a:p>
            <a:pPr marL="0" indent="0">
              <a:buNone/>
            </a:pPr>
            <a:endParaRPr lang="en-GB"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989" y="3558384"/>
            <a:ext cx="4864894" cy="26852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117871" y="18335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739178054"/>
      </p:ext>
    </p:extLst>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Font typeface="Monotype Sorts" pitchFamily="2" charset="2"/>
              <a:buNone/>
              <a:defRPr/>
            </a:pPr>
            <a:endParaRPr lang="en-US" dirty="0"/>
          </a:p>
          <a:p>
            <a:pPr algn="ctr">
              <a:buFont typeface="Monotype Sorts" pitchFamily="2" charset="2"/>
              <a:buNone/>
              <a:defRPr/>
            </a:pPr>
            <a:r>
              <a:rPr lang="hi-IN" sz="9600" b="1" dirty="0">
                <a:solidFill>
                  <a:srgbClr val="FF0000"/>
                </a:solidFill>
              </a:rPr>
              <a:t>कोई भी प्रश्न</a:t>
            </a:r>
            <a:endParaRPr lang="en-IN" sz="9600" b="1" dirty="0">
              <a:solidFill>
                <a:srgbClr val="FF0000"/>
              </a:solidFill>
            </a:endParaRPr>
          </a:p>
          <a:p>
            <a:pPr algn="ctr">
              <a:buFont typeface="Monotype Sorts" pitchFamily="2" charset="2"/>
              <a:buNone/>
              <a:defRPr/>
            </a:pPr>
            <a:r>
              <a:rPr lang="en-IN" sz="9600" b="1" dirty="0">
                <a:solidFill>
                  <a:srgbClr val="FF0000"/>
                </a:solidFill>
              </a:rPr>
              <a:t>?</a:t>
            </a:r>
          </a:p>
        </p:txBody>
      </p:sp>
    </p:spTree>
    <p:extLst>
      <p:ext uri="{BB962C8B-B14F-4D97-AF65-F5344CB8AC3E}">
        <p14:creationId xmlns:p14="http://schemas.microsoft.com/office/powerpoint/2010/main" val="1986116512"/>
      </p:ext>
    </p:extLst>
  </p:cSld>
  <p:clrMapOvr>
    <a:masterClrMapping/>
  </p:clrMapOvr>
  <p:transition>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7425" y="2686050"/>
            <a:ext cx="4629150" cy="1371600"/>
          </a:xfrm>
        </p:spPr>
        <p:txBody>
          <a:bodyPr>
            <a:normAutofit fontScale="92500" lnSpcReduction="10000"/>
          </a:bodyPr>
          <a:lstStyle/>
          <a:p>
            <a:pPr marL="0" indent="0" algn="ctr">
              <a:buNone/>
              <a:defRPr/>
            </a:pPr>
            <a:r>
              <a:rPr lang="hi-IN" sz="96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धन्यवाद</a:t>
            </a:r>
            <a:endParaRPr lang="en-IN" dirty="0"/>
          </a:p>
        </p:txBody>
      </p:sp>
    </p:spTree>
    <p:extLst>
      <p:ext uri="{BB962C8B-B14F-4D97-AF65-F5344CB8AC3E}">
        <p14:creationId xmlns:p14="http://schemas.microsoft.com/office/powerpoint/2010/main" val="2365412345"/>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48680"/>
            <a:ext cx="8964488"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628650" y="7937"/>
            <a:ext cx="7886700" cy="90078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3600" b="1" u="sng" dirty="0">
                <a:solidFill>
                  <a:srgbClr val="00B0F0"/>
                </a:solidFill>
                <a:ea typeface="Times New Roman" panose="02020603050405020304" pitchFamily="18" charset="0"/>
                <a:cs typeface="Arial" panose="020B0604020202020204" pitchFamily="34" charset="0"/>
              </a:rPr>
              <a:t>पहला चरण (फैलाव):</a:t>
            </a:r>
            <a:endParaRPr lang="en-GB" sz="3600" u="sng" dirty="0">
              <a:solidFill>
                <a:srgbClr val="FF0000"/>
              </a:solidFill>
              <a:latin typeface="+mn-lt"/>
            </a:endParaRPr>
          </a:p>
        </p:txBody>
      </p:sp>
    </p:spTree>
    <p:extLst>
      <p:ext uri="{BB962C8B-B14F-4D97-AF65-F5344CB8AC3E}">
        <p14:creationId xmlns:p14="http://schemas.microsoft.com/office/powerpoint/2010/main" val="1648207781"/>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4290"/>
            <a:ext cx="7886700" cy="5519738"/>
          </a:xfrm>
        </p:spPr>
        <p:txBody>
          <a:bodyPr/>
          <a:lstStyle/>
          <a:p>
            <a:pPr eaLnBrk="0" fontAlgn="base" hangingPunct="0">
              <a:lnSpc>
                <a:spcPct val="100000"/>
              </a:lnSpc>
              <a:spcBef>
                <a:spcPct val="0"/>
              </a:spcBef>
              <a:spcAft>
                <a:spcPct val="0"/>
              </a:spcAft>
              <a:tabLst>
                <a:tab pos="228600" algn="l"/>
                <a:tab pos="800100" algn="l"/>
              </a:tabLst>
            </a:pPr>
            <a:endParaRPr lang="en-IN" sz="2800" dirty="0">
              <a:solidFill>
                <a:srgbClr val="00B0F0"/>
              </a:solidFill>
              <a:ea typeface="Times New Roman" panose="02020603050405020304" pitchFamily="18" charset="0"/>
              <a:cs typeface="Arial" panose="020B0604020202020204" pitchFamily="34" charset="0"/>
            </a:endParaRPr>
          </a:p>
          <a:p>
            <a:pPr eaLnBrk="0" fontAlgn="base" hangingPunct="0">
              <a:lnSpc>
                <a:spcPct val="100000"/>
              </a:lnSpc>
              <a:spcBef>
                <a:spcPct val="0"/>
              </a:spcBef>
              <a:spcAft>
                <a:spcPct val="0"/>
              </a:spcAft>
              <a:tabLst>
                <a:tab pos="228600" algn="l"/>
                <a:tab pos="800100" algn="l"/>
              </a:tabLst>
            </a:pPr>
            <a:r>
              <a:rPr lang="hi-IN" sz="2800" dirty="0">
                <a:solidFill>
                  <a:srgbClr val="00B0F0"/>
                </a:solidFill>
                <a:ea typeface="Times New Roman" panose="02020603050405020304" pitchFamily="18" charset="0"/>
                <a:cs typeface="Arial" panose="020B0604020202020204" pitchFamily="34" charset="0"/>
              </a:rPr>
              <a:t>दूसरा चरण/निष्कासन: </a:t>
            </a:r>
            <a:endParaRPr lang="en-IN" sz="2800" dirty="0">
              <a:solidFill>
                <a:srgbClr val="00B0F0"/>
              </a:solidFill>
              <a:ea typeface="Times New Roman" panose="02020603050405020304" pitchFamily="18" charset="0"/>
              <a:cs typeface="Arial" panose="020B0604020202020204" pitchFamily="34" charset="0"/>
            </a:endParaRPr>
          </a:p>
          <a:p>
            <a:pPr marL="0" indent="0" eaLnBrk="0" fontAlgn="base" hangingPunct="0">
              <a:lnSpc>
                <a:spcPct val="100000"/>
              </a:lnSpc>
              <a:spcBef>
                <a:spcPct val="0"/>
              </a:spcBef>
              <a:spcAft>
                <a:spcPct val="0"/>
              </a:spcAft>
              <a:buNone/>
              <a:tabLst>
                <a:tab pos="228600" algn="l"/>
                <a:tab pos="800100" algn="l"/>
              </a:tabLst>
            </a:pPr>
            <a:r>
              <a:rPr lang="hi-IN" sz="2800" dirty="0">
                <a:solidFill>
                  <a:srgbClr val="00B0F0"/>
                </a:solidFill>
                <a:ea typeface="Times New Roman" panose="02020603050405020304" pitchFamily="18" charset="0"/>
                <a:cs typeface="Arial" panose="020B0604020202020204" pitchFamily="34" charset="0"/>
              </a:rPr>
              <a:t>उस क्षण से शुरू होता है जब शिशु जन्म नहर में चला जाता है। जब बच्चे का सिर जन्म नहर के उद्घाटन पर दिखाई देता है, तो इसे "क्राउनिंग" कहा जाता है। दूसरा चरण शिशु के जन्म के साथ समाप्त होता है।</a:t>
            </a:r>
            <a:endParaRPr lang="en-GB" sz="4400" dirty="0">
              <a:latin typeface="Arial" panose="020B0604020202020204" pitchFamily="34" charset="0"/>
            </a:endParaRPr>
          </a:p>
          <a:p>
            <a:endParaRPr lang="en-GB" dirty="0"/>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034" y="3186113"/>
            <a:ext cx="2753916" cy="29908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 y="4572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5" descr="Second St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1" y="3186113"/>
            <a:ext cx="2625329"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433819"/>
      </p:ext>
    </p:extLst>
  </p:cSld>
  <p:clrMapOvr>
    <a:masterClrMapping/>
  </p:clrMapOvr>
  <p:transition>
    <p:wipe dir="r"/>
  </p:transition>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1821</TotalTime>
  <Words>2096</Words>
  <Application>Microsoft Office PowerPoint</Application>
  <PresentationFormat>On-screen Show (4:3)</PresentationFormat>
  <Paragraphs>222</Paragraphs>
  <Slides>71</Slides>
  <Notes>1</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PowerPoint Presentation</vt:lpstr>
      <vt:lpstr>उद्देश्य</vt:lpstr>
      <vt:lpstr>गर्भावस्था की शारीरिक रचना</vt:lpstr>
      <vt:lpstr>PowerPoint Presentation</vt:lpstr>
      <vt:lpstr>PowerPoint Presentation</vt:lpstr>
      <vt:lpstr>PowerPoint Presentation</vt:lpstr>
      <vt:lpstr>प्रसव के चरण</vt:lpstr>
      <vt:lpstr>PowerPoint Presentation</vt:lpstr>
      <vt:lpstr>PowerPoint Presentation</vt:lpstr>
      <vt:lpstr>PowerPoint Presentation</vt:lpstr>
      <vt:lpstr>PowerPoint Presentation</vt:lpstr>
      <vt:lpstr>माँ का आकलन</vt:lpstr>
      <vt:lpstr>माँ का आकलन</vt:lpstr>
      <vt:lpstr>PowerPoint Presentation</vt:lpstr>
      <vt:lpstr>PowerPoint Presentation</vt:lpstr>
      <vt:lpstr>PowerPoint Presentation</vt:lpstr>
      <vt:lpstr>माँ की प्री-हॉस्पिटल तैयारी</vt:lpstr>
      <vt:lpstr>PowerPoint Presentation</vt:lpstr>
      <vt:lpstr>PowerPoint Presentation</vt:lpstr>
      <vt:lpstr>ओबी किट में आइटम (प्रसूति - जन्म किट)</vt:lpstr>
      <vt:lpstr>PowerPoint Presentation</vt:lpstr>
      <vt:lpstr>बच्चे की डिलीवरी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प्लेसेंटा की डिलीवरी</vt:lpstr>
      <vt:lpstr>PowerPoint Presentation</vt:lpstr>
      <vt:lpstr>प्रसव के बाद योनि से रक्तस्राव को नियंत्रित करना।</vt:lpstr>
      <vt:lpstr>PowerPoint Presentation</vt:lpstr>
      <vt:lpstr>गर्भावस्था की जटिलताएं</vt:lpstr>
      <vt:lpstr>PowerPoint Presentation</vt:lpstr>
      <vt:lpstr>PowerPoint Presentation</vt:lpstr>
      <vt:lpstr>PowerPoint Presentation</vt:lpstr>
      <vt:lpstr>जन्म से पहले रक्तस्राव के लिए अस्पताल से पहले उपचार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प्रसव की जटिलताएं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Basic Life Support</dc:title>
  <dc:creator>Anand</dc:creator>
  <cp:lastModifiedBy>NDRF MEDICAL</cp:lastModifiedBy>
  <cp:revision>180</cp:revision>
  <dcterms:created xsi:type="dcterms:W3CDTF">2006-08-16T00:00:00Z</dcterms:created>
  <dcterms:modified xsi:type="dcterms:W3CDTF">2025-12-20T07:59:18Z</dcterms:modified>
</cp:coreProperties>
</file>