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307" r:id="rId3"/>
    <p:sldId id="345" r:id="rId4"/>
    <p:sldId id="346" r:id="rId5"/>
    <p:sldId id="348" r:id="rId6"/>
    <p:sldId id="347" r:id="rId7"/>
    <p:sldId id="323" r:id="rId8"/>
    <p:sldId id="324" r:id="rId9"/>
    <p:sldId id="325" r:id="rId10"/>
    <p:sldId id="326" r:id="rId11"/>
    <p:sldId id="327" r:id="rId12"/>
    <p:sldId id="328" r:id="rId13"/>
    <p:sldId id="329" r:id="rId14"/>
    <p:sldId id="330" r:id="rId15"/>
    <p:sldId id="355" r:id="rId16"/>
    <p:sldId id="331" r:id="rId17"/>
    <p:sldId id="332" r:id="rId18"/>
    <p:sldId id="333" r:id="rId19"/>
    <p:sldId id="334" r:id="rId20"/>
    <p:sldId id="335" r:id="rId21"/>
    <p:sldId id="350" r:id="rId22"/>
    <p:sldId id="351" r:id="rId23"/>
    <p:sldId id="352" r:id="rId24"/>
    <p:sldId id="353" r:id="rId25"/>
    <p:sldId id="354" r:id="rId26"/>
    <p:sldId id="343" r:id="rId27"/>
    <p:sldId id="344" r:id="rId28"/>
  </p:sldIdLst>
  <p:sldSz cx="9145588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-1680" y="-84"/>
      </p:cViewPr>
      <p:guideLst>
        <p:guide orient="horz" pos="2160"/>
        <p:guide pos="28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2F9DF5-D8BB-438E-86D6-7A9DBC92F764}" type="datetimeFigureOut">
              <a:rPr lang="en-GB" smtClean="0"/>
              <a:pPr/>
              <a:t>20/12/2025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492398-768C-4E15-B6DF-381CE09B6B7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20559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199" y="1122363"/>
            <a:ext cx="6859191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199" y="3602038"/>
            <a:ext cx="6859191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1BF4-7490-4767-8B0D-F0E37278AB81}" type="datetimeFigureOut">
              <a:rPr lang="en-GB" smtClean="0"/>
              <a:pPr/>
              <a:t>20/12/2025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52AF4-82B3-420F-ADB2-7285B8B9C54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101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1BF4-7490-4767-8B0D-F0E37278AB81}" type="datetimeFigureOut">
              <a:rPr lang="en-GB" smtClean="0"/>
              <a:pPr/>
              <a:t>20/12/2025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52AF4-82B3-420F-ADB2-7285B8B9C54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62763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4812" y="365125"/>
            <a:ext cx="1972017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759" y="365125"/>
            <a:ext cx="5801732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1BF4-7490-4767-8B0D-F0E37278AB81}" type="datetimeFigureOut">
              <a:rPr lang="en-GB" smtClean="0"/>
              <a:pPr/>
              <a:t>20/12/2025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52AF4-82B3-420F-ADB2-7285B8B9C54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5833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1BF4-7490-4767-8B0D-F0E37278AB81}" type="datetimeFigureOut">
              <a:rPr lang="en-GB" smtClean="0"/>
              <a:pPr/>
              <a:t>20/12/2025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52AF4-82B3-420F-ADB2-7285B8B9C54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6334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996" y="1709739"/>
            <a:ext cx="788807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996" y="4589464"/>
            <a:ext cx="788807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1BF4-7490-4767-8B0D-F0E37278AB81}" type="datetimeFigureOut">
              <a:rPr lang="en-GB" smtClean="0"/>
              <a:pPr/>
              <a:t>20/12/2025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52AF4-82B3-420F-ADB2-7285B8B9C54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0173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759" y="1825625"/>
            <a:ext cx="3886875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954" y="1825625"/>
            <a:ext cx="3886875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1BF4-7490-4767-8B0D-F0E37278AB81}" type="datetimeFigureOut">
              <a:rPr lang="en-GB" smtClean="0"/>
              <a:pPr/>
              <a:t>20/12/2025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52AF4-82B3-420F-ADB2-7285B8B9C54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4812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950" y="365126"/>
            <a:ext cx="788807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951" y="1681163"/>
            <a:ext cx="386901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951" y="2505075"/>
            <a:ext cx="386901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954" y="1681163"/>
            <a:ext cx="388806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954" y="2505075"/>
            <a:ext cx="388806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1BF4-7490-4767-8B0D-F0E37278AB81}" type="datetimeFigureOut">
              <a:rPr lang="en-GB" smtClean="0"/>
              <a:pPr/>
              <a:t>20/12/2025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52AF4-82B3-420F-ADB2-7285B8B9C54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1141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1BF4-7490-4767-8B0D-F0E37278AB81}" type="datetimeFigureOut">
              <a:rPr lang="en-GB" smtClean="0"/>
              <a:pPr/>
              <a:t>20/12/2025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52AF4-82B3-420F-ADB2-7285B8B9C54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995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1BF4-7490-4767-8B0D-F0E37278AB81}" type="datetimeFigureOut">
              <a:rPr lang="en-GB" smtClean="0"/>
              <a:pPr/>
              <a:t>20/12/2025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52AF4-82B3-420F-ADB2-7285B8B9C54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4657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951" y="457200"/>
            <a:ext cx="294969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8066" y="987426"/>
            <a:ext cx="4629954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951" y="2057400"/>
            <a:ext cx="294969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1BF4-7490-4767-8B0D-F0E37278AB81}" type="datetimeFigureOut">
              <a:rPr lang="en-GB" smtClean="0"/>
              <a:pPr/>
              <a:t>20/12/2025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52AF4-82B3-420F-ADB2-7285B8B9C54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6948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951" y="457200"/>
            <a:ext cx="294969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8066" y="987426"/>
            <a:ext cx="4629954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951" y="2057400"/>
            <a:ext cx="294969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1BF4-7490-4767-8B0D-F0E37278AB81}" type="datetimeFigureOut">
              <a:rPr lang="en-GB" smtClean="0"/>
              <a:pPr/>
              <a:t>20/12/2025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52AF4-82B3-420F-ADB2-7285B8B9C54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4923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759" y="365126"/>
            <a:ext cx="788807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759" y="1825625"/>
            <a:ext cx="788807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759" y="6356351"/>
            <a:ext cx="20577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7D1BF4-7490-4767-8B0D-F0E37278AB81}" type="datetimeFigureOut">
              <a:rPr lang="en-GB" smtClean="0"/>
              <a:pPr/>
              <a:t>20/12/2025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9476" y="6356351"/>
            <a:ext cx="30866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9072" y="6356351"/>
            <a:ext cx="20577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52AF4-82B3-420F-ADB2-7285B8B9C542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17A62E62-3036-2314-7309-6C140E5B10D9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4198" y="18255"/>
            <a:ext cx="1505953" cy="132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4018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13635"/>
            <a:ext cx="9145588" cy="1768818"/>
          </a:xfrm>
        </p:spPr>
        <p:txBody>
          <a:bodyPr>
            <a:normAutofit/>
          </a:bodyPr>
          <a:lstStyle/>
          <a:p>
            <a:r>
              <a:rPr lang="en-US" sz="4400" b="1" dirty="0">
                <a:solidFill>
                  <a:srgbClr val="00B0F0"/>
                </a:solidFill>
                <a:latin typeface="+mn-lt"/>
              </a:rPr>
              <a:t>      DIABETIC EMERGENCIES </a:t>
            </a:r>
            <a:br>
              <a:rPr lang="en-US" sz="4400" b="1" dirty="0">
                <a:solidFill>
                  <a:srgbClr val="00B0F0"/>
                </a:solidFill>
                <a:latin typeface="+mn-lt"/>
              </a:rPr>
            </a:br>
            <a:endParaRPr lang="en-GB" sz="4400" dirty="0">
              <a:solidFill>
                <a:srgbClr val="00B0F0"/>
              </a:solidFill>
              <a:latin typeface="+mn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07895" y="464699"/>
            <a:ext cx="249119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LESSON-20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52844" y="1657402"/>
            <a:ext cx="48942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</a:rPr>
              <a:t>MEDICAL EMERGENCIES </a:t>
            </a:r>
          </a:p>
        </p:txBody>
      </p:sp>
      <p:sp>
        <p:nvSpPr>
          <p:cNvPr id="5" name="Title 1">
            <a:extLst>
              <a:ext uri="{FF2B5EF4-FFF2-40B4-BE49-F238E27FC236}">
                <a16:creationId xmlns="" xmlns:a16="http://schemas.microsoft.com/office/drawing/2014/main" xmlns:lc="http://schemas.openxmlformats.org/drawingml/2006/lockedCanvas" id="{3B69F47A-239E-285A-C792-C375AD8955DA}"/>
              </a:ext>
            </a:extLst>
          </p:cNvPr>
          <p:cNvSpPr txBox="1">
            <a:spLocks/>
          </p:cNvSpPr>
          <p:nvPr/>
        </p:nvSpPr>
        <p:spPr>
          <a:xfrm>
            <a:off x="6426247" y="5434853"/>
            <a:ext cx="22098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BY</a:t>
            </a:r>
          </a:p>
          <a:p>
            <a:r>
              <a:rPr lang="en-US" sz="18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PRAVIN DUDHE</a:t>
            </a:r>
            <a:endParaRPr lang="en-US" sz="1800" b="1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1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              INSP/PH</a:t>
            </a:r>
          </a:p>
        </p:txBody>
      </p:sp>
    </p:spTree>
    <p:extLst>
      <p:ext uri="{BB962C8B-B14F-4D97-AF65-F5344CB8AC3E}">
        <p14:creationId xmlns:p14="http://schemas.microsoft.com/office/powerpoint/2010/main" val="15861939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759" y="193673"/>
            <a:ext cx="7888070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b="1" u="sng" dirty="0">
                <a:solidFill>
                  <a:srgbClr val="FF0000"/>
                </a:solidFill>
                <a:latin typeface="+mn-lt"/>
              </a:rPr>
              <a:t>HYPERGLYCAEMIA</a:t>
            </a:r>
            <a:endParaRPr lang="en-GB" sz="40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en-US" sz="3200" b="1" dirty="0">
                <a:solidFill>
                  <a:srgbClr val="002060"/>
                </a:solidFill>
              </a:rPr>
              <a:t>Diabetics may suffer from increased blood sugar, or hyperglycemia. This condition is basically one of too much sugar and too little insulin. </a:t>
            </a:r>
          </a:p>
          <a:p>
            <a:pPr algn="just">
              <a:lnSpc>
                <a:spcPct val="150000"/>
              </a:lnSpc>
            </a:pPr>
            <a:r>
              <a:rPr lang="en-US" sz="3200" b="1" dirty="0">
                <a:solidFill>
                  <a:srgbClr val="002060"/>
                </a:solidFill>
              </a:rPr>
              <a:t>An estimation of blood sugar levels may be more than 200mg% or 11.0mmol/L</a:t>
            </a:r>
          </a:p>
          <a:p>
            <a:pPr algn="just">
              <a:lnSpc>
                <a:spcPct val="150000"/>
              </a:lnSpc>
            </a:pPr>
            <a:endParaRPr lang="en-US" sz="3200" b="1" dirty="0">
              <a:solidFill>
                <a:srgbClr val="002060"/>
              </a:solidFill>
            </a:endParaRPr>
          </a:p>
          <a:p>
            <a:endParaRPr lang="en-US" b="1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12236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759" y="193670"/>
            <a:ext cx="7888070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b="1" u="sng" dirty="0">
                <a:solidFill>
                  <a:srgbClr val="FF0000"/>
                </a:solidFill>
                <a:latin typeface="+mn-lt"/>
              </a:rPr>
              <a:t>COMMON CAUSES OF HYPERGLYCEMIA INCLUDE</a:t>
            </a:r>
            <a:endParaRPr lang="en-GB" sz="40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759" y="1777270"/>
            <a:ext cx="7888070" cy="4519613"/>
          </a:xfrm>
        </p:spPr>
        <p:txBody>
          <a:bodyPr>
            <a:normAutofit/>
          </a:bodyPr>
          <a:lstStyle/>
          <a:p>
            <a:pPr algn="just"/>
            <a:r>
              <a:rPr lang="en-US" sz="3200" b="1" dirty="0">
                <a:solidFill>
                  <a:srgbClr val="002060"/>
                </a:solidFill>
              </a:rPr>
              <a:t>Infection.</a:t>
            </a:r>
          </a:p>
          <a:p>
            <a:pPr algn="just"/>
            <a:endParaRPr lang="en-US" sz="1800" b="1" dirty="0">
              <a:solidFill>
                <a:srgbClr val="002060"/>
              </a:solidFill>
            </a:endParaRPr>
          </a:p>
          <a:p>
            <a:pPr algn="just"/>
            <a:r>
              <a:rPr lang="en-US" sz="3200" b="1" dirty="0">
                <a:solidFill>
                  <a:srgbClr val="002060"/>
                </a:solidFill>
              </a:rPr>
              <a:t>Failure of patient to take insulin, or takes insufficient amount.</a:t>
            </a:r>
          </a:p>
          <a:p>
            <a:pPr algn="just"/>
            <a:endParaRPr lang="en-US" sz="2000" b="1" dirty="0">
              <a:solidFill>
                <a:srgbClr val="002060"/>
              </a:solidFill>
            </a:endParaRPr>
          </a:p>
          <a:p>
            <a:pPr algn="just"/>
            <a:r>
              <a:rPr lang="en-US" sz="3200" b="1" dirty="0">
                <a:solidFill>
                  <a:srgbClr val="002060"/>
                </a:solidFill>
              </a:rPr>
              <a:t>Eating excessive sugar.</a:t>
            </a:r>
          </a:p>
          <a:p>
            <a:pPr algn="just"/>
            <a:endParaRPr lang="en-US" sz="1800" b="1" dirty="0">
              <a:solidFill>
                <a:srgbClr val="002060"/>
              </a:solidFill>
            </a:endParaRPr>
          </a:p>
          <a:p>
            <a:pPr algn="just"/>
            <a:r>
              <a:rPr lang="en-US" sz="3200" b="1" dirty="0">
                <a:solidFill>
                  <a:srgbClr val="002060"/>
                </a:solidFill>
              </a:rPr>
              <a:t>Increased or prolonged stress.</a:t>
            </a:r>
            <a:endParaRPr lang="en-US" sz="3200" b="1" u="sng" dirty="0">
              <a:solidFill>
                <a:srgbClr val="002060"/>
              </a:solidFill>
            </a:endParaRPr>
          </a:p>
          <a:p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25833222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759" y="-133302"/>
            <a:ext cx="7888070" cy="1325563"/>
          </a:xfrm>
        </p:spPr>
        <p:txBody>
          <a:bodyPr/>
          <a:lstStyle/>
          <a:p>
            <a:pPr algn="ctr"/>
            <a:r>
              <a:rPr lang="en-US" b="1" u="sng" dirty="0">
                <a:solidFill>
                  <a:srgbClr val="FF0000"/>
                </a:solidFill>
                <a:latin typeface="+mn-lt"/>
              </a:rPr>
              <a:t>SIGNS AND SYMPTOMS:</a:t>
            </a:r>
            <a:endParaRPr lang="en-GB" u="sng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759" y="1042361"/>
            <a:ext cx="7888070" cy="5358439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sz="3200" b="1" dirty="0">
                <a:solidFill>
                  <a:srgbClr val="002060"/>
                </a:solidFill>
              </a:rPr>
              <a:t>Gradual onset.</a:t>
            </a:r>
          </a:p>
          <a:p>
            <a:pPr>
              <a:lnSpc>
                <a:spcPct val="110000"/>
              </a:lnSpc>
            </a:pPr>
            <a:r>
              <a:rPr lang="en-US" sz="3200" b="1" dirty="0">
                <a:solidFill>
                  <a:srgbClr val="002060"/>
                </a:solidFill>
              </a:rPr>
              <a:t>Sweet, fruity breath.</a:t>
            </a:r>
          </a:p>
          <a:p>
            <a:pPr>
              <a:lnSpc>
                <a:spcPct val="110000"/>
              </a:lnSpc>
            </a:pPr>
            <a:r>
              <a:rPr lang="en-US" sz="3200" b="1" dirty="0">
                <a:solidFill>
                  <a:srgbClr val="002060"/>
                </a:solidFill>
              </a:rPr>
              <a:t>Flushed, dry skin.</a:t>
            </a:r>
          </a:p>
          <a:p>
            <a:pPr>
              <a:lnSpc>
                <a:spcPct val="110000"/>
              </a:lnSpc>
            </a:pPr>
            <a:r>
              <a:rPr lang="en-US" sz="3200" b="1" dirty="0">
                <a:solidFill>
                  <a:srgbClr val="002060"/>
                </a:solidFill>
              </a:rPr>
              <a:t>Hunger or thirst.</a:t>
            </a:r>
          </a:p>
          <a:p>
            <a:pPr>
              <a:lnSpc>
                <a:spcPct val="110000"/>
              </a:lnSpc>
            </a:pPr>
            <a:r>
              <a:rPr lang="en-US" sz="3200" b="1" dirty="0">
                <a:solidFill>
                  <a:srgbClr val="002060"/>
                </a:solidFill>
                <a:cs typeface="Times New Roman" pitchFamily="18" charset="0"/>
              </a:rPr>
              <a:t>Rapid weak pulse.</a:t>
            </a:r>
          </a:p>
          <a:p>
            <a:pPr>
              <a:lnSpc>
                <a:spcPct val="110000"/>
              </a:lnSpc>
            </a:pPr>
            <a:r>
              <a:rPr lang="en-US" sz="3200" b="1" dirty="0">
                <a:solidFill>
                  <a:srgbClr val="002060"/>
                </a:solidFill>
              </a:rPr>
              <a:t>Frequent urination.</a:t>
            </a:r>
          </a:p>
          <a:p>
            <a:pPr algn="just">
              <a:lnSpc>
                <a:spcPct val="110000"/>
              </a:lnSpc>
            </a:pPr>
            <a:r>
              <a:rPr lang="en-US" sz="3200" b="1" dirty="0">
                <a:solidFill>
                  <a:srgbClr val="002060"/>
                </a:solidFill>
              </a:rPr>
              <a:t>Intoxicated appearance, staggering, slurred speech.</a:t>
            </a:r>
          </a:p>
          <a:p>
            <a:pPr>
              <a:lnSpc>
                <a:spcPct val="110000"/>
              </a:lnSpc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793128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759" y="685802"/>
            <a:ext cx="7888070" cy="5548313"/>
          </a:xfrm>
        </p:spPr>
        <p:txBody>
          <a:bodyPr>
            <a:normAutofit lnSpcReduction="10000"/>
          </a:bodyPr>
          <a:lstStyle/>
          <a:p>
            <a:pPr marL="173038" indent="-173038" algn="just"/>
            <a:r>
              <a:rPr lang="en-US" sz="3200" b="1" dirty="0">
                <a:solidFill>
                  <a:srgbClr val="002060"/>
                </a:solidFill>
              </a:rPr>
              <a:t>The onset of severe hyperglycemia is gradual. </a:t>
            </a:r>
          </a:p>
          <a:p>
            <a:pPr marL="173038" indent="-173038" algn="just"/>
            <a:r>
              <a:rPr lang="en-US" sz="3200" b="1" dirty="0">
                <a:solidFill>
                  <a:srgbClr val="002060"/>
                </a:solidFill>
              </a:rPr>
              <a:t>In most cases it develops over a period of 12 to 48 hours. </a:t>
            </a:r>
          </a:p>
          <a:p>
            <a:pPr marL="231775" indent="-231775" algn="just">
              <a:lnSpc>
                <a:spcPct val="110000"/>
              </a:lnSpc>
            </a:pPr>
            <a:r>
              <a:rPr lang="en-US" sz="3200" b="1" dirty="0">
                <a:solidFill>
                  <a:srgbClr val="002060"/>
                </a:solidFill>
              </a:rPr>
              <a:t>At first, the patient experiences excessive hunger (</a:t>
            </a:r>
            <a:r>
              <a:rPr lang="en-US" sz="3200" b="1" dirty="0" err="1">
                <a:solidFill>
                  <a:srgbClr val="002060"/>
                </a:solidFill>
              </a:rPr>
              <a:t>Polyphagia</a:t>
            </a:r>
            <a:r>
              <a:rPr lang="en-US" sz="3200" b="1" dirty="0">
                <a:solidFill>
                  <a:srgbClr val="002060"/>
                </a:solidFill>
              </a:rPr>
              <a:t>), thirst (</a:t>
            </a:r>
            <a:r>
              <a:rPr lang="en-US" sz="3200" b="1" dirty="0" err="1">
                <a:solidFill>
                  <a:srgbClr val="002060"/>
                </a:solidFill>
              </a:rPr>
              <a:t>Polydypsia</a:t>
            </a:r>
            <a:r>
              <a:rPr lang="en-US" sz="3200" b="1" dirty="0">
                <a:solidFill>
                  <a:srgbClr val="002060"/>
                </a:solidFill>
              </a:rPr>
              <a:t>),  and urination (</a:t>
            </a:r>
            <a:r>
              <a:rPr lang="en-US" sz="3200" b="1" dirty="0" err="1">
                <a:solidFill>
                  <a:srgbClr val="002060"/>
                </a:solidFill>
              </a:rPr>
              <a:t>Polyuria</a:t>
            </a:r>
            <a:r>
              <a:rPr lang="en-US" sz="3200" b="1" dirty="0">
                <a:solidFill>
                  <a:srgbClr val="002060"/>
                </a:solidFill>
              </a:rPr>
              <a:t>) .</a:t>
            </a:r>
          </a:p>
          <a:p>
            <a:pPr marL="173038" indent="-173038" algn="just">
              <a:lnSpc>
                <a:spcPct val="110000"/>
              </a:lnSpc>
            </a:pPr>
            <a:r>
              <a:rPr lang="en-US" sz="3200" b="1" dirty="0">
                <a:solidFill>
                  <a:srgbClr val="002060"/>
                </a:solidFill>
              </a:rPr>
              <a:t>The patient appears extremely ill, becoming weaker and worsening as the condition progresses.</a:t>
            </a:r>
          </a:p>
          <a:p>
            <a:pPr algn="just"/>
            <a:r>
              <a:rPr lang="en-US" sz="3200" b="1" dirty="0">
                <a:solidFill>
                  <a:srgbClr val="002060"/>
                </a:solidFill>
              </a:rPr>
              <a:t>If left untreated, the patient may die.</a:t>
            </a:r>
          </a:p>
          <a:p>
            <a:endParaRPr lang="en-US" b="1" dirty="0">
              <a:solidFill>
                <a:srgbClr val="002060"/>
              </a:solidFill>
            </a:endParaRPr>
          </a:p>
          <a:p>
            <a:endParaRPr lang="en-GB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24488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759" y="1314451"/>
            <a:ext cx="7888070" cy="4862513"/>
          </a:xfrm>
        </p:spPr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</a:pPr>
            <a:r>
              <a:rPr lang="en-US" sz="3500" b="1" dirty="0">
                <a:solidFill>
                  <a:srgbClr val="002060"/>
                </a:solidFill>
              </a:rPr>
              <a:t>Even with treatment, recovery is also gradual, occurring 6 to 12 hours after insulin and intravenous fluid are administered.</a:t>
            </a:r>
          </a:p>
          <a:p>
            <a:pPr algn="just">
              <a:lnSpc>
                <a:spcPct val="150000"/>
              </a:lnSpc>
            </a:pPr>
            <a:r>
              <a:rPr lang="en-US" sz="3500" b="1" dirty="0">
                <a:solidFill>
                  <a:srgbClr val="002060"/>
                </a:solidFill>
              </a:rPr>
              <a:t>A hyperglycemic emergency is also called a ‘diabetic coma’, although the patient is not usually found in a coma.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39294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9371"/>
            <a:ext cx="9145588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b="1" u="sng" dirty="0">
                <a:solidFill>
                  <a:srgbClr val="FF0000"/>
                </a:solidFill>
                <a:latin typeface="+mn-lt"/>
              </a:rPr>
              <a:t>MANAGEMENT OF HYPERGLYCAEMIA</a:t>
            </a:r>
            <a:endParaRPr lang="en-GB" sz="40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2290" y="1257301"/>
            <a:ext cx="8109564" cy="5429249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spcAft>
                <a:spcPts val="1800"/>
              </a:spcAft>
              <a:buNone/>
            </a:pPr>
            <a:r>
              <a:rPr lang="en-US" sz="3500" b="1" dirty="0">
                <a:solidFill>
                  <a:srgbClr val="002060"/>
                </a:solidFill>
              </a:rPr>
              <a:t>Use universal precautions, secure the scene and </a:t>
            </a:r>
            <a:r>
              <a:rPr lang="en-US" sz="3500" dirty="0"/>
              <a:t> </a:t>
            </a:r>
            <a:r>
              <a:rPr lang="en-US" sz="3500" b="1" dirty="0">
                <a:solidFill>
                  <a:srgbClr val="002060"/>
                </a:solidFill>
              </a:rPr>
              <a:t>collect blood sample for lab evaluation in case of suspicion of diabetes/known case of diabetes. </a:t>
            </a:r>
            <a:endParaRPr lang="en-US" sz="3200" b="1" dirty="0">
              <a:solidFill>
                <a:srgbClr val="002060"/>
              </a:solidFill>
            </a:endParaRPr>
          </a:p>
          <a:p>
            <a:pPr marL="0" indent="0" algn="just">
              <a:lnSpc>
                <a:spcPct val="100000"/>
              </a:lnSpc>
              <a:spcAft>
                <a:spcPts val="1800"/>
              </a:spcAft>
              <a:buNone/>
            </a:pPr>
            <a:r>
              <a:rPr lang="en-US" sz="3200" b="1" dirty="0">
                <a:solidFill>
                  <a:srgbClr val="002060"/>
                </a:solidFill>
              </a:rPr>
              <a:t>Never give patients who cannot control their airways anything to eat or drink.</a:t>
            </a:r>
          </a:p>
          <a:p>
            <a:pPr algn="just">
              <a:lnSpc>
                <a:spcPct val="100000"/>
              </a:lnSpc>
            </a:pPr>
            <a:r>
              <a:rPr lang="en-US" sz="3200" b="1" dirty="0">
                <a:solidFill>
                  <a:srgbClr val="002060"/>
                </a:solidFill>
              </a:rPr>
              <a:t>Perform initial assessment and obtain patient history.</a:t>
            </a:r>
          </a:p>
        </p:txBody>
      </p:sp>
    </p:spTree>
    <p:extLst>
      <p:ext uri="{BB962C8B-B14F-4D97-AF65-F5344CB8AC3E}">
        <p14:creationId xmlns:p14="http://schemas.microsoft.com/office/powerpoint/2010/main" val="27199661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9371"/>
            <a:ext cx="9145588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b="1" u="sng" dirty="0">
                <a:solidFill>
                  <a:srgbClr val="FF0000"/>
                </a:solidFill>
                <a:latin typeface="+mn-lt"/>
              </a:rPr>
              <a:t>MANAGEMENT OF HYPERGLYCAEMIA</a:t>
            </a:r>
            <a:endParaRPr lang="en-GB" sz="40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2290" y="1257301"/>
            <a:ext cx="8109564" cy="5429249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</a:pPr>
            <a:r>
              <a:rPr lang="en-US" sz="3200" b="1" dirty="0">
                <a:solidFill>
                  <a:srgbClr val="002060"/>
                </a:solidFill>
              </a:rPr>
              <a:t>Establish IV access with </a:t>
            </a:r>
            <a:r>
              <a:rPr lang="en-US" sz="3200" b="1" dirty="0" err="1">
                <a:solidFill>
                  <a:srgbClr val="002060"/>
                </a:solidFill>
              </a:rPr>
              <a:t>Venflon</a:t>
            </a:r>
            <a:r>
              <a:rPr lang="en-US" sz="3200" b="1" dirty="0">
                <a:solidFill>
                  <a:srgbClr val="002060"/>
                </a:solidFill>
              </a:rPr>
              <a:t> and start 0.9% Normal saline; if known diabetic, then start 10-20 U soluble insulin IM. </a:t>
            </a:r>
          </a:p>
          <a:p>
            <a:r>
              <a:rPr lang="en-US" sz="3200" b="1" dirty="0">
                <a:solidFill>
                  <a:srgbClr val="002060"/>
                </a:solidFill>
              </a:rPr>
              <a:t>Administer broad spectrum antibiotic IV as most often hyperglycemia is complicated by associated infection</a:t>
            </a:r>
          </a:p>
          <a:p>
            <a:r>
              <a:rPr lang="en-US" sz="3200" b="1" dirty="0">
                <a:solidFill>
                  <a:srgbClr val="002060"/>
                </a:solidFill>
              </a:rPr>
              <a:t>Reassess, monitor and transport the patient urgently for hospitalized care. Position the patient appropriately.</a:t>
            </a:r>
          </a:p>
          <a:p>
            <a:pPr>
              <a:lnSpc>
                <a:spcPct val="100000"/>
              </a:lnSpc>
            </a:pP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1798391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759" y="122235"/>
            <a:ext cx="7888070" cy="762186"/>
          </a:xfrm>
        </p:spPr>
        <p:txBody>
          <a:bodyPr>
            <a:normAutofit/>
          </a:bodyPr>
          <a:lstStyle/>
          <a:p>
            <a:pPr algn="ctr"/>
            <a:r>
              <a:rPr lang="en-US" sz="4000" b="1" u="sng" dirty="0">
                <a:solidFill>
                  <a:srgbClr val="FF0000"/>
                </a:solidFill>
                <a:latin typeface="+mn-lt"/>
              </a:rPr>
              <a:t>HYPOGLYCEMIA</a:t>
            </a:r>
            <a:endParaRPr lang="en-GB" sz="4000" u="sng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759" y="792144"/>
            <a:ext cx="7888070" cy="5960925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</a:pPr>
            <a:r>
              <a:rPr lang="en-US" sz="3200" b="1" dirty="0">
                <a:solidFill>
                  <a:srgbClr val="002060"/>
                </a:solidFill>
              </a:rPr>
              <a:t>This condition consists of low blood sugar, and can be the result of one or two conditions. </a:t>
            </a:r>
          </a:p>
          <a:p>
            <a:pPr algn="just">
              <a:lnSpc>
                <a:spcPct val="100000"/>
              </a:lnSpc>
            </a:pPr>
            <a:r>
              <a:rPr lang="en-US" sz="3200" b="1" dirty="0">
                <a:solidFill>
                  <a:srgbClr val="002060"/>
                </a:solidFill>
              </a:rPr>
              <a:t>One is too much insulin in the bloodstream. </a:t>
            </a:r>
          </a:p>
          <a:p>
            <a:pPr algn="just">
              <a:lnSpc>
                <a:spcPct val="100000"/>
              </a:lnSpc>
            </a:pPr>
            <a:r>
              <a:rPr lang="en-US" sz="3200" b="1" dirty="0">
                <a:solidFill>
                  <a:srgbClr val="002060"/>
                </a:solidFill>
              </a:rPr>
              <a:t>The other is too little sugar in the bloodstream. </a:t>
            </a:r>
          </a:p>
          <a:p>
            <a:pPr algn="just">
              <a:lnSpc>
                <a:spcPct val="100000"/>
              </a:lnSpc>
            </a:pPr>
            <a:r>
              <a:rPr lang="en-US" sz="3200" b="1" dirty="0">
                <a:solidFill>
                  <a:srgbClr val="002060"/>
                </a:solidFill>
              </a:rPr>
              <a:t>People with diabetes are not the only ones who can suffer from low blood sugar.</a:t>
            </a:r>
          </a:p>
          <a:p>
            <a:pPr algn="just">
              <a:lnSpc>
                <a:spcPct val="100000"/>
              </a:lnSpc>
            </a:pPr>
            <a:r>
              <a:rPr lang="en-US" sz="3200" b="1" dirty="0">
                <a:solidFill>
                  <a:srgbClr val="002060"/>
                </a:solidFill>
              </a:rPr>
              <a:t>Alcoholics, anyone having ingested certain poisons, and people who are ill are also at risk.</a:t>
            </a:r>
          </a:p>
          <a:p>
            <a:pPr>
              <a:lnSpc>
                <a:spcPct val="100000"/>
              </a:lnSpc>
            </a:pPr>
            <a:endParaRPr lang="en-GB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49577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759" y="-4710"/>
            <a:ext cx="7888070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b="1" u="sng" dirty="0">
                <a:solidFill>
                  <a:srgbClr val="FF0000"/>
                </a:solidFill>
                <a:latin typeface="+mn-lt"/>
              </a:rPr>
              <a:t>COMMON CAUSES OF HYPOGLYCEMIA</a:t>
            </a:r>
            <a:endParaRPr lang="en-GB" sz="40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759" y="1800237"/>
            <a:ext cx="7888070" cy="4791075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sz="3200" b="1" dirty="0">
                <a:solidFill>
                  <a:srgbClr val="002060"/>
                </a:solidFill>
              </a:rPr>
              <a:t>Skipped meals particularly for diabetics.</a:t>
            </a:r>
          </a:p>
          <a:p>
            <a:pPr>
              <a:spcAft>
                <a:spcPts val="1200"/>
              </a:spcAft>
            </a:pPr>
            <a:r>
              <a:rPr lang="en-US" sz="3200" b="1" dirty="0">
                <a:solidFill>
                  <a:srgbClr val="002060"/>
                </a:solidFill>
              </a:rPr>
              <a:t>Vomiting.</a:t>
            </a:r>
          </a:p>
          <a:p>
            <a:pPr>
              <a:spcAft>
                <a:spcPts val="1200"/>
              </a:spcAft>
            </a:pPr>
            <a:r>
              <a:rPr lang="en-US" sz="3200" b="1" dirty="0">
                <a:solidFill>
                  <a:srgbClr val="002060"/>
                </a:solidFill>
              </a:rPr>
              <a:t>Strenuous exercise.</a:t>
            </a:r>
          </a:p>
          <a:p>
            <a:pPr>
              <a:spcAft>
                <a:spcPts val="1200"/>
              </a:spcAft>
            </a:pPr>
            <a:r>
              <a:rPr lang="en-US" sz="3200" b="1" dirty="0">
                <a:solidFill>
                  <a:srgbClr val="002060"/>
                </a:solidFill>
              </a:rPr>
              <a:t>Physical stress from extreme heat or cold.</a:t>
            </a:r>
          </a:p>
          <a:p>
            <a:pPr>
              <a:spcAft>
                <a:spcPts val="1200"/>
              </a:spcAft>
            </a:pPr>
            <a:r>
              <a:rPr lang="en-US" sz="3200" b="1" dirty="0">
                <a:solidFill>
                  <a:srgbClr val="002060"/>
                </a:solidFill>
              </a:rPr>
              <a:t>Emotional stress.</a:t>
            </a:r>
          </a:p>
          <a:p>
            <a:r>
              <a:rPr lang="en-US" sz="3200" b="1" dirty="0">
                <a:solidFill>
                  <a:srgbClr val="002060"/>
                </a:solidFill>
              </a:rPr>
              <a:t>Accidental overdose of insulin.</a:t>
            </a:r>
            <a:endParaRPr lang="en-US" sz="3200" b="1" u="sng" dirty="0">
              <a:solidFill>
                <a:srgbClr val="002060"/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701952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759" y="814630"/>
            <a:ext cx="7888070" cy="5840995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en-US" b="1" dirty="0">
                <a:solidFill>
                  <a:srgbClr val="002060"/>
                </a:solidFill>
              </a:rPr>
              <a:t>The onset of severe hypoglycemia is sudden. 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en-US" b="1" dirty="0">
                <a:solidFill>
                  <a:srgbClr val="002060"/>
                </a:solidFill>
              </a:rPr>
              <a:t>The most recognized cause of hypoglycemia is the accidental overdose of insulin by a patient with diabetes. 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en-US" b="1" dirty="0">
                <a:solidFill>
                  <a:srgbClr val="002060"/>
                </a:solidFill>
              </a:rPr>
              <a:t>After time, diabetes cause visual impairment in patients.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en-US" b="1" dirty="0">
                <a:solidFill>
                  <a:srgbClr val="002060"/>
                </a:solidFill>
              </a:rPr>
              <a:t>This can make it very hard for patients to give themselves the proper amount of insulin. </a:t>
            </a:r>
          </a:p>
          <a:p>
            <a:pPr algn="just">
              <a:lnSpc>
                <a:spcPct val="100000"/>
              </a:lnSpc>
            </a:pPr>
            <a:r>
              <a:rPr lang="en-US" b="1" dirty="0">
                <a:solidFill>
                  <a:srgbClr val="002060"/>
                </a:solidFill>
              </a:rPr>
              <a:t>The result is an insulin overdose and hypoglycemia.</a:t>
            </a:r>
          </a:p>
          <a:p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9333581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759" y="37211"/>
            <a:ext cx="7888070" cy="877189"/>
          </a:xfrm>
        </p:spPr>
        <p:txBody>
          <a:bodyPr>
            <a:normAutofit/>
          </a:bodyPr>
          <a:lstStyle/>
          <a:p>
            <a:pPr algn="ctr"/>
            <a:r>
              <a:rPr lang="en-US" sz="4000" b="1" u="sng" dirty="0">
                <a:solidFill>
                  <a:srgbClr val="FF0000"/>
                </a:solidFill>
                <a:latin typeface="+mn-lt"/>
              </a:rPr>
              <a:t>OBJECTIVES</a:t>
            </a:r>
            <a:endParaRPr lang="en-GB" sz="40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759" y="2367102"/>
            <a:ext cx="7888070" cy="1695232"/>
          </a:xfrm>
        </p:spPr>
        <p:txBody>
          <a:bodyPr>
            <a:normAutofit/>
          </a:bodyPr>
          <a:lstStyle/>
          <a:p>
            <a:pPr algn="just">
              <a:lnSpc>
                <a:spcPct val="110000"/>
              </a:lnSpc>
              <a:buNone/>
            </a:pPr>
            <a:r>
              <a:rPr lang="en-US" sz="3200" b="1" dirty="0">
                <a:solidFill>
                  <a:srgbClr val="0070C0"/>
                </a:solidFill>
              </a:rPr>
              <a:t> 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209874" y="1079293"/>
            <a:ext cx="891096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7030A0"/>
                </a:solidFill>
                <a:cs typeface="Times New Roman" pitchFamily="18" charset="0"/>
              </a:rPr>
              <a:t>Upon completion of this lesson, you will be able to:</a:t>
            </a:r>
          </a:p>
          <a:p>
            <a:pPr>
              <a:tabLst>
                <a:tab pos="793750" algn="l"/>
              </a:tabLst>
            </a:pPr>
            <a:r>
              <a:rPr lang="en-US" sz="3200" b="1" dirty="0">
                <a:cs typeface="Times New Roman" pitchFamily="18" charset="0"/>
              </a:rPr>
              <a:t>    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9774" y="2158573"/>
            <a:ext cx="881978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 algn="just">
              <a:lnSpc>
                <a:spcPct val="100000"/>
              </a:lnSpc>
            </a:pPr>
            <a:r>
              <a:rPr lang="en-US" sz="3200" b="1" dirty="0">
                <a:cs typeface="Times New Roman" pitchFamily="18" charset="0"/>
              </a:rPr>
              <a:t>  </a:t>
            </a:r>
            <a:r>
              <a:rPr lang="en-US" sz="3200" b="1" dirty="0">
                <a:solidFill>
                  <a:srgbClr val="002060"/>
                </a:solidFill>
                <a:cs typeface="Times New Roman" pitchFamily="18" charset="0"/>
              </a:rPr>
              <a:t>1. </a:t>
            </a:r>
            <a:r>
              <a:rPr lang="en-US" sz="3200" b="1" dirty="0">
                <a:solidFill>
                  <a:srgbClr val="002060"/>
                </a:solidFill>
              </a:rPr>
              <a:t>List nine signs and symptoms of hyperglycemia </a:t>
            </a:r>
          </a:p>
          <a:p>
            <a:pPr marL="514350" indent="-514350" algn="just">
              <a:lnSpc>
                <a:spcPct val="100000"/>
              </a:lnSpc>
            </a:pPr>
            <a:r>
              <a:rPr lang="en-US" sz="3200" b="1" dirty="0">
                <a:solidFill>
                  <a:srgbClr val="002060"/>
                </a:solidFill>
              </a:rPr>
              <a:t>      and describe pre-hospital treatment.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3503" y="3852480"/>
            <a:ext cx="8600175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 algn="just">
              <a:lnSpc>
                <a:spcPct val="100000"/>
              </a:lnSpc>
            </a:pPr>
            <a:r>
              <a:rPr lang="en-US" sz="3200" b="1" dirty="0">
                <a:solidFill>
                  <a:srgbClr val="002060"/>
                </a:solidFill>
              </a:rPr>
              <a:t>2.  List nine signs and symptoms of hypoglycemia </a:t>
            </a:r>
          </a:p>
          <a:p>
            <a:pPr marL="514350" indent="-514350" algn="just">
              <a:lnSpc>
                <a:spcPct val="100000"/>
              </a:lnSpc>
            </a:pPr>
            <a:r>
              <a:rPr lang="en-US" sz="3200" b="1" dirty="0">
                <a:solidFill>
                  <a:srgbClr val="002060"/>
                </a:solidFill>
              </a:rPr>
              <a:t>      and describe pre-hospital treatment.</a:t>
            </a:r>
          </a:p>
        </p:txBody>
      </p:sp>
    </p:spTree>
    <p:extLst>
      <p:ext uri="{BB962C8B-B14F-4D97-AF65-F5344CB8AC3E}">
        <p14:creationId xmlns:p14="http://schemas.microsoft.com/office/powerpoint/2010/main" val="186550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477" y="-152741"/>
            <a:ext cx="7888070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b="1" u="sng" dirty="0">
                <a:solidFill>
                  <a:srgbClr val="FF0000"/>
                </a:solidFill>
                <a:latin typeface="+mn-lt"/>
              </a:rPr>
              <a:t>SIGNS AND SYMPTOMS</a:t>
            </a:r>
            <a:endParaRPr lang="en-GB" sz="40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759" y="946026"/>
            <a:ext cx="7888070" cy="5586411"/>
          </a:xfrm>
        </p:spPr>
        <p:txBody>
          <a:bodyPr>
            <a:normAutofit fontScale="70000" lnSpcReduction="20000"/>
          </a:bodyPr>
          <a:lstStyle/>
          <a:p>
            <a:pPr>
              <a:spcAft>
                <a:spcPts val="1200"/>
              </a:spcAft>
            </a:pPr>
            <a:r>
              <a:rPr lang="en-US" sz="4100" b="1" dirty="0">
                <a:solidFill>
                  <a:srgbClr val="002060"/>
                </a:solidFill>
              </a:rPr>
              <a:t>Rapid onset of altered mental status.</a:t>
            </a:r>
          </a:p>
          <a:p>
            <a:pPr algn="just">
              <a:spcAft>
                <a:spcPts val="1200"/>
              </a:spcAft>
            </a:pPr>
            <a:r>
              <a:rPr lang="en-US" sz="4100" b="1" dirty="0">
                <a:solidFill>
                  <a:srgbClr val="002060"/>
                </a:solidFill>
              </a:rPr>
              <a:t>Intoxicated appearance, staggering, slurred speech.</a:t>
            </a:r>
          </a:p>
          <a:p>
            <a:pPr>
              <a:spcAft>
                <a:spcPts val="1200"/>
              </a:spcAft>
            </a:pPr>
            <a:r>
              <a:rPr lang="en-US" sz="4100" b="1" dirty="0">
                <a:solidFill>
                  <a:srgbClr val="002060"/>
                </a:solidFill>
              </a:rPr>
              <a:t>A  typical behavior.</a:t>
            </a:r>
          </a:p>
          <a:p>
            <a:pPr>
              <a:spcAft>
                <a:spcPts val="1200"/>
              </a:spcAft>
            </a:pPr>
            <a:r>
              <a:rPr lang="en-US" sz="4100" b="1" dirty="0">
                <a:solidFill>
                  <a:srgbClr val="002060"/>
                </a:solidFill>
                <a:cs typeface="Times New Roman" pitchFamily="18" charset="0"/>
              </a:rPr>
              <a:t>Combativeness and/or anxiety.</a:t>
            </a:r>
          </a:p>
          <a:p>
            <a:pPr>
              <a:spcAft>
                <a:spcPts val="1200"/>
              </a:spcAft>
            </a:pPr>
            <a:r>
              <a:rPr lang="en-US" sz="4100" b="1" dirty="0">
                <a:solidFill>
                  <a:srgbClr val="002060"/>
                </a:solidFill>
              </a:rPr>
              <a:t>Rapid pulse rate.</a:t>
            </a:r>
          </a:p>
          <a:p>
            <a:pPr>
              <a:spcAft>
                <a:spcPts val="1200"/>
              </a:spcAft>
            </a:pPr>
            <a:r>
              <a:rPr lang="en-US" sz="4100" b="1" dirty="0">
                <a:solidFill>
                  <a:srgbClr val="002060"/>
                </a:solidFill>
              </a:rPr>
              <a:t>Cool, clammy skin.</a:t>
            </a:r>
          </a:p>
          <a:p>
            <a:pPr>
              <a:spcAft>
                <a:spcPts val="1200"/>
              </a:spcAft>
            </a:pPr>
            <a:r>
              <a:rPr lang="en-US" sz="4100" b="1" dirty="0">
                <a:solidFill>
                  <a:srgbClr val="002060"/>
                </a:solidFill>
              </a:rPr>
              <a:t>Hunger.</a:t>
            </a:r>
          </a:p>
          <a:p>
            <a:pPr>
              <a:spcAft>
                <a:spcPts val="1200"/>
              </a:spcAft>
            </a:pPr>
            <a:r>
              <a:rPr lang="en-US" sz="4100" b="1" dirty="0">
                <a:solidFill>
                  <a:srgbClr val="002060"/>
                </a:solidFill>
              </a:rPr>
              <a:t>Headache.</a:t>
            </a:r>
          </a:p>
          <a:p>
            <a:r>
              <a:rPr lang="en-US" sz="4100" b="1" dirty="0">
                <a:solidFill>
                  <a:srgbClr val="002060"/>
                </a:solidFill>
              </a:rPr>
              <a:t>Seizures.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314423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9371"/>
            <a:ext cx="9145588" cy="1325563"/>
          </a:xfrm>
        </p:spPr>
        <p:txBody>
          <a:bodyPr>
            <a:normAutofit/>
          </a:bodyPr>
          <a:lstStyle/>
          <a:p>
            <a:pPr indent="457200" algn="ctr">
              <a:lnSpc>
                <a:spcPct val="115000"/>
              </a:lnSpc>
              <a:spcAft>
                <a:spcPts val="1000"/>
              </a:spcAft>
            </a:pPr>
            <a:r>
              <a:rPr lang="en-US" sz="3600" b="1" u="sng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Management for </a:t>
            </a:r>
            <a:r>
              <a:rPr lang="en-US" sz="3600" b="1" u="sng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hypoglycaemia</a:t>
            </a:r>
            <a:endParaRPr lang="en-IN" sz="36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2290" y="1257301"/>
            <a:ext cx="8109564" cy="5429249"/>
          </a:xfrm>
        </p:spPr>
        <p:txBody>
          <a:bodyPr>
            <a:normAutofit/>
          </a:bodyPr>
          <a:lstStyle/>
          <a:p>
            <a:pPr marL="457200" algn="just">
              <a:lnSpc>
                <a:spcPct val="115000"/>
              </a:lnSpc>
              <a:spcAft>
                <a:spcPts val="1000"/>
              </a:spcAft>
            </a:pPr>
            <a:r>
              <a:rPr lang="en-US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Make rapid assessment of consciousness and if conscious, administer oral glucose /available highly refined sugar cubes, honey or jam or toffee</a:t>
            </a:r>
            <a:endParaRPr lang="en-IN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1000"/>
              </a:spcAft>
            </a:pPr>
            <a:r>
              <a:rPr lang="en-US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If unconscious, don’t give anything by mouth but administer intramuscular glucagon </a:t>
            </a:r>
            <a:r>
              <a:rPr lang="en-US" b="1" dirty="0" err="1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Inj</a:t>
            </a:r>
            <a:r>
              <a:rPr lang="en-US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 1g stat if available; if not give 50% or 25% 	dextrose I amp IV stat </a:t>
            </a:r>
            <a:endParaRPr lang="en-IN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1000"/>
              </a:spcAft>
            </a:pPr>
            <a:r>
              <a:rPr lang="en-US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Establish IV access and continue 10% D or 5% dextrose solution</a:t>
            </a:r>
            <a:endParaRPr lang="en-IN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>
              <a:lnSpc>
                <a:spcPct val="100000"/>
              </a:lnSpc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83830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9371"/>
            <a:ext cx="9145588" cy="1325563"/>
          </a:xfrm>
        </p:spPr>
        <p:txBody>
          <a:bodyPr>
            <a:normAutofit/>
          </a:bodyPr>
          <a:lstStyle/>
          <a:p>
            <a:pPr indent="457200" algn="ctr">
              <a:lnSpc>
                <a:spcPct val="115000"/>
              </a:lnSpc>
              <a:spcAft>
                <a:spcPts val="1000"/>
              </a:spcAft>
            </a:pPr>
            <a:r>
              <a:rPr lang="en-US" sz="3600" b="1" u="sng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Management for </a:t>
            </a:r>
            <a:r>
              <a:rPr lang="en-US" sz="3600" b="1" u="sng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hypoglycaemia</a:t>
            </a:r>
            <a:endParaRPr lang="en-IN" sz="36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2290" y="1257301"/>
            <a:ext cx="8109564" cy="5429249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6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Collect blood sample for glucose estimation at the time of 	establishing IV access</a:t>
            </a:r>
            <a:endParaRPr lang="en-IN" sz="26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6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	In unconscious patients, take care of airway maintenance and 	administer high flow oxygen</a:t>
            </a:r>
            <a:endParaRPr lang="en-IN" sz="26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6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	Transfer the patient immediately for hospital care and evaluate 	cause of hypoglycemia</a:t>
            </a:r>
            <a:endParaRPr lang="en-IN" sz="26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1000"/>
              </a:spcAft>
            </a:pPr>
            <a:r>
              <a:rPr lang="en-US" sz="26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!!! </a:t>
            </a:r>
            <a:r>
              <a:rPr lang="en-US" sz="2600" b="1" u="sng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CAUTION</a:t>
            </a:r>
            <a:endParaRPr lang="en-IN" sz="26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1000"/>
              </a:spcAft>
            </a:pPr>
            <a:r>
              <a:rPr lang="en-US" sz="2600" b="1" u="sng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When in doubt if it is hyperglycemia or hypoglycemia, immediately give sugar as hypoglycemia is more dangerous; more sugar in a </a:t>
            </a:r>
            <a:r>
              <a:rPr lang="en-US" sz="2600" b="1" u="sng" dirty="0" err="1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hyperglycaemic</a:t>
            </a:r>
            <a:r>
              <a:rPr lang="en-US" sz="2600" b="1" u="sng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 patient will not affect his clinical condition too much</a:t>
            </a:r>
            <a:r>
              <a:rPr lang="en-US" sz="26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.</a:t>
            </a:r>
            <a:endParaRPr lang="en-IN" sz="26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>
              <a:lnSpc>
                <a:spcPct val="100000"/>
              </a:lnSpc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4930935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5029727-9636-2832-6A8C-3B2B8861FB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759" y="89919"/>
            <a:ext cx="7888070" cy="638051"/>
          </a:xfrm>
        </p:spPr>
        <p:txBody>
          <a:bodyPr>
            <a:normAutofit/>
          </a:bodyPr>
          <a:lstStyle/>
          <a:p>
            <a:r>
              <a:rPr lang="en-US" sz="3200" b="1" u="sng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COMPLICATIONS OF DIABETES MELLITUS</a:t>
            </a:r>
            <a:endParaRPr lang="en-IN" sz="6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B8AEC364-CB1E-E7BC-65D0-F156C88AF465}"/>
              </a:ext>
            </a:extLst>
          </p:cNvPr>
          <p:cNvSpPr txBox="1"/>
          <p:nvPr/>
        </p:nvSpPr>
        <p:spPr>
          <a:xfrm>
            <a:off x="417250" y="923281"/>
            <a:ext cx="7972148" cy="52311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b="1" u="sng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ACUTE</a:t>
            </a:r>
            <a:r>
              <a:rPr lang="en-US" sz="28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: </a:t>
            </a:r>
            <a:endParaRPr lang="en-IN" sz="28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Hyperglycemia and ketoacidosis</a:t>
            </a:r>
            <a:endParaRPr lang="en-IN" sz="28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Nonketotic hyperosmolar coma</a:t>
            </a:r>
            <a:endParaRPr lang="en-IN" sz="28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Hypoglycemia</a:t>
            </a:r>
            <a:endParaRPr lang="en-IN" sz="28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Lactic acidosis</a:t>
            </a:r>
            <a:endParaRPr lang="en-IN" sz="28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Acute circulatory failure due to hyperglycemia</a:t>
            </a:r>
            <a:endParaRPr lang="en-IN" sz="28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The management of these complications is as described above and immediate referral</a:t>
            </a:r>
            <a:endParaRPr lang="en-IN" sz="28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16853418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5029727-9636-2832-6A8C-3B2B8861FB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759" y="89919"/>
            <a:ext cx="7888070" cy="638051"/>
          </a:xfrm>
        </p:spPr>
        <p:txBody>
          <a:bodyPr>
            <a:normAutofit/>
          </a:bodyPr>
          <a:lstStyle/>
          <a:p>
            <a:r>
              <a:rPr lang="en-US" sz="3200" b="1" u="sng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COMPLICATIONS OF DIABETES MELLITUS</a:t>
            </a:r>
            <a:endParaRPr lang="en-IN" sz="6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B8AEC364-CB1E-E7BC-65D0-F156C88AF465}"/>
              </a:ext>
            </a:extLst>
          </p:cNvPr>
          <p:cNvSpPr txBox="1"/>
          <p:nvPr/>
        </p:nvSpPr>
        <p:spPr>
          <a:xfrm>
            <a:off x="417250" y="585925"/>
            <a:ext cx="7972148" cy="67485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algn="just">
              <a:lnSpc>
                <a:spcPct val="115000"/>
              </a:lnSpc>
              <a:spcAft>
                <a:spcPts val="1000"/>
              </a:spcAft>
            </a:pPr>
            <a:r>
              <a:rPr lang="en-US" sz="2400" b="1" u="sng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CHRONIC</a:t>
            </a:r>
            <a:r>
              <a:rPr lang="en-US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:     </a:t>
            </a:r>
            <a:r>
              <a:rPr lang="en-US" sz="2400" b="1" u="sng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Microvascular</a:t>
            </a:r>
            <a:r>
              <a:rPr lang="en-US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  <a:endParaRPr lang="en-IN" sz="24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en-US" sz="24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Retinopathy and cataract leading to impaired vision</a:t>
            </a:r>
            <a:endParaRPr lang="en-IN" sz="24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en-US" sz="24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Nephropathy leading to renal failure</a:t>
            </a:r>
            <a:endParaRPr lang="en-IN" sz="24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en-US" sz="24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Peripheral neuropathy leading sensory loss, motor weakness</a:t>
            </a:r>
            <a:endParaRPr lang="en-IN" sz="24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en-US" sz="24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Autonomic neuropathy leading to postural hypotension and GI problems</a:t>
            </a:r>
            <a:endParaRPr lang="en-IN" sz="24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en-US" sz="24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Diabetic foot disease with ulceration and arthropathy</a:t>
            </a:r>
            <a:endParaRPr lang="en-IN" sz="24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457200" indent="228600" algn="just">
              <a:lnSpc>
                <a:spcPct val="115000"/>
              </a:lnSpc>
              <a:spcAft>
                <a:spcPts val="1000"/>
              </a:spcAft>
            </a:pPr>
            <a:r>
              <a:rPr lang="en-US" sz="2400" b="1" u="sng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Macrovascular</a:t>
            </a:r>
            <a:r>
              <a:rPr lang="en-US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: </a:t>
            </a:r>
            <a:endParaRPr lang="en-IN" sz="24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en-US" sz="24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Myocardial ischemia and infarction</a:t>
            </a:r>
            <a:endParaRPr lang="en-IN" sz="24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en-US" sz="24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Transient ischemic attack and stroke</a:t>
            </a:r>
            <a:endParaRPr lang="en-IN" sz="24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en-US" sz="24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Peripheral vascular disease and gangrene</a:t>
            </a:r>
            <a:endParaRPr lang="en-IN" sz="24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162215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5029727-9636-2832-6A8C-3B2B8861FB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759" y="89919"/>
            <a:ext cx="7888070" cy="638051"/>
          </a:xfrm>
        </p:spPr>
        <p:txBody>
          <a:bodyPr>
            <a:normAutofit/>
          </a:bodyPr>
          <a:lstStyle/>
          <a:p>
            <a:r>
              <a:rPr lang="en-US" sz="3200" b="1" u="sng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COMPLICATIONS OF DIABETES MELLITUS</a:t>
            </a:r>
            <a:endParaRPr lang="en-IN" sz="6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B8AEC364-CB1E-E7BC-65D0-F156C88AF465}"/>
              </a:ext>
            </a:extLst>
          </p:cNvPr>
          <p:cNvSpPr txBox="1"/>
          <p:nvPr/>
        </p:nvSpPr>
        <p:spPr>
          <a:xfrm>
            <a:off x="417250" y="585925"/>
            <a:ext cx="7972148" cy="69788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algn="just">
              <a:lnSpc>
                <a:spcPct val="115000"/>
              </a:lnSpc>
              <a:spcAft>
                <a:spcPts val="1000"/>
              </a:spcAft>
            </a:pPr>
            <a:r>
              <a:rPr lang="en-US" sz="24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The prevention and management of chronic complications lies in maintenance of near normal blood sugar levels</a:t>
            </a:r>
            <a:endParaRPr lang="en-IN" sz="24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en-US" sz="24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Education and counseling of diabetic patient regarding ideal BMI, regular exercise (brisk walking for 30 minutes daily), nutritious low calorie, high-</a:t>
            </a:r>
            <a:r>
              <a:rPr lang="en-US" sz="2400" b="1" dirty="0" err="1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fibre</a:t>
            </a:r>
            <a:r>
              <a:rPr lang="en-US" sz="24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 diet and abstinence of alcohol and smoking</a:t>
            </a:r>
            <a:endParaRPr lang="en-IN" sz="24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en-US" sz="24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Regular medication supervision</a:t>
            </a:r>
            <a:endParaRPr lang="en-IN" sz="24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en-US" sz="24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Monthly blood sugar level estimation and weekly BP measurement</a:t>
            </a:r>
            <a:endParaRPr lang="en-IN" sz="24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en-US" sz="24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Six monthly review at hospital for urine albumin, blood parameter estimation and assessment of blood sugar control</a:t>
            </a:r>
            <a:endParaRPr lang="en-IN" sz="24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800" b="1" u="none" strike="noStrike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 </a:t>
            </a:r>
            <a:endParaRPr lang="en-IN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4642298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Font typeface="Monotype Sorts" pitchFamily="2" charset="2"/>
              <a:buNone/>
              <a:defRPr/>
            </a:pPr>
            <a:endParaRPr lang="en-US" dirty="0"/>
          </a:p>
          <a:p>
            <a:pPr algn="ctr">
              <a:buFont typeface="Monotype Sorts" pitchFamily="2" charset="2"/>
              <a:buNone/>
              <a:defRPr/>
            </a:pPr>
            <a:r>
              <a:rPr lang="en-US" sz="9600" b="1" dirty="0">
                <a:solidFill>
                  <a:srgbClr val="FF0000"/>
                </a:solidFill>
              </a:rPr>
              <a:t>ANY QUESTION</a:t>
            </a:r>
          </a:p>
          <a:p>
            <a:pPr marL="0" indent="0" algn="ctr">
              <a:buNone/>
              <a:defRPr/>
            </a:pPr>
            <a:r>
              <a:rPr lang="en-IN" sz="9600" b="1" dirty="0">
                <a:solidFill>
                  <a:srgbClr val="FF000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84583015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7816" y="2686050"/>
            <a:ext cx="5267245" cy="1371600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  <a:defRPr/>
            </a:pPr>
            <a:r>
              <a:rPr lang="en-IN" sz="9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THANKS</a:t>
            </a:r>
          </a:p>
          <a:p>
            <a:pPr>
              <a:defRPr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37717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759" y="365127"/>
            <a:ext cx="7888070" cy="1088920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FF0000"/>
                </a:solidFill>
                <a:latin typeface="+mn-lt"/>
              </a:rPr>
              <a:t>DIABETES MELLITUS</a:t>
            </a:r>
            <a:endParaRPr lang="en-US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34345" y="2113613"/>
            <a:ext cx="8429969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</a:rPr>
              <a:t>	Definition: </a:t>
            </a:r>
          </a:p>
          <a:p>
            <a:endParaRPr lang="en-US" sz="3200" b="1" dirty="0">
              <a:solidFill>
                <a:srgbClr val="002060"/>
              </a:solidFill>
            </a:endParaRPr>
          </a:p>
          <a:p>
            <a:r>
              <a:rPr lang="en-US" sz="3200" b="1" dirty="0">
                <a:solidFill>
                  <a:srgbClr val="002060"/>
                </a:solidFill>
              </a:rPr>
              <a:t>	Diabetes Mellitus is an illness caused by </a:t>
            </a:r>
          </a:p>
          <a:p>
            <a:r>
              <a:rPr lang="en-US" sz="3200" b="1" dirty="0">
                <a:solidFill>
                  <a:srgbClr val="002060"/>
                </a:solidFill>
              </a:rPr>
              <a:t>       deficient production of insulin in the body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759" y="275187"/>
            <a:ext cx="7888070" cy="759133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FF0000"/>
                </a:solidFill>
                <a:latin typeface="+mn-lt"/>
              </a:rPr>
              <a:t>DIABETES MELLITUS</a:t>
            </a:r>
            <a:endParaRPr lang="en-US" b="1" dirty="0">
              <a:latin typeface="+mn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18486" y="1273432"/>
            <a:ext cx="832170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en-US" sz="3200" b="1" dirty="0">
                <a:solidFill>
                  <a:srgbClr val="002060"/>
                </a:solidFill>
              </a:rPr>
              <a:t>The disorder may lead to conditions known as </a:t>
            </a:r>
          </a:p>
          <a:p>
            <a:pPr algn="just"/>
            <a:r>
              <a:rPr lang="en-US" sz="3200" b="1" i="1" dirty="0">
                <a:solidFill>
                  <a:srgbClr val="002060"/>
                </a:solidFill>
              </a:rPr>
              <a:t>    </a:t>
            </a:r>
            <a:r>
              <a:rPr lang="en-US" sz="3200" b="1" i="1" dirty="0" err="1">
                <a:solidFill>
                  <a:srgbClr val="002060"/>
                </a:solidFill>
              </a:rPr>
              <a:t>hyperglycaemia</a:t>
            </a:r>
            <a:r>
              <a:rPr lang="en-US" sz="3200" b="1" i="1" dirty="0">
                <a:solidFill>
                  <a:srgbClr val="002060"/>
                </a:solidFill>
              </a:rPr>
              <a:t> </a:t>
            </a:r>
            <a:r>
              <a:rPr lang="en-US" sz="3200" b="1" dirty="0">
                <a:solidFill>
                  <a:srgbClr val="002060"/>
                </a:solidFill>
              </a:rPr>
              <a:t>(high blood sugar) and </a:t>
            </a:r>
          </a:p>
          <a:p>
            <a:pPr algn="just"/>
            <a:r>
              <a:rPr lang="en-US" sz="3200" b="1" i="1" dirty="0">
                <a:solidFill>
                  <a:srgbClr val="002060"/>
                </a:solidFill>
              </a:rPr>
              <a:t>    </a:t>
            </a:r>
            <a:r>
              <a:rPr lang="en-US" sz="3200" b="1" i="1" dirty="0" err="1">
                <a:solidFill>
                  <a:srgbClr val="002060"/>
                </a:solidFill>
              </a:rPr>
              <a:t>hypoglycaemia</a:t>
            </a:r>
            <a:r>
              <a:rPr lang="en-US" sz="3200" b="1" i="1" dirty="0">
                <a:solidFill>
                  <a:srgbClr val="002060"/>
                </a:solidFill>
              </a:rPr>
              <a:t> </a:t>
            </a:r>
            <a:r>
              <a:rPr lang="en-US" sz="3200" b="1" dirty="0">
                <a:solidFill>
                  <a:srgbClr val="002060"/>
                </a:solidFill>
              </a:rPr>
              <a:t>(low blood sugar). </a:t>
            </a:r>
          </a:p>
          <a:p>
            <a:pPr algn="just">
              <a:buFont typeface="Wingdings" pitchFamily="2" charset="2"/>
              <a:buChar char="Ø"/>
            </a:pPr>
            <a:r>
              <a:rPr lang="en-US" sz="3200" b="1" dirty="0">
                <a:solidFill>
                  <a:srgbClr val="002060"/>
                </a:solidFill>
              </a:rPr>
              <a:t> The most common indication that the patient</a:t>
            </a:r>
          </a:p>
          <a:p>
            <a:pPr algn="just"/>
            <a:r>
              <a:rPr lang="en-US" sz="3200" b="1" dirty="0">
                <a:solidFill>
                  <a:srgbClr val="002060"/>
                </a:solidFill>
              </a:rPr>
              <a:t>     may have either of these conditions is </a:t>
            </a:r>
          </a:p>
          <a:p>
            <a:pPr algn="just"/>
            <a:r>
              <a:rPr lang="en-US" sz="3200" b="1" i="1" dirty="0">
                <a:solidFill>
                  <a:srgbClr val="002060"/>
                </a:solidFill>
              </a:rPr>
              <a:t>     altered mental status</a:t>
            </a:r>
            <a:r>
              <a:rPr lang="en-US" sz="3200" b="1" dirty="0">
                <a:solidFill>
                  <a:srgbClr val="002060"/>
                </a:solidFill>
              </a:rPr>
              <a:t> (often called        </a:t>
            </a:r>
          </a:p>
          <a:p>
            <a:pPr algn="just"/>
            <a:r>
              <a:rPr lang="en-US" sz="3200" b="1" dirty="0">
                <a:solidFill>
                  <a:srgbClr val="002060"/>
                </a:solidFill>
              </a:rPr>
              <a:t>     hyper/hypo- </a:t>
            </a:r>
            <a:r>
              <a:rPr lang="en-US" sz="3200" b="1" dirty="0" err="1">
                <a:solidFill>
                  <a:srgbClr val="002060"/>
                </a:solidFill>
              </a:rPr>
              <a:t>glycaemic</a:t>
            </a:r>
            <a:r>
              <a:rPr lang="en-US" sz="3200" b="1" dirty="0">
                <a:solidFill>
                  <a:srgbClr val="002060"/>
                </a:solidFill>
              </a:rPr>
              <a:t> coma).</a:t>
            </a:r>
          </a:p>
          <a:p>
            <a:pPr algn="just">
              <a:buFont typeface="Wingdings" pitchFamily="2" charset="2"/>
              <a:buChar char="Ø"/>
            </a:pPr>
            <a:r>
              <a:rPr lang="en-US" sz="3200" b="1" dirty="0">
                <a:solidFill>
                  <a:srgbClr val="002060"/>
                </a:solidFill>
              </a:rPr>
              <a:t> Other clues, such  a necklace, bracelet,        </a:t>
            </a:r>
          </a:p>
          <a:p>
            <a:pPr algn="just"/>
            <a:r>
              <a:rPr lang="en-US" sz="3200" b="1" dirty="0">
                <a:solidFill>
                  <a:srgbClr val="002060"/>
                </a:solidFill>
              </a:rPr>
              <a:t>     medication or information  provided by    </a:t>
            </a:r>
          </a:p>
          <a:p>
            <a:pPr algn="just"/>
            <a:r>
              <a:rPr lang="en-US" sz="3200" b="1" dirty="0">
                <a:solidFill>
                  <a:srgbClr val="002060"/>
                </a:solidFill>
              </a:rPr>
              <a:t>     others, may also provide vital information.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" y="1618948"/>
            <a:ext cx="936884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3200" b="1" dirty="0">
                <a:solidFill>
                  <a:srgbClr val="002060"/>
                </a:solidFill>
              </a:rPr>
              <a:t>The normal blood sugar level in fasting state ranges </a:t>
            </a:r>
          </a:p>
          <a:p>
            <a:r>
              <a:rPr lang="en-US" sz="3200" b="1" dirty="0">
                <a:solidFill>
                  <a:srgbClr val="002060"/>
                </a:solidFill>
              </a:rPr>
              <a:t>    from 60mg% to 110 mg%  </a:t>
            </a:r>
          </a:p>
          <a:p>
            <a:r>
              <a:rPr lang="en-US" sz="3200" b="1" dirty="0">
                <a:solidFill>
                  <a:srgbClr val="002060"/>
                </a:solidFill>
              </a:rPr>
              <a:t>    In post-prandial state or random testing, the level </a:t>
            </a:r>
          </a:p>
          <a:p>
            <a:r>
              <a:rPr lang="en-US" sz="3200" b="1" dirty="0">
                <a:solidFill>
                  <a:srgbClr val="002060"/>
                </a:solidFill>
              </a:rPr>
              <a:t>    up to 180 mg%  is considered normal.</a:t>
            </a:r>
          </a:p>
          <a:p>
            <a:pPr>
              <a:buFont typeface="Wingdings" pitchFamily="2" charset="2"/>
              <a:buChar char="Ø"/>
            </a:pPr>
            <a:r>
              <a:rPr lang="en-US" sz="3200" b="1" dirty="0">
                <a:solidFill>
                  <a:srgbClr val="002060"/>
                </a:solidFill>
              </a:rPr>
              <a:t>In diabetes, the fasting sugar values are more than</a:t>
            </a:r>
          </a:p>
          <a:p>
            <a:r>
              <a:rPr lang="en-US" sz="3200" b="1" dirty="0">
                <a:solidFill>
                  <a:srgbClr val="002060"/>
                </a:solidFill>
              </a:rPr>
              <a:t>   120mg% and random glucose level </a:t>
            </a:r>
          </a:p>
          <a:p>
            <a:r>
              <a:rPr lang="en-US" sz="3200" b="1" dirty="0">
                <a:solidFill>
                  <a:srgbClr val="002060"/>
                </a:solidFill>
              </a:rPr>
              <a:t>   is more than 200 mg% .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28759" y="151767"/>
            <a:ext cx="7888070" cy="915034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FF0000"/>
                </a:solidFill>
                <a:latin typeface="+mn-lt"/>
              </a:rPr>
              <a:t>DIABETES MELLITUS</a:t>
            </a:r>
            <a:endParaRPr lang="en-US" b="1" dirty="0">
              <a:latin typeface="+mn-l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759" y="365126"/>
            <a:ext cx="7888070" cy="1013969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FF0000"/>
                </a:solidFill>
                <a:latin typeface="+mn-lt"/>
              </a:rPr>
              <a:t>DIABETES MELLITUS</a:t>
            </a:r>
            <a:endParaRPr lang="en-US" b="1" dirty="0">
              <a:latin typeface="+mn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4959" y="1768848"/>
            <a:ext cx="8980279" cy="38164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1" indent="-457200">
              <a:buFont typeface="Wingdings" pitchFamily="2" charset="2"/>
              <a:buChar char="Ø"/>
            </a:pPr>
            <a:r>
              <a:rPr lang="en-US" sz="3200" b="1" dirty="0">
                <a:solidFill>
                  <a:srgbClr val="002060"/>
                </a:solidFill>
              </a:rPr>
              <a:t>Some </a:t>
            </a:r>
            <a:r>
              <a:rPr lang="en-US" sz="3200" b="1" dirty="0" err="1">
                <a:solidFill>
                  <a:srgbClr val="002060"/>
                </a:solidFill>
              </a:rPr>
              <a:t>hyperglycaemic</a:t>
            </a:r>
            <a:r>
              <a:rPr lang="en-US" sz="3200" b="1" dirty="0">
                <a:solidFill>
                  <a:srgbClr val="002060"/>
                </a:solidFill>
              </a:rPr>
              <a:t> and </a:t>
            </a:r>
            <a:r>
              <a:rPr lang="en-US" sz="3200" b="1" dirty="0" err="1">
                <a:solidFill>
                  <a:srgbClr val="002060"/>
                </a:solidFill>
              </a:rPr>
              <a:t>hypoglycaemic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</a:p>
          <a:p>
            <a:pPr lvl="1" indent="-457200"/>
            <a:r>
              <a:rPr lang="en-US" sz="3200" b="1" dirty="0">
                <a:solidFill>
                  <a:srgbClr val="002060"/>
                </a:solidFill>
              </a:rPr>
              <a:t>     patients may appear to be alcohol intoxicated.</a:t>
            </a:r>
          </a:p>
          <a:p>
            <a:endParaRPr lang="en-US" sz="3200" b="1" dirty="0">
              <a:solidFill>
                <a:srgbClr val="00206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n-US" sz="3200" b="1" dirty="0">
                <a:solidFill>
                  <a:srgbClr val="002060"/>
                </a:solidFill>
              </a:rPr>
              <a:t>  Always suspect a diabetic problem even in cases </a:t>
            </a:r>
          </a:p>
          <a:p>
            <a:r>
              <a:rPr lang="en-US" sz="3200" b="1" dirty="0">
                <a:solidFill>
                  <a:srgbClr val="002060"/>
                </a:solidFill>
              </a:rPr>
              <a:t>     that appear to be only alcohol or drug-related. </a:t>
            </a:r>
          </a:p>
          <a:p>
            <a:r>
              <a:rPr lang="en-US" sz="3200" b="1" dirty="0">
                <a:solidFill>
                  <a:srgbClr val="002060"/>
                </a:solidFill>
              </a:rPr>
              <a:t>    As we will also see, blood sugar problems are </a:t>
            </a:r>
          </a:p>
          <a:p>
            <a:r>
              <a:rPr lang="en-US" sz="3200" b="1" dirty="0">
                <a:solidFill>
                  <a:srgbClr val="002060"/>
                </a:solidFill>
              </a:rPr>
              <a:t>    not always related to a diabetic condition.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759" y="7931"/>
            <a:ext cx="7888070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b="1" u="sng" dirty="0">
                <a:solidFill>
                  <a:srgbClr val="FF0000"/>
                </a:solidFill>
                <a:latin typeface="+mn-lt"/>
              </a:rPr>
              <a:t>DIABETIC EMERGENCIES</a:t>
            </a:r>
            <a:endParaRPr lang="en-GB" sz="40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759" y="1333493"/>
            <a:ext cx="7888070" cy="484347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3200" b="1" dirty="0">
                <a:solidFill>
                  <a:srgbClr val="002060"/>
                </a:solidFill>
              </a:rPr>
              <a:t>Diabetes is an illness caused by deficient production of insulin in the body. </a:t>
            </a:r>
          </a:p>
          <a:p>
            <a:pPr algn="just"/>
            <a:endParaRPr lang="en-US" sz="1400" b="1" dirty="0">
              <a:solidFill>
                <a:srgbClr val="002060"/>
              </a:solidFill>
            </a:endParaRPr>
          </a:p>
          <a:p>
            <a:pPr algn="just"/>
            <a:r>
              <a:rPr lang="en-US" sz="3200" b="1" dirty="0">
                <a:solidFill>
                  <a:srgbClr val="002060"/>
                </a:solidFill>
              </a:rPr>
              <a:t>Your job as an AMFR is not to diagnose or treat diabetes, but rather to identify and treat the conditions caused by improper management of diabetes. </a:t>
            </a:r>
          </a:p>
          <a:p>
            <a:pPr algn="just"/>
            <a:endParaRPr lang="en-US" sz="1200" b="1" dirty="0">
              <a:solidFill>
                <a:srgbClr val="002060"/>
              </a:solidFill>
            </a:endParaRPr>
          </a:p>
          <a:p>
            <a:pPr algn="just"/>
            <a:r>
              <a:rPr lang="en-US" sz="3200" b="1" dirty="0">
                <a:solidFill>
                  <a:srgbClr val="002060"/>
                </a:solidFill>
              </a:rPr>
              <a:t>These conditions are known as hyperglycemia (high blood sugar) and hypoglycemia (low blood sugar).</a:t>
            </a:r>
          </a:p>
          <a:p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28876772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759" y="1528763"/>
            <a:ext cx="7888070" cy="4648200"/>
          </a:xfrm>
        </p:spPr>
        <p:txBody>
          <a:bodyPr/>
          <a:lstStyle/>
          <a:p>
            <a:pPr marL="231775" indent="-231775" algn="just">
              <a:lnSpc>
                <a:spcPct val="100000"/>
              </a:lnSpc>
            </a:pPr>
            <a:r>
              <a:rPr lang="en-US" sz="3200" b="1" dirty="0">
                <a:solidFill>
                  <a:srgbClr val="002060"/>
                </a:solidFill>
              </a:rPr>
              <a:t>The most common indication that the patient may have either of these conditions is altered mental status. </a:t>
            </a:r>
          </a:p>
          <a:p>
            <a:pPr marL="231775" indent="-231775" algn="just">
              <a:lnSpc>
                <a:spcPct val="100000"/>
              </a:lnSpc>
            </a:pPr>
            <a:endParaRPr lang="en-US" b="1" dirty="0">
              <a:solidFill>
                <a:srgbClr val="002060"/>
              </a:solidFill>
            </a:endParaRPr>
          </a:p>
          <a:p>
            <a:pPr marL="231775" indent="-231775" algn="just">
              <a:lnSpc>
                <a:spcPct val="100000"/>
              </a:lnSpc>
            </a:pPr>
            <a:r>
              <a:rPr lang="en-US" sz="3200" b="1" dirty="0">
                <a:solidFill>
                  <a:srgbClr val="002060"/>
                </a:solidFill>
              </a:rPr>
              <a:t>Other clues, such a necklace, bracelet, medication or information provided by others, may also provide vital information.</a:t>
            </a:r>
            <a:endParaRPr lang="en-US" sz="3200" b="1" u="sng" dirty="0">
              <a:solidFill>
                <a:srgbClr val="002060"/>
              </a:solidFill>
            </a:endParaRPr>
          </a:p>
          <a:p>
            <a:pPr algn="just"/>
            <a:endParaRPr lang="en-US" sz="3200" b="1" dirty="0">
              <a:solidFill>
                <a:srgbClr val="002060"/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079339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759" y="1000133"/>
            <a:ext cx="7888070" cy="5576888"/>
          </a:xfrm>
        </p:spPr>
        <p:txBody>
          <a:bodyPr>
            <a:normAutofit/>
          </a:bodyPr>
          <a:lstStyle/>
          <a:p>
            <a:pPr marL="173038" indent="-173038" algn="just">
              <a:lnSpc>
                <a:spcPct val="100000"/>
              </a:lnSpc>
            </a:pPr>
            <a:r>
              <a:rPr lang="en-US" sz="3200" b="1" dirty="0">
                <a:solidFill>
                  <a:srgbClr val="002060"/>
                </a:solidFill>
              </a:rPr>
              <a:t>Some hyperglycemic and hypoglycemic patients may appear to be alcohol intoxicated.</a:t>
            </a:r>
          </a:p>
          <a:p>
            <a:pPr marL="231775" indent="-231775" algn="just">
              <a:lnSpc>
                <a:spcPct val="100000"/>
              </a:lnSpc>
            </a:pPr>
            <a:r>
              <a:rPr lang="en-US" sz="3200" b="1" dirty="0">
                <a:solidFill>
                  <a:srgbClr val="002060"/>
                </a:solidFill>
              </a:rPr>
              <a:t>Always suspect a diabetic problem even in cases that appear to be only alcohol- or drug-related. </a:t>
            </a:r>
          </a:p>
          <a:p>
            <a:pPr marL="231775" indent="-231775" algn="just">
              <a:lnSpc>
                <a:spcPct val="100000"/>
              </a:lnSpc>
            </a:pPr>
            <a:r>
              <a:rPr lang="en-US" sz="3200" b="1" dirty="0">
                <a:solidFill>
                  <a:srgbClr val="002060"/>
                </a:solidFill>
              </a:rPr>
              <a:t>As we will also see, blood sugar problems are not always related to a diabetic condition.</a:t>
            </a:r>
          </a:p>
          <a:p>
            <a:endParaRPr lang="en-GB" sz="3200" b="1" dirty="0"/>
          </a:p>
        </p:txBody>
      </p:sp>
    </p:spTree>
    <p:extLst>
      <p:ext uri="{BB962C8B-B14F-4D97-AF65-F5344CB8AC3E}">
        <p14:creationId xmlns:p14="http://schemas.microsoft.com/office/powerpoint/2010/main" val="35973763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535</TotalTime>
  <Words>1178</Words>
  <Application>Microsoft Office PowerPoint</Application>
  <PresentationFormat>Custom</PresentationFormat>
  <Paragraphs>161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      DIABETIC EMERGENCIES  </vt:lpstr>
      <vt:lpstr>OBJECTIVES</vt:lpstr>
      <vt:lpstr>DIABETES MELLITUS</vt:lpstr>
      <vt:lpstr>DIABETES MELLITUS</vt:lpstr>
      <vt:lpstr>DIABETES MELLITUS</vt:lpstr>
      <vt:lpstr>DIABETES MELLITUS</vt:lpstr>
      <vt:lpstr>DIABETIC EMERGENCIES</vt:lpstr>
      <vt:lpstr>PowerPoint Presentation</vt:lpstr>
      <vt:lpstr>PowerPoint Presentation</vt:lpstr>
      <vt:lpstr>HYPERGLYCAEMIA</vt:lpstr>
      <vt:lpstr>COMMON CAUSES OF HYPERGLYCEMIA INCLUDE</vt:lpstr>
      <vt:lpstr>SIGNS AND SYMPTOMS:</vt:lpstr>
      <vt:lpstr>PowerPoint Presentation</vt:lpstr>
      <vt:lpstr>PowerPoint Presentation</vt:lpstr>
      <vt:lpstr>MANAGEMENT OF HYPERGLYCAEMIA</vt:lpstr>
      <vt:lpstr>MANAGEMENT OF HYPERGLYCAEMIA</vt:lpstr>
      <vt:lpstr>HYPOGLYCEMIA</vt:lpstr>
      <vt:lpstr>COMMON CAUSES OF HYPOGLYCEMIA</vt:lpstr>
      <vt:lpstr>PowerPoint Presentation</vt:lpstr>
      <vt:lpstr>SIGNS AND SYMPTOMS</vt:lpstr>
      <vt:lpstr>Management for hypoglycaemia</vt:lpstr>
      <vt:lpstr>Management for hypoglycaemia</vt:lpstr>
      <vt:lpstr>COMPLICATIONS OF DIABETES MELLITUS</vt:lpstr>
      <vt:lpstr>COMPLICATIONS OF DIABETES MELLITUS</vt:lpstr>
      <vt:lpstr>COMPLICATIONS OF DIABETES MELLITUS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SEIZURES,         DIABETIC EMERGENCIES                            AND CEREBRAL VASCULAR ACCIDENTS</dc:title>
  <dc:creator>dell</dc:creator>
  <cp:lastModifiedBy>NDRF MEDICAL</cp:lastModifiedBy>
  <cp:revision>56</cp:revision>
  <dcterms:created xsi:type="dcterms:W3CDTF">2019-01-08T10:32:21Z</dcterms:created>
  <dcterms:modified xsi:type="dcterms:W3CDTF">2025-12-20T07:00:07Z</dcterms:modified>
</cp:coreProperties>
</file>