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307" r:id="rId3"/>
    <p:sldId id="345" r:id="rId4"/>
    <p:sldId id="346" r:id="rId5"/>
    <p:sldId id="348" r:id="rId6"/>
    <p:sldId id="347" r:id="rId7"/>
    <p:sldId id="323" r:id="rId8"/>
    <p:sldId id="324" r:id="rId9"/>
    <p:sldId id="325" r:id="rId10"/>
    <p:sldId id="326" r:id="rId11"/>
    <p:sldId id="327" r:id="rId12"/>
    <p:sldId id="328" r:id="rId13"/>
    <p:sldId id="329" r:id="rId14"/>
    <p:sldId id="330" r:id="rId15"/>
    <p:sldId id="355" r:id="rId16"/>
    <p:sldId id="331" r:id="rId17"/>
    <p:sldId id="332" r:id="rId18"/>
    <p:sldId id="333" r:id="rId19"/>
    <p:sldId id="334" r:id="rId20"/>
    <p:sldId id="335" r:id="rId21"/>
    <p:sldId id="350" r:id="rId22"/>
    <p:sldId id="351" r:id="rId23"/>
    <p:sldId id="352" r:id="rId24"/>
    <p:sldId id="353" r:id="rId25"/>
    <p:sldId id="354" r:id="rId26"/>
    <p:sldId id="343" r:id="rId27"/>
    <p:sldId id="344" r:id="rId28"/>
  </p:sldIdLst>
  <p:sldSz cx="914558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680" y="-84"/>
      </p:cViewPr>
      <p:guideLst>
        <p:guide orient="horz" pos="2160"/>
        <p:guide pos="28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2F9DF5-D8BB-438E-86D6-7A9DBC92F764}" type="datetimeFigureOut">
              <a:rPr lang="en-GB" smtClean="0"/>
              <a:pPr/>
              <a:t>20/12/2025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492398-768C-4E15-B6DF-381CE09B6B77}" type="slidenum">
              <a:rPr lang="en-GB" smtClean="0"/>
              <a:pPr/>
              <a:t>‹#›</a:t>
            </a:fld>
            <a:endParaRPr lang="en-GB"/>
          </a:p>
        </p:txBody>
      </p:sp>
    </p:spTree>
    <p:extLst>
      <p:ext uri="{BB962C8B-B14F-4D97-AF65-F5344CB8AC3E}">
        <p14:creationId xmlns:p14="http://schemas.microsoft.com/office/powerpoint/2010/main" val="1192055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199" y="1122363"/>
            <a:ext cx="6859191"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199" y="3602038"/>
            <a:ext cx="6859191"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C7D1BF4-7490-4767-8B0D-F0E37278AB81}"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452AF4-82B3-420F-ADB2-7285B8B9C542}" type="slidenum">
              <a:rPr lang="en-GB" smtClean="0"/>
              <a:pPr/>
              <a:t>‹#›</a:t>
            </a:fld>
            <a:endParaRPr lang="en-GB"/>
          </a:p>
        </p:txBody>
      </p:sp>
    </p:spTree>
    <p:extLst>
      <p:ext uri="{BB962C8B-B14F-4D97-AF65-F5344CB8AC3E}">
        <p14:creationId xmlns:p14="http://schemas.microsoft.com/office/powerpoint/2010/main" val="145101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C7D1BF4-7490-4767-8B0D-F0E37278AB81}"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452AF4-82B3-420F-ADB2-7285B8B9C542}" type="slidenum">
              <a:rPr lang="en-GB" smtClean="0"/>
              <a:pPr/>
              <a:t>‹#›</a:t>
            </a:fld>
            <a:endParaRPr lang="en-GB"/>
          </a:p>
        </p:txBody>
      </p:sp>
    </p:spTree>
    <p:extLst>
      <p:ext uri="{BB962C8B-B14F-4D97-AF65-F5344CB8AC3E}">
        <p14:creationId xmlns:p14="http://schemas.microsoft.com/office/powerpoint/2010/main" val="3516276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4812" y="365125"/>
            <a:ext cx="1972017"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759" y="365125"/>
            <a:ext cx="5801732"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C7D1BF4-7490-4767-8B0D-F0E37278AB81}"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452AF4-82B3-420F-ADB2-7285B8B9C542}" type="slidenum">
              <a:rPr lang="en-GB" smtClean="0"/>
              <a:pPr/>
              <a:t>‹#›</a:t>
            </a:fld>
            <a:endParaRPr lang="en-GB"/>
          </a:p>
        </p:txBody>
      </p:sp>
    </p:spTree>
    <p:extLst>
      <p:ext uri="{BB962C8B-B14F-4D97-AF65-F5344CB8AC3E}">
        <p14:creationId xmlns:p14="http://schemas.microsoft.com/office/powerpoint/2010/main" val="2605833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C7D1BF4-7490-4767-8B0D-F0E37278AB81}"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452AF4-82B3-420F-ADB2-7285B8B9C542}" type="slidenum">
              <a:rPr lang="en-GB" smtClean="0"/>
              <a:pPr/>
              <a:t>‹#›</a:t>
            </a:fld>
            <a:endParaRPr lang="en-GB"/>
          </a:p>
        </p:txBody>
      </p:sp>
    </p:spTree>
    <p:extLst>
      <p:ext uri="{BB962C8B-B14F-4D97-AF65-F5344CB8AC3E}">
        <p14:creationId xmlns:p14="http://schemas.microsoft.com/office/powerpoint/2010/main" val="1006334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996" y="1709739"/>
            <a:ext cx="788807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996" y="4589464"/>
            <a:ext cx="788807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7D1BF4-7490-4767-8B0D-F0E37278AB81}"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452AF4-82B3-420F-ADB2-7285B8B9C542}" type="slidenum">
              <a:rPr lang="en-GB" smtClean="0"/>
              <a:pPr/>
              <a:t>‹#›</a:t>
            </a:fld>
            <a:endParaRPr lang="en-GB"/>
          </a:p>
        </p:txBody>
      </p:sp>
    </p:spTree>
    <p:extLst>
      <p:ext uri="{BB962C8B-B14F-4D97-AF65-F5344CB8AC3E}">
        <p14:creationId xmlns:p14="http://schemas.microsoft.com/office/powerpoint/2010/main" val="2610173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759" y="1825625"/>
            <a:ext cx="38868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954" y="1825625"/>
            <a:ext cx="38868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C7D1BF4-7490-4767-8B0D-F0E37278AB81}"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F452AF4-82B3-420F-ADB2-7285B8B9C542}" type="slidenum">
              <a:rPr lang="en-GB" smtClean="0"/>
              <a:pPr/>
              <a:t>‹#›</a:t>
            </a:fld>
            <a:endParaRPr lang="en-GB"/>
          </a:p>
        </p:txBody>
      </p:sp>
    </p:spTree>
    <p:extLst>
      <p:ext uri="{BB962C8B-B14F-4D97-AF65-F5344CB8AC3E}">
        <p14:creationId xmlns:p14="http://schemas.microsoft.com/office/powerpoint/2010/main" val="3114812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950" y="365126"/>
            <a:ext cx="788807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951" y="1681163"/>
            <a:ext cx="38690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951" y="2505075"/>
            <a:ext cx="38690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954" y="1681163"/>
            <a:ext cx="388806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954" y="2505075"/>
            <a:ext cx="388806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C7D1BF4-7490-4767-8B0D-F0E37278AB81}" type="datetimeFigureOut">
              <a:rPr lang="en-GB" smtClean="0"/>
              <a:pPr/>
              <a:t>20/12/2025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F452AF4-82B3-420F-ADB2-7285B8B9C542}" type="slidenum">
              <a:rPr lang="en-GB" smtClean="0"/>
              <a:pPr/>
              <a:t>‹#›</a:t>
            </a:fld>
            <a:endParaRPr lang="en-GB"/>
          </a:p>
        </p:txBody>
      </p:sp>
    </p:spTree>
    <p:extLst>
      <p:ext uri="{BB962C8B-B14F-4D97-AF65-F5344CB8AC3E}">
        <p14:creationId xmlns:p14="http://schemas.microsoft.com/office/powerpoint/2010/main" val="951141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C7D1BF4-7490-4767-8B0D-F0E37278AB81}" type="datetimeFigureOut">
              <a:rPr lang="en-GB" smtClean="0"/>
              <a:pPr/>
              <a:t>20/12/2025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F452AF4-82B3-420F-ADB2-7285B8B9C542}" type="slidenum">
              <a:rPr lang="en-GB" smtClean="0"/>
              <a:pPr/>
              <a:t>‹#›</a:t>
            </a:fld>
            <a:endParaRPr lang="en-GB"/>
          </a:p>
        </p:txBody>
      </p:sp>
    </p:spTree>
    <p:extLst>
      <p:ext uri="{BB962C8B-B14F-4D97-AF65-F5344CB8AC3E}">
        <p14:creationId xmlns:p14="http://schemas.microsoft.com/office/powerpoint/2010/main" val="260995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7D1BF4-7490-4767-8B0D-F0E37278AB81}" type="datetimeFigureOut">
              <a:rPr lang="en-GB" smtClean="0"/>
              <a:pPr/>
              <a:t>20/12/2025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F452AF4-82B3-420F-ADB2-7285B8B9C542}" type="slidenum">
              <a:rPr lang="en-GB" smtClean="0"/>
              <a:pPr/>
              <a:t>‹#›</a:t>
            </a:fld>
            <a:endParaRPr lang="en-GB"/>
          </a:p>
        </p:txBody>
      </p:sp>
    </p:spTree>
    <p:extLst>
      <p:ext uri="{BB962C8B-B14F-4D97-AF65-F5344CB8AC3E}">
        <p14:creationId xmlns:p14="http://schemas.microsoft.com/office/powerpoint/2010/main" val="3574657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951" y="457200"/>
            <a:ext cx="2949690"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8066" y="987426"/>
            <a:ext cx="4629954"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951" y="2057400"/>
            <a:ext cx="294969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7D1BF4-7490-4767-8B0D-F0E37278AB81}"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F452AF4-82B3-420F-ADB2-7285B8B9C542}" type="slidenum">
              <a:rPr lang="en-GB" smtClean="0"/>
              <a:pPr/>
              <a:t>‹#›</a:t>
            </a:fld>
            <a:endParaRPr lang="en-GB"/>
          </a:p>
        </p:txBody>
      </p:sp>
    </p:spTree>
    <p:extLst>
      <p:ext uri="{BB962C8B-B14F-4D97-AF65-F5344CB8AC3E}">
        <p14:creationId xmlns:p14="http://schemas.microsoft.com/office/powerpoint/2010/main" val="886948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951" y="457200"/>
            <a:ext cx="2949690"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8066" y="987426"/>
            <a:ext cx="462995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29951" y="2057400"/>
            <a:ext cx="294969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7D1BF4-7490-4767-8B0D-F0E37278AB81}"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F452AF4-82B3-420F-ADB2-7285B8B9C542}" type="slidenum">
              <a:rPr lang="en-GB" smtClean="0"/>
              <a:pPr/>
              <a:t>‹#›</a:t>
            </a:fld>
            <a:endParaRPr lang="en-GB"/>
          </a:p>
        </p:txBody>
      </p:sp>
    </p:spTree>
    <p:extLst>
      <p:ext uri="{BB962C8B-B14F-4D97-AF65-F5344CB8AC3E}">
        <p14:creationId xmlns:p14="http://schemas.microsoft.com/office/powerpoint/2010/main" val="52492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xmlns="" id="{50964B36-ADFF-72A4-82F4-15823951E2D2}"/>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8005199" y="0"/>
            <a:ext cx="1126771" cy="979788"/>
          </a:xfrm>
          <a:prstGeom prst="rect">
            <a:avLst/>
          </a:prstGeom>
        </p:spPr>
      </p:pic>
      <p:sp>
        <p:nvSpPr>
          <p:cNvPr id="2" name="Title Placeholder 1"/>
          <p:cNvSpPr>
            <a:spLocks noGrp="1"/>
          </p:cNvSpPr>
          <p:nvPr>
            <p:ph type="title"/>
          </p:nvPr>
        </p:nvSpPr>
        <p:spPr>
          <a:xfrm>
            <a:off x="628759" y="365126"/>
            <a:ext cx="788807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759" y="1825625"/>
            <a:ext cx="788807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759" y="6356351"/>
            <a:ext cx="2057757"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7D1BF4-7490-4767-8B0D-F0E37278AB81}" type="datetimeFigureOut">
              <a:rPr lang="en-GB" smtClean="0"/>
              <a:pPr/>
              <a:t>20/12/2025</a:t>
            </a:fld>
            <a:endParaRPr lang="en-GB"/>
          </a:p>
        </p:txBody>
      </p:sp>
      <p:sp>
        <p:nvSpPr>
          <p:cNvPr id="5" name="Footer Placeholder 4"/>
          <p:cNvSpPr>
            <a:spLocks noGrp="1"/>
          </p:cNvSpPr>
          <p:nvPr>
            <p:ph type="ftr" sz="quarter" idx="3"/>
          </p:nvPr>
        </p:nvSpPr>
        <p:spPr>
          <a:xfrm>
            <a:off x="3029476" y="6356351"/>
            <a:ext cx="308663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9072" y="6356351"/>
            <a:ext cx="205775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452AF4-82B3-420F-ADB2-7285B8B9C542}" type="slidenum">
              <a:rPr lang="en-GB" smtClean="0"/>
              <a:pPr/>
              <a:t>‹#›</a:t>
            </a:fld>
            <a:endParaRPr lang="en-GB"/>
          </a:p>
        </p:txBody>
      </p:sp>
    </p:spTree>
    <p:extLst>
      <p:ext uri="{BB962C8B-B14F-4D97-AF65-F5344CB8AC3E}">
        <p14:creationId xmlns:p14="http://schemas.microsoft.com/office/powerpoint/2010/main" val="9540187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9127" y="2113635"/>
            <a:ext cx="6123710" cy="1768818"/>
          </a:xfrm>
        </p:spPr>
        <p:txBody>
          <a:bodyPr>
            <a:normAutofit/>
          </a:bodyPr>
          <a:lstStyle/>
          <a:p>
            <a:r>
              <a:rPr lang="en-US" sz="4400" b="1" dirty="0">
                <a:solidFill>
                  <a:srgbClr val="00B0F0"/>
                </a:solidFill>
                <a:latin typeface="+mn-lt"/>
              </a:rPr>
              <a:t>      </a:t>
            </a:r>
            <a:r>
              <a:rPr lang="hi-IN" sz="4400" b="1" dirty="0">
                <a:solidFill>
                  <a:srgbClr val="00B0F0"/>
                </a:solidFill>
                <a:latin typeface="+mn-lt"/>
              </a:rPr>
              <a:t>मधुमेह आपात स्थिति</a:t>
            </a:r>
            <a:r>
              <a:rPr lang="en-US" sz="4400" b="1" dirty="0">
                <a:solidFill>
                  <a:srgbClr val="00B0F0"/>
                </a:solidFill>
                <a:latin typeface="+mn-lt"/>
              </a:rPr>
              <a:t/>
            </a:r>
            <a:br>
              <a:rPr lang="en-US" sz="4400" b="1" dirty="0">
                <a:solidFill>
                  <a:srgbClr val="00B0F0"/>
                </a:solidFill>
                <a:latin typeface="+mn-lt"/>
              </a:rPr>
            </a:br>
            <a:endParaRPr lang="en-GB" sz="4400" dirty="0">
              <a:solidFill>
                <a:srgbClr val="00B0F0"/>
              </a:solidFill>
              <a:latin typeface="+mn-lt"/>
            </a:endParaRPr>
          </a:p>
        </p:txBody>
      </p:sp>
      <p:sp>
        <p:nvSpPr>
          <p:cNvPr id="3" name="TextBox 2"/>
          <p:cNvSpPr txBox="1"/>
          <p:nvPr/>
        </p:nvSpPr>
        <p:spPr>
          <a:xfrm>
            <a:off x="3207895" y="464699"/>
            <a:ext cx="1677062" cy="707886"/>
          </a:xfrm>
          <a:prstGeom prst="rect">
            <a:avLst/>
          </a:prstGeom>
          <a:noFill/>
        </p:spPr>
        <p:txBody>
          <a:bodyPr wrap="none" rtlCol="0">
            <a:spAutoFit/>
          </a:bodyPr>
          <a:lstStyle/>
          <a:p>
            <a:r>
              <a:rPr lang="hi-IN" sz="4000" b="1" dirty="0">
                <a:solidFill>
                  <a:srgbClr val="FF0000"/>
                </a:solidFill>
              </a:rPr>
              <a:t>पाठ-2</a:t>
            </a:r>
            <a:r>
              <a:rPr lang="en-IN" sz="4000" b="1" dirty="0">
                <a:solidFill>
                  <a:srgbClr val="FF0000"/>
                </a:solidFill>
              </a:rPr>
              <a:t>0</a:t>
            </a:r>
            <a:endParaRPr lang="en-US" sz="4000" b="1" dirty="0">
              <a:solidFill>
                <a:srgbClr val="FF0000"/>
              </a:solidFill>
            </a:endParaRPr>
          </a:p>
        </p:txBody>
      </p:sp>
      <p:sp>
        <p:nvSpPr>
          <p:cNvPr id="4" name="TextBox 3"/>
          <p:cNvSpPr txBox="1"/>
          <p:nvPr/>
        </p:nvSpPr>
        <p:spPr>
          <a:xfrm>
            <a:off x="2037325" y="1334129"/>
            <a:ext cx="4657044" cy="646331"/>
          </a:xfrm>
          <a:prstGeom prst="rect">
            <a:avLst/>
          </a:prstGeom>
          <a:noFill/>
        </p:spPr>
        <p:txBody>
          <a:bodyPr wrap="none" rtlCol="0">
            <a:spAutoFit/>
          </a:bodyPr>
          <a:lstStyle/>
          <a:p>
            <a:pPr algn="ctr"/>
            <a:r>
              <a:rPr lang="hi-IN" sz="3600" b="1" dirty="0">
                <a:solidFill>
                  <a:srgbClr val="FF0000"/>
                </a:solidFill>
              </a:rPr>
              <a:t>चिकित्सा आपात स्थिति</a:t>
            </a:r>
            <a:endParaRPr lang="en-US" sz="3600" b="1" dirty="0">
              <a:solidFill>
                <a:srgbClr val="FF0000"/>
              </a:solidFill>
            </a:endParaRPr>
          </a:p>
        </p:txBody>
      </p:sp>
      <p:sp>
        <p:nvSpPr>
          <p:cNvPr id="5" name="Title 1"/>
          <p:cNvSpPr txBox="1">
            <a:spLocks/>
          </p:cNvSpPr>
          <p:nvPr/>
        </p:nvSpPr>
        <p:spPr>
          <a:xfrm>
            <a:off x="6762423" y="5378823"/>
            <a:ext cx="1734671"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FF0000"/>
                </a:solidFill>
                <a:latin typeface="Kruti Dev 011" pitchFamily="2" charset="0"/>
                <a:cs typeface="Arial" pitchFamily="34" charset="0"/>
              </a:rPr>
              <a:t>)</a:t>
            </a:r>
            <a:r>
              <a:rPr lang="en-IN" sz="4000" b="1" dirty="0" err="1" smtClean="0">
                <a:solidFill>
                  <a:srgbClr val="FF0000"/>
                </a:solidFill>
                <a:latin typeface="Kruti Dev 011" pitchFamily="2" charset="0"/>
                <a:cs typeface="Arial" pitchFamily="34" charset="0"/>
              </a:rPr>
              <a:t>kjk</a:t>
            </a:r>
            <a:endParaRPr lang="en-IN" sz="4000" b="1" dirty="0" smtClean="0">
              <a:solidFill>
                <a:srgbClr val="FF0000"/>
              </a:solidFill>
              <a:latin typeface="Kruti Dev 011" pitchFamily="2" charset="0"/>
              <a:cs typeface="Arial" pitchFamily="34" charset="0"/>
            </a:endParaRPr>
          </a:p>
          <a:p>
            <a:r>
              <a:rPr lang="en-IN" sz="4000" b="1" dirty="0" smtClean="0">
                <a:solidFill>
                  <a:srgbClr val="FF0000"/>
                </a:solidFill>
                <a:latin typeface="Kruti Dev 011" pitchFamily="2" charset="0"/>
                <a:cs typeface="Arial" pitchFamily="34" charset="0"/>
              </a:rPr>
              <a:t>fu0@QkekZ0</a:t>
            </a:r>
          </a:p>
          <a:p>
            <a:r>
              <a:rPr lang="en-US" sz="4000" b="1" dirty="0" err="1" smtClean="0">
                <a:solidFill>
                  <a:srgbClr val="FF0000"/>
                </a:solidFill>
                <a:latin typeface="Kruti Dev 011" pitchFamily="2" charset="0"/>
                <a:cs typeface="Arial" pitchFamily="34" charset="0"/>
              </a:rPr>
              <a:t>izohu</a:t>
            </a:r>
            <a:r>
              <a:rPr lang="en-US" sz="4000" b="1" dirty="0" smtClean="0">
                <a:solidFill>
                  <a:srgbClr val="FF0000"/>
                </a:solidFill>
                <a:latin typeface="Kruti Dev 011" pitchFamily="2" charset="0"/>
                <a:cs typeface="Arial" pitchFamily="34" charset="0"/>
              </a:rPr>
              <a:t> </a:t>
            </a:r>
            <a:r>
              <a:rPr lang="en-US" sz="4000" b="1" dirty="0" err="1" smtClean="0">
                <a:solidFill>
                  <a:srgbClr val="FF0000"/>
                </a:solidFill>
                <a:latin typeface="Kruti Dev 011" pitchFamily="2" charset="0"/>
                <a:cs typeface="Arial" pitchFamily="34" charset="0"/>
              </a:rPr>
              <a:t>nw</a:t>
            </a:r>
            <a:r>
              <a:rPr lang="en-US" sz="4000" b="1" dirty="0" smtClean="0">
                <a:solidFill>
                  <a:srgbClr val="FF0000"/>
                </a:solidFill>
                <a:latin typeface="Kruti Dev 011" pitchFamily="2" charset="0"/>
                <a:cs typeface="Arial" pitchFamily="34" charset="0"/>
              </a:rPr>
              <a:t>/</a:t>
            </a:r>
            <a:r>
              <a:rPr lang="en-US" sz="4000" b="1" dirty="0" err="1" smtClean="0">
                <a:solidFill>
                  <a:srgbClr val="FF0000"/>
                </a:solidFill>
                <a:latin typeface="Kruti Dev 011" pitchFamily="2" charset="0"/>
                <a:cs typeface="Arial" pitchFamily="34" charset="0"/>
              </a:rPr>
              <a:t>ks</a:t>
            </a:r>
            <a:endParaRPr lang="en-US" sz="4000" b="1" dirty="0">
              <a:solidFill>
                <a:srgbClr val="FF0000"/>
              </a:solidFill>
              <a:latin typeface="Kruti Dev 011" pitchFamily="2" charset="0"/>
              <a:cs typeface="Arial" pitchFamily="34" charset="0"/>
            </a:endParaRPr>
          </a:p>
        </p:txBody>
      </p:sp>
    </p:spTree>
    <p:extLst>
      <p:ext uri="{BB962C8B-B14F-4D97-AF65-F5344CB8AC3E}">
        <p14:creationId xmlns:p14="http://schemas.microsoft.com/office/powerpoint/2010/main" val="15861939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193673"/>
            <a:ext cx="7888070" cy="1325563"/>
          </a:xfrm>
        </p:spPr>
        <p:txBody>
          <a:bodyPr>
            <a:normAutofit/>
          </a:bodyPr>
          <a:lstStyle/>
          <a:p>
            <a:pPr algn="ctr"/>
            <a:r>
              <a:rPr lang="hi-IN" sz="4000" b="1" u="sng" dirty="0">
                <a:solidFill>
                  <a:srgbClr val="FF0000"/>
                </a:solidFill>
                <a:latin typeface="+mn-lt"/>
              </a:rPr>
              <a:t>हाइपरग्लाइकेमिया</a:t>
            </a:r>
            <a:endParaRPr lang="en-GB" sz="4000" dirty="0">
              <a:solidFill>
                <a:srgbClr val="FF0000"/>
              </a:solidFill>
              <a:latin typeface="+mn-lt"/>
            </a:endParaRPr>
          </a:p>
        </p:txBody>
      </p:sp>
      <p:sp>
        <p:nvSpPr>
          <p:cNvPr id="3" name="Content Placeholder 2"/>
          <p:cNvSpPr>
            <a:spLocks noGrp="1"/>
          </p:cNvSpPr>
          <p:nvPr>
            <p:ph idx="1"/>
          </p:nvPr>
        </p:nvSpPr>
        <p:spPr/>
        <p:txBody>
          <a:bodyPr>
            <a:normAutofit lnSpcReduction="10000"/>
          </a:bodyPr>
          <a:lstStyle/>
          <a:p>
            <a:pPr algn="just">
              <a:lnSpc>
                <a:spcPct val="150000"/>
              </a:lnSpc>
            </a:pPr>
            <a:r>
              <a:rPr lang="hi-IN" sz="3200" b="1" dirty="0">
                <a:solidFill>
                  <a:srgbClr val="002060"/>
                </a:solidFill>
              </a:rPr>
              <a:t>मधुमेह रोगी रक्त शर्करा में वृद्धि, या हाइपरग्लेसेमिया से पीड़ित हो सकते हैं। यह स्थिति मूल रूप से बहुत अधिक चीनी और बहुत कम इंसुलिन में से एक है। 
रक्त शर्करा के स्तर का अनुमान 200</a:t>
            </a:r>
            <a:r>
              <a:rPr lang="en-US" sz="3200" b="1" dirty="0">
                <a:solidFill>
                  <a:srgbClr val="002060"/>
                </a:solidFill>
              </a:rPr>
              <a:t>mg% </a:t>
            </a:r>
            <a:r>
              <a:rPr lang="hi-IN" sz="3200" b="1" dirty="0">
                <a:solidFill>
                  <a:srgbClr val="002060"/>
                </a:solidFill>
              </a:rPr>
              <a:t>या 11.0</a:t>
            </a:r>
            <a:r>
              <a:rPr lang="en-US" sz="3200" b="1" dirty="0">
                <a:solidFill>
                  <a:srgbClr val="002060"/>
                </a:solidFill>
              </a:rPr>
              <a:t>mmol/L </a:t>
            </a:r>
            <a:r>
              <a:rPr lang="hi-IN" sz="3200" b="1" dirty="0">
                <a:solidFill>
                  <a:srgbClr val="002060"/>
                </a:solidFill>
              </a:rPr>
              <a:t>से अधिक हो सकता है</a:t>
            </a:r>
            <a:endParaRPr lang="en-US" sz="3200" b="1" dirty="0">
              <a:solidFill>
                <a:srgbClr val="002060"/>
              </a:solidFill>
            </a:endParaRPr>
          </a:p>
          <a:p>
            <a:endParaRPr lang="en-US" b="1" dirty="0"/>
          </a:p>
          <a:p>
            <a:endParaRPr lang="en-GB" dirty="0"/>
          </a:p>
        </p:txBody>
      </p:sp>
    </p:spTree>
    <p:extLst>
      <p:ext uri="{BB962C8B-B14F-4D97-AF65-F5344CB8AC3E}">
        <p14:creationId xmlns:p14="http://schemas.microsoft.com/office/powerpoint/2010/main" val="1531223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914105"/>
            <a:ext cx="7888070" cy="1325563"/>
          </a:xfrm>
        </p:spPr>
        <p:txBody>
          <a:bodyPr>
            <a:normAutofit/>
          </a:bodyPr>
          <a:lstStyle/>
          <a:p>
            <a:pPr algn="ctr"/>
            <a:r>
              <a:rPr lang="hi-IN" sz="4000" b="1" u="sng" dirty="0">
                <a:solidFill>
                  <a:srgbClr val="FF0000"/>
                </a:solidFill>
                <a:latin typeface="+mn-lt"/>
              </a:rPr>
              <a:t>हाइपरग्लेसेमिया के सामान्य कारणों में शामिल हैं</a:t>
            </a:r>
            <a:endParaRPr lang="en-GB" sz="4000" dirty="0">
              <a:solidFill>
                <a:srgbClr val="FF0000"/>
              </a:solidFill>
              <a:latin typeface="+mn-lt"/>
            </a:endParaRPr>
          </a:p>
        </p:txBody>
      </p:sp>
      <p:sp>
        <p:nvSpPr>
          <p:cNvPr id="3" name="Content Placeholder 2"/>
          <p:cNvSpPr>
            <a:spLocks noGrp="1"/>
          </p:cNvSpPr>
          <p:nvPr>
            <p:ph idx="1"/>
          </p:nvPr>
        </p:nvSpPr>
        <p:spPr>
          <a:xfrm>
            <a:off x="628759" y="2784033"/>
            <a:ext cx="7888070" cy="3062585"/>
          </a:xfrm>
        </p:spPr>
        <p:txBody>
          <a:bodyPr>
            <a:normAutofit/>
          </a:bodyPr>
          <a:lstStyle/>
          <a:p>
            <a:pPr algn="just"/>
            <a:r>
              <a:rPr lang="hi-IN" sz="3200" b="1" dirty="0">
                <a:solidFill>
                  <a:srgbClr val="002060"/>
                </a:solidFill>
              </a:rPr>
              <a:t>इंफ़ेक्शन।
रोगी का इंसुलिन लेने में विफलता, या अपर्याप्त मात्रा लेना।
अत्यधिक चीनी खाना।
बढ़ा हुआ या लंबे समय तक तनाव।</a:t>
            </a:r>
            <a:endParaRPr lang="en-GB" sz="3200" dirty="0"/>
          </a:p>
        </p:txBody>
      </p:sp>
    </p:spTree>
    <p:extLst>
      <p:ext uri="{BB962C8B-B14F-4D97-AF65-F5344CB8AC3E}">
        <p14:creationId xmlns:p14="http://schemas.microsoft.com/office/powerpoint/2010/main" val="25833222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133302"/>
            <a:ext cx="7888070" cy="1325563"/>
          </a:xfrm>
        </p:spPr>
        <p:txBody>
          <a:bodyPr/>
          <a:lstStyle/>
          <a:p>
            <a:pPr algn="ctr"/>
            <a:r>
              <a:rPr lang="hi-IN" b="1" u="sng" dirty="0">
                <a:solidFill>
                  <a:srgbClr val="FF0000"/>
                </a:solidFill>
                <a:latin typeface="+mn-lt"/>
              </a:rPr>
              <a:t>संकेत और लक्षण:</a:t>
            </a:r>
            <a:endParaRPr lang="en-GB" u="sng" dirty="0">
              <a:solidFill>
                <a:srgbClr val="FF0000"/>
              </a:solidFill>
              <a:latin typeface="+mn-lt"/>
            </a:endParaRPr>
          </a:p>
        </p:txBody>
      </p:sp>
      <p:sp>
        <p:nvSpPr>
          <p:cNvPr id="3" name="Content Placeholder 2"/>
          <p:cNvSpPr>
            <a:spLocks noGrp="1"/>
          </p:cNvSpPr>
          <p:nvPr>
            <p:ph idx="1"/>
          </p:nvPr>
        </p:nvSpPr>
        <p:spPr>
          <a:xfrm>
            <a:off x="628759" y="1042361"/>
            <a:ext cx="7888070" cy="5358439"/>
          </a:xfrm>
        </p:spPr>
        <p:txBody>
          <a:bodyPr>
            <a:normAutofit/>
          </a:bodyPr>
          <a:lstStyle/>
          <a:p>
            <a:pPr>
              <a:lnSpc>
                <a:spcPct val="110000"/>
              </a:lnSpc>
            </a:pPr>
            <a:r>
              <a:rPr lang="hi-IN" sz="3200" b="1" dirty="0">
                <a:solidFill>
                  <a:srgbClr val="002060"/>
                </a:solidFill>
              </a:rPr>
              <a:t>धीरे-धीरे शुरुआत।
मीठी, फल सांस।
निपुली, शुष्क त्वचा।
भूख या प्यास।
तेजी से कमजोर नाड़ी।
बार-बार पेशाब आना।
नशे में दिखना, चौंका देने वाला, अस्पष्ट भाषण।</a:t>
            </a:r>
            <a:endParaRPr lang="en-GB" dirty="0"/>
          </a:p>
        </p:txBody>
      </p:sp>
    </p:spTree>
    <p:extLst>
      <p:ext uri="{BB962C8B-B14F-4D97-AF65-F5344CB8AC3E}">
        <p14:creationId xmlns:p14="http://schemas.microsoft.com/office/powerpoint/2010/main" val="37793128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685802"/>
            <a:ext cx="7888070" cy="5548313"/>
          </a:xfrm>
        </p:spPr>
        <p:txBody>
          <a:bodyPr>
            <a:normAutofit/>
          </a:bodyPr>
          <a:lstStyle/>
          <a:p>
            <a:pPr marL="173038" indent="-173038" algn="just"/>
            <a:r>
              <a:rPr lang="hi-IN" sz="3200" b="1" dirty="0">
                <a:solidFill>
                  <a:srgbClr val="002060"/>
                </a:solidFill>
              </a:rPr>
              <a:t>गंभीर हाइपरग्लेसेमिया की शुरुआत धीरे-धीरे होती है। 
ज्यादातर मामलों में यह 12 से 48 घंटों की अवधि में विकसित होता है। 
सबसे पहले, रोगी को अत्यधिक भूख (पॉलीफैगिया), प्यास (पॉलीडिप्सिया), और पेशाब (पॉल्यूरिया) का अनुभव होता है।
रोगी बेहद बीमार दिखाई देता है, स्थिति बढ़ने के साथ कमजोर और बिगड़ता जाता है।
यदि अनुपचारित छोड़ दिया जाता है, तो रोगी की मृत्यु हो सकती है।</a:t>
            </a:r>
            <a:endParaRPr lang="en-GB" b="1" dirty="0">
              <a:solidFill>
                <a:srgbClr val="002060"/>
              </a:solidFill>
            </a:endParaRPr>
          </a:p>
        </p:txBody>
      </p:sp>
    </p:spTree>
    <p:extLst>
      <p:ext uri="{BB962C8B-B14F-4D97-AF65-F5344CB8AC3E}">
        <p14:creationId xmlns:p14="http://schemas.microsoft.com/office/powerpoint/2010/main" val="1052448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1314451"/>
            <a:ext cx="7888070" cy="4862513"/>
          </a:xfrm>
        </p:spPr>
        <p:txBody>
          <a:bodyPr>
            <a:normAutofit fontScale="92500"/>
          </a:bodyPr>
          <a:lstStyle/>
          <a:p>
            <a:pPr algn="just">
              <a:lnSpc>
                <a:spcPct val="150000"/>
              </a:lnSpc>
            </a:pPr>
            <a:r>
              <a:rPr lang="hi-IN" sz="3500" b="1" dirty="0">
                <a:solidFill>
                  <a:srgbClr val="002060"/>
                </a:solidFill>
              </a:rPr>
              <a:t>उपचार के साथ भी, वसूली भी धीरे-धीरे होती है, इंसुलिन और अंतःशिरा तरल पदार्थ प्रशासित होने के 6 से 12 घंटे बाद होती है।
हाइपरग्लाइसेमिक इमरजेंसी को 'डायबिटिक कोमा' भी कहा जाता है, हालांकि रोगी आमतौर पर कोमा में नहीं पाया जाता है।</a:t>
            </a:r>
            <a:endParaRPr lang="en-GB" dirty="0"/>
          </a:p>
        </p:txBody>
      </p:sp>
    </p:spTree>
    <p:extLst>
      <p:ext uri="{BB962C8B-B14F-4D97-AF65-F5344CB8AC3E}">
        <p14:creationId xmlns:p14="http://schemas.microsoft.com/office/powerpoint/2010/main" val="3139294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9371"/>
            <a:ext cx="9145588" cy="1325563"/>
          </a:xfrm>
        </p:spPr>
        <p:txBody>
          <a:bodyPr>
            <a:normAutofit/>
          </a:bodyPr>
          <a:lstStyle/>
          <a:p>
            <a:pPr algn="ctr"/>
            <a:r>
              <a:rPr lang="hi-IN" sz="4000" b="1" u="sng" dirty="0">
                <a:solidFill>
                  <a:srgbClr val="FF0000"/>
                </a:solidFill>
                <a:latin typeface="+mn-lt"/>
              </a:rPr>
              <a:t>हाइपरग्लाइकेमिया का प्रबंधन</a:t>
            </a:r>
            <a:endParaRPr lang="en-GB" sz="4000" dirty="0">
              <a:solidFill>
                <a:srgbClr val="FF0000"/>
              </a:solidFill>
              <a:latin typeface="+mn-lt"/>
            </a:endParaRPr>
          </a:p>
        </p:txBody>
      </p:sp>
      <p:sp>
        <p:nvSpPr>
          <p:cNvPr id="3" name="Content Placeholder 2"/>
          <p:cNvSpPr>
            <a:spLocks noGrp="1"/>
          </p:cNvSpPr>
          <p:nvPr>
            <p:ph idx="1"/>
          </p:nvPr>
        </p:nvSpPr>
        <p:spPr>
          <a:xfrm>
            <a:off x="482290" y="1257301"/>
            <a:ext cx="8109564" cy="5429249"/>
          </a:xfrm>
        </p:spPr>
        <p:txBody>
          <a:bodyPr>
            <a:normAutofit fontScale="92500"/>
          </a:bodyPr>
          <a:lstStyle/>
          <a:p>
            <a:pPr marL="0" indent="0" algn="just">
              <a:lnSpc>
                <a:spcPct val="100000"/>
              </a:lnSpc>
              <a:spcAft>
                <a:spcPts val="1800"/>
              </a:spcAft>
              <a:buNone/>
            </a:pPr>
            <a:r>
              <a:rPr lang="hi-IN" sz="3500" b="1" dirty="0">
                <a:solidFill>
                  <a:srgbClr val="002060"/>
                </a:solidFill>
              </a:rPr>
              <a:t>सार्वभौमिक सावधानियों का उपयोग करें, दृश्य को सुरक्षित करें और मधुमेह के संदेह / मधुमेह के ज्ञात मामले में प्रयोगशाला मूल्यांकन के लिए रक्त का नमूना एकत्र करें। 
जो लोग अपने वायुमार्ग को नियंत्रित नहीं कर सकते हैं, उन्हें कभी भी खाने या पीने के लिए कुछ भी न दें।
प्रारंभिक मूल्यांकन करें और रोगी का इतिहास प्राप्त करें।</a:t>
            </a:r>
            <a:endParaRPr lang="en-US" sz="3200" b="1" dirty="0">
              <a:solidFill>
                <a:srgbClr val="002060"/>
              </a:solidFill>
            </a:endParaRPr>
          </a:p>
        </p:txBody>
      </p:sp>
    </p:spTree>
    <p:extLst>
      <p:ext uri="{BB962C8B-B14F-4D97-AF65-F5344CB8AC3E}">
        <p14:creationId xmlns:p14="http://schemas.microsoft.com/office/powerpoint/2010/main" val="27199661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9371"/>
            <a:ext cx="9145588" cy="1325563"/>
          </a:xfrm>
        </p:spPr>
        <p:txBody>
          <a:bodyPr>
            <a:normAutofit/>
          </a:bodyPr>
          <a:lstStyle/>
          <a:p>
            <a:pPr algn="ctr"/>
            <a:r>
              <a:rPr lang="hi-IN" sz="4000" b="1" u="sng" dirty="0">
                <a:solidFill>
                  <a:srgbClr val="FF0000"/>
                </a:solidFill>
                <a:latin typeface="+mn-lt"/>
              </a:rPr>
              <a:t>हाइपरग्लाइकेमिया का प्रबंधन</a:t>
            </a:r>
            <a:endParaRPr lang="en-GB" sz="4000" dirty="0">
              <a:solidFill>
                <a:srgbClr val="FF0000"/>
              </a:solidFill>
              <a:latin typeface="+mn-lt"/>
            </a:endParaRPr>
          </a:p>
        </p:txBody>
      </p:sp>
      <p:sp>
        <p:nvSpPr>
          <p:cNvPr id="3" name="Content Placeholder 2"/>
          <p:cNvSpPr>
            <a:spLocks noGrp="1"/>
          </p:cNvSpPr>
          <p:nvPr>
            <p:ph idx="1"/>
          </p:nvPr>
        </p:nvSpPr>
        <p:spPr>
          <a:xfrm>
            <a:off x="482290" y="1257301"/>
            <a:ext cx="8109564" cy="5429249"/>
          </a:xfrm>
        </p:spPr>
        <p:txBody>
          <a:bodyPr>
            <a:normAutofit/>
          </a:bodyPr>
          <a:lstStyle/>
          <a:p>
            <a:pPr algn="just">
              <a:lnSpc>
                <a:spcPct val="100000"/>
              </a:lnSpc>
            </a:pPr>
            <a:r>
              <a:rPr lang="hi-IN" sz="3200" b="1" dirty="0">
                <a:solidFill>
                  <a:srgbClr val="002060"/>
                </a:solidFill>
              </a:rPr>
              <a:t>वेनफ्लॉन के साथ </a:t>
            </a:r>
            <a:r>
              <a:rPr lang="en-US" sz="3200" b="1" dirty="0">
                <a:solidFill>
                  <a:srgbClr val="002060"/>
                </a:solidFill>
              </a:rPr>
              <a:t>IV </a:t>
            </a:r>
            <a:r>
              <a:rPr lang="hi-IN" sz="3200" b="1" dirty="0">
                <a:solidFill>
                  <a:srgbClr val="002060"/>
                </a:solidFill>
              </a:rPr>
              <a:t>एक्सेस स्थापित करें और 0.9% सामान्य खारा शुरू करें; यदि मधुमेह ज्ञात है, तो 10-20 यू घुलनशील इंसुलिन आईएम शुरू करें। 
व्यापक स्पेक्ट्रम एंटीबायोटिक </a:t>
            </a:r>
            <a:r>
              <a:rPr lang="en-US" sz="3200" b="1" dirty="0">
                <a:solidFill>
                  <a:srgbClr val="002060"/>
                </a:solidFill>
              </a:rPr>
              <a:t>IV </a:t>
            </a:r>
            <a:r>
              <a:rPr lang="hi-IN" sz="3200" b="1" dirty="0">
                <a:solidFill>
                  <a:srgbClr val="002060"/>
                </a:solidFill>
              </a:rPr>
              <a:t>का प्रशासन करें क्योंकि अक्सर हाइपरग्लेसेमिया संबंधित संक्रमण से जटिल होता है
अस्पताल में भर्ती देखभाल के लिए रोगी का पुनर्मूल्यांकन, निगरानी और परिवहन तत्काल करें। रोगी को उचित स्थिति में रखें।</a:t>
            </a:r>
            <a:endParaRPr lang="en-GB" sz="3200" dirty="0"/>
          </a:p>
        </p:txBody>
      </p:sp>
    </p:spTree>
    <p:extLst>
      <p:ext uri="{BB962C8B-B14F-4D97-AF65-F5344CB8AC3E}">
        <p14:creationId xmlns:p14="http://schemas.microsoft.com/office/powerpoint/2010/main" val="11798391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122235"/>
            <a:ext cx="7888070" cy="762186"/>
          </a:xfrm>
        </p:spPr>
        <p:txBody>
          <a:bodyPr>
            <a:normAutofit/>
          </a:bodyPr>
          <a:lstStyle/>
          <a:p>
            <a:pPr algn="ctr"/>
            <a:r>
              <a:rPr lang="hi-IN" sz="4000" b="1" u="sng" dirty="0">
                <a:solidFill>
                  <a:srgbClr val="FF0000"/>
                </a:solidFill>
                <a:latin typeface="+mn-lt"/>
              </a:rPr>
              <a:t>हाइपोग्लाइसीमिया</a:t>
            </a:r>
            <a:endParaRPr lang="en-GB" sz="4000" u="sng" dirty="0">
              <a:solidFill>
                <a:srgbClr val="FF0000"/>
              </a:solidFill>
              <a:latin typeface="+mn-lt"/>
            </a:endParaRPr>
          </a:p>
        </p:txBody>
      </p:sp>
      <p:sp>
        <p:nvSpPr>
          <p:cNvPr id="3" name="Content Placeholder 2"/>
          <p:cNvSpPr>
            <a:spLocks noGrp="1"/>
          </p:cNvSpPr>
          <p:nvPr>
            <p:ph idx="1"/>
          </p:nvPr>
        </p:nvSpPr>
        <p:spPr>
          <a:xfrm>
            <a:off x="628759" y="792144"/>
            <a:ext cx="7888070" cy="5960925"/>
          </a:xfrm>
        </p:spPr>
        <p:txBody>
          <a:bodyPr>
            <a:noAutofit/>
          </a:bodyPr>
          <a:lstStyle/>
          <a:p>
            <a:pPr algn="just">
              <a:lnSpc>
                <a:spcPct val="100000"/>
              </a:lnSpc>
            </a:pPr>
            <a:r>
              <a:rPr lang="hi-IN" sz="3200" b="1" dirty="0">
                <a:solidFill>
                  <a:srgbClr val="002060"/>
                </a:solidFill>
              </a:rPr>
              <a:t>इस स्थिति में निम्न रक्त शर्करा होता है, और यह एक या दो स्थितियों का परिणाम हो सकता है। 
एक रक्तप्रवाह में बहुत अधिक इंसुलिन है। 
दूसरा रक्तप्रवाह में बहुत कम चीनी है। 
मधुमेह वाले लोग अकेले नहीं हैं जो निम्न रक्त शर्करा से पीड़ित हो सकते हैं।
शराबी, कुछ जहर खाने वाले किसी भी व्यक्ति और बीमार लोगों को भी खतरा होता है।</a:t>
            </a:r>
            <a:endParaRPr lang="en-GB" b="1" dirty="0">
              <a:solidFill>
                <a:srgbClr val="002060"/>
              </a:solidFill>
            </a:endParaRPr>
          </a:p>
        </p:txBody>
      </p:sp>
    </p:spTree>
    <p:extLst>
      <p:ext uri="{BB962C8B-B14F-4D97-AF65-F5344CB8AC3E}">
        <p14:creationId xmlns:p14="http://schemas.microsoft.com/office/powerpoint/2010/main" val="42249577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4710"/>
            <a:ext cx="7888070" cy="1325563"/>
          </a:xfrm>
        </p:spPr>
        <p:txBody>
          <a:bodyPr>
            <a:normAutofit/>
          </a:bodyPr>
          <a:lstStyle/>
          <a:p>
            <a:pPr algn="ctr"/>
            <a:r>
              <a:rPr lang="hi-IN" sz="4000" b="1" u="sng" dirty="0">
                <a:solidFill>
                  <a:srgbClr val="FF0000"/>
                </a:solidFill>
                <a:latin typeface="+mn-lt"/>
              </a:rPr>
              <a:t>हाइपोग्लाइसीमिया के सामान्य कारण</a:t>
            </a:r>
            <a:endParaRPr lang="en-GB" sz="4000" dirty="0">
              <a:solidFill>
                <a:srgbClr val="FF0000"/>
              </a:solidFill>
              <a:latin typeface="+mn-lt"/>
            </a:endParaRPr>
          </a:p>
        </p:txBody>
      </p:sp>
      <p:sp>
        <p:nvSpPr>
          <p:cNvPr id="3" name="Content Placeholder 2"/>
          <p:cNvSpPr>
            <a:spLocks noGrp="1"/>
          </p:cNvSpPr>
          <p:nvPr>
            <p:ph idx="1"/>
          </p:nvPr>
        </p:nvSpPr>
        <p:spPr>
          <a:xfrm>
            <a:off x="628759" y="1800237"/>
            <a:ext cx="7888070" cy="4791075"/>
          </a:xfrm>
        </p:spPr>
        <p:txBody>
          <a:bodyPr>
            <a:normAutofit/>
          </a:bodyPr>
          <a:lstStyle/>
          <a:p>
            <a:pPr>
              <a:spcAft>
                <a:spcPts val="1200"/>
              </a:spcAft>
            </a:pPr>
            <a:r>
              <a:rPr lang="hi-IN" sz="3200" b="1" dirty="0">
                <a:solidFill>
                  <a:srgbClr val="002060"/>
                </a:solidFill>
              </a:rPr>
              <a:t>विशेष रूप से मधुमेह रोगियों के लिए भोजन छोड़ दिया।
उल्टी।
ज़ोरदार व्यायाम।
अत्यधिक गर्मी या ठंड से शारीरिक तनाव।
भावनात्मक तनाव।
इंसुलिन की आकस्मिक ओवरडोज।</a:t>
            </a:r>
            <a:endParaRPr lang="en-GB" dirty="0"/>
          </a:p>
        </p:txBody>
      </p:sp>
    </p:spTree>
    <p:extLst>
      <p:ext uri="{BB962C8B-B14F-4D97-AF65-F5344CB8AC3E}">
        <p14:creationId xmlns:p14="http://schemas.microsoft.com/office/powerpoint/2010/main" val="14701952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814630"/>
            <a:ext cx="7888070" cy="5840995"/>
          </a:xfrm>
        </p:spPr>
        <p:txBody>
          <a:bodyPr>
            <a:noAutofit/>
          </a:bodyPr>
          <a:lstStyle/>
          <a:p>
            <a:pPr algn="just">
              <a:lnSpc>
                <a:spcPct val="100000"/>
              </a:lnSpc>
              <a:spcAft>
                <a:spcPts val="1200"/>
              </a:spcAft>
            </a:pPr>
            <a:r>
              <a:rPr lang="hi-IN" b="1" dirty="0">
                <a:solidFill>
                  <a:srgbClr val="002060"/>
                </a:solidFill>
              </a:rPr>
              <a:t>गंभीर हाइपोग्लाइसीमिया की शुरुआत अचानक होती है। 
हाइपोग्लाइसीमिया का सबसे अधिक मान्यता प्राप्त कारण मधुमेह के रोगी द्वारा इंसुलिन की आकस्मिक ओवरडोज है। 
समय के बाद, मधुमेह रोगियों में दृष्टि हानि का कारण बनता है।
इससे रोगियों के लिए खुद को उचित मात्रा में इंसुलिन देना बहुत कठिन हो सकता है। 
परिणाम एक इंसुलिन ओवरडोज और हाइपोग्लाइसीमिया है।</a:t>
            </a:r>
            <a:endParaRPr lang="en-GB" sz="3200" dirty="0"/>
          </a:p>
        </p:txBody>
      </p:sp>
    </p:spTree>
    <p:extLst>
      <p:ext uri="{BB962C8B-B14F-4D97-AF65-F5344CB8AC3E}">
        <p14:creationId xmlns:p14="http://schemas.microsoft.com/office/powerpoint/2010/main" val="3933358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37211"/>
            <a:ext cx="7888070" cy="877189"/>
          </a:xfrm>
        </p:spPr>
        <p:txBody>
          <a:bodyPr>
            <a:normAutofit/>
          </a:bodyPr>
          <a:lstStyle/>
          <a:p>
            <a:pPr algn="ctr"/>
            <a:r>
              <a:rPr lang="hi-IN" sz="4000" b="1" u="sng" dirty="0">
                <a:solidFill>
                  <a:srgbClr val="FF0000"/>
                </a:solidFill>
                <a:latin typeface="+mn-lt"/>
              </a:rPr>
              <a:t>उद्देश्य</a:t>
            </a:r>
            <a:endParaRPr lang="en-GB" sz="4000" dirty="0">
              <a:latin typeface="+mn-lt"/>
            </a:endParaRPr>
          </a:p>
        </p:txBody>
      </p:sp>
      <p:sp>
        <p:nvSpPr>
          <p:cNvPr id="3" name="Content Placeholder 2"/>
          <p:cNvSpPr>
            <a:spLocks noGrp="1"/>
          </p:cNvSpPr>
          <p:nvPr>
            <p:ph idx="1"/>
          </p:nvPr>
        </p:nvSpPr>
        <p:spPr>
          <a:xfrm>
            <a:off x="628759" y="2367102"/>
            <a:ext cx="7888070" cy="1695232"/>
          </a:xfrm>
        </p:spPr>
        <p:txBody>
          <a:bodyPr>
            <a:normAutofit/>
          </a:bodyPr>
          <a:lstStyle/>
          <a:p>
            <a:pPr algn="just">
              <a:lnSpc>
                <a:spcPct val="110000"/>
              </a:lnSpc>
              <a:buNone/>
            </a:pPr>
            <a:r>
              <a:rPr lang="en-US" sz="3200" b="1" dirty="0">
                <a:solidFill>
                  <a:srgbClr val="0070C0"/>
                </a:solidFill>
              </a:rPr>
              <a:t> </a:t>
            </a:r>
            <a:endParaRPr lang="en-GB" dirty="0"/>
          </a:p>
        </p:txBody>
      </p:sp>
      <p:sp>
        <p:nvSpPr>
          <p:cNvPr id="4" name="TextBox 3"/>
          <p:cNvSpPr txBox="1"/>
          <p:nvPr/>
        </p:nvSpPr>
        <p:spPr>
          <a:xfrm>
            <a:off x="209874" y="1079293"/>
            <a:ext cx="6465231" cy="584775"/>
          </a:xfrm>
          <a:prstGeom prst="rect">
            <a:avLst/>
          </a:prstGeom>
          <a:noFill/>
        </p:spPr>
        <p:txBody>
          <a:bodyPr wrap="none" rtlCol="0">
            <a:spAutoFit/>
          </a:bodyPr>
          <a:lstStyle/>
          <a:p>
            <a:r>
              <a:rPr lang="hi-IN" sz="3200" b="1" dirty="0">
                <a:solidFill>
                  <a:srgbClr val="7030A0"/>
                </a:solidFill>
                <a:cs typeface="Times New Roman" pitchFamily="18" charset="0"/>
              </a:rPr>
              <a:t>इस पाठ के पूरा होने पर, आप निम्न में सक्षम होंगे:</a:t>
            </a:r>
            <a:r>
              <a:rPr lang="en-US" sz="3200" b="1" dirty="0">
                <a:cs typeface="Times New Roman" pitchFamily="18" charset="0"/>
              </a:rPr>
              <a:t>    </a:t>
            </a:r>
            <a:endParaRPr lang="en-US" dirty="0">
              <a:solidFill>
                <a:srgbClr val="0070C0"/>
              </a:solidFill>
            </a:endParaRPr>
          </a:p>
        </p:txBody>
      </p:sp>
      <p:sp>
        <p:nvSpPr>
          <p:cNvPr id="5" name="TextBox 4"/>
          <p:cNvSpPr txBox="1"/>
          <p:nvPr/>
        </p:nvSpPr>
        <p:spPr>
          <a:xfrm>
            <a:off x="552449" y="2158573"/>
            <a:ext cx="7791451" cy="1569660"/>
          </a:xfrm>
          <a:prstGeom prst="rect">
            <a:avLst/>
          </a:prstGeom>
          <a:noFill/>
        </p:spPr>
        <p:txBody>
          <a:bodyPr wrap="square" rtlCol="0">
            <a:spAutoFit/>
          </a:bodyPr>
          <a:lstStyle/>
          <a:p>
            <a:pPr marL="514350" indent="-514350" algn="just">
              <a:lnSpc>
                <a:spcPct val="100000"/>
              </a:lnSpc>
            </a:pPr>
            <a:r>
              <a:rPr lang="en-US" sz="3200" b="1" dirty="0">
                <a:cs typeface="Times New Roman" pitchFamily="18" charset="0"/>
              </a:rPr>
              <a:t>  </a:t>
            </a:r>
            <a:r>
              <a:rPr lang="en-US" sz="3200" b="1" dirty="0">
                <a:solidFill>
                  <a:srgbClr val="002060"/>
                </a:solidFill>
                <a:cs typeface="Times New Roman" pitchFamily="18" charset="0"/>
              </a:rPr>
              <a:t>1. </a:t>
            </a:r>
            <a:r>
              <a:rPr lang="hi-IN" sz="3200" b="1" dirty="0">
                <a:solidFill>
                  <a:srgbClr val="002060"/>
                </a:solidFill>
              </a:rPr>
              <a:t>हाइपरग्लेसेमिया के नौ संकेतों और लक्षणों को सूचीबद्ध करें और पूर्व-अस्पताल उपचार का वर्णन करें</a:t>
            </a:r>
            <a:endParaRPr lang="en-US" sz="3200" b="1" dirty="0">
              <a:solidFill>
                <a:srgbClr val="002060"/>
              </a:solidFill>
            </a:endParaRPr>
          </a:p>
        </p:txBody>
      </p:sp>
      <p:sp>
        <p:nvSpPr>
          <p:cNvPr id="6" name="TextBox 5"/>
          <p:cNvSpPr txBox="1"/>
          <p:nvPr/>
        </p:nvSpPr>
        <p:spPr>
          <a:xfrm>
            <a:off x="714375" y="3852480"/>
            <a:ext cx="7515225" cy="1569660"/>
          </a:xfrm>
          <a:prstGeom prst="rect">
            <a:avLst/>
          </a:prstGeom>
          <a:noFill/>
        </p:spPr>
        <p:txBody>
          <a:bodyPr wrap="square" rtlCol="0">
            <a:spAutoFit/>
          </a:bodyPr>
          <a:lstStyle/>
          <a:p>
            <a:pPr marL="514350" indent="-514350" algn="just">
              <a:lnSpc>
                <a:spcPct val="100000"/>
              </a:lnSpc>
            </a:pPr>
            <a:r>
              <a:rPr lang="hi-IN" sz="3200" b="1" dirty="0">
                <a:solidFill>
                  <a:srgbClr val="002060"/>
                </a:solidFill>
              </a:rPr>
              <a:t>2. हाइपोग्लाइसीमिया के नौ संकेतों और लक्षणों को सूचीबद्ध करें और पूर्व-अस्पताल उपचार का वर्णन करें।</a:t>
            </a:r>
            <a:endParaRPr lang="en-US" sz="3200" b="1" dirty="0">
              <a:solidFill>
                <a:srgbClr val="002060"/>
              </a:solidFill>
            </a:endParaRPr>
          </a:p>
        </p:txBody>
      </p:sp>
    </p:spTree>
    <p:extLst>
      <p:ext uri="{BB962C8B-B14F-4D97-AF65-F5344CB8AC3E}">
        <p14:creationId xmlns:p14="http://schemas.microsoft.com/office/powerpoint/2010/main" val="186550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0-#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0-#ppt_w/2"/>
                                          </p:val>
                                        </p:tav>
                                        <p:tav tm="100000">
                                          <p:val>
                                            <p:strVal val="#ppt_x"/>
                                          </p:val>
                                        </p:tav>
                                      </p:tavLst>
                                    </p:anim>
                                    <p:anim calcmode="lin" valueType="num">
                                      <p:cBhvr additive="base">
                                        <p:cTn id="26"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9477" y="-152741"/>
            <a:ext cx="7888070" cy="1325563"/>
          </a:xfrm>
        </p:spPr>
        <p:txBody>
          <a:bodyPr>
            <a:normAutofit/>
          </a:bodyPr>
          <a:lstStyle/>
          <a:p>
            <a:pPr algn="ctr"/>
            <a:r>
              <a:rPr lang="hi-IN" sz="4000" b="1" u="sng" dirty="0">
                <a:solidFill>
                  <a:srgbClr val="FF0000"/>
                </a:solidFill>
                <a:latin typeface="+mn-lt"/>
              </a:rPr>
              <a:t>संकेत और लक्षण</a:t>
            </a:r>
            <a:endParaRPr lang="en-GB" sz="4000" dirty="0">
              <a:solidFill>
                <a:srgbClr val="FF0000"/>
              </a:solidFill>
              <a:latin typeface="+mn-lt"/>
            </a:endParaRPr>
          </a:p>
        </p:txBody>
      </p:sp>
      <p:sp>
        <p:nvSpPr>
          <p:cNvPr id="3" name="Content Placeholder 2"/>
          <p:cNvSpPr>
            <a:spLocks noGrp="1"/>
          </p:cNvSpPr>
          <p:nvPr>
            <p:ph idx="1"/>
          </p:nvPr>
        </p:nvSpPr>
        <p:spPr>
          <a:xfrm>
            <a:off x="628759" y="946026"/>
            <a:ext cx="7888070" cy="5586411"/>
          </a:xfrm>
        </p:spPr>
        <p:txBody>
          <a:bodyPr>
            <a:normAutofit fontScale="70000" lnSpcReduction="20000"/>
          </a:bodyPr>
          <a:lstStyle/>
          <a:p>
            <a:pPr>
              <a:spcAft>
                <a:spcPts val="1200"/>
              </a:spcAft>
            </a:pPr>
            <a:r>
              <a:rPr lang="hi-IN" sz="4100" b="1" dirty="0">
                <a:solidFill>
                  <a:srgbClr val="002060"/>
                </a:solidFill>
              </a:rPr>
              <a:t>बदली हुई मानसिक स्थिति की तेजी से शुरुआत।
नशे में दिखना, चौंका देने वाला, अस्पष्ट भाषण।
एक विशिष्ट व्यवहार।
जुझारूपन और/या चिंता।
तेजी से नाड़ी दर।
ठंडी, चिपचिपी त्वचा।
भूख।
सरदर्द।
दौरे।</a:t>
            </a:r>
            <a:endParaRPr lang="en-GB" dirty="0"/>
          </a:p>
        </p:txBody>
      </p:sp>
    </p:spTree>
    <p:extLst>
      <p:ext uri="{BB962C8B-B14F-4D97-AF65-F5344CB8AC3E}">
        <p14:creationId xmlns:p14="http://schemas.microsoft.com/office/powerpoint/2010/main" val="29314423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9371"/>
            <a:ext cx="9145588" cy="1325563"/>
          </a:xfrm>
        </p:spPr>
        <p:txBody>
          <a:bodyPr>
            <a:normAutofit/>
          </a:bodyPr>
          <a:lstStyle/>
          <a:p>
            <a:pPr indent="457200"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rPr>
              <a:t>हाइपोग्लाइकेमिया के लिए प्रबंधन</a:t>
            </a:r>
            <a:endParaRPr lang="en-IN" sz="3600" b="1"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3" name="Content Placeholder 2"/>
          <p:cNvSpPr>
            <a:spLocks noGrp="1"/>
          </p:cNvSpPr>
          <p:nvPr>
            <p:ph idx="1"/>
          </p:nvPr>
        </p:nvSpPr>
        <p:spPr>
          <a:xfrm>
            <a:off x="482290" y="1257301"/>
            <a:ext cx="8109564" cy="5429249"/>
          </a:xfrm>
        </p:spPr>
        <p:txBody>
          <a:bodyPr>
            <a:normAutofit lnSpcReduction="10000"/>
          </a:bodyPr>
          <a:lstStyle/>
          <a:p>
            <a:pPr marL="457200" algn="just">
              <a:lnSpc>
                <a:spcPct val="115000"/>
              </a:lnSpc>
              <a:spcAft>
                <a:spcPts val="1000"/>
              </a:spcAft>
            </a:pPr>
            <a:r>
              <a:rPr lang="hi-IN" b="1" dirty="0">
                <a:solidFill>
                  <a:srgbClr val="002060"/>
                </a:solidFill>
                <a:latin typeface="Calibri" panose="020F0502020204030204" pitchFamily="34" charset="0"/>
                <a:ea typeface="Times New Roman" panose="02020603050405020304" pitchFamily="18" charset="0"/>
              </a:rPr>
              <a:t>चेतना का तेजी से आकलन करें और यदि सचेत हो, तो मौखिक ग्लूकोज/उपलब्ध अत्यधिक परिष्कृत चीनी क्यूब्स, शहद या जैम या टॉफी का प्रशासन करें
यदि बेहोश है, तो मुंह से कुछ भी न दें, लेकिन यदि उपलब्ध हो तो इंट्रामस्क्युलर ग्लूकागन इंज 1 जी स्टेट दें; यदि नहीं तो 50% या 25% डेक्सट्रोज </a:t>
            </a:r>
            <a:r>
              <a:rPr lang="en-US" b="1" dirty="0">
                <a:solidFill>
                  <a:srgbClr val="002060"/>
                </a:solidFill>
                <a:latin typeface="Calibri" panose="020F0502020204030204" pitchFamily="34" charset="0"/>
                <a:ea typeface="Times New Roman" panose="02020603050405020304" pitchFamily="18" charset="0"/>
                <a:cs typeface="Mangal" panose="02040503050203030202" pitchFamily="18" charset="0"/>
              </a:rPr>
              <a:t>I amp IV </a:t>
            </a:r>
            <a:r>
              <a:rPr lang="hi-IN" b="1" dirty="0">
                <a:solidFill>
                  <a:srgbClr val="002060"/>
                </a:solidFill>
                <a:latin typeface="Calibri" panose="020F0502020204030204" pitchFamily="34" charset="0"/>
                <a:ea typeface="Times New Roman" panose="02020603050405020304" pitchFamily="18" charset="0"/>
              </a:rPr>
              <a:t>स्टेट दें 
</a:t>
            </a:r>
            <a:r>
              <a:rPr lang="en-US" b="1" dirty="0">
                <a:solidFill>
                  <a:srgbClr val="002060"/>
                </a:solidFill>
                <a:latin typeface="Calibri" panose="020F0502020204030204" pitchFamily="34" charset="0"/>
                <a:ea typeface="Times New Roman" panose="02020603050405020304" pitchFamily="18" charset="0"/>
                <a:cs typeface="Mangal" panose="02040503050203030202" pitchFamily="18" charset="0"/>
              </a:rPr>
              <a:t>IV </a:t>
            </a:r>
            <a:r>
              <a:rPr lang="hi-IN" b="1" dirty="0">
                <a:solidFill>
                  <a:srgbClr val="002060"/>
                </a:solidFill>
                <a:latin typeface="Calibri" panose="020F0502020204030204" pitchFamily="34" charset="0"/>
                <a:ea typeface="Times New Roman" panose="02020603050405020304" pitchFamily="18" charset="0"/>
              </a:rPr>
              <a:t>एक्सेस स्थापित करें और 10% डी या 5% डेक्सट्रोज समाधान जारी रखें</a:t>
            </a:r>
            <a:endParaRPr lang="en-GB" dirty="0"/>
          </a:p>
        </p:txBody>
      </p:sp>
    </p:spTree>
    <p:extLst>
      <p:ext uri="{BB962C8B-B14F-4D97-AF65-F5344CB8AC3E}">
        <p14:creationId xmlns:p14="http://schemas.microsoft.com/office/powerpoint/2010/main" val="2383830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9371"/>
            <a:ext cx="9145588" cy="779611"/>
          </a:xfrm>
        </p:spPr>
        <p:txBody>
          <a:bodyPr>
            <a:normAutofit/>
          </a:bodyPr>
          <a:lstStyle/>
          <a:p>
            <a:pPr indent="457200"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rPr>
              <a:t>हाइपोग्लाइकेमिया के लिए प्रबंधन</a:t>
            </a:r>
            <a:endParaRPr lang="en-IN" sz="3600" b="1"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3" name="Content Placeholder 2"/>
          <p:cNvSpPr>
            <a:spLocks noGrp="1"/>
          </p:cNvSpPr>
          <p:nvPr>
            <p:ph idx="1"/>
          </p:nvPr>
        </p:nvSpPr>
        <p:spPr>
          <a:xfrm>
            <a:off x="482290" y="1118761"/>
            <a:ext cx="8109564" cy="5429249"/>
          </a:xfrm>
        </p:spPr>
        <p:txBody>
          <a:bodyPr>
            <a:normAutofit fontScale="92500" lnSpcReduction="20000"/>
          </a:bodyPr>
          <a:lstStyle/>
          <a:p>
            <a:pPr algn="just">
              <a:lnSpc>
                <a:spcPct val="115000"/>
              </a:lnSpc>
              <a:spcAft>
                <a:spcPts val="1000"/>
              </a:spcAft>
            </a:pPr>
            <a:r>
              <a:rPr lang="en-US" sz="2600" b="1" dirty="0">
                <a:solidFill>
                  <a:srgbClr val="002060"/>
                </a:solidFill>
                <a:latin typeface="Calibri" panose="020F0502020204030204" pitchFamily="34" charset="0"/>
                <a:ea typeface="Times New Roman" panose="02020603050405020304" pitchFamily="18" charset="0"/>
                <a:cs typeface="Mangal" panose="02040503050203030202" pitchFamily="18" charset="0"/>
              </a:rPr>
              <a:t>IV </a:t>
            </a:r>
            <a:r>
              <a:rPr lang="hi-IN" sz="2600" b="1" dirty="0">
                <a:solidFill>
                  <a:srgbClr val="002060"/>
                </a:solidFill>
                <a:latin typeface="Calibri" panose="020F0502020204030204" pitchFamily="34" charset="0"/>
                <a:ea typeface="Times New Roman" panose="02020603050405020304" pitchFamily="18" charset="0"/>
              </a:rPr>
              <a:t>पहुंच स्थापित करने के समय ग्लूकोज अनुमान के लिए रक्त का नमूना एकत्र करें
	बेहोश रोगियों में, वायुमार्ग के रखरखाव का ध्यान रखें और उच्च प्रवाह ऑक्सीजन का प्रशासन करें
	अस्पताल की देखभाल के लिए रोगी को तुरंत स्थानांतरित करें और हाइपोग्लाइसीमिया के कारण का मूल्यांकन करें
!!! सावधानी
जब संदेह हो कि यह हाइपरग्लेसेमिया या हाइपोग्लाइसीमिया है, तो तुरंत चीनी दें क्योंकि हाइपोग्लाइसीमिया अधिक खतरनाक है; हाइपरग्लाइसेमिक रोगी में अधिक चीनी उसकी नैदानिक स्थिति को बहुत अधिक प्रभावित नहीं करेगी।</a:t>
            </a:r>
            <a:endParaRPr lang="en-GB" dirty="0"/>
          </a:p>
        </p:txBody>
      </p:sp>
    </p:spTree>
    <p:extLst>
      <p:ext uri="{BB962C8B-B14F-4D97-AF65-F5344CB8AC3E}">
        <p14:creationId xmlns:p14="http://schemas.microsoft.com/office/powerpoint/2010/main" val="28493093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029727-9636-2832-6A8C-3B2B8861FB4F}"/>
              </a:ext>
            </a:extLst>
          </p:cNvPr>
          <p:cNvSpPr>
            <a:spLocks noGrp="1"/>
          </p:cNvSpPr>
          <p:nvPr>
            <p:ph type="title"/>
          </p:nvPr>
        </p:nvSpPr>
        <p:spPr>
          <a:xfrm>
            <a:off x="628759" y="89919"/>
            <a:ext cx="7888070" cy="638051"/>
          </a:xfrm>
        </p:spPr>
        <p:txBody>
          <a:bodyPr>
            <a:normAutofit/>
          </a:bodyPr>
          <a:lstStyle/>
          <a:p>
            <a:r>
              <a:rPr lang="hi-IN" sz="3200" b="1" u="sng" dirty="0">
                <a:solidFill>
                  <a:srgbClr val="FF0000"/>
                </a:solidFill>
                <a:latin typeface="Calibri" panose="020F0502020204030204" pitchFamily="34" charset="0"/>
                <a:ea typeface="Times New Roman" panose="02020603050405020304" pitchFamily="18" charset="0"/>
              </a:rPr>
              <a:t>मधुमेह मेलिटस की जटिलताएं</a:t>
            </a:r>
            <a:endParaRPr lang="en-IN" sz="6600" dirty="0"/>
          </a:p>
        </p:txBody>
      </p:sp>
      <p:sp>
        <p:nvSpPr>
          <p:cNvPr id="3" name="TextBox 2">
            <a:extLst>
              <a:ext uri="{FF2B5EF4-FFF2-40B4-BE49-F238E27FC236}">
                <a16:creationId xmlns:a16="http://schemas.microsoft.com/office/drawing/2014/main" xmlns="" id="{B8AEC364-CB1E-E7BC-65D0-F156C88AF465}"/>
              </a:ext>
            </a:extLst>
          </p:cNvPr>
          <p:cNvSpPr txBox="1"/>
          <p:nvPr/>
        </p:nvSpPr>
        <p:spPr>
          <a:xfrm>
            <a:off x="417250" y="923281"/>
            <a:ext cx="7972148" cy="4809778"/>
          </a:xfrm>
          <a:prstGeom prst="rect">
            <a:avLst/>
          </a:prstGeom>
          <a:noFill/>
        </p:spPr>
        <p:txBody>
          <a:bodyPr wrap="square" rtlCol="0">
            <a:spAutoFit/>
          </a:bodyPr>
          <a:lstStyle/>
          <a:p>
            <a:pPr algn="just">
              <a:lnSpc>
                <a:spcPct val="115000"/>
              </a:lnSpc>
              <a:spcAft>
                <a:spcPts val="1000"/>
              </a:spcAft>
            </a:pPr>
            <a:r>
              <a:rPr lang="hi-IN" sz="2800" b="1" dirty="0">
                <a:solidFill>
                  <a:srgbClr val="002060"/>
                </a:solidFill>
                <a:latin typeface="Calibri" panose="020F0502020204030204" pitchFamily="34" charset="0"/>
                <a:ea typeface="Times New Roman" panose="02020603050405020304" pitchFamily="18" charset="0"/>
              </a:rPr>
              <a:t>होशियार: 
हाइपरग्लेसेमिया और कीटोएसिडोसिस
नॉनकेटोटिक हाइपरोस्मोलर कोमा
हाइपोग्लाइसीमिया
लैक्टिक एसिडोसिस
हाइपरग्लेसेमिया के कारण तीव्र संचार विफलता
इन जटिलताओं का प्रबंधन ऊपर वर्णित है और तत्काल रेफरल है</a:t>
            </a:r>
            <a:endParaRPr lang="en-IN" dirty="0"/>
          </a:p>
        </p:txBody>
      </p:sp>
    </p:spTree>
    <p:extLst>
      <p:ext uri="{BB962C8B-B14F-4D97-AF65-F5344CB8AC3E}">
        <p14:creationId xmlns:p14="http://schemas.microsoft.com/office/powerpoint/2010/main" val="31685341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029727-9636-2832-6A8C-3B2B8861FB4F}"/>
              </a:ext>
            </a:extLst>
          </p:cNvPr>
          <p:cNvSpPr>
            <a:spLocks noGrp="1"/>
          </p:cNvSpPr>
          <p:nvPr>
            <p:ph type="title"/>
          </p:nvPr>
        </p:nvSpPr>
        <p:spPr>
          <a:xfrm>
            <a:off x="628759" y="89919"/>
            <a:ext cx="7888070" cy="638051"/>
          </a:xfrm>
        </p:spPr>
        <p:txBody>
          <a:bodyPr>
            <a:normAutofit/>
          </a:bodyPr>
          <a:lstStyle/>
          <a:p>
            <a:r>
              <a:rPr lang="hi-IN" sz="3200" b="1" u="sng" dirty="0">
                <a:solidFill>
                  <a:srgbClr val="FF0000"/>
                </a:solidFill>
                <a:latin typeface="Calibri" panose="020F0502020204030204" pitchFamily="34" charset="0"/>
                <a:ea typeface="Times New Roman" panose="02020603050405020304" pitchFamily="18" charset="0"/>
              </a:rPr>
              <a:t>मधुमेह मेलिटस की जटिलताएं</a:t>
            </a:r>
            <a:endParaRPr lang="en-IN" sz="6600" dirty="0"/>
          </a:p>
        </p:txBody>
      </p:sp>
      <p:sp>
        <p:nvSpPr>
          <p:cNvPr id="3" name="TextBox 2">
            <a:extLst>
              <a:ext uri="{FF2B5EF4-FFF2-40B4-BE49-F238E27FC236}">
                <a16:creationId xmlns:a16="http://schemas.microsoft.com/office/drawing/2014/main" xmlns="" id="{B8AEC364-CB1E-E7BC-65D0-F156C88AF465}"/>
              </a:ext>
            </a:extLst>
          </p:cNvPr>
          <p:cNvSpPr txBox="1"/>
          <p:nvPr/>
        </p:nvSpPr>
        <p:spPr>
          <a:xfrm>
            <a:off x="417250" y="585925"/>
            <a:ext cx="7972148" cy="6329425"/>
          </a:xfrm>
          <a:prstGeom prst="rect">
            <a:avLst/>
          </a:prstGeom>
          <a:noFill/>
        </p:spPr>
        <p:txBody>
          <a:bodyPr wrap="square" rtlCol="0">
            <a:spAutoFit/>
          </a:bodyPr>
          <a:lstStyle/>
          <a:p>
            <a:pPr marL="457200" algn="just">
              <a:lnSpc>
                <a:spcPct val="115000"/>
              </a:lnSpc>
              <a:spcAft>
                <a:spcPts val="1000"/>
              </a:spcAft>
            </a:pPr>
            <a:r>
              <a:rPr lang="hi-IN" sz="2400" dirty="0">
                <a:solidFill>
                  <a:srgbClr val="00B050"/>
                </a:solidFill>
                <a:latin typeface="Calibri" panose="020F0502020204030204" pitchFamily="34" charset="0"/>
                <a:ea typeface="Times New Roman" panose="02020603050405020304" pitchFamily="18" charset="0"/>
              </a:rPr>
              <a:t>पुरानी: माइक्रोवैस्कुलर:</a:t>
            </a:r>
            <a:r>
              <a:rPr lang="hi-IN" sz="2400" dirty="0">
                <a:solidFill>
                  <a:srgbClr val="00B0F0"/>
                </a:solidFill>
                <a:latin typeface="Calibri" panose="020F0502020204030204" pitchFamily="34" charset="0"/>
                <a:ea typeface="Times New Roman" panose="02020603050405020304" pitchFamily="18" charset="0"/>
              </a:rPr>
              <a:t>
रेटिनोपैथी और मोतियाबिंद के कारण दृष्टि बिगड़ा हुआ होता है
नेफ्रोपैथी गुर्दे की विफलता के लिए अग्रणी है
परिधीय न्यूरोपैथी अग्रणी संवेदी हानि, मोटर कमजोरी
स्वायत्त न्यूरोपैथी पोस्टुरल हाइपोटेंशन और जीआई समस्याओं के लिए अग्रणी है
अल्सरेशन और आर्थ्रोपैथी के साथ मधुमेह पैर की बीमारी
</a:t>
            </a:r>
            <a:r>
              <a:rPr lang="hi-IN" sz="2400" dirty="0">
                <a:solidFill>
                  <a:srgbClr val="00B050"/>
                </a:solidFill>
                <a:latin typeface="Calibri" panose="020F0502020204030204" pitchFamily="34" charset="0"/>
                <a:ea typeface="Times New Roman" panose="02020603050405020304" pitchFamily="18" charset="0"/>
              </a:rPr>
              <a:t>मैक्रोवास्कुलर: </a:t>
            </a:r>
            <a:r>
              <a:rPr lang="hi-IN" sz="2400" dirty="0">
                <a:solidFill>
                  <a:srgbClr val="00B0F0"/>
                </a:solidFill>
                <a:latin typeface="Calibri" panose="020F0502020204030204" pitchFamily="34" charset="0"/>
                <a:ea typeface="Times New Roman" panose="02020603050405020304" pitchFamily="18" charset="0"/>
              </a:rPr>
              <a:t>
मायोकार्डियल इस्किमिया और रोधगलन
क्षणिक इस्केमिक हमला और स्ट्रोक
परिधीय संवहनी रोग और गैंग्रीन</a:t>
            </a:r>
            <a:endParaRPr lang="en-IN" dirty="0">
              <a:solidFill>
                <a:srgbClr val="00B0F0"/>
              </a:solidFill>
            </a:endParaRPr>
          </a:p>
        </p:txBody>
      </p:sp>
    </p:spTree>
    <p:extLst>
      <p:ext uri="{BB962C8B-B14F-4D97-AF65-F5344CB8AC3E}">
        <p14:creationId xmlns:p14="http://schemas.microsoft.com/office/powerpoint/2010/main" val="416221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029727-9636-2832-6A8C-3B2B8861FB4F}"/>
              </a:ext>
            </a:extLst>
          </p:cNvPr>
          <p:cNvSpPr>
            <a:spLocks noGrp="1"/>
          </p:cNvSpPr>
          <p:nvPr>
            <p:ph type="title"/>
          </p:nvPr>
        </p:nvSpPr>
        <p:spPr>
          <a:xfrm>
            <a:off x="628759" y="89919"/>
            <a:ext cx="7888070" cy="638051"/>
          </a:xfrm>
        </p:spPr>
        <p:txBody>
          <a:bodyPr>
            <a:normAutofit/>
          </a:bodyPr>
          <a:lstStyle/>
          <a:p>
            <a:r>
              <a:rPr lang="hi-IN" sz="3200" b="1" u="sng" dirty="0">
                <a:solidFill>
                  <a:srgbClr val="FF0000"/>
                </a:solidFill>
                <a:latin typeface="Calibri" panose="020F0502020204030204" pitchFamily="34" charset="0"/>
                <a:ea typeface="Times New Roman" panose="02020603050405020304" pitchFamily="18" charset="0"/>
              </a:rPr>
              <a:t>मधुमेह मेलिटस की जटिलताएं</a:t>
            </a:r>
            <a:endParaRPr lang="en-IN" sz="6600" dirty="0"/>
          </a:p>
        </p:txBody>
      </p:sp>
      <p:sp>
        <p:nvSpPr>
          <p:cNvPr id="3" name="TextBox 2">
            <a:extLst>
              <a:ext uri="{FF2B5EF4-FFF2-40B4-BE49-F238E27FC236}">
                <a16:creationId xmlns:a16="http://schemas.microsoft.com/office/drawing/2014/main" xmlns="" id="{B8AEC364-CB1E-E7BC-65D0-F156C88AF465}"/>
              </a:ext>
            </a:extLst>
          </p:cNvPr>
          <p:cNvSpPr txBox="1"/>
          <p:nvPr/>
        </p:nvSpPr>
        <p:spPr>
          <a:xfrm>
            <a:off x="417250" y="585925"/>
            <a:ext cx="7972148" cy="6107313"/>
          </a:xfrm>
          <a:prstGeom prst="rect">
            <a:avLst/>
          </a:prstGeom>
          <a:noFill/>
        </p:spPr>
        <p:txBody>
          <a:bodyPr wrap="square" rtlCol="0">
            <a:spAutoFit/>
          </a:bodyPr>
          <a:lstStyle/>
          <a:p>
            <a:pPr marL="457200" algn="just">
              <a:lnSpc>
                <a:spcPct val="115000"/>
              </a:lnSpc>
              <a:spcAft>
                <a:spcPts val="1000"/>
              </a:spcAft>
            </a:pPr>
            <a:r>
              <a:rPr lang="hi-IN" sz="2400" b="1" dirty="0">
                <a:solidFill>
                  <a:srgbClr val="002060"/>
                </a:solidFill>
                <a:latin typeface="Calibri" panose="020F0502020204030204" pitchFamily="34" charset="0"/>
                <a:ea typeface="Times New Roman" panose="02020603050405020304" pitchFamily="18" charset="0"/>
              </a:rPr>
              <a:t>पुरानी जटिलताओं की रोकथाम और प्रबंधन लगभग सामान्य रक्त शर्करा के स्तर के रखरखाव में निहित है
आदर्श बीएमआई, नियमित व्यायाम (प्रतिदिन 30 मिनट तक तेज चलना), पौष्टिक कम कैलोरी, उच्च फाइबर आहार और शराब और धूम्रपान से परहेज के बारे में मधुमेह रोगी की शिक्षा और परामर्श
नियमित दवा पर्यवेक्षण
मासिक रक्त शर्करा स्तर का अनुमान और साप्ताहिक बीपी माप
मूत्र एल्ब्यूमिन, रक्त पैरामीटर अनुमान और रक्त शर्करा नियंत्रण के आकलन के लिए अस्पताल में छह मासिक समीक्षा</a:t>
            </a:r>
            <a:r>
              <a:rPr lang="en-US" sz="1800" b="1" u="none" strike="noStrike"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endParaRPr lang="en-IN" dirty="0"/>
          </a:p>
        </p:txBody>
      </p:sp>
    </p:spTree>
    <p:extLst>
      <p:ext uri="{BB962C8B-B14F-4D97-AF65-F5344CB8AC3E}">
        <p14:creationId xmlns:p14="http://schemas.microsoft.com/office/powerpoint/2010/main" val="15464229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Font typeface="Monotype Sorts" pitchFamily="2" charset="2"/>
              <a:buNone/>
              <a:defRPr/>
            </a:pPr>
            <a:endParaRPr lang="en-US" dirty="0"/>
          </a:p>
          <a:p>
            <a:pPr algn="ctr">
              <a:buFont typeface="Monotype Sorts" pitchFamily="2" charset="2"/>
              <a:buNone/>
              <a:defRPr/>
            </a:pPr>
            <a:r>
              <a:rPr lang="hi-IN" sz="9600" b="1" dirty="0">
                <a:solidFill>
                  <a:srgbClr val="FF0000"/>
                </a:solidFill>
              </a:rPr>
              <a:t>कोई भी प्रश्न</a:t>
            </a:r>
            <a:endParaRPr lang="en-US" sz="9600" b="1" dirty="0">
              <a:solidFill>
                <a:srgbClr val="FF0000"/>
              </a:solidFill>
            </a:endParaRPr>
          </a:p>
          <a:p>
            <a:pPr algn="ctr">
              <a:buFont typeface="Monotype Sorts" pitchFamily="2" charset="2"/>
              <a:buNone/>
              <a:defRPr/>
            </a:pPr>
            <a:r>
              <a:rPr lang="en-IN" sz="9600" b="1" dirty="0">
                <a:solidFill>
                  <a:srgbClr val="FF0000"/>
                </a:solidFill>
              </a:rPr>
              <a:t>?</a:t>
            </a:r>
          </a:p>
        </p:txBody>
      </p:sp>
    </p:spTree>
    <p:extLst>
      <p:ext uri="{BB962C8B-B14F-4D97-AF65-F5344CB8AC3E}">
        <p14:creationId xmlns:p14="http://schemas.microsoft.com/office/powerpoint/2010/main" val="28458301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7816" y="2686050"/>
            <a:ext cx="5267245" cy="1371600"/>
          </a:xfrm>
        </p:spPr>
        <p:txBody>
          <a:bodyPr>
            <a:normAutofit lnSpcReduction="10000"/>
          </a:bodyPr>
          <a:lstStyle/>
          <a:p>
            <a:pPr marL="0" indent="0" algn="ctr">
              <a:buNone/>
              <a:defRPr/>
            </a:pPr>
            <a:r>
              <a:rPr lang="hi-IN" sz="96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धन्यवाद</a:t>
            </a:r>
            <a:endParaRPr lang="en-IN" dirty="0"/>
          </a:p>
        </p:txBody>
      </p:sp>
    </p:spTree>
    <p:extLst>
      <p:ext uri="{BB962C8B-B14F-4D97-AF65-F5344CB8AC3E}">
        <p14:creationId xmlns:p14="http://schemas.microsoft.com/office/powerpoint/2010/main" val="537717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365127"/>
            <a:ext cx="7888070" cy="1088920"/>
          </a:xfrm>
        </p:spPr>
        <p:txBody>
          <a:bodyPr/>
          <a:lstStyle/>
          <a:p>
            <a:pPr algn="ctr"/>
            <a:r>
              <a:rPr lang="hi-IN" b="1" dirty="0">
                <a:solidFill>
                  <a:srgbClr val="FF0000"/>
                </a:solidFill>
                <a:latin typeface="+mn-lt"/>
              </a:rPr>
              <a:t>मधुमेह</a:t>
            </a:r>
            <a:endParaRPr lang="en-US" dirty="0">
              <a:solidFill>
                <a:srgbClr val="FF0000"/>
              </a:solidFill>
              <a:latin typeface="+mn-lt"/>
            </a:endParaRPr>
          </a:p>
        </p:txBody>
      </p:sp>
      <p:sp>
        <p:nvSpPr>
          <p:cNvPr id="3" name="TextBox 2"/>
          <p:cNvSpPr txBox="1"/>
          <p:nvPr/>
        </p:nvSpPr>
        <p:spPr>
          <a:xfrm>
            <a:off x="234345" y="2113613"/>
            <a:ext cx="8429969" cy="1569660"/>
          </a:xfrm>
          <a:prstGeom prst="rect">
            <a:avLst/>
          </a:prstGeom>
          <a:noFill/>
        </p:spPr>
        <p:txBody>
          <a:bodyPr wrap="square" rtlCol="0">
            <a:spAutoFit/>
          </a:bodyPr>
          <a:lstStyle/>
          <a:p>
            <a:pPr marL="803275" indent="-803275"/>
            <a:r>
              <a:rPr lang="en-US" sz="3200" b="1" dirty="0">
                <a:solidFill>
                  <a:srgbClr val="002060"/>
                </a:solidFill>
              </a:rPr>
              <a:t>	</a:t>
            </a:r>
            <a:r>
              <a:rPr lang="hi-IN" sz="3200" b="1" dirty="0">
                <a:solidFill>
                  <a:srgbClr val="002060"/>
                </a:solidFill>
              </a:rPr>
              <a:t>परिभाषा: 
	डायबिटीज मेलिटस एक बीमारी है जो शरीर में इंसुलिन की कमी के कारण होती है।</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75187"/>
            <a:ext cx="7888070" cy="759133"/>
          </a:xfrm>
        </p:spPr>
        <p:txBody>
          <a:bodyPr/>
          <a:lstStyle/>
          <a:p>
            <a:pPr algn="ctr"/>
            <a:r>
              <a:rPr lang="hi-IN" b="1" dirty="0">
                <a:solidFill>
                  <a:srgbClr val="FF0000"/>
                </a:solidFill>
                <a:latin typeface="+mn-lt"/>
              </a:rPr>
              <a:t>मधुमेह</a:t>
            </a:r>
            <a:endParaRPr lang="en-US" b="1" dirty="0">
              <a:latin typeface="+mn-lt"/>
            </a:endParaRPr>
          </a:p>
        </p:txBody>
      </p:sp>
      <p:sp>
        <p:nvSpPr>
          <p:cNvPr id="3" name="TextBox 2"/>
          <p:cNvSpPr txBox="1"/>
          <p:nvPr/>
        </p:nvSpPr>
        <p:spPr>
          <a:xfrm>
            <a:off x="418486" y="1273432"/>
            <a:ext cx="8321702" cy="5509200"/>
          </a:xfrm>
          <a:prstGeom prst="rect">
            <a:avLst/>
          </a:prstGeom>
          <a:noFill/>
        </p:spPr>
        <p:txBody>
          <a:bodyPr wrap="square" rtlCol="0">
            <a:spAutoFit/>
          </a:bodyPr>
          <a:lstStyle/>
          <a:p>
            <a:pPr algn="just">
              <a:buFont typeface="Wingdings" pitchFamily="2" charset="2"/>
              <a:buChar char="Ø"/>
            </a:pPr>
            <a:r>
              <a:rPr lang="hi-IN" sz="3200" b="1" dirty="0">
                <a:solidFill>
                  <a:srgbClr val="002060"/>
                </a:solidFill>
              </a:rPr>
              <a:t>विकार हाइपरग्लाइकेमिया (उच्च रक्त शर्करा) और हाइपोग्लाइकेमिया (निम्न रक्त शर्करा) के रूप में जानी जाने वाली स्थितियों को जन्म दे सकता है। 
 सबसे आम संकेत है कि रोगी को इनमें से कोई भी स्थिति हो सकती है, मानसिक स्थिति में बदलाव है (जिसे अक्सर हाइपर/हाइपो-ग्लाइसेमिक कोमा कहा जाता है)।
 अन्य सुराग, ऐसा हार, कंगन, दवा या द्वारा प्रदान की गई जानकारी अन्य, महत्वपूर्ण जानकारी भी प्रदान कर सकते हैं।</a:t>
            </a:r>
            <a:endParaRPr lang="en-US" sz="3200" b="1" dirty="0">
              <a:solidFill>
                <a:srgbClr val="00206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 y="1618948"/>
            <a:ext cx="9014682" cy="4031873"/>
          </a:xfrm>
          <a:prstGeom prst="rect">
            <a:avLst/>
          </a:prstGeom>
          <a:noFill/>
        </p:spPr>
        <p:txBody>
          <a:bodyPr wrap="square" rtlCol="0">
            <a:spAutoFit/>
          </a:bodyPr>
          <a:lstStyle/>
          <a:p>
            <a:pPr>
              <a:buFont typeface="Wingdings" pitchFamily="2" charset="2"/>
              <a:buChar char="Ø"/>
            </a:pPr>
            <a:r>
              <a:rPr lang="hi-IN" sz="3200" b="1" dirty="0">
                <a:solidFill>
                  <a:srgbClr val="002060"/>
                </a:solidFill>
              </a:rPr>
              <a:t>उपवास की अवस्था में सामान्य रक्त शर्करा का स्तर 60</a:t>
            </a:r>
            <a:r>
              <a:rPr lang="en-US" sz="3200" b="1" dirty="0">
                <a:solidFill>
                  <a:srgbClr val="002060"/>
                </a:solidFill>
              </a:rPr>
              <a:t>mg% </a:t>
            </a:r>
            <a:r>
              <a:rPr lang="hi-IN" sz="3200" b="1" dirty="0">
                <a:solidFill>
                  <a:srgbClr val="002060"/>
                </a:solidFill>
              </a:rPr>
              <a:t>से 110 </a:t>
            </a:r>
            <a:r>
              <a:rPr lang="en-US" sz="3200" b="1" dirty="0">
                <a:solidFill>
                  <a:srgbClr val="002060"/>
                </a:solidFill>
              </a:rPr>
              <a:t>mg% </a:t>
            </a:r>
            <a:r>
              <a:rPr lang="hi-IN" sz="3200" b="1" dirty="0">
                <a:solidFill>
                  <a:srgbClr val="002060"/>
                </a:solidFill>
              </a:rPr>
              <a:t>तक होता है  
पोस्ट-प्रैंडियल अवस्था या यादृच्छिक परीक्षण में, 180 मिलीग्राम% तक के स्तर को सामान्य माना जाता है।
मधुमेह में, उपवास शर्करा का मान 20 मिलीग्राम% से अधिक होता है और यादृच्छिक ग्लूकोज का स्तर 200 मिलीग्राम% से अधिक होता है।</a:t>
            </a:r>
            <a:endParaRPr lang="en-US" sz="3200" b="1" dirty="0">
              <a:solidFill>
                <a:srgbClr val="002060"/>
              </a:solidFill>
            </a:endParaRPr>
          </a:p>
        </p:txBody>
      </p:sp>
      <p:sp>
        <p:nvSpPr>
          <p:cNvPr id="4" name="Title 1"/>
          <p:cNvSpPr>
            <a:spLocks noGrp="1"/>
          </p:cNvSpPr>
          <p:nvPr>
            <p:ph type="title"/>
          </p:nvPr>
        </p:nvSpPr>
        <p:spPr>
          <a:xfrm>
            <a:off x="628759" y="151767"/>
            <a:ext cx="7888070" cy="915034"/>
          </a:xfrm>
        </p:spPr>
        <p:txBody>
          <a:bodyPr/>
          <a:lstStyle/>
          <a:p>
            <a:pPr algn="ctr"/>
            <a:r>
              <a:rPr lang="en-US" b="1">
                <a:solidFill>
                  <a:srgbClr val="FF0000"/>
                </a:solidFill>
                <a:latin typeface="+mn-lt"/>
              </a:rPr>
              <a:t>DIABETES MELLITUS</a:t>
            </a:r>
            <a:endParaRPr lang="en-US" b="1" dirty="0">
              <a:latin typeface="+mn-lt"/>
            </a:endParaRPr>
          </a:p>
        </p:txBody>
      </p:sp>
      <p:sp>
        <p:nvSpPr>
          <p:cNvPr id="2" name="Rectangle 1">
            <a:extLst>
              <a:ext uri="{FF2B5EF4-FFF2-40B4-BE49-F238E27FC236}">
                <a16:creationId xmlns:a16="http://schemas.microsoft.com/office/drawing/2014/main" xmlns="" id="{B9B76B9A-D6C0-5E79-A753-528F3BD8A1DF}"/>
              </a:ext>
            </a:extLst>
          </p:cNvPr>
          <p:cNvSpPr>
            <a:spLocks noChangeArrowheads="1"/>
          </p:cNvSpPr>
          <p:nvPr/>
        </p:nvSpPr>
        <p:spPr bwMode="auto">
          <a:xfrm>
            <a:off x="0" y="0"/>
            <a:ext cx="9145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i-IN" altLang="en-US" sz="1800" b="0" i="0" u="none" strike="noStrike" cap="none" normalizeH="0" baseline="0">
                <a:ln>
                  <a:noFill/>
                </a:ln>
                <a:solidFill>
                  <a:schemeClr val="tx1"/>
                </a:solidFill>
                <a:effectLst/>
                <a:latin typeface="Arial" panose="020B0604020202020204" pitchFamily="34" charset="0"/>
                <a:cs typeface="Mangal" panose="02040503050203030202" pitchFamily="18" charset="0"/>
              </a:rPr>
              <a:t>रैंडम</a:t>
            </a:r>
            <a:r>
              <a:rPr kumimoji="0" lang="en-US" altLang="en-US" sz="1800" b="0" i="0" u="none" strike="noStrike" cap="none" normalizeH="0" baseline="0">
                <a:ln>
                  <a:noFill/>
                </a:ln>
                <a:solidFill>
                  <a:schemeClr val="tx1"/>
                </a:solidFill>
                <a:effectLst/>
                <a:latin typeface="Arial" panose="020B0604020202020204" pitchFamily="34" charset="0"/>
              </a:rPr>
              <a:t/>
            </a: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365126"/>
            <a:ext cx="7888070" cy="1013969"/>
          </a:xfrm>
        </p:spPr>
        <p:txBody>
          <a:bodyPr/>
          <a:lstStyle/>
          <a:p>
            <a:pPr algn="ctr"/>
            <a:r>
              <a:rPr lang="hi-IN" b="1" dirty="0">
                <a:solidFill>
                  <a:srgbClr val="FF0000"/>
                </a:solidFill>
                <a:latin typeface="+mn-lt"/>
              </a:rPr>
              <a:t>मधुमेह</a:t>
            </a:r>
            <a:endParaRPr lang="en-US" b="1" dirty="0">
              <a:latin typeface="+mn-lt"/>
            </a:endParaRPr>
          </a:p>
        </p:txBody>
      </p:sp>
      <p:sp>
        <p:nvSpPr>
          <p:cNvPr id="3" name="TextBox 2"/>
          <p:cNvSpPr txBox="1"/>
          <p:nvPr/>
        </p:nvSpPr>
        <p:spPr>
          <a:xfrm>
            <a:off x="74960" y="1768848"/>
            <a:ext cx="8441870" cy="4031873"/>
          </a:xfrm>
          <a:prstGeom prst="rect">
            <a:avLst/>
          </a:prstGeom>
          <a:noFill/>
        </p:spPr>
        <p:txBody>
          <a:bodyPr wrap="square" rtlCol="0">
            <a:spAutoFit/>
          </a:bodyPr>
          <a:lstStyle/>
          <a:p>
            <a:pPr lvl="1" indent="-457200">
              <a:buFont typeface="Wingdings" pitchFamily="2" charset="2"/>
              <a:buChar char="Ø"/>
            </a:pPr>
            <a:r>
              <a:rPr lang="hi-IN" sz="3200" b="1" dirty="0">
                <a:solidFill>
                  <a:srgbClr val="002060"/>
                </a:solidFill>
              </a:rPr>
              <a:t>कुछ हाइपरग्लाइकेमिक और हाइपोग्लाइकेमिक रोगी शराब के नशे में दिखाई दे सकते हैं।
  हमेशा उन मामलों में भी मधुमेह की समस्या पर संदेह करें जो केवल शराब या नशीली दवाओं से संबंधित प्रतीत होते हैं। 
    जैसा कि हम यह भी देखेंगे, रक्त शर्करा की समस्याएं हमेशा मधुमेह की स्थिति से संबंधित नहीं होती हैं।</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7931"/>
            <a:ext cx="7888070" cy="1325563"/>
          </a:xfrm>
        </p:spPr>
        <p:txBody>
          <a:bodyPr>
            <a:normAutofit/>
          </a:bodyPr>
          <a:lstStyle/>
          <a:p>
            <a:pPr algn="ctr"/>
            <a:r>
              <a:rPr lang="hi-IN" sz="4000" b="1" u="sng" dirty="0">
                <a:solidFill>
                  <a:srgbClr val="FF0000"/>
                </a:solidFill>
                <a:latin typeface="+mn-lt"/>
              </a:rPr>
              <a:t>मधुमेह आपात स्थिति</a:t>
            </a:r>
            <a:endParaRPr lang="en-GB" sz="4000" dirty="0">
              <a:solidFill>
                <a:srgbClr val="FF0000"/>
              </a:solidFill>
              <a:latin typeface="+mn-lt"/>
            </a:endParaRPr>
          </a:p>
        </p:txBody>
      </p:sp>
      <p:sp>
        <p:nvSpPr>
          <p:cNvPr id="3" name="Content Placeholder 2"/>
          <p:cNvSpPr>
            <a:spLocks noGrp="1"/>
          </p:cNvSpPr>
          <p:nvPr>
            <p:ph idx="1"/>
          </p:nvPr>
        </p:nvSpPr>
        <p:spPr>
          <a:xfrm>
            <a:off x="628759" y="1333493"/>
            <a:ext cx="7888070" cy="4843470"/>
          </a:xfrm>
        </p:spPr>
        <p:txBody>
          <a:bodyPr>
            <a:normAutofit/>
          </a:bodyPr>
          <a:lstStyle/>
          <a:p>
            <a:pPr algn="just"/>
            <a:r>
              <a:rPr lang="hi-IN" sz="3200" b="1" dirty="0">
                <a:solidFill>
                  <a:srgbClr val="002060"/>
                </a:solidFill>
              </a:rPr>
              <a:t>मधुमेह एक बीमारी है जो शरीर में इंसुलिन की कमी के कारण होती है। 
एएमएफआर के रूप में आपका काम मधुमेह का निदान या उपचार करना नहीं है, बल्कि मधुमेह के अनुचित प्रबंधन के कारण होने वाली स्थितियों की पहचान करना और उनका इलाज करना है। 
इन स्थितियों को हाइपरग्लेसेमिया (उच्च रक्त शर्करा) और हाइपोग्लाइसीमिया (निम्न रक्त शर्करा) के रूप में जाना जाता है।</a:t>
            </a:r>
            <a:endParaRPr lang="en-GB" sz="3200" dirty="0"/>
          </a:p>
        </p:txBody>
      </p:sp>
    </p:spTree>
    <p:extLst>
      <p:ext uri="{BB962C8B-B14F-4D97-AF65-F5344CB8AC3E}">
        <p14:creationId xmlns:p14="http://schemas.microsoft.com/office/powerpoint/2010/main" val="2887677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1528763"/>
            <a:ext cx="7888070" cy="4648200"/>
          </a:xfrm>
        </p:spPr>
        <p:txBody>
          <a:bodyPr/>
          <a:lstStyle/>
          <a:p>
            <a:pPr marL="231775" indent="-231775" algn="just">
              <a:lnSpc>
                <a:spcPct val="100000"/>
              </a:lnSpc>
            </a:pPr>
            <a:r>
              <a:rPr lang="hi-IN" sz="3200" b="1" dirty="0">
                <a:solidFill>
                  <a:srgbClr val="002060"/>
                </a:solidFill>
              </a:rPr>
              <a:t>सबसे आम संकेत है कि रोगी को इनमें से कोई भी स्थिति हो सकती है, मानसिक स्थिति में बदलाव है। 
अन्य सुराग, जैसे हार, कंगन, दवा या दूसरों द्वारा प्रदान की गई जानकारी, भी महत्वपूर्ण जानकारी प्रदान कर सकती है।</a:t>
            </a:r>
            <a:endParaRPr lang="en-US" sz="3200" b="1" dirty="0">
              <a:solidFill>
                <a:srgbClr val="002060"/>
              </a:solidFill>
            </a:endParaRPr>
          </a:p>
          <a:p>
            <a:endParaRPr lang="en-GB" dirty="0"/>
          </a:p>
        </p:txBody>
      </p:sp>
    </p:spTree>
    <p:extLst>
      <p:ext uri="{BB962C8B-B14F-4D97-AF65-F5344CB8AC3E}">
        <p14:creationId xmlns:p14="http://schemas.microsoft.com/office/powerpoint/2010/main" val="1607933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1000133"/>
            <a:ext cx="7888070" cy="5576888"/>
          </a:xfrm>
        </p:spPr>
        <p:txBody>
          <a:bodyPr>
            <a:normAutofit/>
          </a:bodyPr>
          <a:lstStyle/>
          <a:p>
            <a:pPr marL="173038" indent="-173038" algn="just">
              <a:lnSpc>
                <a:spcPct val="100000"/>
              </a:lnSpc>
            </a:pPr>
            <a:r>
              <a:rPr lang="hi-IN" sz="3200" b="1" dirty="0">
                <a:solidFill>
                  <a:srgbClr val="002060"/>
                </a:solidFill>
              </a:rPr>
              <a:t>कुछ हाइपरग्लाइसेमिक और हाइपोग्लाइसेमिक रोगी शराब के नशे में दिखाई दे सकते हैं।
हमेशा उन मामलों में भी मधुमेह की समस्या पर संदेह करें जो केवल शराब या नशीली दवाओं से संबंधित प्रतीत होते हैं। 
जैसा कि हम यह भी देखेंगे, रक्त शर्करा की समस्याएं हमेशा मधुमेह की स्थिति से संबंधित नहीं होती हैं।</a:t>
            </a:r>
            <a:endParaRPr lang="en-GB" sz="3200" b="1" dirty="0"/>
          </a:p>
        </p:txBody>
      </p:sp>
    </p:spTree>
    <p:extLst>
      <p:ext uri="{BB962C8B-B14F-4D97-AF65-F5344CB8AC3E}">
        <p14:creationId xmlns:p14="http://schemas.microsoft.com/office/powerpoint/2010/main" val="35973763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579</TotalTime>
  <Words>481</Words>
  <Application>Microsoft Office PowerPoint</Application>
  <PresentationFormat>Custom</PresentationFormat>
  <Paragraphs>57</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      मधुमेह आपात स्थिति </vt:lpstr>
      <vt:lpstr>उद्देश्य</vt:lpstr>
      <vt:lpstr>मधुमेह</vt:lpstr>
      <vt:lpstr>मधुमेह</vt:lpstr>
      <vt:lpstr>DIABETES MELLITUS</vt:lpstr>
      <vt:lpstr>मधुमेह</vt:lpstr>
      <vt:lpstr>मधुमेह आपात स्थिति</vt:lpstr>
      <vt:lpstr>PowerPoint Presentation</vt:lpstr>
      <vt:lpstr>PowerPoint Presentation</vt:lpstr>
      <vt:lpstr>हाइपरग्लाइकेमिया</vt:lpstr>
      <vt:lpstr>हाइपरग्लेसेमिया के सामान्य कारणों में शामिल हैं</vt:lpstr>
      <vt:lpstr>संकेत और लक्षण:</vt:lpstr>
      <vt:lpstr>PowerPoint Presentation</vt:lpstr>
      <vt:lpstr>PowerPoint Presentation</vt:lpstr>
      <vt:lpstr>हाइपरग्लाइकेमिया का प्रबंधन</vt:lpstr>
      <vt:lpstr>हाइपरग्लाइकेमिया का प्रबंधन</vt:lpstr>
      <vt:lpstr>हाइपोग्लाइसीमिया</vt:lpstr>
      <vt:lpstr>हाइपोग्लाइसीमिया के सामान्य कारण</vt:lpstr>
      <vt:lpstr>PowerPoint Presentation</vt:lpstr>
      <vt:lpstr>संकेत और लक्षण</vt:lpstr>
      <vt:lpstr>हाइपोग्लाइकेमिया के लिए प्रबंधन</vt:lpstr>
      <vt:lpstr>हाइपोग्लाइकेमिया के लिए प्रबंधन</vt:lpstr>
      <vt:lpstr>मधुमेह मेलिटस की जटिलताएं</vt:lpstr>
      <vt:lpstr>मधुमेह मेलिटस की जटिलताएं</vt:lpstr>
      <vt:lpstr>मधुमेह मेलिटस की जटिलताएं</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SEIZURES,         DIABETIC EMERGENCIES                            AND CEREBRAL VASCULAR ACCIDENTS</dc:title>
  <dc:creator>dell</dc:creator>
  <cp:lastModifiedBy>NDRF MEDICAL</cp:lastModifiedBy>
  <cp:revision>60</cp:revision>
  <dcterms:created xsi:type="dcterms:W3CDTF">2019-01-08T10:32:21Z</dcterms:created>
  <dcterms:modified xsi:type="dcterms:W3CDTF">2025-12-20T08:18:23Z</dcterms:modified>
</cp:coreProperties>
</file>