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28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4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2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53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2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84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68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05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34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739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0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9168-F23D-4F10-9061-25202FA44257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DE85-95D2-495D-BA98-1C634B8155E2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990FF7-3FCB-94E5-2BF2-2CED13275AE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19" y="-8467"/>
            <a:ext cx="1033299" cy="1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9644A-4AC5-97E9-F5D4-6D782C62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77" y="308458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What is ECG?</a:t>
            </a:r>
            <a:br>
              <a:rPr lang="en-IN" b="1" dirty="0"/>
            </a:br>
            <a:r>
              <a:rPr lang="en-IN" b="1" dirty="0"/>
              <a:t/>
            </a:r>
            <a:br>
              <a:rPr lang="en-IN" b="1" dirty="0"/>
            </a:br>
            <a:r>
              <a:rPr lang="en-US" b="1" dirty="0"/>
              <a:t>UNDERSTANDING ECG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8D54326-72B2-17EC-3567-6D756574C0D1}"/>
              </a:ext>
            </a:extLst>
          </p:cNvPr>
          <p:cNvSpPr>
            <a:spLocks noGrp="1"/>
          </p:cNvSpPr>
          <p:nvPr/>
        </p:nvSpPr>
        <p:spPr>
          <a:xfrm>
            <a:off x="2178627" y="130232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450910" y="5240342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AMANDEEP KAUR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>
                <a:solidFill>
                  <a:srgbClr val="00B0F0"/>
                </a:solidFill>
              </a:rPr>
              <a:t>               </a:t>
            </a:r>
            <a:r>
              <a:rPr lang="en-IN" sz="2400" b="1" dirty="0" smtClean="0">
                <a:solidFill>
                  <a:srgbClr val="00B0F0"/>
                </a:solidFill>
              </a:rPr>
              <a:t>ASI/ANM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67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D78B5-D88F-ED75-8C57-CF5F388F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/>
              </a:rPr>
              <a:t>Contents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73533-3D55-90E5-12ED-8575DD409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/>
              <a:t>01. What is ECG</a:t>
            </a:r>
          </a:p>
          <a:p>
            <a:r>
              <a:rPr lang="en-IN" dirty="0"/>
              <a:t>Basic definition and fundamental principles of electrocardiography</a:t>
            </a:r>
          </a:p>
          <a:p>
            <a:r>
              <a:rPr lang="en-IN" b="1" dirty="0"/>
              <a:t>02. ECG Components</a:t>
            </a:r>
          </a:p>
          <a:p>
            <a:r>
              <a:rPr lang="en-IN" dirty="0"/>
              <a:t>Understanding P waves, QRS complexes, and T waves</a:t>
            </a:r>
          </a:p>
          <a:p>
            <a:r>
              <a:rPr lang="en-IN" b="1" dirty="0"/>
              <a:t>03. Clinical Applications</a:t>
            </a:r>
          </a:p>
          <a:p>
            <a:r>
              <a:rPr lang="en-IN" dirty="0"/>
              <a:t>How ECG helps diagnose cardiac conditions</a:t>
            </a:r>
          </a:p>
          <a:p>
            <a:r>
              <a:rPr lang="en-IN" b="1" dirty="0"/>
              <a:t>04. Normal vs Abnormal</a:t>
            </a:r>
          </a:p>
          <a:p>
            <a:r>
              <a:rPr lang="en-IN" dirty="0"/>
              <a:t>Recognizing healthy and pathological patterns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114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91202-CB12-D9A7-BFF9-0C074B47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What is ECG?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31277E-4F03-9E04-ECD0-5863E404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Electrocardiography Overview</a:t>
            </a:r>
          </a:p>
          <a:p>
            <a:r>
              <a:rPr lang="en-US" dirty="0"/>
              <a:t>ECG is a non-invasive diagnostic tool that records the electrical activity of the heart over time, providing crucial insights into cardiac health and function.</a:t>
            </a:r>
          </a:p>
          <a:p>
            <a:r>
              <a:rPr lang="en-US" b="1" dirty="0"/>
              <a:t>Electrical Activity</a:t>
            </a:r>
          </a:p>
          <a:p>
            <a:r>
              <a:rPr lang="en-US" dirty="0"/>
              <a:t>Measures electrical impulses that trigger heart muscle contractions</a:t>
            </a:r>
          </a:p>
          <a:p>
            <a:r>
              <a:rPr lang="en-US" b="1" dirty="0"/>
              <a:t>Real-time Monitoring</a:t>
            </a:r>
          </a:p>
          <a:p>
            <a:r>
              <a:rPr lang="en-US" dirty="0"/>
              <a:t>Continuous recording of heart rhythm and electrical patterns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977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03A50-79DD-E1E1-C4BE-1F5BE45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806811"/>
          </a:xfrm>
        </p:spPr>
        <p:txBody>
          <a:bodyPr/>
          <a:lstStyle/>
          <a:p>
            <a:pPr algn="ctr"/>
            <a:r>
              <a:rPr lang="en-IN" b="1" dirty="0"/>
              <a:t>ECG Wave Components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F6A69-5768-8BF1-96B5-6E6E27D60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04" y="2189019"/>
            <a:ext cx="6400800" cy="27114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 Wave</a:t>
            </a:r>
          </a:p>
          <a:p>
            <a:r>
              <a:rPr lang="en-US" dirty="0"/>
              <a:t>Atrial depolarization - represents electrical activity in the upper heart chambers</a:t>
            </a:r>
          </a:p>
          <a:p>
            <a:r>
              <a:rPr lang="en-US" b="1" dirty="0"/>
              <a:t>QRS Complex</a:t>
            </a:r>
          </a:p>
          <a:p>
            <a:r>
              <a:rPr lang="en-US" dirty="0"/>
              <a:t>Ventricular depolarization - shows electrical activity in the lower heart chamber</a:t>
            </a:r>
          </a:p>
          <a:p>
            <a:r>
              <a:rPr lang="en-US" b="1" dirty="0"/>
              <a:t>T Wave</a:t>
            </a:r>
          </a:p>
          <a:p>
            <a:r>
              <a:rPr lang="en-US" dirty="0"/>
              <a:t>Ventricular repolarization - indicates recovery phase of heart muscle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49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707F1-BFAD-5B8F-CE79-4B322B19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5352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ECG Recording Process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A7B91-BF97-0B94-A90D-72594003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6232"/>
            <a:ext cx="7886700" cy="37737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Patient Preparation</a:t>
            </a:r>
          </a:p>
          <a:p>
            <a:r>
              <a:rPr lang="en-US" dirty="0"/>
              <a:t>Clean skin, position electrodes at specific anatomical landmarks</a:t>
            </a:r>
          </a:p>
          <a:p>
            <a:r>
              <a:rPr lang="en-US" b="1" dirty="0"/>
              <a:t>Electrode Placement</a:t>
            </a:r>
          </a:p>
          <a:p>
            <a:r>
              <a:rPr lang="en-US" dirty="0"/>
              <a:t>Apply 10 electrodes in standard 12-lead configuration</a:t>
            </a:r>
          </a:p>
          <a:p>
            <a:r>
              <a:rPr lang="en-US" b="1" dirty="0"/>
              <a:t>Recording</a:t>
            </a:r>
          </a:p>
          <a:p>
            <a:r>
              <a:rPr lang="en-US" dirty="0"/>
              <a:t>Capture 10-second rhythm strip for analysis</a:t>
            </a:r>
          </a:p>
          <a:p>
            <a:r>
              <a:rPr lang="en-IN" b="1" dirty="0"/>
              <a:t>Interpretation</a:t>
            </a:r>
          </a:p>
          <a:p>
            <a:r>
              <a:rPr lang="en-IN" dirty="0" err="1"/>
              <a:t>Analyze</a:t>
            </a:r>
            <a:r>
              <a:rPr lang="en-IN" dirty="0"/>
              <a:t> waveforms, intervals, and rhythm patterns</a:t>
            </a:r>
          </a:p>
        </p:txBody>
      </p:sp>
    </p:spTree>
    <p:extLst>
      <p:ext uri="{BB962C8B-B14F-4D97-AF65-F5344CB8AC3E}">
        <p14:creationId xmlns:p14="http://schemas.microsoft.com/office/powerpoint/2010/main" val="32319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52554-116E-A1D4-5630-FA72F70C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430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Clinical Applications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BC106E-A21C-DA9B-3F25-64B96577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5397"/>
            <a:ext cx="7886700" cy="3884576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Arrhythmia Detection</a:t>
            </a:r>
          </a:p>
          <a:p>
            <a:r>
              <a:rPr lang="en-IN" dirty="0"/>
              <a:t>Identifies irregular heartbeats, bradycardia, and tachycardia</a:t>
            </a:r>
          </a:p>
          <a:p>
            <a:r>
              <a:rPr lang="en-IN" b="1" dirty="0"/>
              <a:t>Ischemia Diagnosis</a:t>
            </a:r>
          </a:p>
          <a:p>
            <a:r>
              <a:rPr lang="en-IN" dirty="0"/>
              <a:t>Detects signs of reduced blood flow to heart muscle</a:t>
            </a:r>
          </a:p>
          <a:p>
            <a:r>
              <a:rPr lang="en-IN" b="1" dirty="0"/>
              <a:t>Myocardial Infarction</a:t>
            </a:r>
          </a:p>
          <a:p>
            <a:r>
              <a:rPr lang="en-IN" dirty="0"/>
              <a:t>Diagnoses heart attacks by identifying characteristic changes</a:t>
            </a:r>
          </a:p>
          <a:p>
            <a:r>
              <a:rPr lang="en-IN" b="1" dirty="0"/>
              <a:t>Monitoring</a:t>
            </a:r>
          </a:p>
          <a:p>
            <a:r>
              <a:rPr lang="en-IN" dirty="0"/>
              <a:t>Tracks treatment effectiveness and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136555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13C3D-3B30-B011-E7F7-FBED461B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2581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Normal ECG Parameters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D8540-3762-6D2B-BF79-C2AD1639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87" y="1875561"/>
            <a:ext cx="7886700" cy="2466108"/>
          </a:xfrm>
        </p:spPr>
        <p:txBody>
          <a:bodyPr>
            <a:normAutofit fontScale="92500"/>
          </a:bodyPr>
          <a:lstStyle/>
          <a:p>
            <a:r>
              <a:rPr lang="en-IN" b="1" dirty="0"/>
              <a:t>PR Interval</a:t>
            </a:r>
          </a:p>
          <a:p>
            <a:r>
              <a:rPr lang="en-IN" dirty="0"/>
              <a:t>120-200ms - represents atrioventricular conduction time</a:t>
            </a:r>
          </a:p>
          <a:p>
            <a:r>
              <a:rPr lang="en-IN" b="1" dirty="0"/>
              <a:t>QRS Duration</a:t>
            </a:r>
          </a:p>
          <a:p>
            <a:r>
              <a:rPr lang="en-IN" dirty="0"/>
              <a:t>60-100ms - indicates ventricular depolarization time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518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6B76D-AA06-95A1-4F24-C7B0F01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61338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Common ECG Abnormalities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35891-E29C-254B-86FA-DFA4061F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/>
              <a:t>Atrial Fibrillation</a:t>
            </a:r>
          </a:p>
          <a:p>
            <a:r>
              <a:rPr lang="en-IN" dirty="0"/>
              <a:t>Irregular R-R intervals</a:t>
            </a:r>
          </a:p>
          <a:p>
            <a:r>
              <a:rPr lang="en-IN" dirty="0"/>
              <a:t>No distinct P waves</a:t>
            </a:r>
          </a:p>
          <a:p>
            <a:r>
              <a:rPr lang="en-IN" dirty="0"/>
              <a:t>Chaotic baseline activity</a:t>
            </a:r>
          </a:p>
          <a:p>
            <a:r>
              <a:rPr lang="en-IN" b="1" dirty="0"/>
              <a:t>Myocardial Infarction</a:t>
            </a:r>
          </a:p>
          <a:p>
            <a:r>
              <a:rPr lang="en-IN" dirty="0"/>
              <a:t>ST-segment elevation</a:t>
            </a:r>
          </a:p>
          <a:p>
            <a:r>
              <a:rPr lang="en-IN" dirty="0"/>
              <a:t>Pathological Q waves</a:t>
            </a:r>
          </a:p>
          <a:p>
            <a:r>
              <a:rPr lang="en-IN" dirty="0"/>
              <a:t>T-wave inversions</a:t>
            </a:r>
          </a:p>
          <a:p>
            <a:r>
              <a:rPr lang="en-IN" b="1" dirty="0"/>
              <a:t>Ventricular Tachycardia</a:t>
            </a:r>
          </a:p>
          <a:p>
            <a:r>
              <a:rPr lang="en-IN" dirty="0"/>
              <a:t>Wide QRS complexes</a:t>
            </a:r>
          </a:p>
          <a:p>
            <a:r>
              <a:rPr lang="en-IN" dirty="0"/>
              <a:t>Rate &gt;100 bpm</a:t>
            </a:r>
          </a:p>
          <a:p>
            <a:r>
              <a:rPr lang="en-IN" dirty="0"/>
              <a:t>No P wave association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44E82B-3B55-B041-BBC1-FE4039575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907886"/>
            <a:ext cx="5201516" cy="41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D3A4C-5110-CA70-3B1A-98AA297D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67375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ECG Interpretation Guidelines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034792-AE3D-977F-A355-78E9060A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8470"/>
            <a:ext cx="7886700" cy="3891503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Systematic Approach</a:t>
            </a:r>
          </a:p>
          <a:p>
            <a:r>
              <a:rPr lang="en-US" dirty="0"/>
              <a:t>Follow a consistent method: rate, rhythm, intervals, morphology, and clinical correlation</a:t>
            </a:r>
          </a:p>
          <a:p>
            <a:r>
              <a:rPr lang="en-US" dirty="0"/>
              <a:t>Calculate heart rate and rhythm</a:t>
            </a:r>
          </a:p>
          <a:p>
            <a:r>
              <a:rPr lang="en-US" dirty="0"/>
              <a:t>Measure all intervals and segments</a:t>
            </a:r>
          </a:p>
          <a:p>
            <a:r>
              <a:rPr lang="en-US" dirty="0"/>
              <a:t>Assess wave morphology and axis</a:t>
            </a:r>
          </a:p>
          <a:p>
            <a:r>
              <a:rPr lang="en-US" b="1" dirty="0"/>
              <a:t>Clinical Integration</a:t>
            </a:r>
          </a:p>
          <a:p>
            <a:r>
              <a:rPr lang="en-US" dirty="0"/>
              <a:t>Always correlate ECG findings with patient symptoms and clinical presentation</a:t>
            </a:r>
          </a:p>
          <a:p>
            <a:r>
              <a:rPr lang="en-US" dirty="0"/>
              <a:t>Compare with previous ECGs</a:t>
            </a:r>
          </a:p>
          <a:p>
            <a:r>
              <a:rPr lang="en-US" dirty="0"/>
              <a:t>Consider patient medications</a:t>
            </a:r>
          </a:p>
          <a:p>
            <a:r>
              <a:rPr lang="en-US" dirty="0"/>
              <a:t>Evaluate for acute changes</a:t>
            </a:r>
          </a:p>
          <a:p>
            <a:r>
              <a:rPr lang="en-US" b="1" dirty="0"/>
              <a:t>Professional Review</a:t>
            </a:r>
          </a:p>
          <a:p>
            <a:r>
              <a:rPr lang="en-US" dirty="0"/>
              <a:t>Complex cases require cardiologist consultation for accurate interpretation</a:t>
            </a:r>
          </a:p>
          <a:p>
            <a:r>
              <a:rPr lang="en-US" dirty="0"/>
              <a:t>Seek expert opinion when uncertain</a:t>
            </a:r>
          </a:p>
          <a:p>
            <a:r>
              <a:rPr lang="en-US" dirty="0"/>
              <a:t>Use decision support tools</a:t>
            </a:r>
          </a:p>
          <a:p>
            <a:r>
              <a:rPr lang="en-US" dirty="0"/>
              <a:t>Document findings clearly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652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Words>370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ECG?  UNDERSTANDING ECG </vt:lpstr>
      <vt:lpstr>Contents </vt:lpstr>
      <vt:lpstr>What is ECG?</vt:lpstr>
      <vt:lpstr>ECG Wave Components</vt:lpstr>
      <vt:lpstr>ECG Recording Process</vt:lpstr>
      <vt:lpstr>Clinical Applications</vt:lpstr>
      <vt:lpstr>Normal ECG Parameters</vt:lpstr>
      <vt:lpstr>Common ECG Abnormalities</vt:lpstr>
      <vt:lpstr>ECG Interpretation Guidelines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ECG?  UNDERSTANDING ECG </dc:title>
  <dc:creator>MTI MTI</dc:creator>
  <cp:lastModifiedBy>NDRF MEDICAL</cp:lastModifiedBy>
  <cp:revision>8</cp:revision>
  <dcterms:created xsi:type="dcterms:W3CDTF">2025-10-29T11:43:18Z</dcterms:created>
  <dcterms:modified xsi:type="dcterms:W3CDTF">2025-12-20T05:52:02Z</dcterms:modified>
</cp:coreProperties>
</file>