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7" r:id="rId2"/>
    <p:sldId id="258" r:id="rId3"/>
    <p:sldId id="259" r:id="rId4"/>
    <p:sldId id="260" r:id="rId5"/>
    <p:sldId id="261" r:id="rId6"/>
    <p:sldId id="262" r:id="rId7"/>
    <p:sldId id="263" r:id="rId8"/>
    <p:sldId id="265" r:id="rId9"/>
    <p:sldId id="266" r:id="rId10"/>
    <p:sldId id="270"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6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30328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7624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3892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59168-F23D-4F10-9061-25202FA44257}"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37953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59168-F23D-4F10-9061-25202FA44257}"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386022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59168-F23D-4F10-9061-25202FA44257}"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82384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59168-F23D-4F10-9061-25202FA44257}" type="datetimeFigureOut">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76068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59168-F23D-4F10-9061-25202FA44257}" type="datetimeFigureOut">
              <a:rPr lang="en-IN" smtClean="0"/>
              <a:t>20-12-2025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215705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59168-F23D-4F10-9061-25202FA44257}" type="datetimeFigureOut">
              <a:rPr lang="en-IN" smtClean="0"/>
              <a:t>20-12-2025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94834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59168-F23D-4F10-9061-25202FA44257}"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1537396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59168-F23D-4F10-9061-25202FA44257}"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42DE85-95D2-495D-BA98-1C634B8155E2}" type="slidenum">
              <a:rPr lang="en-IN" smtClean="0"/>
              <a:t>‹#›</a:t>
            </a:fld>
            <a:endParaRPr lang="en-IN"/>
          </a:p>
        </p:txBody>
      </p:sp>
    </p:spTree>
    <p:extLst>
      <p:ext uri="{BB962C8B-B14F-4D97-AF65-F5344CB8AC3E}">
        <p14:creationId xmlns:p14="http://schemas.microsoft.com/office/powerpoint/2010/main" val="30650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59168-F23D-4F10-9061-25202FA44257}" type="datetimeFigureOut">
              <a:rPr lang="en-IN" smtClean="0"/>
              <a:t>20-12-2025</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2DE85-95D2-495D-BA98-1C634B8155E2}" type="slidenum">
              <a:rPr lang="en-IN" smtClean="0"/>
              <a:t>‹#›</a:t>
            </a:fld>
            <a:endParaRPr lang="en-IN"/>
          </a:p>
        </p:txBody>
      </p:sp>
      <p:pic>
        <p:nvPicPr>
          <p:cNvPr id="7" name="Picture 6">
            <a:extLst>
              <a:ext uri="{FF2B5EF4-FFF2-40B4-BE49-F238E27FC236}">
                <a16:creationId xmlns:a16="http://schemas.microsoft.com/office/drawing/2014/main" xmlns="" id="{F6990FF7-3FCB-94E5-2BF2-2CED13275AE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8319" y="-8467"/>
            <a:ext cx="1033299" cy="1212701"/>
          </a:xfrm>
          <a:prstGeom prst="rect">
            <a:avLst/>
          </a:prstGeom>
        </p:spPr>
      </p:pic>
    </p:spTree>
    <p:extLst>
      <p:ext uri="{BB962C8B-B14F-4D97-AF65-F5344CB8AC3E}">
        <p14:creationId xmlns:p14="http://schemas.microsoft.com/office/powerpoint/2010/main" val="8068299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9644A-4AC5-97E9-F5D4-6D782C627A78}"/>
              </a:ext>
            </a:extLst>
          </p:cNvPr>
          <p:cNvSpPr>
            <a:spLocks noGrp="1"/>
          </p:cNvSpPr>
          <p:nvPr>
            <p:ph type="title"/>
          </p:nvPr>
        </p:nvSpPr>
        <p:spPr>
          <a:xfrm>
            <a:off x="406977" y="3084585"/>
            <a:ext cx="7886700" cy="994172"/>
          </a:xfrm>
        </p:spPr>
        <p:txBody>
          <a:bodyPr>
            <a:normAutofit fontScale="90000"/>
          </a:bodyPr>
          <a:lstStyle/>
          <a:p>
            <a:pPr algn="ctr"/>
            <a:r>
              <a:rPr lang="hi-IN" b="1" dirty="0"/>
              <a:t>ईसीजी क्या है</a:t>
            </a:r>
            <a:r>
              <a:rPr lang="en-IN" b="1" dirty="0"/>
              <a:t>?</a:t>
            </a:r>
            <a:br>
              <a:rPr lang="en-IN" b="1" dirty="0"/>
            </a:br>
            <a:r>
              <a:rPr lang="en-IN" b="1" dirty="0"/>
              <a:t/>
            </a:r>
            <a:br>
              <a:rPr lang="en-IN" b="1" dirty="0"/>
            </a:br>
            <a:r>
              <a:rPr lang="hi-IN" b="1" dirty="0"/>
              <a:t>ईसीजी को समझना</a:t>
            </a:r>
            <a:r>
              <a:rPr lang="en-US" b="1" dirty="0"/>
              <a:t/>
            </a:r>
            <a:br>
              <a:rPr lang="en-US" b="1" dirty="0"/>
            </a:br>
            <a:endParaRPr lang="en-IN" dirty="0"/>
          </a:p>
        </p:txBody>
      </p:sp>
      <p:sp>
        <p:nvSpPr>
          <p:cNvPr id="3" name="Title 1">
            <a:extLst>
              <a:ext uri="{FF2B5EF4-FFF2-40B4-BE49-F238E27FC236}">
                <a16:creationId xmlns:a16="http://schemas.microsoft.com/office/drawing/2014/main" xmlns="" id="{C8D54326-72B2-17EC-3567-6D756574C0D1}"/>
              </a:ext>
            </a:extLst>
          </p:cNvPr>
          <p:cNvSpPr>
            <a:spLocks noGrp="1"/>
          </p:cNvSpPr>
          <p:nvPr/>
        </p:nvSpPr>
        <p:spPr>
          <a:xfrm>
            <a:off x="2178627" y="1302328"/>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002060"/>
                </a:solidFill>
                <a:latin typeface="Arial" pitchFamily="34" charset="0"/>
                <a:cs typeface="Arial" pitchFamily="34" charset="0"/>
              </a:rPr>
              <a:t>पाठ -2</a:t>
            </a:r>
            <a:endParaRPr lang="en-US" sz="4000" b="1" dirty="0">
              <a:solidFill>
                <a:srgbClr val="002060"/>
              </a:solidFill>
              <a:latin typeface="Arial" pitchFamily="34" charset="0"/>
              <a:cs typeface="Arial" pitchFamily="34" charset="0"/>
            </a:endParaRPr>
          </a:p>
        </p:txBody>
      </p:sp>
      <p:sp>
        <p:nvSpPr>
          <p:cNvPr id="4" name="Title 1"/>
          <p:cNvSpPr txBox="1">
            <a:spLocks/>
          </p:cNvSpPr>
          <p:nvPr/>
        </p:nvSpPr>
        <p:spPr>
          <a:xfrm>
            <a:off x="6522027" y="54864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l0m0fu0@,0,u0,e0</a:t>
            </a:r>
          </a:p>
          <a:p>
            <a:r>
              <a:rPr lang="en-US" sz="4000" b="1" dirty="0" err="1" smtClean="0">
                <a:solidFill>
                  <a:srgbClr val="002060"/>
                </a:solidFill>
                <a:latin typeface="Kruti Dev 011" pitchFamily="2" charset="0"/>
                <a:cs typeface="Arial" pitchFamily="34" charset="0"/>
              </a:rPr>
              <a:t>veunhi</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dkSj</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29419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a:t>
            </a: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9367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D78B5-D88F-ED75-8C57-CF5F388FAAA6}"/>
              </a:ext>
            </a:extLst>
          </p:cNvPr>
          <p:cNvSpPr>
            <a:spLocks noGrp="1"/>
          </p:cNvSpPr>
          <p:nvPr>
            <p:ph type="title"/>
          </p:nvPr>
        </p:nvSpPr>
        <p:spPr/>
        <p:txBody>
          <a:bodyPr/>
          <a:lstStyle/>
          <a:p>
            <a:pPr algn="ctr"/>
            <a:r>
              <a:rPr lang="hi-IN" b="1" dirty="0"/>
              <a:t>सामग्री</a:t>
            </a:r>
            <a:r>
              <a:rPr lang="en-IN" b="1" dirty="0"/>
              <a:t/>
            </a:r>
            <a:br>
              <a:rPr lang="en-IN" b="1" dirty="0"/>
            </a:br>
            <a:endParaRPr lang="en-IN" dirty="0"/>
          </a:p>
        </p:txBody>
      </p:sp>
      <p:sp>
        <p:nvSpPr>
          <p:cNvPr id="3" name="Content Placeholder 2">
            <a:extLst>
              <a:ext uri="{FF2B5EF4-FFF2-40B4-BE49-F238E27FC236}">
                <a16:creationId xmlns:a16="http://schemas.microsoft.com/office/drawing/2014/main" xmlns="" id="{63673533-3D55-90E5-12ED-8575DD409E48}"/>
              </a:ext>
            </a:extLst>
          </p:cNvPr>
          <p:cNvSpPr>
            <a:spLocks noGrp="1"/>
          </p:cNvSpPr>
          <p:nvPr>
            <p:ph idx="1"/>
          </p:nvPr>
        </p:nvSpPr>
        <p:spPr/>
        <p:txBody>
          <a:bodyPr>
            <a:normAutofit fontScale="92500" lnSpcReduction="10000"/>
          </a:bodyPr>
          <a:lstStyle/>
          <a:p>
            <a:pPr marL="0" indent="0">
              <a:buNone/>
            </a:pPr>
            <a:r>
              <a:rPr lang="en-IN" b="1" dirty="0"/>
              <a:t>01. </a:t>
            </a:r>
            <a:r>
              <a:rPr lang="hi-IN" b="1" dirty="0"/>
              <a:t>ईसीजी क्या है</a:t>
            </a:r>
            <a:endParaRPr lang="en-IN" b="1" dirty="0"/>
          </a:p>
          <a:p>
            <a:r>
              <a:rPr lang="hi-IN" dirty="0"/>
              <a:t>इलेक्ट्रोकार्डियोग्राफी की बुनियादी परिभाषा और मौलिक सिद्धांत</a:t>
            </a:r>
            <a:endParaRPr lang="en-IN" dirty="0"/>
          </a:p>
          <a:p>
            <a:pPr marL="0" indent="0">
              <a:buNone/>
            </a:pPr>
            <a:r>
              <a:rPr lang="en-IN" b="1" dirty="0"/>
              <a:t>02. </a:t>
            </a:r>
            <a:r>
              <a:rPr lang="hi-IN" b="1" dirty="0"/>
              <a:t>ईसीजी घटक</a:t>
            </a:r>
            <a:endParaRPr lang="en-IN" b="1" dirty="0"/>
          </a:p>
          <a:p>
            <a:r>
              <a:rPr lang="en-IN" dirty="0"/>
              <a:t>P </a:t>
            </a:r>
            <a:r>
              <a:rPr lang="hi-IN" dirty="0"/>
              <a:t>तरंगों, </a:t>
            </a:r>
            <a:r>
              <a:rPr lang="en-IN" dirty="0"/>
              <a:t>QRS </a:t>
            </a:r>
            <a:r>
              <a:rPr lang="hi-IN" dirty="0"/>
              <a:t>कॉम्प्लेक्स और </a:t>
            </a:r>
            <a:r>
              <a:rPr lang="en-IN" dirty="0"/>
              <a:t>T </a:t>
            </a:r>
            <a:r>
              <a:rPr lang="hi-IN" dirty="0"/>
              <a:t>तरंगों को समझना</a:t>
            </a:r>
            <a:endParaRPr lang="en-IN" dirty="0"/>
          </a:p>
          <a:p>
            <a:pPr marL="0" indent="0">
              <a:buNone/>
            </a:pPr>
            <a:r>
              <a:rPr lang="en-IN" b="1" dirty="0"/>
              <a:t>03. </a:t>
            </a:r>
            <a:r>
              <a:rPr lang="hi-IN" b="1" dirty="0"/>
              <a:t>नैदानिक अनुप्रयोग</a:t>
            </a:r>
            <a:endParaRPr lang="en-IN" b="1" dirty="0"/>
          </a:p>
          <a:p>
            <a:r>
              <a:rPr lang="hi-IN" dirty="0"/>
              <a:t>ईसीजी हृदय संबंधी स्थितियों का निदान करने में कैसे मदद करता है</a:t>
            </a:r>
            <a:endParaRPr lang="en-IN" dirty="0"/>
          </a:p>
          <a:p>
            <a:pPr marL="0" indent="0">
              <a:buNone/>
            </a:pPr>
            <a:r>
              <a:rPr lang="en-IN" b="1" dirty="0"/>
              <a:t>04. </a:t>
            </a:r>
            <a:r>
              <a:rPr lang="hi-IN" b="1" dirty="0"/>
              <a:t>सामान्य बनाम असामान्य</a:t>
            </a:r>
            <a:endParaRPr lang="en-IN" b="1" dirty="0"/>
          </a:p>
          <a:p>
            <a:r>
              <a:rPr lang="hi-IN" dirty="0"/>
              <a:t>स्वस्थ और रोग संबंधी पैटर्न को पहचानना</a:t>
            </a:r>
            <a:endParaRPr lang="en-IN" dirty="0"/>
          </a:p>
        </p:txBody>
      </p:sp>
    </p:spTree>
    <p:extLst>
      <p:ext uri="{BB962C8B-B14F-4D97-AF65-F5344CB8AC3E}">
        <p14:creationId xmlns:p14="http://schemas.microsoft.com/office/powerpoint/2010/main" val="358114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91202-CB12-D9A7-BFF9-0C074B47D243}"/>
              </a:ext>
            </a:extLst>
          </p:cNvPr>
          <p:cNvSpPr>
            <a:spLocks noGrp="1"/>
          </p:cNvSpPr>
          <p:nvPr>
            <p:ph type="title"/>
          </p:nvPr>
        </p:nvSpPr>
        <p:spPr/>
        <p:txBody>
          <a:bodyPr/>
          <a:lstStyle/>
          <a:p>
            <a:pPr algn="ctr"/>
            <a:r>
              <a:rPr lang="hi-IN" b="1" dirty="0"/>
              <a:t>ईसीजी क्या है</a:t>
            </a:r>
            <a:r>
              <a:rPr lang="en-IN" b="1" dirty="0"/>
              <a:t>?</a:t>
            </a:r>
            <a:endParaRPr lang="en-IN" dirty="0"/>
          </a:p>
        </p:txBody>
      </p:sp>
      <p:sp>
        <p:nvSpPr>
          <p:cNvPr id="3" name="Content Placeholder 2">
            <a:extLst>
              <a:ext uri="{FF2B5EF4-FFF2-40B4-BE49-F238E27FC236}">
                <a16:creationId xmlns:a16="http://schemas.microsoft.com/office/drawing/2014/main" xmlns="" id="{8131277E-4F03-9E04-ECD0-5863E404B465}"/>
              </a:ext>
            </a:extLst>
          </p:cNvPr>
          <p:cNvSpPr>
            <a:spLocks noGrp="1"/>
          </p:cNvSpPr>
          <p:nvPr>
            <p:ph idx="1"/>
          </p:nvPr>
        </p:nvSpPr>
        <p:spPr/>
        <p:txBody>
          <a:bodyPr>
            <a:normAutofit lnSpcReduction="10000"/>
          </a:bodyPr>
          <a:lstStyle/>
          <a:p>
            <a:r>
              <a:rPr lang="hi-IN" b="1" dirty="0"/>
              <a:t>इलेक्ट्रोकार्डियोग्राफी अवलोकन</a:t>
            </a:r>
            <a:endParaRPr lang="en-IN" b="1" dirty="0"/>
          </a:p>
          <a:p>
            <a:r>
              <a:rPr lang="hi-IN" dirty="0"/>
              <a:t>ईसीजी एक गैर-इनवेसिव डायग्नोस्टिक टूल है जो समय के साथ हृदय की विद्युत गतिविधि को रिकॉर्ड करता है, हृदय स्वास्थ्य और कार्य में महत्वपूर्ण अंतर्दृष्टि प्रदान करता है।</a:t>
            </a:r>
            <a:endParaRPr lang="en-US" dirty="0"/>
          </a:p>
          <a:p>
            <a:r>
              <a:rPr lang="hi-IN" b="1" dirty="0"/>
              <a:t>विद्युत गतिविधि</a:t>
            </a:r>
            <a:endParaRPr lang="en-IN" b="1" dirty="0"/>
          </a:p>
          <a:p>
            <a:r>
              <a:rPr lang="hi-IN" dirty="0"/>
              <a:t>विद्युत आवेगों को मापता है जो हृदय की मांसपेशियों के संकुचन को ट्रिगर करते हैं</a:t>
            </a:r>
            <a:endParaRPr lang="en-IN" dirty="0"/>
          </a:p>
          <a:p>
            <a:r>
              <a:rPr lang="hi-IN" b="1" dirty="0"/>
              <a:t>वास्तविक समय की निगरानी</a:t>
            </a:r>
            <a:endParaRPr lang="en-IN" b="1" dirty="0"/>
          </a:p>
          <a:p>
            <a:r>
              <a:rPr lang="hi-IN" dirty="0"/>
              <a:t>हृदय ताल और विद्युत पैटर्न की निरंतर रिकॉर्डिंग</a:t>
            </a:r>
            <a:endParaRPr lang="en-IN" dirty="0"/>
          </a:p>
        </p:txBody>
      </p:sp>
    </p:spTree>
    <p:extLst>
      <p:ext uri="{BB962C8B-B14F-4D97-AF65-F5344CB8AC3E}">
        <p14:creationId xmlns:p14="http://schemas.microsoft.com/office/powerpoint/2010/main" val="61977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03A50-79DD-E1E1-C4BE-1F5BE45056E4}"/>
              </a:ext>
            </a:extLst>
          </p:cNvPr>
          <p:cNvSpPr>
            <a:spLocks noGrp="1"/>
          </p:cNvSpPr>
          <p:nvPr>
            <p:ph type="title"/>
          </p:nvPr>
        </p:nvSpPr>
        <p:spPr>
          <a:xfrm>
            <a:off x="628650" y="1131095"/>
            <a:ext cx="7886700" cy="806811"/>
          </a:xfrm>
        </p:spPr>
        <p:txBody>
          <a:bodyPr/>
          <a:lstStyle/>
          <a:p>
            <a:pPr algn="ctr"/>
            <a:r>
              <a:rPr lang="hi-IN" b="1" dirty="0"/>
              <a:t>ईसीजी वेव घटक</a:t>
            </a:r>
            <a:endParaRPr lang="en-IN" dirty="0"/>
          </a:p>
        </p:txBody>
      </p:sp>
      <p:sp>
        <p:nvSpPr>
          <p:cNvPr id="3" name="Content Placeholder 2">
            <a:extLst>
              <a:ext uri="{FF2B5EF4-FFF2-40B4-BE49-F238E27FC236}">
                <a16:creationId xmlns:a16="http://schemas.microsoft.com/office/drawing/2014/main" xmlns="" id="{1D8F6A69-5768-8BF1-96B5-6E6E27D60EDA}"/>
              </a:ext>
            </a:extLst>
          </p:cNvPr>
          <p:cNvSpPr>
            <a:spLocks noGrp="1"/>
          </p:cNvSpPr>
          <p:nvPr>
            <p:ph idx="1"/>
          </p:nvPr>
        </p:nvSpPr>
        <p:spPr>
          <a:xfrm>
            <a:off x="956503" y="2189018"/>
            <a:ext cx="7300805" cy="3851563"/>
          </a:xfrm>
        </p:spPr>
        <p:txBody>
          <a:bodyPr>
            <a:normAutofit fontScale="92500" lnSpcReduction="10000"/>
          </a:bodyPr>
          <a:lstStyle/>
          <a:p>
            <a:r>
              <a:rPr lang="hi-IN" b="1" dirty="0"/>
              <a:t>पी वेव</a:t>
            </a:r>
            <a:endParaRPr lang="en-IN" b="1" dirty="0"/>
          </a:p>
          <a:p>
            <a:r>
              <a:rPr lang="hi-IN" dirty="0"/>
              <a:t>आलिंद विध्रुवण </a:t>
            </a:r>
            <a:r>
              <a:rPr lang="en-US" dirty="0"/>
              <a:t>- </a:t>
            </a:r>
            <a:r>
              <a:rPr lang="hi-IN" dirty="0"/>
              <a:t>ऊपरी हृदय कक्षों में विद्युत गतिविधि का प्रतिनिधित्व करता है</a:t>
            </a:r>
            <a:endParaRPr lang="en-US" dirty="0"/>
          </a:p>
          <a:p>
            <a:r>
              <a:rPr lang="hi-IN" b="1" dirty="0"/>
              <a:t>क्यूआरएस कॉम्प्लेक्स</a:t>
            </a:r>
            <a:endParaRPr lang="en-IN" b="1" dirty="0"/>
          </a:p>
          <a:p>
            <a:r>
              <a:rPr lang="hi-IN" dirty="0"/>
              <a:t>वेंट्रिकुलर विध्रुवण - निचले हृदय कक्ष में विद्युत गतिविधि दिखाता है</a:t>
            </a:r>
            <a:endParaRPr lang="en-IN" dirty="0"/>
          </a:p>
          <a:p>
            <a:r>
              <a:rPr lang="hi-IN" b="1" dirty="0"/>
              <a:t>टी वेव</a:t>
            </a:r>
            <a:endParaRPr lang="en-IN" b="1" dirty="0"/>
          </a:p>
          <a:p>
            <a:r>
              <a:rPr lang="hi-IN" dirty="0"/>
              <a:t>वेंट्रिकुलर रिपोलराइजेशन - हृदय की मांसपेशियों के पुनर्प्राप्ति चरण को इंगित करता है</a:t>
            </a:r>
            <a:endParaRPr lang="en-IN" dirty="0"/>
          </a:p>
        </p:txBody>
      </p:sp>
    </p:spTree>
    <p:extLst>
      <p:ext uri="{BB962C8B-B14F-4D97-AF65-F5344CB8AC3E}">
        <p14:creationId xmlns:p14="http://schemas.microsoft.com/office/powerpoint/2010/main" val="13949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3707F1-BFAD-5B8F-CE79-4B322B191126}"/>
              </a:ext>
            </a:extLst>
          </p:cNvPr>
          <p:cNvSpPr>
            <a:spLocks noGrp="1"/>
          </p:cNvSpPr>
          <p:nvPr>
            <p:ph type="title"/>
          </p:nvPr>
        </p:nvSpPr>
        <p:spPr>
          <a:xfrm>
            <a:off x="628650" y="1131094"/>
            <a:ext cx="7886700" cy="453520"/>
          </a:xfrm>
        </p:spPr>
        <p:txBody>
          <a:bodyPr>
            <a:normAutofit fontScale="90000"/>
          </a:bodyPr>
          <a:lstStyle/>
          <a:p>
            <a:pPr algn="ctr"/>
            <a:r>
              <a:rPr lang="hi-IN" b="1" dirty="0"/>
              <a:t>ईसीजी रिकॉर्डिंग प्रक्रिया</a:t>
            </a:r>
            <a:endParaRPr lang="en-IN" dirty="0"/>
          </a:p>
        </p:txBody>
      </p:sp>
      <p:sp>
        <p:nvSpPr>
          <p:cNvPr id="3" name="Content Placeholder 2">
            <a:extLst>
              <a:ext uri="{FF2B5EF4-FFF2-40B4-BE49-F238E27FC236}">
                <a16:creationId xmlns:a16="http://schemas.microsoft.com/office/drawing/2014/main" xmlns="" id="{8F4A7B91-BF97-0B94-A90D-72594003EBC6}"/>
              </a:ext>
            </a:extLst>
          </p:cNvPr>
          <p:cNvSpPr>
            <a:spLocks noGrp="1"/>
          </p:cNvSpPr>
          <p:nvPr>
            <p:ph idx="1"/>
          </p:nvPr>
        </p:nvSpPr>
        <p:spPr>
          <a:xfrm>
            <a:off x="628650" y="1716232"/>
            <a:ext cx="7886700" cy="3773741"/>
          </a:xfrm>
        </p:spPr>
        <p:txBody>
          <a:bodyPr>
            <a:normAutofit fontScale="92500" lnSpcReduction="10000"/>
          </a:bodyPr>
          <a:lstStyle/>
          <a:p>
            <a:r>
              <a:rPr lang="hi-IN" b="1" dirty="0"/>
              <a:t>रोगी की तैयारी</a:t>
            </a:r>
            <a:endParaRPr lang="en-IN" b="1" dirty="0"/>
          </a:p>
          <a:p>
            <a:r>
              <a:rPr lang="hi-IN" dirty="0"/>
              <a:t>स्वच्छ त्वचा, विशिष्ट शारीरिक स्थलों पर इलेक्ट्रोड की स्थिति</a:t>
            </a:r>
            <a:endParaRPr lang="en-IN" dirty="0"/>
          </a:p>
          <a:p>
            <a:r>
              <a:rPr lang="hi-IN" b="1" dirty="0"/>
              <a:t>इलेक्ट्रोड प्लेसमेंट</a:t>
            </a:r>
            <a:endParaRPr lang="en-IN" b="1" dirty="0"/>
          </a:p>
          <a:p>
            <a:r>
              <a:rPr lang="hi-IN" dirty="0"/>
              <a:t>मानक 10-लीड कॉन्फ़िगरेशन में 12 इलेक्ट्रोड लागू करें</a:t>
            </a:r>
            <a:endParaRPr lang="en-IN" dirty="0"/>
          </a:p>
          <a:p>
            <a:r>
              <a:rPr lang="hi-IN" b="1" dirty="0"/>
              <a:t>रिकॉर्डिंग</a:t>
            </a:r>
            <a:endParaRPr lang="en-IN" b="1" dirty="0"/>
          </a:p>
          <a:p>
            <a:r>
              <a:rPr lang="hi-IN" dirty="0"/>
              <a:t>विश्लेषण के लिए 10-सेकंड की लय पट्टी कैप्चर करें</a:t>
            </a:r>
            <a:endParaRPr lang="en-US" dirty="0"/>
          </a:p>
          <a:p>
            <a:r>
              <a:rPr lang="hi-IN" b="1" dirty="0"/>
              <a:t>व्याख्या</a:t>
            </a:r>
            <a:endParaRPr lang="en-IN" b="1" dirty="0"/>
          </a:p>
          <a:p>
            <a:r>
              <a:rPr lang="hi-IN" dirty="0"/>
              <a:t>तरंगों, अंतरालों और लय पैटर्न का विश्लेषण करें</a:t>
            </a:r>
            <a:endParaRPr lang="en-IN" dirty="0"/>
          </a:p>
        </p:txBody>
      </p:sp>
    </p:spTree>
    <p:extLst>
      <p:ext uri="{BB962C8B-B14F-4D97-AF65-F5344CB8AC3E}">
        <p14:creationId xmlns:p14="http://schemas.microsoft.com/office/powerpoint/2010/main" val="323195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52554-116E-A1D4-5630-FA72F70C0DE3}"/>
              </a:ext>
            </a:extLst>
          </p:cNvPr>
          <p:cNvSpPr>
            <a:spLocks noGrp="1"/>
          </p:cNvSpPr>
          <p:nvPr>
            <p:ph type="title"/>
          </p:nvPr>
        </p:nvSpPr>
        <p:spPr>
          <a:xfrm>
            <a:off x="628650" y="1131094"/>
            <a:ext cx="7886700" cy="474302"/>
          </a:xfrm>
        </p:spPr>
        <p:txBody>
          <a:bodyPr>
            <a:normAutofit fontScale="90000"/>
          </a:bodyPr>
          <a:lstStyle/>
          <a:p>
            <a:pPr algn="ctr"/>
            <a:r>
              <a:rPr lang="hi-IN" b="1" dirty="0"/>
              <a:t>नैदानिक अनुप्रयोग</a:t>
            </a:r>
            <a:endParaRPr lang="en-IN" dirty="0"/>
          </a:p>
        </p:txBody>
      </p:sp>
      <p:sp>
        <p:nvSpPr>
          <p:cNvPr id="3" name="Content Placeholder 2">
            <a:extLst>
              <a:ext uri="{FF2B5EF4-FFF2-40B4-BE49-F238E27FC236}">
                <a16:creationId xmlns:a16="http://schemas.microsoft.com/office/drawing/2014/main" xmlns="" id="{7CBC106E-A21C-DA9B-3F25-64B965778CB0}"/>
              </a:ext>
            </a:extLst>
          </p:cNvPr>
          <p:cNvSpPr>
            <a:spLocks noGrp="1"/>
          </p:cNvSpPr>
          <p:nvPr>
            <p:ph idx="1"/>
          </p:nvPr>
        </p:nvSpPr>
        <p:spPr>
          <a:xfrm>
            <a:off x="628650" y="1605397"/>
            <a:ext cx="7886700" cy="3884576"/>
          </a:xfrm>
        </p:spPr>
        <p:txBody>
          <a:bodyPr>
            <a:normAutofit fontScale="85000" lnSpcReduction="20000"/>
          </a:bodyPr>
          <a:lstStyle/>
          <a:p>
            <a:r>
              <a:rPr lang="hi-IN" b="1" dirty="0"/>
              <a:t>अतालता का पता लगाना</a:t>
            </a:r>
            <a:endParaRPr lang="en-IN" b="1" dirty="0"/>
          </a:p>
          <a:p>
            <a:r>
              <a:rPr lang="hi-IN" dirty="0"/>
              <a:t>अनियमित दिल की धड़कन, मंदनाड़ी और क्षिप्रहृदयता की पहचान करता है</a:t>
            </a:r>
            <a:endParaRPr lang="en-IN" dirty="0"/>
          </a:p>
          <a:p>
            <a:r>
              <a:rPr lang="hi-IN" b="1" dirty="0"/>
              <a:t>इस्किमिया निदान</a:t>
            </a:r>
            <a:endParaRPr lang="en-IN" b="1" dirty="0"/>
          </a:p>
          <a:p>
            <a:r>
              <a:rPr lang="hi-IN" dirty="0"/>
              <a:t>हृदय की मांसपेशियों में रक्त के प्रवाह में कमी के संकेतों का पता लगाता है</a:t>
            </a:r>
            <a:endParaRPr lang="en-IN" dirty="0"/>
          </a:p>
          <a:p>
            <a:r>
              <a:rPr lang="hi-IN" b="1" dirty="0"/>
              <a:t>मायोकार्डियल रोधगलन</a:t>
            </a:r>
            <a:endParaRPr lang="en-IN" b="1" dirty="0"/>
          </a:p>
          <a:p>
            <a:r>
              <a:rPr lang="hi-IN" dirty="0"/>
              <a:t>विशिष्ट परिवर्तनों की पहचान करके दिल के दौरे का निदान करता है</a:t>
            </a:r>
            <a:endParaRPr lang="en-IN" dirty="0"/>
          </a:p>
          <a:p>
            <a:r>
              <a:rPr lang="hi-IN" b="1" dirty="0"/>
              <a:t>निगरानी</a:t>
            </a:r>
            <a:endParaRPr lang="en-IN" b="1" dirty="0"/>
          </a:p>
          <a:p>
            <a:r>
              <a:rPr lang="hi-IN" dirty="0"/>
              <a:t>उपचार प्रभावशीलता और रोग की प्रगति को ट्रैक करता है</a:t>
            </a:r>
            <a:endParaRPr lang="en-IN" dirty="0"/>
          </a:p>
        </p:txBody>
      </p:sp>
    </p:spTree>
    <p:extLst>
      <p:ext uri="{BB962C8B-B14F-4D97-AF65-F5344CB8AC3E}">
        <p14:creationId xmlns:p14="http://schemas.microsoft.com/office/powerpoint/2010/main" val="13655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13C3D-3B30-B011-E7F7-FBED461BB137}"/>
              </a:ext>
            </a:extLst>
          </p:cNvPr>
          <p:cNvSpPr>
            <a:spLocks noGrp="1"/>
          </p:cNvSpPr>
          <p:nvPr>
            <p:ph type="title"/>
          </p:nvPr>
        </p:nvSpPr>
        <p:spPr>
          <a:xfrm>
            <a:off x="628650" y="1131095"/>
            <a:ext cx="7886700" cy="425811"/>
          </a:xfrm>
        </p:spPr>
        <p:txBody>
          <a:bodyPr>
            <a:normAutofit fontScale="90000"/>
          </a:bodyPr>
          <a:lstStyle/>
          <a:p>
            <a:pPr algn="ctr"/>
            <a:r>
              <a:rPr lang="hi-IN" b="1" dirty="0"/>
              <a:t>सामान्य ईसीजी पैरामीटर</a:t>
            </a:r>
            <a:endParaRPr lang="en-IN" dirty="0"/>
          </a:p>
        </p:txBody>
      </p:sp>
      <p:sp>
        <p:nvSpPr>
          <p:cNvPr id="3" name="Content Placeholder 2">
            <a:extLst>
              <a:ext uri="{FF2B5EF4-FFF2-40B4-BE49-F238E27FC236}">
                <a16:creationId xmlns:a16="http://schemas.microsoft.com/office/drawing/2014/main" xmlns="" id="{2A1D8540-3762-6D2B-BF79-C2AD1639799C}"/>
              </a:ext>
            </a:extLst>
          </p:cNvPr>
          <p:cNvSpPr>
            <a:spLocks noGrp="1"/>
          </p:cNvSpPr>
          <p:nvPr>
            <p:ph idx="1"/>
          </p:nvPr>
        </p:nvSpPr>
        <p:spPr>
          <a:xfrm>
            <a:off x="510887" y="1875561"/>
            <a:ext cx="7886700" cy="2466108"/>
          </a:xfrm>
        </p:spPr>
        <p:txBody>
          <a:bodyPr>
            <a:normAutofit/>
          </a:bodyPr>
          <a:lstStyle/>
          <a:p>
            <a:r>
              <a:rPr lang="hi-IN" b="1" dirty="0"/>
              <a:t>पीआर अंतराल</a:t>
            </a:r>
            <a:endParaRPr lang="en-IN" b="1" dirty="0"/>
          </a:p>
          <a:p>
            <a:r>
              <a:rPr lang="en-IN" dirty="0"/>
              <a:t>120-200ms - </a:t>
            </a:r>
            <a:r>
              <a:rPr lang="hi-IN" dirty="0"/>
              <a:t>एट्रियोवेंट्रिकुलर चालन समय का प्रतिनिधित्व करता है</a:t>
            </a:r>
            <a:endParaRPr lang="en-IN" dirty="0"/>
          </a:p>
          <a:p>
            <a:r>
              <a:rPr lang="hi-IN" b="1" dirty="0"/>
              <a:t>क्यूआरएस अवधि</a:t>
            </a:r>
            <a:endParaRPr lang="en-IN" b="1" dirty="0"/>
          </a:p>
          <a:p>
            <a:r>
              <a:rPr lang="en-IN" dirty="0"/>
              <a:t>60-100ms - </a:t>
            </a:r>
            <a:r>
              <a:rPr lang="hi-IN" dirty="0"/>
              <a:t>वेंट्रिकुलर विध्रुवण समय को इंगित करता है</a:t>
            </a:r>
            <a:endParaRPr lang="en-IN" dirty="0"/>
          </a:p>
        </p:txBody>
      </p:sp>
    </p:spTree>
    <p:extLst>
      <p:ext uri="{BB962C8B-B14F-4D97-AF65-F5344CB8AC3E}">
        <p14:creationId xmlns:p14="http://schemas.microsoft.com/office/powerpoint/2010/main" val="218518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6B76D-AA06-95A1-4F24-C7B0F01A88C0}"/>
              </a:ext>
            </a:extLst>
          </p:cNvPr>
          <p:cNvSpPr>
            <a:spLocks noGrp="1"/>
          </p:cNvSpPr>
          <p:nvPr>
            <p:ph type="title"/>
          </p:nvPr>
        </p:nvSpPr>
        <p:spPr>
          <a:xfrm>
            <a:off x="628650" y="1131094"/>
            <a:ext cx="7886700" cy="661338"/>
          </a:xfrm>
        </p:spPr>
        <p:txBody>
          <a:bodyPr>
            <a:normAutofit fontScale="90000"/>
          </a:bodyPr>
          <a:lstStyle/>
          <a:p>
            <a:pPr algn="ctr"/>
            <a:r>
              <a:rPr lang="hi-IN" b="1" dirty="0"/>
              <a:t>सामान्य ईसीजी असामान्यताएं</a:t>
            </a:r>
            <a:endParaRPr lang="en-IN" dirty="0"/>
          </a:p>
        </p:txBody>
      </p:sp>
      <p:sp>
        <p:nvSpPr>
          <p:cNvPr id="3" name="Content Placeholder 2">
            <a:extLst>
              <a:ext uri="{FF2B5EF4-FFF2-40B4-BE49-F238E27FC236}">
                <a16:creationId xmlns:a16="http://schemas.microsoft.com/office/drawing/2014/main" xmlns="" id="{DDF35891-E29C-254B-86FA-DFA4061F61C7}"/>
              </a:ext>
            </a:extLst>
          </p:cNvPr>
          <p:cNvSpPr>
            <a:spLocks noGrp="1"/>
          </p:cNvSpPr>
          <p:nvPr>
            <p:ph idx="1"/>
          </p:nvPr>
        </p:nvSpPr>
        <p:spPr/>
        <p:txBody>
          <a:bodyPr>
            <a:normAutofit fontScale="77500" lnSpcReduction="20000"/>
          </a:bodyPr>
          <a:lstStyle/>
          <a:p>
            <a:r>
              <a:rPr lang="hi-IN" b="1" dirty="0">
                <a:solidFill>
                  <a:srgbClr val="FF0000"/>
                </a:solidFill>
              </a:rPr>
              <a:t>अलिंद विकंपन</a:t>
            </a:r>
            <a:endParaRPr lang="en-IN" b="1" dirty="0">
              <a:solidFill>
                <a:srgbClr val="FF0000"/>
              </a:solidFill>
            </a:endParaRPr>
          </a:p>
          <a:p>
            <a:r>
              <a:rPr lang="hi-IN" dirty="0"/>
              <a:t>अनियमित आरआर अंतराल
कोई अलग </a:t>
            </a:r>
            <a:r>
              <a:rPr lang="en-IN" dirty="0"/>
              <a:t>P </a:t>
            </a:r>
            <a:r>
              <a:rPr lang="hi-IN" dirty="0"/>
              <a:t>तरंगें नहीं
अराजक आधारभूत गतिविधि
</a:t>
            </a:r>
            <a:r>
              <a:rPr lang="hi-IN" b="1" dirty="0">
                <a:solidFill>
                  <a:srgbClr val="FF0000"/>
                </a:solidFill>
              </a:rPr>
              <a:t>मायोकार्डियल रोधगलन</a:t>
            </a:r>
            <a:r>
              <a:rPr lang="hi-IN" dirty="0"/>
              <a:t>
एसटी-सेगमेंट एलिवेशन
पैथोलॉजिकल क्यू तरंगें
टी-वेव व्युत्क्रम
</a:t>
            </a:r>
            <a:r>
              <a:rPr lang="hi-IN" b="1" dirty="0">
                <a:solidFill>
                  <a:srgbClr val="FF0000"/>
                </a:solidFill>
              </a:rPr>
              <a:t>वेंट्रिकुलर टैचीकार्डिया</a:t>
            </a:r>
            <a:r>
              <a:rPr lang="hi-IN" dirty="0"/>
              <a:t>
वाइड क्यूआरएस कॉम्प्लेक्स
दर &gt;100 बीपीएम
कोई पी वेव एसोसिएशन नहीं</a:t>
            </a:r>
            <a:endParaRPr lang="en-IN" dirty="0"/>
          </a:p>
        </p:txBody>
      </p:sp>
      <p:pic>
        <p:nvPicPr>
          <p:cNvPr id="5" name="Picture 4">
            <a:extLst>
              <a:ext uri="{FF2B5EF4-FFF2-40B4-BE49-F238E27FC236}">
                <a16:creationId xmlns:a16="http://schemas.microsoft.com/office/drawing/2014/main" xmlns="" id="{FE44E82B-3B55-B041-BBC1-FE4039575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1" y="1907886"/>
            <a:ext cx="5201516" cy="4141931"/>
          </a:xfrm>
          <a:prstGeom prst="rect">
            <a:avLst/>
          </a:prstGeom>
        </p:spPr>
      </p:pic>
    </p:spTree>
    <p:extLst>
      <p:ext uri="{BB962C8B-B14F-4D97-AF65-F5344CB8AC3E}">
        <p14:creationId xmlns:p14="http://schemas.microsoft.com/office/powerpoint/2010/main" val="118268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D3A4C-5110-CA70-3B1A-98AA297DB549}"/>
              </a:ext>
            </a:extLst>
          </p:cNvPr>
          <p:cNvSpPr>
            <a:spLocks noGrp="1"/>
          </p:cNvSpPr>
          <p:nvPr>
            <p:ph type="title"/>
          </p:nvPr>
        </p:nvSpPr>
        <p:spPr>
          <a:xfrm>
            <a:off x="527050" y="355240"/>
            <a:ext cx="7886700" cy="467375"/>
          </a:xfrm>
        </p:spPr>
        <p:txBody>
          <a:bodyPr>
            <a:normAutofit fontScale="90000"/>
          </a:bodyPr>
          <a:lstStyle/>
          <a:p>
            <a:pPr algn="ctr"/>
            <a:r>
              <a:rPr lang="hi-IN" b="1" dirty="0"/>
              <a:t>ईसीजी व्याख्या दिशानिर्देश</a:t>
            </a:r>
            <a:endParaRPr lang="en-IN" dirty="0"/>
          </a:p>
        </p:txBody>
      </p:sp>
      <p:sp>
        <p:nvSpPr>
          <p:cNvPr id="3" name="Content Placeholder 2">
            <a:extLst>
              <a:ext uri="{FF2B5EF4-FFF2-40B4-BE49-F238E27FC236}">
                <a16:creationId xmlns:a16="http://schemas.microsoft.com/office/drawing/2014/main" xmlns="" id="{DF034792-AE3D-977F-A355-78E9060A75F8}"/>
              </a:ext>
            </a:extLst>
          </p:cNvPr>
          <p:cNvSpPr>
            <a:spLocks noGrp="1"/>
          </p:cNvSpPr>
          <p:nvPr>
            <p:ph idx="1"/>
          </p:nvPr>
        </p:nvSpPr>
        <p:spPr>
          <a:xfrm>
            <a:off x="628650" y="932873"/>
            <a:ext cx="7886700" cy="5569887"/>
          </a:xfrm>
        </p:spPr>
        <p:txBody>
          <a:bodyPr>
            <a:normAutofit fontScale="62500" lnSpcReduction="20000"/>
          </a:bodyPr>
          <a:lstStyle/>
          <a:p>
            <a:r>
              <a:rPr lang="hi-IN" b="1" dirty="0">
                <a:solidFill>
                  <a:srgbClr val="FF0000"/>
                </a:solidFill>
              </a:rPr>
              <a:t>व्यवस्थित दृष्टिकोण</a:t>
            </a:r>
            <a:r>
              <a:rPr lang="hi-IN" b="1" dirty="0"/>
              <a:t>
एक सुसंगत विधि का पालन करें: दर, लय, अंतराल, आकृति विज्ञान और नैदानिक सहसंबंध
हृदय गति और लय की गणना करें
सभी अंतरालों और खंडों को मापें
तरंग आकृति विज्ञान और अक्ष का आकलन करें
</a:t>
            </a:r>
            <a:r>
              <a:rPr lang="hi-IN" b="1" dirty="0">
                <a:solidFill>
                  <a:srgbClr val="FF0000"/>
                </a:solidFill>
              </a:rPr>
              <a:t>नैदानिक एकीकरण</a:t>
            </a:r>
            <a:r>
              <a:rPr lang="hi-IN" b="1" dirty="0"/>
              <a:t>
ईसीजी निष्कर्षों को हमेशा रोगी के लक्षणों और नैदानिक प्रस्तुति के साथ सहसंबंधित करें
पिछले ईसीजी के साथ तुलना करें
रोगी की दवाओं पर विचार करें
तीव्र परिवर्तनों के लिए मूल्यांकन करें
</a:t>
            </a:r>
            <a:r>
              <a:rPr lang="hi-IN" b="1" dirty="0">
                <a:solidFill>
                  <a:srgbClr val="FF0000"/>
                </a:solidFill>
              </a:rPr>
              <a:t>व्यावसायिक समीक्षा</a:t>
            </a:r>
            <a:r>
              <a:rPr lang="hi-IN" b="1" dirty="0"/>
              <a:t>
जटिल मामलों में सटीक व्याख्या के लिए हृदय रोग विशेषज्ञ परामर्श की आवश्यकता होती है
अनिश्चित होने पर विशेषज्ञ की राय लें
निर्णय समर्थन टूल का उपयोग करें
दस्तावेज़ निष्कर्ष स्पष्ट रूप से</a:t>
            </a:r>
            <a:endParaRPr lang="en-IN" dirty="0"/>
          </a:p>
        </p:txBody>
      </p:sp>
    </p:spTree>
    <p:extLst>
      <p:ext uri="{BB962C8B-B14F-4D97-AF65-F5344CB8AC3E}">
        <p14:creationId xmlns:p14="http://schemas.microsoft.com/office/powerpoint/2010/main" val="4276529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59</TotalTime>
  <Words>329</Words>
  <Application>Microsoft Office PowerPoint</Application>
  <PresentationFormat>On-screen Show (4:3)</PresentationFormat>
  <Paragraphs>62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ईसीजी क्या है?  ईसीजी को समझना </vt:lpstr>
      <vt:lpstr>सामग्री </vt:lpstr>
      <vt:lpstr>ईसीजी क्या है?</vt:lpstr>
      <vt:lpstr>ईसीजी वेव घटक</vt:lpstr>
      <vt:lpstr>ईसीजी रिकॉर्डिंग प्रक्रिया</vt:lpstr>
      <vt:lpstr>नैदानिक अनुप्रयोग</vt:lpstr>
      <vt:lpstr>सामान्य ईसीजी पैरामीटर</vt:lpstr>
      <vt:lpstr>सामान्य ईसीजी असामान्यताएं</vt:lpstr>
      <vt:lpstr>ईसीजी व्याख्या दिशानिर्देश</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ईसीजी क्या है?  ईसीजी को समझना </dc:title>
  <dc:creator>MTI MTI</dc:creator>
  <cp:lastModifiedBy>NDRF MEDICAL</cp:lastModifiedBy>
  <cp:revision>9</cp:revision>
  <dcterms:created xsi:type="dcterms:W3CDTF">2025-10-29T11:43:18Z</dcterms:created>
  <dcterms:modified xsi:type="dcterms:W3CDTF">2025-12-20T06:10:15Z</dcterms:modified>
</cp:coreProperties>
</file>