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325" r:id="rId2"/>
    <p:sldId id="328" r:id="rId3"/>
    <p:sldId id="329" r:id="rId4"/>
    <p:sldId id="330" r:id="rId5"/>
    <p:sldId id="331" r:id="rId6"/>
    <p:sldId id="332" r:id="rId7"/>
    <p:sldId id="333" r:id="rId8"/>
    <p:sldId id="334" r:id="rId9"/>
    <p:sldId id="336" r:id="rId10"/>
    <p:sldId id="335" r:id="rId11"/>
    <p:sldId id="337" r:id="rId12"/>
    <p:sldId id="338" r:id="rId13"/>
    <p:sldId id="339" r:id="rId14"/>
    <p:sldId id="340" r:id="rId15"/>
    <p:sldId id="342" r:id="rId16"/>
    <p:sldId id="341" r:id="rId17"/>
    <p:sldId id="343" r:id="rId18"/>
    <p:sldId id="344" r:id="rId19"/>
    <p:sldId id="345" r:id="rId20"/>
    <p:sldId id="346" r:id="rId21"/>
    <p:sldId id="347" r:id="rId22"/>
    <p:sldId id="348" r:id="rId23"/>
    <p:sldId id="349" r:id="rId24"/>
    <p:sldId id="350" r:id="rId25"/>
    <p:sldId id="351" r:id="rId26"/>
    <p:sldId id="352" r:id="rId27"/>
    <p:sldId id="353" r:id="rId28"/>
    <p:sldId id="354" r:id="rId29"/>
    <p:sldId id="355" r:id="rId30"/>
    <p:sldId id="356" r:id="rId31"/>
    <p:sldId id="357" r:id="rId32"/>
    <p:sldId id="35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6" d="100"/>
          <a:sy n="106" d="100"/>
        </p:scale>
        <p:origin x="-630" y="-8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F9B1B0-8989-4153-B006-4D77965C9000}"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2300735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F9B1B0-8989-4153-B006-4D77965C9000}" type="datetimeFigureOut">
              <a:rPr lang="en-IN" smtClean="0"/>
              <a:t>20-12-2025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1689852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4F9B1B0-8989-4153-B006-4D77965C9000}"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150729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4F9B1B0-8989-4153-B006-4D77965C9000}"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44179-3204-484F-A9F6-D4242DE75064}" type="slidenum">
              <a:rPr lang="en-IN" smtClean="0"/>
              <a:t>‹#›</a:t>
            </a:fld>
            <a:endParaRPr lang="en-IN"/>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3333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F9B1B0-8989-4153-B006-4D77965C9000}"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4261472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4F9B1B0-8989-4153-B006-4D77965C9000}" type="datetimeFigureOut">
              <a:rPr lang="en-IN" smtClean="0"/>
              <a:t>20-12-2025</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3138340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4F9B1B0-8989-4153-B006-4D77965C9000}" type="datetimeFigureOut">
              <a:rPr lang="en-IN" smtClean="0"/>
              <a:t>20-12-2025</a:t>
            </a:fld>
            <a:endParaRPr lang="en-IN"/>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2804868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9B1B0-8989-4153-B006-4D77965C9000}"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3384065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F9B1B0-8989-4153-B006-4D77965C9000}"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1683407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Default 01" type="tx">
  <p:cSld name="Default 01">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6" y="6438421"/>
            <a:ext cx="2321280" cy="197761"/>
          </a:xfrm>
          <a:prstGeom prst="rect">
            <a:avLst/>
          </a:prstGeom>
          <a:noFill/>
          <a:ln>
            <a:noFill/>
          </a:ln>
        </p:spPr>
        <p:txBody>
          <a:bodyPr spcFirstLastPara="1" wrap="square" lIns="29344" tIns="29344" rIns="29344" bIns="29344" anchor="t" anchorCtr="0">
            <a:spAutoFit/>
          </a:bodyPr>
          <a:lstStyle/>
          <a:p>
            <a:pPr marL="0" marR="0" lvl="0" indent="0" algn="ctr" rtl="0">
              <a:spcBef>
                <a:spcPts val="0"/>
              </a:spcBef>
              <a:spcAft>
                <a:spcPts val="0"/>
              </a:spcAft>
              <a:buNone/>
            </a:pPr>
            <a:r>
              <a:rPr lang="en-US" sz="900" b="0" i="0" u="none" strike="noStrike" cap="none">
                <a:solidFill>
                  <a:srgbClr val="535353"/>
                </a:solidFill>
                <a:latin typeface="Open Sans SemiBold"/>
                <a:ea typeface="Open Sans SemiBold"/>
                <a:cs typeface="Open Sans SemiBold"/>
                <a:sym typeface="Open Sans SemiBold"/>
              </a:rPr>
              <a:t>PEER | CSSR | INDIA</a:t>
            </a:r>
            <a:endParaRPr sz="1350"/>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29344" tIns="29344" rIns="29344" bIns="29344" anchor="t" anchorCtr="0">
            <a:noAutofit/>
          </a:bodyPr>
          <a:lstStyle/>
          <a:p>
            <a:pPr marL="0" marR="0" lvl="0" indent="0" algn="l" rtl="0">
              <a:spcBef>
                <a:spcPts val="0"/>
              </a:spcBef>
              <a:spcAft>
                <a:spcPts val="0"/>
              </a:spcAft>
              <a:buNone/>
            </a:pPr>
            <a:endParaRPr sz="675">
              <a:solidFill>
                <a:schemeClr val="dk1"/>
              </a:solidFill>
              <a:latin typeface="Calibri"/>
              <a:ea typeface="Calibri"/>
              <a:cs typeface="Calibri"/>
              <a:sym typeface="Calibri"/>
            </a:endParaRPr>
          </a:p>
        </p:txBody>
      </p:sp>
      <p:sp>
        <p:nvSpPr>
          <p:cNvPr id="18" name="Google Shape;18;p2"/>
          <p:cNvSpPr txBox="1"/>
          <p:nvPr/>
        </p:nvSpPr>
        <p:spPr>
          <a:xfrm>
            <a:off x="10757568" y="6406671"/>
            <a:ext cx="697165" cy="232385"/>
          </a:xfrm>
          <a:prstGeom prst="rect">
            <a:avLst/>
          </a:prstGeom>
          <a:noFill/>
          <a:ln>
            <a:noFill/>
          </a:ln>
        </p:spPr>
        <p:txBody>
          <a:bodyPr spcFirstLastPara="1" wrap="square" lIns="29344" tIns="29344" rIns="29344" bIns="29344" anchor="t" anchorCtr="0">
            <a:spAutoFit/>
          </a:bodyPr>
          <a:lstStyle/>
          <a:p>
            <a:pPr marL="0" marR="0" lvl="0" indent="0" algn="ctr" rtl="0">
              <a:spcBef>
                <a:spcPts val="0"/>
              </a:spcBef>
              <a:spcAft>
                <a:spcPts val="0"/>
              </a:spcAft>
              <a:buNone/>
            </a:pPr>
            <a:r>
              <a:rPr lang="en-US" sz="1125" b="1">
                <a:solidFill>
                  <a:srgbClr val="535353"/>
                </a:solidFill>
                <a:latin typeface="Open Sans"/>
                <a:ea typeface="Open Sans"/>
                <a:cs typeface="Open Sans"/>
                <a:sym typeface="Open Sans"/>
              </a:rPr>
              <a:t>PPT 2 -</a:t>
            </a:r>
            <a:endParaRPr sz="1350"/>
          </a:p>
        </p:txBody>
      </p:sp>
      <p:sp>
        <p:nvSpPr>
          <p:cNvPr id="19" name="Google Shape;19;p2"/>
          <p:cNvSpPr/>
          <p:nvPr/>
        </p:nvSpPr>
        <p:spPr>
          <a:xfrm>
            <a:off x="10769601" y="6756400"/>
            <a:ext cx="939800" cy="101600"/>
          </a:xfrm>
          <a:prstGeom prst="rect">
            <a:avLst/>
          </a:prstGeom>
          <a:solidFill>
            <a:srgbClr val="C00000"/>
          </a:solidFill>
          <a:ln>
            <a:noFill/>
          </a:ln>
        </p:spPr>
        <p:txBody>
          <a:bodyPr spcFirstLastPara="1" wrap="square" lIns="29344" tIns="29344" rIns="29344" bIns="29344" anchor="t" anchorCtr="0">
            <a:noAutofit/>
          </a:bodyPr>
          <a:lstStyle/>
          <a:p>
            <a:pPr marL="0" marR="0" lvl="0" indent="0" algn="l" rtl="0">
              <a:spcBef>
                <a:spcPts val="0"/>
              </a:spcBef>
              <a:spcAft>
                <a:spcPts val="0"/>
              </a:spcAft>
              <a:buNone/>
            </a:pPr>
            <a:endParaRPr sz="675">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3" y="6406672"/>
            <a:ext cx="302109"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125" b="1">
                <a:solidFill>
                  <a:srgbClr val="535353"/>
                </a:solidFill>
                <a:latin typeface="Open Sans"/>
                <a:ea typeface="Open Sans"/>
                <a:cs typeface="Open Sans"/>
                <a:sym typeface="Open Sans"/>
              </a:defRPr>
            </a:lvl1pPr>
            <a:lvl2pPr marL="0" lvl="1" indent="0" algn="ctr">
              <a:spcBef>
                <a:spcPts val="0"/>
              </a:spcBef>
              <a:buNone/>
              <a:defRPr sz="1125" b="1">
                <a:solidFill>
                  <a:srgbClr val="535353"/>
                </a:solidFill>
                <a:latin typeface="Open Sans"/>
                <a:ea typeface="Open Sans"/>
                <a:cs typeface="Open Sans"/>
                <a:sym typeface="Open Sans"/>
              </a:defRPr>
            </a:lvl2pPr>
            <a:lvl3pPr marL="0" lvl="2" indent="0" algn="ctr">
              <a:spcBef>
                <a:spcPts val="0"/>
              </a:spcBef>
              <a:buNone/>
              <a:defRPr sz="1125" b="1">
                <a:solidFill>
                  <a:srgbClr val="535353"/>
                </a:solidFill>
                <a:latin typeface="Open Sans"/>
                <a:ea typeface="Open Sans"/>
                <a:cs typeface="Open Sans"/>
                <a:sym typeface="Open Sans"/>
              </a:defRPr>
            </a:lvl3pPr>
            <a:lvl4pPr marL="0" lvl="3" indent="0" algn="ctr">
              <a:spcBef>
                <a:spcPts val="0"/>
              </a:spcBef>
              <a:buNone/>
              <a:defRPr sz="1125" b="1">
                <a:solidFill>
                  <a:srgbClr val="535353"/>
                </a:solidFill>
                <a:latin typeface="Open Sans"/>
                <a:ea typeface="Open Sans"/>
                <a:cs typeface="Open Sans"/>
                <a:sym typeface="Open Sans"/>
              </a:defRPr>
            </a:lvl4pPr>
            <a:lvl5pPr marL="0" lvl="4" indent="0" algn="ctr">
              <a:spcBef>
                <a:spcPts val="0"/>
              </a:spcBef>
              <a:buNone/>
              <a:defRPr sz="1125" b="1">
                <a:solidFill>
                  <a:srgbClr val="535353"/>
                </a:solidFill>
                <a:latin typeface="Open Sans"/>
                <a:ea typeface="Open Sans"/>
                <a:cs typeface="Open Sans"/>
                <a:sym typeface="Open Sans"/>
              </a:defRPr>
            </a:lvl5pPr>
            <a:lvl6pPr marL="0" lvl="5" indent="0" algn="ctr">
              <a:spcBef>
                <a:spcPts val="0"/>
              </a:spcBef>
              <a:buNone/>
              <a:defRPr sz="1125" b="1">
                <a:solidFill>
                  <a:srgbClr val="535353"/>
                </a:solidFill>
                <a:latin typeface="Open Sans"/>
                <a:ea typeface="Open Sans"/>
                <a:cs typeface="Open Sans"/>
                <a:sym typeface="Open Sans"/>
              </a:defRPr>
            </a:lvl6pPr>
            <a:lvl7pPr marL="0" lvl="6" indent="0" algn="ctr">
              <a:spcBef>
                <a:spcPts val="0"/>
              </a:spcBef>
              <a:buNone/>
              <a:defRPr sz="1125" b="1">
                <a:solidFill>
                  <a:srgbClr val="535353"/>
                </a:solidFill>
                <a:latin typeface="Open Sans"/>
                <a:ea typeface="Open Sans"/>
                <a:cs typeface="Open Sans"/>
                <a:sym typeface="Open Sans"/>
              </a:defRPr>
            </a:lvl7pPr>
            <a:lvl8pPr marL="0" lvl="7" indent="0" algn="ctr">
              <a:spcBef>
                <a:spcPts val="0"/>
              </a:spcBef>
              <a:buNone/>
              <a:defRPr sz="1125" b="1">
                <a:solidFill>
                  <a:srgbClr val="535353"/>
                </a:solidFill>
                <a:latin typeface="Open Sans"/>
                <a:ea typeface="Open Sans"/>
                <a:cs typeface="Open Sans"/>
                <a:sym typeface="Open Sans"/>
              </a:defRPr>
            </a:lvl8pPr>
            <a:lvl9pPr marL="0" lvl="8" indent="0" algn="ctr">
              <a:spcBef>
                <a:spcPts val="0"/>
              </a:spcBef>
              <a:buNone/>
              <a:defRPr sz="1125" b="1">
                <a:solidFill>
                  <a:srgbClr val="535353"/>
                </a:solidFill>
                <a:latin typeface="Open Sans"/>
                <a:ea typeface="Open Sans"/>
                <a:cs typeface="Open Sans"/>
                <a:sym typeface="Open Sans"/>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504790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4F9B1B0-8989-4153-B006-4D77965C9000}"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2807918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F9B1B0-8989-4153-B006-4D77965C9000}" type="datetimeFigureOut">
              <a:rPr lang="en-IN" smtClean="0"/>
              <a:t>20-12-2025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1540381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F9B1B0-8989-4153-B006-4D77965C9000}" type="datetimeFigureOut">
              <a:rPr lang="en-IN" smtClean="0"/>
              <a:t>20-12-2025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390863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F9B1B0-8989-4153-B006-4D77965C9000}" type="datetimeFigureOut">
              <a:rPr lang="en-IN" smtClean="0"/>
              <a:t>20-12-2025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2864713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4F9B1B0-8989-4153-B006-4D77965C9000}" type="datetimeFigureOut">
              <a:rPr lang="en-IN" smtClean="0"/>
              <a:t>20-12-2025</a:t>
            </a:fld>
            <a:endParaRPr lang="en-IN"/>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2299959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F9B1B0-8989-4153-B006-4D77965C9000}" type="datetimeFigureOut">
              <a:rPr lang="en-IN" smtClean="0"/>
              <a:t>20-12-2025</a:t>
            </a:fld>
            <a:endParaRPr lang="en-IN"/>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1534077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4F9B1B0-8989-4153-B006-4D77965C9000}" type="datetimeFigureOut">
              <a:rPr lang="en-IN" smtClean="0"/>
              <a:t>20-12-2025</a:t>
            </a:fld>
            <a:endParaRPr lang="en-IN"/>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3009879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F9B1B0-8989-4153-B006-4D77965C9000}" type="datetimeFigureOut">
              <a:rPr lang="en-IN" smtClean="0"/>
              <a:t>20-12-2025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57C44179-3204-484F-A9F6-D4242DE75064}" type="slidenum">
              <a:rPr lang="en-IN" smtClean="0"/>
              <a:t>‹#›</a:t>
            </a:fld>
            <a:endParaRPr lang="en-IN"/>
          </a:p>
        </p:txBody>
      </p:sp>
    </p:spTree>
    <p:extLst>
      <p:ext uri="{BB962C8B-B14F-4D97-AF65-F5344CB8AC3E}">
        <p14:creationId xmlns:p14="http://schemas.microsoft.com/office/powerpoint/2010/main" val="3832494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86A542CA-CAD5-C120-91FA-EBEDDECDD87C}"/>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0" y="0"/>
            <a:ext cx="1522412" cy="1456739"/>
          </a:xfrm>
          <a:prstGeom prst="rect">
            <a:avLst/>
          </a:prstGeom>
        </p:spPr>
      </p:pic>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4F9B1B0-8989-4153-B006-4D77965C9000}" type="datetimeFigureOut">
              <a:rPr lang="en-IN" smtClean="0"/>
              <a:t>20-12-2025</a:t>
            </a:fld>
            <a:endParaRPr lang="en-IN"/>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7C44179-3204-484F-A9F6-D4242DE75064}" type="slidenum">
              <a:rPr lang="en-IN" smtClean="0"/>
              <a:t>‹#›</a:t>
            </a:fld>
            <a:endParaRPr lang="en-IN"/>
          </a:p>
        </p:txBody>
      </p:sp>
    </p:spTree>
    <p:extLst>
      <p:ext uri="{BB962C8B-B14F-4D97-AF65-F5344CB8AC3E}">
        <p14:creationId xmlns:p14="http://schemas.microsoft.com/office/powerpoint/2010/main" val="3033909837"/>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6"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61C07536-5CB7-9E90-634C-430D2741D44A}"/>
              </a:ext>
            </a:extLst>
          </p:cNvPr>
          <p:cNvPicPr>
            <a:picLocks noChangeAspect="1"/>
          </p:cNvPicPr>
          <p:nvPr/>
        </p:nvPicPr>
        <p:blipFill>
          <a:blip r:embed="rId2"/>
          <a:stretch>
            <a:fillRect/>
          </a:stretch>
        </p:blipFill>
        <p:spPr>
          <a:xfrm>
            <a:off x="1524000" y="857250"/>
            <a:ext cx="9144000" cy="5143500"/>
          </a:xfrm>
          <a:prstGeom prst="rect">
            <a:avLst/>
          </a:prstGeom>
        </p:spPr>
      </p:pic>
      <p:sp>
        <p:nvSpPr>
          <p:cNvPr id="2" name="Rectangle 1"/>
          <p:cNvSpPr/>
          <p:nvPr/>
        </p:nvSpPr>
        <p:spPr>
          <a:xfrm>
            <a:off x="1523906" y="832174"/>
            <a:ext cx="9144095" cy="734792"/>
          </a:xfrm>
          <a:prstGeom prst="rect">
            <a:avLst/>
          </a:prstGeom>
          <a:solidFill>
            <a:srgbClr val="FFCC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91">
              <a:defRPr sz="2800" b="1">
                <a:solidFill>
                  <a:srgbClr val="000000"/>
                </a:solidFill>
              </a:defRPr>
            </a:pPr>
            <a:r>
              <a:rPr lang="hi-IN" sz="4400" b="1" u="sng" dirty="0">
                <a:solidFill>
                  <a:srgbClr val="7030A0"/>
                </a:solidFill>
                <a:latin typeface="Calibri" panose="020F0502020204030204" pitchFamily="34" charset="0"/>
                <a:ea typeface="Times New Roman" panose="02020603050405020304" pitchFamily="18" charset="0"/>
                <a:cs typeface="Mangal" panose="02040503050203030202" pitchFamily="18" charset="0"/>
              </a:rPr>
              <a:t>पाठ-</a:t>
            </a:r>
            <a:r>
              <a:rPr lang="en-IN" sz="4400" b="1" u="sng" dirty="0">
                <a:solidFill>
                  <a:srgbClr val="7030A0"/>
                </a:solidFill>
                <a:latin typeface="Calibri" panose="020F0502020204030204" pitchFamily="34" charset="0"/>
                <a:ea typeface="Times New Roman" panose="02020603050405020304" pitchFamily="18" charset="0"/>
                <a:cs typeface="Mangal" panose="02040503050203030202" pitchFamily="18" charset="0"/>
              </a:rPr>
              <a:t>2</a:t>
            </a:r>
            <a:endParaRPr sz="4051" b="1" dirty="0">
              <a:solidFill>
                <a:srgbClr val="1F497D"/>
              </a:solidFill>
              <a:latin typeface="Calibri"/>
            </a:endParaRPr>
          </a:p>
        </p:txBody>
      </p:sp>
      <p:pic>
        <p:nvPicPr>
          <p:cNvPr id="6" name="Picture 5">
            <a:extLst>
              <a:ext uri="{FF2B5EF4-FFF2-40B4-BE49-F238E27FC236}">
                <a16:creationId xmlns:a16="http://schemas.microsoft.com/office/drawing/2014/main" xmlns="" id="{94C656E4-A45D-D4B5-7D96-49F0A2CBA3C7}"/>
              </a:ext>
            </a:extLst>
          </p:cNvPr>
          <p:cNvPicPr>
            <a:picLocks noChangeAspect="1"/>
          </p:cNvPicPr>
          <p:nvPr/>
        </p:nvPicPr>
        <p:blipFill>
          <a:blip r:embed="rId3"/>
          <a:stretch>
            <a:fillRect/>
          </a:stretch>
        </p:blipFill>
        <p:spPr>
          <a:xfrm>
            <a:off x="1524000" y="2261208"/>
            <a:ext cx="5926856" cy="1062975"/>
          </a:xfrm>
          <a:prstGeom prst="rect">
            <a:avLst/>
          </a:prstGeom>
        </p:spPr>
      </p:pic>
      <p:sp>
        <p:nvSpPr>
          <p:cNvPr id="14" name="Slide Number Placeholder 13">
            <a:extLst>
              <a:ext uri="{FF2B5EF4-FFF2-40B4-BE49-F238E27FC236}">
                <a16:creationId xmlns:a16="http://schemas.microsoft.com/office/drawing/2014/main" xmlns="" id="{0A7BC186-99B6-55E4-AE43-C224DA8F6114}"/>
              </a:ext>
            </a:extLst>
          </p:cNvPr>
          <p:cNvSpPr>
            <a:spLocks noGrp="1"/>
          </p:cNvSpPr>
          <p:nvPr>
            <p:ph type="sldNum" sz="quarter" idx="12"/>
          </p:nvPr>
        </p:nvSpPr>
        <p:spPr>
          <a:xfrm>
            <a:off x="8391671" y="5625085"/>
            <a:ext cx="1600617" cy="273915"/>
          </a:xfrm>
        </p:spPr>
        <p:txBody>
          <a:bodyPr/>
          <a:lstStyle/>
          <a:p>
            <a:pPr defTabSz="342991">
              <a:defRPr/>
            </a:pPr>
            <a:fld id="{C1FF6DA9-008F-8B48-92A6-B652298478BF}" type="slidenum">
              <a:rPr lang="en-US" b="1">
                <a:solidFill>
                  <a:prstClr val="black">
                    <a:tint val="75000"/>
                  </a:prstClr>
                </a:solidFill>
                <a:latin typeface="Calibri"/>
              </a:rPr>
              <a:pPr defTabSz="342991">
                <a:defRPr/>
              </a:pPr>
              <a:t>1</a:t>
            </a:fld>
            <a:endParaRPr lang="en-US" b="1" dirty="0">
              <a:solidFill>
                <a:prstClr val="black">
                  <a:tint val="75000"/>
                </a:prstClr>
              </a:solidFill>
              <a:latin typeface="Calibri"/>
            </a:endParaRPr>
          </a:p>
        </p:txBody>
      </p:sp>
      <p:sp>
        <p:nvSpPr>
          <p:cNvPr id="13" name="TextBox 12">
            <a:extLst>
              <a:ext uri="{FF2B5EF4-FFF2-40B4-BE49-F238E27FC236}">
                <a16:creationId xmlns:a16="http://schemas.microsoft.com/office/drawing/2014/main" xmlns="" id="{E64D77E5-ADDD-D943-4D08-440A5154A816}"/>
              </a:ext>
            </a:extLst>
          </p:cNvPr>
          <p:cNvSpPr txBox="1"/>
          <p:nvPr/>
        </p:nvSpPr>
        <p:spPr>
          <a:xfrm>
            <a:off x="1524001" y="2668068"/>
            <a:ext cx="7153834" cy="461665"/>
          </a:xfrm>
          <a:prstGeom prst="rect">
            <a:avLst/>
          </a:prstGeom>
          <a:noFill/>
        </p:spPr>
        <p:txBody>
          <a:bodyPr wrap="square">
            <a:spAutoFit/>
          </a:bodyPr>
          <a:lstStyle/>
          <a:p>
            <a:pPr marL="256053" indent="-256053" algn="ctr">
              <a:spcBef>
                <a:spcPts val="675"/>
              </a:spcBef>
              <a:tabLst>
                <a:tab pos="683601" algn="l"/>
                <a:tab pos="1369584" algn="l"/>
                <a:tab pos="2055567" algn="l"/>
                <a:tab pos="2741550" algn="l"/>
                <a:tab pos="3427533" algn="l"/>
                <a:tab pos="4113515" algn="l"/>
                <a:tab pos="4799498" algn="l"/>
                <a:tab pos="5485481" algn="l"/>
                <a:tab pos="6171464" algn="l"/>
                <a:tab pos="6857447" algn="l"/>
                <a:tab pos="7543430" algn="l"/>
              </a:tabLst>
              <a:defRPr/>
            </a:pPr>
            <a:r>
              <a:rPr lang="hi-IN" sz="2400" b="1" u="sng" dirty="0">
                <a:solidFill>
                  <a:srgbClr val="002060"/>
                </a:solidFill>
                <a:latin typeface="Calibri" panose="020F0502020204030204" pitchFamily="34" charset="0"/>
                <a:ea typeface="Times New Roman" panose="02020603050405020304" pitchFamily="18" charset="0"/>
                <a:cs typeface="Mangal" panose="02040503050203030202" pitchFamily="18" charset="0"/>
              </a:rPr>
              <a:t>श्वसन तंत्र</a:t>
            </a:r>
            <a:endParaRPr lang="en-GB" sz="2101"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1"/>
          <p:cNvSpPr txBox="1">
            <a:spLocks/>
          </p:cNvSpPr>
          <p:nvPr/>
        </p:nvSpPr>
        <p:spPr>
          <a:xfrm>
            <a:off x="9093199" y="5414683"/>
            <a:ext cx="1574801" cy="762000"/>
          </a:xfrm>
          <a:prstGeom prst="rect">
            <a:avLst/>
          </a:prstGeom>
        </p:spPr>
        <p:txBody>
          <a:bodyPr vert="horz" lIns="91440" tIns="45720" rIns="91440" bIns="45720" rtlCol="0" anchor="ctr">
            <a:normAutofit fontScale="400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IN" sz="4000" b="1" dirty="0" smtClean="0">
                <a:solidFill>
                  <a:srgbClr val="FF0000"/>
                </a:solidFill>
                <a:latin typeface="Kruti Dev 011" pitchFamily="2" charset="0"/>
                <a:cs typeface="Arial" pitchFamily="34" charset="0"/>
              </a:rPr>
              <a:t>)</a:t>
            </a:r>
            <a:r>
              <a:rPr lang="en-IN" sz="4000" b="1" dirty="0" err="1" smtClean="0">
                <a:solidFill>
                  <a:srgbClr val="FF0000"/>
                </a:solidFill>
                <a:latin typeface="Kruti Dev 011" pitchFamily="2" charset="0"/>
                <a:cs typeface="Arial" pitchFamily="34" charset="0"/>
              </a:rPr>
              <a:t>kjk</a:t>
            </a:r>
            <a:endParaRPr lang="en-IN" sz="4000" b="1" dirty="0" smtClean="0">
              <a:solidFill>
                <a:srgbClr val="FF0000"/>
              </a:solidFill>
              <a:latin typeface="Kruti Dev 011" pitchFamily="2" charset="0"/>
              <a:cs typeface="Arial" pitchFamily="34" charset="0"/>
            </a:endParaRPr>
          </a:p>
          <a:p>
            <a:r>
              <a:rPr lang="en-IN" sz="4000" b="1" dirty="0" smtClean="0">
                <a:solidFill>
                  <a:srgbClr val="FF0000"/>
                </a:solidFill>
                <a:latin typeface="Kruti Dev 011" pitchFamily="2" charset="0"/>
                <a:cs typeface="Arial" pitchFamily="34" charset="0"/>
              </a:rPr>
              <a:t>fu0@QkekZ0</a:t>
            </a:r>
          </a:p>
          <a:p>
            <a:r>
              <a:rPr lang="en-US" sz="4000" b="1" dirty="0" err="1" smtClean="0">
                <a:solidFill>
                  <a:srgbClr val="FF0000"/>
                </a:solidFill>
                <a:latin typeface="Kruti Dev 011" pitchFamily="2" charset="0"/>
                <a:cs typeface="Arial" pitchFamily="34" charset="0"/>
              </a:rPr>
              <a:t>ftrsanz</a:t>
            </a:r>
            <a:r>
              <a:rPr lang="en-US" sz="4000" b="1" dirty="0" smtClean="0">
                <a:solidFill>
                  <a:srgbClr val="FF0000"/>
                </a:solidFill>
                <a:latin typeface="Kruti Dev 011" pitchFamily="2" charset="0"/>
                <a:cs typeface="Arial" pitchFamily="34" charset="0"/>
              </a:rPr>
              <a:t> flag ;</a:t>
            </a:r>
            <a:r>
              <a:rPr lang="en-US" sz="4000" b="1" dirty="0" err="1" smtClean="0">
                <a:solidFill>
                  <a:srgbClr val="FF0000"/>
                </a:solidFill>
                <a:latin typeface="Kruti Dev 011" pitchFamily="2" charset="0"/>
                <a:cs typeface="Arial" pitchFamily="34" charset="0"/>
              </a:rPr>
              <a:t>kno</a:t>
            </a:r>
            <a:endParaRPr lang="en-US" sz="4000" b="1" dirty="0">
              <a:solidFill>
                <a:srgbClr val="FF0000"/>
              </a:solidFill>
              <a:latin typeface="Kruti Dev 011" pitchFamily="2"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77B3945-1C18-4987-1BB8-571C2DA879F2}"/>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18DBF17-7F51-C1C2-B679-D1BB0A71DA78}"/>
              </a:ext>
            </a:extLst>
          </p:cNvPr>
          <p:cNvSpPr/>
          <p:nvPr/>
        </p:nvSpPr>
        <p:spPr>
          <a:xfrm>
            <a:off x="4954526" y="4282"/>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marL="342900" lvl="0" indent="-342900" algn="just">
              <a:lnSpc>
                <a:spcPct val="115000"/>
              </a:lnSpc>
              <a:buFont typeface="Symbol" panose="05050102010706020507" pitchFamily="18" charset="2"/>
              <a:buChar char=""/>
            </a:pPr>
            <a:endParaRPr lang="en-US"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US"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US"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pPr>
            <a:endParaRPr lang="en-US"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pPr>
            <a:endParaRPr lang="en-US"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Wingdings" pitchFamily="2" charset="2"/>
              <a:buChar char="§"/>
            </a:pP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यह ऊपर फ़ैरिंग्स को नीचे ट्रेकिया से जोड़ता है</a:t>
            </a:r>
          </a:p>
          <a:p>
            <a:pPr marL="342900" lvl="0" indent="-342900" algn="just">
              <a:lnSpc>
                <a:spcPct val="115000"/>
              </a:lnSpc>
              <a:buFont typeface="Wingdings" pitchFamily="2" charset="2"/>
              <a:buChar char="§"/>
            </a:pP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यह गर्दन के सामने होता है</a:t>
            </a:r>
          </a:p>
          <a:p>
            <a:pPr marL="342900" lvl="0" indent="-342900" algn="just">
              <a:lnSpc>
                <a:spcPct val="115000"/>
              </a:lnSpc>
              <a:buFont typeface="Wingdings" pitchFamily="2" charset="2"/>
              <a:buChar char="§"/>
            </a:pP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यह कार्टिलेज के टुकड़ों से बना होता है</a:t>
            </a:r>
          </a:p>
          <a:p>
            <a:pPr marL="342900" lvl="0" indent="-342900" algn="just">
              <a:lnSpc>
                <a:spcPct val="115000"/>
              </a:lnSpc>
              <a:buFont typeface="Wingdings" pitchFamily="2" charset="2"/>
              <a:buChar char="§"/>
            </a:pP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कंठच्छद, लैरिंग्स के मुंह पर कार्टिलेज का एक ढक्कन होता है जो भोजन निगलते समय लैरिंग्स को बंद करने में मदद करता है</a:t>
            </a:r>
          </a:p>
          <a:p>
            <a:pPr marL="342900" lvl="0" indent="-342900" algn="just">
              <a:lnSpc>
                <a:spcPct val="115000"/>
              </a:lnSpc>
              <a:buFont typeface="Wingdings" pitchFamily="2" charset="2"/>
              <a:buChar char="§"/>
            </a:pP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दो वोकल कॉर्ड लैरिंग्स के दोनों ओर होते हैं, हवा के गुजरने से इनके कंपन से आवाज पैदा होती है</a:t>
            </a:r>
          </a:p>
          <a:p>
            <a:pPr lvl="0" algn="just">
              <a:lnSpc>
                <a:spcPct val="115000"/>
              </a:lnSpc>
            </a:pP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कार्य –</a:t>
            </a:r>
          </a:p>
          <a:p>
            <a:pPr marL="342900" lvl="0" indent="-342900" algn="just">
              <a:lnSpc>
                <a:spcPct val="115000"/>
              </a:lnSpc>
              <a:buFont typeface="Wingdings" pitchFamily="2" charset="2"/>
              <a:buChar char="§"/>
            </a:pP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यह ठोस और तरल पदार्थों को वायुमार्ग में जाने से रोकता है</a:t>
            </a:r>
          </a:p>
          <a:p>
            <a:pPr marL="342900" lvl="0" indent="-342900" algn="just">
              <a:lnSpc>
                <a:spcPct val="115000"/>
              </a:lnSpc>
              <a:buFont typeface="Wingdings" pitchFamily="2" charset="2"/>
              <a:buChar char="§"/>
            </a:pP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यह ध्वनि उत्पादन के लिए एक अंग के रूप में कार्य करता है</a:t>
            </a:r>
            <a:endParaRPr lang="en-IN" sz="2000" dirty="0">
              <a:solidFill>
                <a:schemeClr val="bg1"/>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4B40EAEF-2911-9A9E-1200-D9840DE4EF78}"/>
              </a:ext>
            </a:extLst>
          </p:cNvPr>
          <p:cNvSpPr txBox="1"/>
          <p:nvPr/>
        </p:nvSpPr>
        <p:spPr>
          <a:xfrm>
            <a:off x="470507" y="2572625"/>
            <a:ext cx="4164246" cy="659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7" tIns="29357" rIns="29357" bIns="29357">
            <a:spAutoFit/>
          </a:bodyPr>
          <a:lstStyle/>
          <a:p>
            <a:pPr algn="ctr">
              <a:lnSpc>
                <a:spcPct val="115000"/>
              </a:lnSpc>
              <a:spcAft>
                <a:spcPts val="1000"/>
              </a:spcAft>
            </a:pPr>
            <a:r>
              <a:rPr lang="en-US" sz="3600" b="1" dirty="0">
                <a:latin typeface="Calibri" panose="020F0502020204030204" pitchFamily="34" charset="0"/>
                <a:ea typeface="Times New Roman" panose="02020603050405020304" pitchFamily="18" charset="0"/>
                <a:cs typeface="Mangal" panose="02040503050203030202" pitchFamily="18" charset="0"/>
              </a:rPr>
              <a:t>I] </a:t>
            </a: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लैरिंक्स (स्वर-यंत्र)</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130851B5-2A98-0A84-36EB-F3148DEE7641}"/>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F476A956-5285-1C53-0B96-03BCD2A7C3C2}"/>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4619631C-7EC6-7AD2-FE6C-1FAB41C19D84}"/>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DB0BED51-8657-0E6C-09B9-8645D98B15DF}"/>
              </a:ext>
            </a:extLst>
          </p:cNvPr>
          <p:cNvSpPr txBox="1"/>
          <p:nvPr/>
        </p:nvSpPr>
        <p:spPr>
          <a:xfrm>
            <a:off x="5068856" y="1008582"/>
            <a:ext cx="6796176" cy="369332"/>
          </a:xfrm>
          <a:prstGeom prst="rect">
            <a:avLst/>
          </a:prstGeom>
          <a:noFill/>
        </p:spPr>
        <p:txBody>
          <a:bodyPr wrap="square">
            <a:spAutoFit/>
          </a:bodyPr>
          <a:lstStyle/>
          <a:p>
            <a:pPr algn="just">
              <a:spcAft>
                <a:spcPts val="1000"/>
              </a:spcAft>
            </a:pPr>
            <a:r>
              <a:rPr lang="en-US" b="1" dirty="0">
                <a:latin typeface="Calibri" panose="020F0502020204030204" pitchFamily="34" charset="0"/>
                <a:ea typeface="Times New Roman" panose="02020603050405020304" pitchFamily="18" charset="0"/>
                <a:cs typeface="Mangal" panose="02040503050203030202" pitchFamily="18" charset="0"/>
              </a:rPr>
              <a:t>	</a:t>
            </a:r>
            <a:endParaRPr lang="en-IN" sz="3200"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011177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81359D4-B902-6346-C822-948878FEC638}"/>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3CD5E58F-FA81-CD4E-DF65-9E506A3971B2}"/>
              </a:ext>
            </a:extLst>
          </p:cNvPr>
          <p:cNvSpPr/>
          <p:nvPr/>
        </p:nvSpPr>
        <p:spPr>
          <a:xfrm>
            <a:off x="4954526" y="4282"/>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marL="342900" lvl="0" indent="-342900" algn="just">
              <a:lnSpc>
                <a:spcPct val="115000"/>
              </a:lnSpc>
              <a:buFont typeface="Symbol" panose="05050102010706020507" pitchFamily="18" charset="2"/>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ऊपर से यह लेरिंग्स से जुड़ा होता है</a:t>
            </a:r>
          </a:p>
          <a:p>
            <a:pPr marL="342900" lvl="0" indent="-342900" algn="just">
              <a:lnSpc>
                <a:spcPct val="115000"/>
              </a:lnSpc>
              <a:buFont typeface="Symbol" panose="05050102010706020507" pitchFamily="18" charset="2"/>
              <a:buChar char=""/>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यह 16-18 अधूरे कार्टिलेज रिंग से बना होता है, जो फाइब्रस टिश्यू से जुड़े होते हैं</a:t>
            </a:r>
          </a:p>
          <a:p>
            <a:pPr marL="342900" lvl="0" indent="-342900" algn="just">
              <a:lnSpc>
                <a:spcPct val="115000"/>
              </a:lnSpc>
              <a:buFont typeface="Symbol" panose="05050102010706020507" pitchFamily="18" charset="2"/>
              <a:buChar char=""/>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लंबाई लगभग 4 इंच</a:t>
            </a:r>
          </a:p>
          <a:p>
            <a:pPr marL="342900" lvl="0" indent="-342900" algn="just">
              <a:lnSpc>
                <a:spcPct val="115000"/>
              </a:lnSpc>
              <a:buFont typeface="Symbol" panose="05050102010706020507" pitchFamily="18" charset="2"/>
              <a:buChar char=""/>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अंदर की सतह म्यूकस मेंब्रेन से ढकी होती है</a:t>
            </a:r>
          </a:p>
          <a:p>
            <a:pPr marL="342900" lvl="0" indent="-342900" algn="just">
              <a:lnSpc>
                <a:spcPct val="115000"/>
              </a:lnSpc>
              <a:buFont typeface="Symbol" panose="05050102010706020507" pitchFamily="18" charset="2"/>
              <a:buChar char=""/>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पाँचवीं वर्टीब्रा के स्तर पर यह दो मुख्य ब्रोंकाई (दायां और बायां) में विभाजित होता है</a:t>
            </a:r>
          </a:p>
          <a:p>
            <a:pPr marL="342900" lvl="0" indent="-342900" algn="just">
              <a:lnSpc>
                <a:spcPct val="115000"/>
              </a:lnSpc>
              <a:buFont typeface="Symbol" panose="05050102010706020507" pitchFamily="18" charset="2"/>
              <a:buChar char=""/>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कार्य – यह एक मार्ग प्रदान करता है जिससे हवा फेफड़ों में जा सके</a:t>
            </a:r>
            <a:endParaRPr lang="en-IN" sz="2400" dirty="0">
              <a:solidFill>
                <a:schemeClr val="bg1"/>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984C5975-50CF-6C17-36BC-188BBB3C5844}"/>
              </a:ext>
            </a:extLst>
          </p:cNvPr>
          <p:cNvSpPr txBox="1"/>
          <p:nvPr/>
        </p:nvSpPr>
        <p:spPr>
          <a:xfrm>
            <a:off x="470507" y="2572625"/>
            <a:ext cx="4164246" cy="1354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7" tIns="29357" rIns="29357" bIns="29357">
            <a:spAutoFit/>
          </a:bodyPr>
          <a:lstStyle/>
          <a:p>
            <a:pPr algn="ctr">
              <a:lnSpc>
                <a:spcPct val="115000"/>
              </a:lnSpc>
              <a:spcAft>
                <a:spcPts val="1000"/>
              </a:spcAft>
            </a:pPr>
            <a:r>
              <a:rPr lang="en-US" sz="3600" b="1" dirty="0">
                <a:latin typeface="Calibri" panose="020F0502020204030204" pitchFamily="34" charset="0"/>
                <a:ea typeface="Times New Roman" panose="02020603050405020304" pitchFamily="18" charset="0"/>
                <a:cs typeface="Mangal" panose="02040503050203030202" pitchFamily="18" charset="0"/>
              </a:rPr>
              <a:t>I] </a:t>
            </a: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ट्रैकिया</a:t>
            </a:r>
          </a:p>
          <a:p>
            <a:pPr algn="ctr">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(श्वास नली)</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61F5CA55-700B-0E78-860B-10764A67FD40}"/>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310300CB-62FD-A425-FF33-29FB4E411223}"/>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87C939FD-05C7-00EF-0BE5-7A9C87EA87A5}"/>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FCAD7639-7C5F-139E-6FFD-C4928C7CD2AC}"/>
              </a:ext>
            </a:extLst>
          </p:cNvPr>
          <p:cNvSpPr txBox="1"/>
          <p:nvPr/>
        </p:nvSpPr>
        <p:spPr>
          <a:xfrm>
            <a:off x="5068856" y="1008582"/>
            <a:ext cx="6796176" cy="369332"/>
          </a:xfrm>
          <a:prstGeom prst="rect">
            <a:avLst/>
          </a:prstGeom>
          <a:noFill/>
        </p:spPr>
        <p:txBody>
          <a:bodyPr wrap="square">
            <a:spAutoFit/>
          </a:bodyPr>
          <a:lstStyle/>
          <a:p>
            <a:pPr algn="just">
              <a:spcAft>
                <a:spcPts val="1000"/>
              </a:spcAft>
            </a:pPr>
            <a:r>
              <a:rPr lang="en-US" b="1" dirty="0">
                <a:latin typeface="Calibri" panose="020F0502020204030204" pitchFamily="34" charset="0"/>
                <a:ea typeface="Times New Roman" panose="02020603050405020304" pitchFamily="18" charset="0"/>
                <a:cs typeface="Mangal" panose="02040503050203030202" pitchFamily="18" charset="0"/>
              </a:rPr>
              <a:t>	</a:t>
            </a:r>
            <a:endParaRPr lang="en-IN" sz="3200"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581091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29E826A-B32A-42FE-0009-6A7B038C6C2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4C85BCEE-5BA8-DBEE-FB29-168B6434B394}"/>
              </a:ext>
            </a:extLst>
          </p:cNvPr>
          <p:cNvSpPr/>
          <p:nvPr/>
        </p:nvSpPr>
        <p:spPr>
          <a:xfrm>
            <a:off x="4954526" y="4282"/>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marL="342900" lvl="0" indent="-342900" algn="just">
              <a:lnSpc>
                <a:spcPct val="115000"/>
              </a:lnSpc>
              <a:buFont typeface="Symbol" panose="05050102010706020507" pitchFamily="18" charset="2"/>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संरचना में ट्रेकिया जैसा ही होता है</a:t>
            </a:r>
          </a:p>
          <a:p>
            <a:pPr marL="342900" lvl="0" indent="-342900" algn="just">
              <a:lnSpc>
                <a:spcPct val="115000"/>
              </a:lnSpc>
              <a:buFont typeface="Wingdings" pitchFamily="2" charset="2"/>
              <a:buChar char="§"/>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यह पांचवीं पीठ की हड्डी के स्तर से शुरू होता है, जहाँ ट्रेकिया दो भागों में बंट जाता है</a:t>
            </a:r>
          </a:p>
          <a:p>
            <a:pPr marL="342900" lvl="0" indent="-342900" algn="just">
              <a:lnSpc>
                <a:spcPct val="115000"/>
              </a:lnSpc>
              <a:buFont typeface="Wingdings" pitchFamily="2" charset="2"/>
              <a:buChar char="§"/>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दायां ब्रोंकस छोटा और चौड़ा होता है, जबकि बायां ब्रोंकस लंबा और पतला होता है</a:t>
            </a:r>
          </a:p>
          <a:p>
            <a:pPr marL="342900" lvl="0" indent="-342900" algn="just">
              <a:lnSpc>
                <a:spcPct val="115000"/>
              </a:lnSpc>
              <a:buFont typeface="Wingdings" pitchFamily="2" charset="2"/>
              <a:buChar char="§"/>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बायां ब्रोंकस, दायां ब्रोंकस की तुलना में सीधा होता है</a:t>
            </a:r>
          </a:p>
          <a:p>
            <a:pPr marL="342900" lvl="0" indent="-342900" algn="just">
              <a:lnSpc>
                <a:spcPct val="115000"/>
              </a:lnSpc>
              <a:buFont typeface="Wingdings" pitchFamily="2" charset="2"/>
              <a:buChar char="§"/>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फेफड़ों में प्रवेश करने पर दोनों कई ब्रोंकियोल में विभाजित हो जाते हैं</a:t>
            </a:r>
            <a:endParaRPr lang="en-IN" sz="2400" dirty="0">
              <a:solidFill>
                <a:schemeClr val="bg1"/>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AEA9797E-1FB3-386C-84DB-B8EEF090B69A}"/>
              </a:ext>
            </a:extLst>
          </p:cNvPr>
          <p:cNvSpPr txBox="1"/>
          <p:nvPr/>
        </p:nvSpPr>
        <p:spPr>
          <a:xfrm>
            <a:off x="470507" y="2572625"/>
            <a:ext cx="4164246" cy="12262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7" tIns="29357" rIns="29357" bIns="29357">
            <a:spAutoFit/>
          </a:bodyPr>
          <a:lstStyle/>
          <a:p>
            <a:pPr algn="ctr">
              <a:lnSpc>
                <a:spcPct val="115000"/>
              </a:lnSpc>
              <a:spcAft>
                <a:spcPts val="1000"/>
              </a:spcAft>
            </a:pPr>
            <a:r>
              <a:rPr lang="en-US" sz="3600" b="1" dirty="0">
                <a:latin typeface="Calibri" panose="020F0502020204030204" pitchFamily="34" charset="0"/>
                <a:ea typeface="Times New Roman" panose="02020603050405020304" pitchFamily="18" charset="0"/>
                <a:cs typeface="Mangal" panose="02040503050203030202" pitchFamily="18" charset="0"/>
              </a:rPr>
              <a:t>I] </a:t>
            </a: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ब्रोंकाई (बायां और दायां)</a:t>
            </a:r>
            <a:endParaRPr lang="en-IN" sz="28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AF970931-0759-58A1-84E4-781B3D2AB932}"/>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3CDD97A4-FD7F-321B-11F6-A738F546B918}"/>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E07E8108-5EBB-2B7F-46D1-3927AF513F8C}"/>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39F2750C-B5C5-769E-02AA-46C2183CB06B}"/>
              </a:ext>
            </a:extLst>
          </p:cNvPr>
          <p:cNvSpPr txBox="1"/>
          <p:nvPr/>
        </p:nvSpPr>
        <p:spPr>
          <a:xfrm>
            <a:off x="5068856" y="1008582"/>
            <a:ext cx="6796176" cy="369332"/>
          </a:xfrm>
          <a:prstGeom prst="rect">
            <a:avLst/>
          </a:prstGeom>
          <a:noFill/>
        </p:spPr>
        <p:txBody>
          <a:bodyPr wrap="square">
            <a:spAutoFit/>
          </a:bodyPr>
          <a:lstStyle/>
          <a:p>
            <a:pPr algn="just">
              <a:spcAft>
                <a:spcPts val="1000"/>
              </a:spcAft>
            </a:pPr>
            <a:r>
              <a:rPr lang="en-US" b="1" dirty="0">
                <a:latin typeface="Calibri" panose="020F0502020204030204" pitchFamily="34" charset="0"/>
                <a:ea typeface="Times New Roman" panose="02020603050405020304" pitchFamily="18" charset="0"/>
                <a:cs typeface="Mangal" panose="02040503050203030202" pitchFamily="18" charset="0"/>
              </a:rPr>
              <a:t>	</a:t>
            </a:r>
            <a:endParaRPr lang="en-IN" sz="3200"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942271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68F097D-F8DE-C095-F8A6-A59BC66056FE}"/>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B21E3B33-7E08-C059-F24F-E6F373723E53}"/>
              </a:ext>
            </a:extLst>
          </p:cNvPr>
          <p:cNvSpPr/>
          <p:nvPr/>
        </p:nvSpPr>
        <p:spPr>
          <a:xfrm>
            <a:off x="4954526" y="4282"/>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marL="342900" lvl="0" indent="-342900" algn="just">
              <a:lnSpc>
                <a:spcPct val="115000"/>
              </a:lnSpc>
              <a:buFont typeface="Symbol" panose="05050102010706020507" pitchFamily="18" charset="2"/>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US"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US"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ब्रोंकाई छोटे ब्रोंकियोल में विभाजित होते हैं, जो आगे चलकर टर्मिनल ब्रोंकियोल में विभाजित हो जाते हैं। </a:t>
            </a:r>
            <a:endParaRPr lang="en-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टर्मिनल ब्रोंकियोल एल्वेओली तक जाते हैं।</a:t>
            </a:r>
            <a:endParaRPr lang="en-IN" sz="2400" dirty="0">
              <a:solidFill>
                <a:schemeClr val="bg1"/>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164F4A60-2916-7D06-8ACD-FD1BEFBCF28A}"/>
              </a:ext>
            </a:extLst>
          </p:cNvPr>
          <p:cNvSpPr txBox="1"/>
          <p:nvPr/>
        </p:nvSpPr>
        <p:spPr>
          <a:xfrm>
            <a:off x="470507" y="2572625"/>
            <a:ext cx="4164246" cy="13334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7" tIns="29357" rIns="29357" bIns="29357">
            <a:spAutoFit/>
          </a:bodyPr>
          <a:lstStyle/>
          <a:p>
            <a:pPr algn="ctr">
              <a:lnSpc>
                <a:spcPct val="115000"/>
              </a:lnSpc>
              <a:spcAft>
                <a:spcPts val="1000"/>
              </a:spcAft>
            </a:pPr>
            <a:r>
              <a:rPr lang="hi-IN" sz="3600" b="1" dirty="0">
                <a:solidFill>
                  <a:srgbClr val="FF0000"/>
                </a:solidFill>
                <a:latin typeface="Calibri" panose="020F0502020204030204" pitchFamily="34" charset="0"/>
                <a:ea typeface="Times New Roman" panose="02020603050405020304" pitchFamily="18" charset="0"/>
                <a:cs typeface="Mangal" panose="02040503050203030202" pitchFamily="18" charset="0"/>
              </a:rPr>
              <a:t>ब्रोंकियोल और टर्मिनल ब्रोंकियोल</a:t>
            </a:r>
            <a:endParaRPr lang="en-IN" sz="2800"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B3FE310E-B14A-8129-BB9E-C2F04E722977}"/>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96681010-C866-234F-6B33-EECEA268EC4A}"/>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FC03999B-72BC-BC14-4CAA-D38065E2C392}"/>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54669B6E-D7F7-D3B9-4410-EFAD000DA60B}"/>
              </a:ext>
            </a:extLst>
          </p:cNvPr>
          <p:cNvSpPr txBox="1"/>
          <p:nvPr/>
        </p:nvSpPr>
        <p:spPr>
          <a:xfrm>
            <a:off x="5068856" y="1008582"/>
            <a:ext cx="6796176" cy="369332"/>
          </a:xfrm>
          <a:prstGeom prst="rect">
            <a:avLst/>
          </a:prstGeom>
          <a:noFill/>
        </p:spPr>
        <p:txBody>
          <a:bodyPr wrap="square">
            <a:spAutoFit/>
          </a:bodyPr>
          <a:lstStyle/>
          <a:p>
            <a:pPr algn="just">
              <a:spcAft>
                <a:spcPts val="1000"/>
              </a:spcAft>
            </a:pPr>
            <a:r>
              <a:rPr lang="en-US" b="1" dirty="0">
                <a:latin typeface="Calibri" panose="020F0502020204030204" pitchFamily="34" charset="0"/>
                <a:ea typeface="Times New Roman" panose="02020603050405020304" pitchFamily="18" charset="0"/>
                <a:cs typeface="Mangal" panose="02040503050203030202" pitchFamily="18" charset="0"/>
              </a:rPr>
              <a:t>	</a:t>
            </a:r>
            <a:endParaRPr lang="en-IN" sz="3200"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203274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5CBF01F-BAB3-E917-C37C-DF412665F4E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C97A8A11-0E9E-8936-286C-8195FE25DC83}"/>
              </a:ext>
            </a:extLst>
          </p:cNvPr>
          <p:cNvSpPr/>
          <p:nvPr/>
        </p:nvSpPr>
        <p:spPr>
          <a:xfrm>
            <a:off x="4954526" y="4282"/>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marL="342900" lvl="0" indent="-342900" algn="just">
              <a:lnSpc>
                <a:spcPct val="115000"/>
              </a:lnSpc>
              <a:buFont typeface="Symbol" panose="05050102010706020507" pitchFamily="18" charset="2"/>
              <a:buChar char=""/>
            </a:pPr>
            <a:endParaRPr lang="en-US"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US"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US"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US"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US"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US"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छोटे, गुब्बारे जैसे संरचनाएं</a:t>
            </a:r>
          </a:p>
          <a:p>
            <a:pPr marL="342900" lvl="0" indent="-342900" algn="just">
              <a:lnSpc>
                <a:spcPct val="115000"/>
              </a:lnSpc>
              <a:buFont typeface="Symbol" panose="05050102010706020507" pitchFamily="18" charset="2"/>
              <a:buChar char=""/>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सपाट एपिथेलियल ऊतक की एक परत से बनी होती हैं</a:t>
            </a:r>
          </a:p>
          <a:p>
            <a:pPr marL="342900" lvl="0" indent="-342900" algn="just">
              <a:lnSpc>
                <a:spcPct val="115000"/>
              </a:lnSpc>
              <a:buFont typeface="Symbol" panose="05050102010706020507" pitchFamily="18" charset="2"/>
              <a:buChar char=""/>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वह स्थान जहाँ बाहरी हवा और रक्त केशिकाओं के बीच गैसों का आदान-प्रदान होता है</a:t>
            </a:r>
            <a:endParaRPr lang="en-IN" sz="2400" dirty="0">
              <a:solidFill>
                <a:schemeClr val="bg1"/>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B014F926-A2F0-E3AD-590E-9E4820AB13AB}"/>
              </a:ext>
            </a:extLst>
          </p:cNvPr>
          <p:cNvSpPr txBox="1"/>
          <p:nvPr/>
        </p:nvSpPr>
        <p:spPr>
          <a:xfrm>
            <a:off x="470507" y="2572625"/>
            <a:ext cx="4164246" cy="659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7" tIns="29357" rIns="29357" bIns="29357">
            <a:spAutoFit/>
          </a:bodyPr>
          <a:lstStyle/>
          <a:p>
            <a:pPr algn="ctr">
              <a:lnSpc>
                <a:spcPct val="115000"/>
              </a:lnSpc>
              <a:spcAft>
                <a:spcPts val="1000"/>
              </a:spcAft>
            </a:pPr>
            <a:r>
              <a:rPr lang="en-US" sz="3600" b="1" dirty="0">
                <a:latin typeface="Calibri" panose="020F0502020204030204" pitchFamily="34" charset="0"/>
                <a:ea typeface="Times New Roman" panose="02020603050405020304" pitchFamily="18" charset="0"/>
                <a:cs typeface="Mangal" panose="02040503050203030202" pitchFamily="18" charset="0"/>
              </a:rPr>
              <a:t>I]</a:t>
            </a:r>
            <a:r>
              <a:rPr lang="en-US"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एल्वियोली (एयर-सैक)</a:t>
            </a:r>
            <a:endParaRPr lang="en-IN" sz="2800" u="sng"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EC92D40C-2FE4-1CE9-95A1-6BA2BCD7164E}"/>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6D71BAD0-1421-7A51-47B7-10147B1E398F}"/>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F103EFFF-0849-2C87-147B-936C563C127D}"/>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5CA454C5-A78B-F0F0-2263-0CB736BC58F8}"/>
              </a:ext>
            </a:extLst>
          </p:cNvPr>
          <p:cNvSpPr txBox="1"/>
          <p:nvPr/>
        </p:nvSpPr>
        <p:spPr>
          <a:xfrm>
            <a:off x="5068856" y="1008582"/>
            <a:ext cx="6796176" cy="369332"/>
          </a:xfrm>
          <a:prstGeom prst="rect">
            <a:avLst/>
          </a:prstGeom>
          <a:noFill/>
        </p:spPr>
        <p:txBody>
          <a:bodyPr wrap="square">
            <a:spAutoFit/>
          </a:bodyPr>
          <a:lstStyle/>
          <a:p>
            <a:pPr algn="just">
              <a:spcAft>
                <a:spcPts val="1000"/>
              </a:spcAft>
            </a:pPr>
            <a:r>
              <a:rPr lang="en-US" b="1" dirty="0">
                <a:latin typeface="Calibri" panose="020F0502020204030204" pitchFamily="34" charset="0"/>
                <a:ea typeface="Times New Roman" panose="02020603050405020304" pitchFamily="18" charset="0"/>
                <a:cs typeface="Mangal" panose="02040503050203030202" pitchFamily="18" charset="0"/>
              </a:rPr>
              <a:t>	</a:t>
            </a:r>
            <a:endParaRPr lang="en-IN" sz="3200"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204885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628CEE9-973D-41C6-B531-E73E7D5FE789}"/>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92A54BD4-3342-CFD9-3779-E6DBD184AA0B}"/>
              </a:ext>
            </a:extLst>
          </p:cNvPr>
          <p:cNvSpPr/>
          <p:nvPr/>
        </p:nvSpPr>
        <p:spPr>
          <a:xfrm>
            <a:off x="4954526" y="4282"/>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marL="342900" lvl="0" indent="-342900" algn="just">
              <a:lnSpc>
                <a:spcPct val="115000"/>
              </a:lnSpc>
              <a:buFont typeface="Symbol" panose="05050102010706020507" pitchFamily="18" charset="2"/>
              <a:buChar char=""/>
            </a:pPr>
            <a:endParaRPr lang="en-US"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US"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US"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US"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15000"/>
              </a:lnSpc>
              <a:buFont typeface="Symbol" panose="05050102010706020507" pitchFamily="18" charset="2"/>
              <a:buChar char=""/>
            </a:pPr>
            <a:endParaRPr lang="en-US"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pPr>
            <a:endParaRPr lang="en-US"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8D731DA8-14AA-B117-9425-C38707FF7DD7}"/>
              </a:ext>
            </a:extLst>
          </p:cNvPr>
          <p:cNvSpPr txBox="1"/>
          <p:nvPr/>
        </p:nvSpPr>
        <p:spPr>
          <a:xfrm>
            <a:off x="470507" y="2572625"/>
            <a:ext cx="4164246" cy="13544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7" tIns="29357" rIns="29357" bIns="29357">
            <a:spAutoFit/>
          </a:bodyPr>
          <a:lstStyle/>
          <a:p>
            <a:pPr algn="ctr">
              <a:lnSpc>
                <a:spcPct val="115000"/>
              </a:lnSpc>
              <a:spcAft>
                <a:spcPts val="1000"/>
              </a:spcAft>
            </a:pPr>
            <a:r>
              <a:rPr lang="en-US" sz="3600" b="1" dirty="0">
                <a:latin typeface="Calibri" panose="020F0502020204030204" pitchFamily="34" charset="0"/>
                <a:ea typeface="Times New Roman" panose="02020603050405020304" pitchFamily="18" charset="0"/>
                <a:cs typeface="Mangal" panose="02040503050203030202" pitchFamily="18" charset="0"/>
              </a:rPr>
              <a:t>I]</a:t>
            </a:r>
            <a:r>
              <a:rPr lang="en-US"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फेफड़े: </a:t>
            </a:r>
            <a:endParaRPr lang="en-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फेफड़ों की संरचना</a:t>
            </a:r>
            <a:endParaRPr lang="en-IN" sz="2800" u="sng"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AAD3CDD9-1682-9A4A-0029-6EEE120B31FD}"/>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EBF5C0FC-6D2E-41EE-0C4E-EE2254A8FEEF}"/>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795D0788-E469-8CE0-C4E1-E2D979127AEB}"/>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45EAD737-D013-1E52-E4C6-9321F09A1A82}"/>
              </a:ext>
            </a:extLst>
          </p:cNvPr>
          <p:cNvSpPr txBox="1"/>
          <p:nvPr/>
        </p:nvSpPr>
        <p:spPr>
          <a:xfrm>
            <a:off x="5068856" y="1008582"/>
            <a:ext cx="6796176" cy="369332"/>
          </a:xfrm>
          <a:prstGeom prst="rect">
            <a:avLst/>
          </a:prstGeom>
          <a:noFill/>
        </p:spPr>
        <p:txBody>
          <a:bodyPr wrap="square">
            <a:spAutoFit/>
          </a:bodyPr>
          <a:lstStyle/>
          <a:p>
            <a:pPr algn="just">
              <a:spcAft>
                <a:spcPts val="1000"/>
              </a:spcAft>
            </a:pPr>
            <a:r>
              <a:rPr lang="en-US" b="1" dirty="0">
                <a:latin typeface="Calibri" panose="020F0502020204030204" pitchFamily="34" charset="0"/>
                <a:ea typeface="Times New Roman" panose="02020603050405020304" pitchFamily="18" charset="0"/>
                <a:cs typeface="Mangal" panose="02040503050203030202" pitchFamily="18" charset="0"/>
              </a:rPr>
              <a:t>	</a:t>
            </a:r>
            <a:endParaRPr lang="en-IN" sz="3200"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endParaRPr>
          </a:p>
        </p:txBody>
      </p:sp>
      <p:pic>
        <p:nvPicPr>
          <p:cNvPr id="4" name="Picture 3" descr="7a">
            <a:extLst>
              <a:ext uri="{FF2B5EF4-FFF2-40B4-BE49-F238E27FC236}">
                <a16:creationId xmlns:a16="http://schemas.microsoft.com/office/drawing/2014/main" xmlns="" id="{86FB7955-48FE-8B98-F8E3-BDE3D6BE392D}"/>
              </a:ext>
            </a:extLst>
          </p:cNvPr>
          <p:cNvPicPr>
            <a:picLocks noChangeAspect="1"/>
          </p:cNvPicPr>
          <p:nvPr/>
        </p:nvPicPr>
        <p:blipFill>
          <a:blip r:embed="rId3"/>
          <a:srcRect/>
          <a:stretch>
            <a:fillRect/>
          </a:stretch>
        </p:blipFill>
        <p:spPr bwMode="auto">
          <a:xfrm>
            <a:off x="5068856" y="1624089"/>
            <a:ext cx="7006880" cy="5106649"/>
          </a:xfrm>
          <a:prstGeom prst="rect">
            <a:avLst/>
          </a:prstGeom>
          <a:noFill/>
          <a:ln w="9525">
            <a:noFill/>
            <a:miter lim="800000"/>
            <a:headEnd/>
            <a:tailEnd/>
          </a:ln>
        </p:spPr>
      </p:pic>
    </p:spTree>
    <p:extLst>
      <p:ext uri="{BB962C8B-B14F-4D97-AF65-F5344CB8AC3E}">
        <p14:creationId xmlns:p14="http://schemas.microsoft.com/office/powerpoint/2010/main" val="2952003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4627459-41E9-DFA6-873B-6545948FE82B}"/>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612DEBF-B894-26B2-88C9-B4A8E6E9EB02}"/>
              </a:ext>
            </a:extLst>
          </p:cNvPr>
          <p:cNvSpPr/>
          <p:nvPr/>
        </p:nvSpPr>
        <p:spPr>
          <a:xfrm>
            <a:off x="4954526" y="4282"/>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marL="342900" lvl="0" indent="-342900" algn="just">
              <a:lnSpc>
                <a:spcPct val="150000"/>
              </a:lnSpc>
              <a:buFont typeface="Symbol" panose="05050102010706020507" pitchFamily="18" charset="2"/>
              <a:buChar char=""/>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50000"/>
              </a:lnSpc>
              <a:buFont typeface="Symbol" panose="05050102010706020507" pitchFamily="18" charset="2"/>
              <a:buChar char=""/>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50000"/>
              </a:lnSpc>
              <a:buFont typeface="Symbol" panose="05050102010706020507" pitchFamily="18" charset="2"/>
              <a:buChar char=""/>
            </a:pPr>
            <a:endParaRPr lang="en-US"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50000"/>
              </a:lnSpc>
              <a:buFont typeface="Symbol" panose="05050102010706020507" pitchFamily="18" charset="2"/>
              <a:buChar char=""/>
            </a:pP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यह छाती के अंदर स्थित होता है।</a:t>
            </a:r>
          </a:p>
          <a:p>
            <a:pPr marL="342900" lvl="0" indent="-342900" algn="just">
              <a:lnSpc>
                <a:spcPct val="150000"/>
              </a:lnSpc>
              <a:buFont typeface="Symbol" panose="05050102010706020507" pitchFamily="18" charset="2"/>
              <a:buChar char=""/>
            </a:pP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फेफड़े दो होते हैं, जो दिल और बड़ी रक्त वाहिकाओं से अलग होते हैं।</a:t>
            </a:r>
          </a:p>
          <a:p>
            <a:pPr marL="342900" lvl="0" indent="-342900" algn="just">
              <a:lnSpc>
                <a:spcPct val="150000"/>
              </a:lnSpc>
              <a:buFont typeface="Symbol" panose="05050102010706020507" pitchFamily="18" charset="2"/>
              <a:buChar char=""/>
            </a:pP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फेफड़ों से जुड़ी संरचनाएँ</a:t>
            </a:r>
            <a:r>
              <a:rPr lang="en-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 </a:t>
            </a:r>
            <a:endParaRPr lang="en-US"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marL="742950" lvl="1" indent="-285750" algn="just">
              <a:lnSpc>
                <a:spcPct val="150000"/>
              </a:lnSpc>
              <a:buFont typeface="Wingdings" panose="05000000000000000000" pitchFamily="2" charset="2"/>
              <a:buChar char=""/>
            </a:pPr>
            <a:r>
              <a:rPr lang="hi-IN" sz="2000" dirty="0">
                <a:solidFill>
                  <a:schemeClr val="bg1"/>
                </a:solidFill>
                <a:latin typeface="Calibri" panose="020F0502020204030204" pitchFamily="34" charset="0"/>
                <a:ea typeface="Times New Roman" panose="02020603050405020304" pitchFamily="18" charset="0"/>
              </a:rPr>
              <a:t>ऊपरी भाग - गर्दन की जड़</a:t>
            </a:r>
            <a:endParaRPr lang="hi-IN" sz="2000" dirty="0">
              <a:solidFill>
                <a:schemeClr val="bg1"/>
              </a:solidFill>
              <a:latin typeface="Bookman Old Style" panose="02050604050505020204" pitchFamily="18" charset="0"/>
              <a:ea typeface="Times New Roman" panose="02020603050405020304" pitchFamily="18" charset="0"/>
            </a:endParaRPr>
          </a:p>
          <a:p>
            <a:pPr marL="742950" lvl="1" indent="-285750" algn="just">
              <a:lnSpc>
                <a:spcPct val="150000"/>
              </a:lnSpc>
              <a:buFont typeface="Wingdings" panose="05000000000000000000" pitchFamily="2" charset="2"/>
              <a:buChar char=""/>
            </a:pP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नीचे - डायाफ्राम मांसपेशी</a:t>
            </a:r>
            <a:endParaRPr lang="en-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marL="742950" lvl="1" indent="-285750" algn="just">
              <a:lnSpc>
                <a:spcPct val="150000"/>
              </a:lnSpc>
              <a:buFont typeface="Wingdings" panose="05000000000000000000" pitchFamily="2" charset="2"/>
              <a:buChar char=""/>
            </a:pP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पीछे - थोरेसिक (पीठ की) रीढ़ की हड्डी</a:t>
            </a:r>
          </a:p>
          <a:p>
            <a:pPr marL="742950" lvl="1" indent="-285750" algn="just">
              <a:lnSpc>
                <a:spcPct val="150000"/>
              </a:lnSpc>
              <a:buFont typeface="Wingdings" panose="05000000000000000000" pitchFamily="2" charset="2"/>
              <a:buChar char=""/>
            </a:pP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आगे - स्टर्नम, कॉस्टल कार्टिलेज और पसलियाँ</a:t>
            </a:r>
          </a:p>
          <a:p>
            <a:pPr marL="742950" lvl="1" indent="-285750" algn="just">
              <a:lnSpc>
                <a:spcPct val="150000"/>
              </a:lnSpc>
              <a:buFont typeface="Wingdings" panose="05000000000000000000" pitchFamily="2" charset="2"/>
              <a:buChar char=""/>
            </a:pP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किनारों पर - पसलियाँ और इंटरकोस्टल मांसपेशियाँ</a:t>
            </a:r>
            <a:endParaRPr lang="en-US"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BE364AFA-A7F0-FB67-52BA-050D2430BD73}"/>
              </a:ext>
            </a:extLst>
          </p:cNvPr>
          <p:cNvSpPr txBox="1"/>
          <p:nvPr/>
        </p:nvSpPr>
        <p:spPr>
          <a:xfrm>
            <a:off x="470507" y="2572625"/>
            <a:ext cx="4164246" cy="19855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7" tIns="29357" rIns="29357" bIns="29357">
            <a:spAutoFit/>
          </a:bodyPr>
          <a:lstStyle/>
          <a:p>
            <a:pPr algn="ctr">
              <a:lnSpc>
                <a:spcPct val="115000"/>
              </a:lnSpc>
              <a:spcAft>
                <a:spcPts val="1000"/>
              </a:spcAft>
            </a:pPr>
            <a:r>
              <a:rPr lang="en-US" sz="3600" b="1" dirty="0">
                <a:latin typeface="Calibri" panose="020F0502020204030204" pitchFamily="34" charset="0"/>
                <a:ea typeface="Times New Roman" panose="02020603050405020304" pitchFamily="18" charset="0"/>
                <a:cs typeface="Mangal" panose="02040503050203030202" pitchFamily="18" charset="0"/>
              </a:rPr>
              <a:t>I]</a:t>
            </a:r>
            <a:r>
              <a:rPr lang="en-US"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फेफड़े: </a:t>
            </a:r>
            <a:endParaRPr lang="en-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फेफड़ों की संरचना</a:t>
            </a:r>
            <a:endParaRPr lang="en-IN" sz="2800" u="sng" dirty="0">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IN" sz="2800" u="sng"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DD1B821F-F4B1-91CC-3487-4FB8ADBFB3E9}"/>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B3DFC63C-1517-86BB-F9FB-B05F0902BB16}"/>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C73999A6-7C1B-8813-C3C8-14F752E011F0}"/>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FF19EE06-73AF-8238-2E2F-F2B95D52F029}"/>
              </a:ext>
            </a:extLst>
          </p:cNvPr>
          <p:cNvSpPr txBox="1"/>
          <p:nvPr/>
        </p:nvSpPr>
        <p:spPr>
          <a:xfrm>
            <a:off x="5068856" y="1008582"/>
            <a:ext cx="6796176" cy="369332"/>
          </a:xfrm>
          <a:prstGeom prst="rect">
            <a:avLst/>
          </a:prstGeom>
          <a:noFill/>
        </p:spPr>
        <p:txBody>
          <a:bodyPr wrap="square">
            <a:spAutoFit/>
          </a:bodyPr>
          <a:lstStyle/>
          <a:p>
            <a:pPr algn="just">
              <a:spcAft>
                <a:spcPts val="1000"/>
              </a:spcAft>
            </a:pPr>
            <a:r>
              <a:rPr lang="en-US" b="1" dirty="0">
                <a:latin typeface="Calibri" panose="020F0502020204030204" pitchFamily="34" charset="0"/>
                <a:ea typeface="Times New Roman" panose="02020603050405020304" pitchFamily="18" charset="0"/>
                <a:cs typeface="Mangal" panose="02040503050203030202" pitchFamily="18" charset="0"/>
              </a:rPr>
              <a:t>	</a:t>
            </a:r>
            <a:endParaRPr lang="en-IN" sz="3200"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447172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6661616-DD33-5B98-BD3B-D43C9E737FB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69608AFC-A564-EE97-F7CF-B5800DF118DE}"/>
              </a:ext>
            </a:extLst>
          </p:cNvPr>
          <p:cNvSpPr/>
          <p:nvPr/>
        </p:nvSpPr>
        <p:spPr>
          <a:xfrm>
            <a:off x="4954526" y="4282"/>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marL="342900" lvl="0" indent="-342900" algn="just">
              <a:lnSpc>
                <a:spcPct val="150000"/>
              </a:lnSpc>
              <a:buFont typeface="Symbol" panose="05050102010706020507" pitchFamily="18" charset="2"/>
              <a:buChar char=""/>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50000"/>
              </a:lnSpc>
              <a:buFont typeface="Symbol" panose="05050102010706020507" pitchFamily="18" charset="2"/>
              <a:buChar char=""/>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50000"/>
              </a:lnSpc>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इसका बाहरी आवरण 'प्लेउरा' कहलाता है –</a:t>
            </a:r>
            <a:endParaRPr lang="en-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marL="806450" lvl="0" indent="-358775" algn="just">
              <a:lnSpc>
                <a:spcPct val="150000"/>
              </a:lnSpc>
              <a:buFont typeface="Wingdings" pitchFamily="2" charset="2"/>
              <a:buChar char="§"/>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डबल सेरस परत</a:t>
            </a:r>
          </a:p>
          <a:p>
            <a:pPr marL="806450" lvl="0" indent="-358775" algn="just">
              <a:lnSpc>
                <a:spcPct val="150000"/>
              </a:lnSpc>
              <a:buFont typeface="Wingdings" pitchFamily="2" charset="2"/>
              <a:buChar char="§"/>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अंदर की परत को ‘विसेरल प्लूरा’ कहा जाता है, जो फेफड़ों के पास होती है</a:t>
            </a:r>
          </a:p>
          <a:p>
            <a:pPr marL="806450" lvl="0" indent="-358775" algn="just">
              <a:lnSpc>
                <a:spcPct val="150000"/>
              </a:lnSpc>
              <a:buFont typeface="Wingdings" pitchFamily="2" charset="2"/>
              <a:buChar char="§"/>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बाहर की परत को ‘पेराइटल प्लूरा’ कहा जाता है, जो छाती की दीवार के पास होती है</a:t>
            </a:r>
          </a:p>
          <a:p>
            <a:pPr marL="806450" lvl="0" indent="-358775" algn="just">
              <a:lnSpc>
                <a:spcPct val="150000"/>
              </a:lnSpc>
              <a:buFont typeface="Wingdings" pitchFamily="2" charset="2"/>
              <a:buChar char="§"/>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दोनों परतों के बीच ‘प्लूरल कैविटी’ होती है, जिसमें स्नेहन के लिए थोड़ा तरल पदार्थ होता है और सांस लेने के दौरान घर्षण को रोकता है</a:t>
            </a:r>
            <a:endParaRPr lang="en-IN" sz="2400" dirty="0">
              <a:solidFill>
                <a:schemeClr val="bg1"/>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0F9C7F9B-769E-8197-A2CC-1FBC75DF9F65}"/>
              </a:ext>
            </a:extLst>
          </p:cNvPr>
          <p:cNvSpPr txBox="1"/>
          <p:nvPr/>
        </p:nvSpPr>
        <p:spPr>
          <a:xfrm>
            <a:off x="470507" y="2572625"/>
            <a:ext cx="4164246" cy="198558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7" tIns="29357" rIns="29357" bIns="29357">
            <a:spAutoFit/>
          </a:bodyPr>
          <a:lstStyle/>
          <a:p>
            <a:pPr algn="ctr">
              <a:lnSpc>
                <a:spcPct val="115000"/>
              </a:lnSpc>
              <a:spcAft>
                <a:spcPts val="1000"/>
              </a:spcAft>
            </a:pPr>
            <a:r>
              <a:rPr lang="en-US" sz="3600" b="1" dirty="0">
                <a:latin typeface="Calibri" panose="020F0502020204030204" pitchFamily="34" charset="0"/>
                <a:ea typeface="Times New Roman" panose="02020603050405020304" pitchFamily="18" charset="0"/>
                <a:cs typeface="Mangal" panose="02040503050203030202" pitchFamily="18" charset="0"/>
              </a:rPr>
              <a:t>I]</a:t>
            </a:r>
            <a:r>
              <a:rPr lang="en-US"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 </a:t>
            </a: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फेफड़े: </a:t>
            </a:r>
            <a:endParaRPr lang="en-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फेफड़ों की संरचना</a:t>
            </a:r>
            <a:endParaRPr lang="en-IN" sz="2800" u="sng" dirty="0">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IN" sz="2800" u="sng"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687A9902-3C26-B21C-EAD9-AD41B74F475B}"/>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1D394BFF-2C9C-0DC3-499A-AD93730E9EF0}"/>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DE762FA3-7ABC-CC94-5FE5-7532A3C551F1}"/>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B9DDAE9B-2D27-D9BD-786C-3CCDD54A4766}"/>
              </a:ext>
            </a:extLst>
          </p:cNvPr>
          <p:cNvSpPr txBox="1"/>
          <p:nvPr/>
        </p:nvSpPr>
        <p:spPr>
          <a:xfrm>
            <a:off x="5068856" y="1008582"/>
            <a:ext cx="6796176" cy="369332"/>
          </a:xfrm>
          <a:prstGeom prst="rect">
            <a:avLst/>
          </a:prstGeom>
          <a:noFill/>
        </p:spPr>
        <p:txBody>
          <a:bodyPr wrap="square">
            <a:spAutoFit/>
          </a:bodyPr>
          <a:lstStyle/>
          <a:p>
            <a:pPr algn="just">
              <a:spcAft>
                <a:spcPts val="1000"/>
              </a:spcAft>
            </a:pPr>
            <a:r>
              <a:rPr lang="en-US" b="1" dirty="0">
                <a:latin typeface="Calibri" panose="020F0502020204030204" pitchFamily="34" charset="0"/>
                <a:ea typeface="Times New Roman" panose="02020603050405020304" pitchFamily="18" charset="0"/>
                <a:cs typeface="Mangal" panose="02040503050203030202" pitchFamily="18" charset="0"/>
              </a:rPr>
              <a:t>	</a:t>
            </a:r>
            <a:endParaRPr lang="en-IN" sz="3200"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132014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34B7867-6E8D-BFB7-5DC4-A6DDF546F89C}"/>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52D9FC2B-7A2B-54C0-E7A3-5D62D7567A68}"/>
              </a:ext>
            </a:extLst>
          </p:cNvPr>
          <p:cNvSpPr/>
          <p:nvPr/>
        </p:nvSpPr>
        <p:spPr>
          <a:xfrm>
            <a:off x="4954526" y="4282"/>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marL="342900" lvl="0" indent="-342900" algn="just">
              <a:lnSpc>
                <a:spcPct val="150000"/>
              </a:lnSpc>
              <a:buFont typeface="Symbol" panose="05050102010706020507" pitchFamily="18" charset="2"/>
              <a:buChar char=""/>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marL="342900" lvl="0" indent="-342900" algn="just">
              <a:lnSpc>
                <a:spcPct val="150000"/>
              </a:lnSpc>
              <a:buFont typeface="Symbol" panose="05050102010706020507" pitchFamily="18" charset="2"/>
              <a:buChar char=""/>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9F1AA3F2-C6D2-D162-0F63-4D31078941B6}"/>
              </a:ext>
            </a:extLst>
          </p:cNvPr>
          <p:cNvSpPr txBox="1"/>
          <p:nvPr/>
        </p:nvSpPr>
        <p:spPr>
          <a:xfrm>
            <a:off x="470507" y="2572625"/>
            <a:ext cx="4164246" cy="23819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7" tIns="29357" rIns="29357" bIns="29357">
            <a:spAutoFit/>
          </a:bodyPr>
          <a:lstStyle/>
          <a:p>
            <a:pPr algn="ctr">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फेफड़ों के कार्य के पैरामीटर</a:t>
            </a:r>
            <a:endParaRPr lang="en-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r>
              <a:rPr lang="hi-IN" sz="3200" b="1" u="sng" dirty="0">
                <a:solidFill>
                  <a:srgbClr val="00B050"/>
                </a:solidFill>
                <a:latin typeface="Bookman Old Style" panose="02050604050505020204" pitchFamily="18" charset="0"/>
                <a:ea typeface="Times New Roman" panose="02020603050405020304" pitchFamily="18" charset="0"/>
                <a:cs typeface="Mangal" panose="02040503050203030202" pitchFamily="18" charset="0"/>
              </a:rPr>
              <a:t>वायु की संरचना</a:t>
            </a:r>
            <a:r>
              <a:rPr lang="en-IN" sz="3600" dirty="0">
                <a:latin typeface="Calibri" panose="020F0502020204030204" pitchFamily="34" charset="0"/>
                <a:ea typeface="Times New Roman" panose="02020603050405020304" pitchFamily="18" charset="0"/>
                <a:cs typeface="Mangal" panose="02040503050203030202" pitchFamily="18" charset="0"/>
              </a:rPr>
              <a:t/>
            </a:r>
            <a:br>
              <a:rPr lang="en-IN" sz="3600" dirty="0">
                <a:latin typeface="Calibri" panose="020F0502020204030204" pitchFamily="34" charset="0"/>
                <a:ea typeface="Times New Roman" panose="02020603050405020304" pitchFamily="18" charset="0"/>
                <a:cs typeface="Mangal" panose="02040503050203030202" pitchFamily="18" charset="0"/>
              </a:rPr>
            </a:br>
            <a:endParaRPr lang="en-IN" sz="2800" u="sng"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8FA1FC22-1B80-6A7B-F78C-A76B3CF7131A}"/>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3C02E58D-1067-B3C7-21C0-731B3CAED304}"/>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ECD9125B-A767-946E-A945-A1F0E7903ADD}"/>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E9CC201A-62C0-D0DC-FE3E-96F51218B39C}"/>
              </a:ext>
            </a:extLst>
          </p:cNvPr>
          <p:cNvSpPr txBox="1"/>
          <p:nvPr/>
        </p:nvSpPr>
        <p:spPr>
          <a:xfrm>
            <a:off x="5068856" y="1008582"/>
            <a:ext cx="6796176" cy="369332"/>
          </a:xfrm>
          <a:prstGeom prst="rect">
            <a:avLst/>
          </a:prstGeom>
          <a:noFill/>
        </p:spPr>
        <p:txBody>
          <a:bodyPr wrap="square">
            <a:spAutoFit/>
          </a:bodyPr>
          <a:lstStyle/>
          <a:p>
            <a:pPr algn="just">
              <a:spcAft>
                <a:spcPts val="1000"/>
              </a:spcAft>
            </a:pPr>
            <a:r>
              <a:rPr lang="en-US" b="1" dirty="0">
                <a:latin typeface="Calibri" panose="020F0502020204030204" pitchFamily="34" charset="0"/>
                <a:ea typeface="Times New Roman" panose="02020603050405020304" pitchFamily="18" charset="0"/>
                <a:cs typeface="Mangal" panose="02040503050203030202" pitchFamily="18" charset="0"/>
              </a:rPr>
              <a:t>	</a:t>
            </a:r>
            <a:endParaRPr lang="en-IN" sz="3200"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endParaRPr>
          </a:p>
        </p:txBody>
      </p:sp>
      <p:graphicFrame>
        <p:nvGraphicFramePr>
          <p:cNvPr id="6" name="Content Placeholder 16">
            <a:extLst>
              <a:ext uri="{FF2B5EF4-FFF2-40B4-BE49-F238E27FC236}">
                <a16:creationId xmlns:a16="http://schemas.microsoft.com/office/drawing/2014/main" xmlns="" id="{39607FA9-7F7F-A0CB-07F4-C7316929AE74}"/>
              </a:ext>
            </a:extLst>
          </p:cNvPr>
          <p:cNvGraphicFramePr>
            <a:graphicFrameLocks/>
          </p:cNvGraphicFramePr>
          <p:nvPr/>
        </p:nvGraphicFramePr>
        <p:xfrm>
          <a:off x="5068855" y="2259321"/>
          <a:ext cx="3526420" cy="4229202"/>
        </p:xfrm>
        <a:graphic>
          <a:graphicData uri="http://schemas.openxmlformats.org/drawingml/2006/table">
            <a:tbl>
              <a:tblPr firstRow="1" firstCol="1" bandRow="1">
                <a:tableStyleId>{5C22544A-7EE6-4342-B048-85BDC9FD1C3A}</a:tableStyleId>
              </a:tblPr>
              <a:tblGrid>
                <a:gridCol w="1875203">
                  <a:extLst>
                    <a:ext uri="{9D8B030D-6E8A-4147-A177-3AD203B41FA5}">
                      <a16:colId xmlns:a16="http://schemas.microsoft.com/office/drawing/2014/main" xmlns="" val="30450555"/>
                    </a:ext>
                  </a:extLst>
                </a:gridCol>
                <a:gridCol w="1651217">
                  <a:extLst>
                    <a:ext uri="{9D8B030D-6E8A-4147-A177-3AD203B41FA5}">
                      <a16:colId xmlns:a16="http://schemas.microsoft.com/office/drawing/2014/main" xmlns="" val="1438671972"/>
                    </a:ext>
                  </a:extLst>
                </a:gridCol>
              </a:tblGrid>
              <a:tr h="886518">
                <a:tc gridSpan="2">
                  <a:txBody>
                    <a:bodyPr/>
                    <a:lstStyle/>
                    <a:p>
                      <a:pPr algn="ctr">
                        <a:lnSpc>
                          <a:spcPct val="115000"/>
                        </a:lnSpc>
                        <a:spcAft>
                          <a:spcPts val="1000"/>
                        </a:spcAft>
                      </a:pPr>
                      <a:r>
                        <a:rPr lang="hi-IN" sz="2000" dirty="0">
                          <a:effectLst/>
                        </a:rPr>
                        <a:t>श्वास लेना</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hMerge="1">
                  <a:txBody>
                    <a:bodyPr/>
                    <a:lstStyle/>
                    <a:p>
                      <a:endParaRPr lang="en-IN"/>
                    </a:p>
                  </a:txBody>
                  <a:tcPr/>
                </a:tc>
                <a:extLst>
                  <a:ext uri="{0D108BD9-81ED-4DB2-BD59-A6C34878D82A}">
                    <a16:rowId xmlns:a16="http://schemas.microsoft.com/office/drawing/2014/main" xmlns="" val="2105890693"/>
                  </a:ext>
                </a:extLst>
              </a:tr>
              <a:tr h="835671">
                <a:tc>
                  <a:txBody>
                    <a:bodyPr/>
                    <a:lstStyle/>
                    <a:p>
                      <a:pPr algn="just">
                        <a:lnSpc>
                          <a:spcPct val="115000"/>
                        </a:lnSpc>
                        <a:spcAft>
                          <a:spcPts val="1000"/>
                        </a:spcAft>
                      </a:pPr>
                      <a:r>
                        <a:rPr lang="hi-IN" sz="2000" dirty="0">
                          <a:effectLst/>
                        </a:rPr>
                        <a:t>ऑक्सीजन</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en-US" sz="2000" dirty="0">
                          <a:effectLst/>
                        </a:rPr>
                        <a:t>21 %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940031778"/>
                  </a:ext>
                </a:extLst>
              </a:tr>
              <a:tr h="835671">
                <a:tc>
                  <a:txBody>
                    <a:bodyPr/>
                    <a:lstStyle/>
                    <a:p>
                      <a:pPr algn="just">
                        <a:lnSpc>
                          <a:spcPct val="115000"/>
                        </a:lnSpc>
                        <a:spcAft>
                          <a:spcPts val="1000"/>
                        </a:spcAft>
                      </a:pPr>
                      <a:r>
                        <a:rPr lang="hi-IN" sz="2000" dirty="0">
                          <a:effectLst/>
                        </a:rPr>
                        <a:t>नाइट्रोजन</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en-US" sz="2000" dirty="0">
                          <a:effectLst/>
                        </a:rPr>
                        <a:t>78 %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1010165593"/>
                  </a:ext>
                </a:extLst>
              </a:tr>
              <a:tr h="835671">
                <a:tc>
                  <a:txBody>
                    <a:bodyPr/>
                    <a:lstStyle/>
                    <a:p>
                      <a:pPr algn="just">
                        <a:lnSpc>
                          <a:spcPct val="115000"/>
                        </a:lnSpc>
                        <a:spcAft>
                          <a:spcPts val="1000"/>
                        </a:spcAft>
                      </a:pPr>
                      <a:r>
                        <a:rPr lang="hi-IN" sz="2000" dirty="0">
                          <a:effectLst/>
                        </a:rPr>
                        <a:t>कार्बन डाईऑक्साइड</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en-US" sz="2000" dirty="0">
                          <a:effectLst/>
                        </a:rPr>
                        <a:t>0.4 %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3157074614"/>
                  </a:ext>
                </a:extLst>
              </a:tr>
              <a:tr h="835671">
                <a:tc>
                  <a:txBody>
                    <a:bodyPr/>
                    <a:lstStyle/>
                    <a:p>
                      <a:pPr algn="just">
                        <a:lnSpc>
                          <a:spcPct val="115000"/>
                        </a:lnSpc>
                        <a:spcAft>
                          <a:spcPts val="1000"/>
                        </a:spcAft>
                      </a:pPr>
                      <a:r>
                        <a:rPr lang="hi-IN" sz="2000" dirty="0">
                          <a:effectLst/>
                        </a:rPr>
                        <a:t>अन्य गैसें</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en-US" sz="2000" dirty="0">
                          <a:effectLst/>
                        </a:rPr>
                        <a:t>0.6 %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19599370"/>
                  </a:ext>
                </a:extLst>
              </a:tr>
            </a:tbl>
          </a:graphicData>
        </a:graphic>
      </p:graphicFrame>
      <p:graphicFrame>
        <p:nvGraphicFramePr>
          <p:cNvPr id="8" name="Content Placeholder 17">
            <a:extLst>
              <a:ext uri="{FF2B5EF4-FFF2-40B4-BE49-F238E27FC236}">
                <a16:creationId xmlns:a16="http://schemas.microsoft.com/office/drawing/2014/main" xmlns="" id="{D7EF6A69-0C96-EE94-DF26-D1411C274E43}"/>
              </a:ext>
            </a:extLst>
          </p:cNvPr>
          <p:cNvGraphicFramePr>
            <a:graphicFrameLocks/>
          </p:cNvGraphicFramePr>
          <p:nvPr/>
        </p:nvGraphicFramePr>
        <p:xfrm>
          <a:off x="8595276" y="2277023"/>
          <a:ext cx="3493782" cy="4178355"/>
        </p:xfrm>
        <a:graphic>
          <a:graphicData uri="http://schemas.openxmlformats.org/drawingml/2006/table">
            <a:tbl>
              <a:tblPr firstRow="1" firstCol="1" bandRow="1">
                <a:tableStyleId>{5C22544A-7EE6-4342-B048-85BDC9FD1C3A}</a:tableStyleId>
              </a:tblPr>
              <a:tblGrid>
                <a:gridCol w="1915281">
                  <a:extLst>
                    <a:ext uri="{9D8B030D-6E8A-4147-A177-3AD203B41FA5}">
                      <a16:colId xmlns:a16="http://schemas.microsoft.com/office/drawing/2014/main" xmlns="" val="1064857459"/>
                    </a:ext>
                  </a:extLst>
                </a:gridCol>
                <a:gridCol w="1578501">
                  <a:extLst>
                    <a:ext uri="{9D8B030D-6E8A-4147-A177-3AD203B41FA5}">
                      <a16:colId xmlns:a16="http://schemas.microsoft.com/office/drawing/2014/main" xmlns="" val="420771848"/>
                    </a:ext>
                  </a:extLst>
                </a:gridCol>
              </a:tblGrid>
              <a:tr h="835671">
                <a:tc gridSpan="2">
                  <a:txBody>
                    <a:bodyPr/>
                    <a:lstStyle/>
                    <a:p>
                      <a:pPr algn="ctr">
                        <a:lnSpc>
                          <a:spcPct val="115000"/>
                        </a:lnSpc>
                        <a:spcAft>
                          <a:spcPts val="1000"/>
                        </a:spcAft>
                      </a:pPr>
                      <a:r>
                        <a:rPr lang="hi-IN" sz="2000" dirty="0">
                          <a:effectLst/>
                        </a:rPr>
                        <a:t>श्वास-विस्रास</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hMerge="1">
                  <a:txBody>
                    <a:bodyPr/>
                    <a:lstStyle/>
                    <a:p>
                      <a:endParaRPr lang="en-IN"/>
                    </a:p>
                  </a:txBody>
                  <a:tcPr/>
                </a:tc>
                <a:extLst>
                  <a:ext uri="{0D108BD9-81ED-4DB2-BD59-A6C34878D82A}">
                    <a16:rowId xmlns:a16="http://schemas.microsoft.com/office/drawing/2014/main" xmlns="" val="1051656516"/>
                  </a:ext>
                </a:extLst>
              </a:tr>
              <a:tr h="835671">
                <a:tc>
                  <a:txBody>
                    <a:bodyPr/>
                    <a:lstStyle/>
                    <a:p>
                      <a:pPr algn="just">
                        <a:lnSpc>
                          <a:spcPct val="115000"/>
                        </a:lnSpc>
                        <a:spcAft>
                          <a:spcPts val="1000"/>
                        </a:spcAft>
                      </a:pPr>
                      <a:r>
                        <a:rPr lang="hi-IN" sz="2000" dirty="0">
                          <a:effectLst/>
                        </a:rPr>
                        <a:t>ऑक्सीजन</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en-US" sz="2000" dirty="0">
                          <a:effectLst/>
                        </a:rPr>
                        <a:t>17 %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2820005905"/>
                  </a:ext>
                </a:extLst>
              </a:tr>
              <a:tr h="835671">
                <a:tc>
                  <a:txBody>
                    <a:bodyPr/>
                    <a:lstStyle/>
                    <a:p>
                      <a:pPr algn="just">
                        <a:lnSpc>
                          <a:spcPct val="115000"/>
                        </a:lnSpc>
                        <a:spcAft>
                          <a:spcPts val="1000"/>
                        </a:spcAft>
                      </a:pPr>
                      <a:r>
                        <a:rPr lang="hi-IN" sz="2000" dirty="0">
                          <a:effectLst/>
                        </a:rPr>
                        <a:t>नाइट्रोजन</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en-US" sz="2000" dirty="0">
                          <a:effectLst/>
                        </a:rPr>
                        <a:t>78 %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3632244058"/>
                  </a:ext>
                </a:extLst>
              </a:tr>
              <a:tr h="835671">
                <a:tc>
                  <a:txBody>
                    <a:bodyPr/>
                    <a:lstStyle/>
                    <a:p>
                      <a:pPr algn="just">
                        <a:lnSpc>
                          <a:spcPct val="115000"/>
                        </a:lnSpc>
                        <a:spcAft>
                          <a:spcPts val="1000"/>
                        </a:spcAft>
                      </a:pPr>
                      <a:r>
                        <a:rPr lang="hi-IN" sz="2000" dirty="0">
                          <a:effectLst/>
                        </a:rPr>
                        <a:t>कार्बन डाईऑक्साइड</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en-US" sz="2000" dirty="0">
                          <a:effectLst/>
                        </a:rPr>
                        <a:t>4.4 %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1252440570"/>
                  </a:ext>
                </a:extLst>
              </a:tr>
              <a:tr h="835671">
                <a:tc>
                  <a:txBody>
                    <a:bodyPr/>
                    <a:lstStyle/>
                    <a:p>
                      <a:pPr algn="just">
                        <a:lnSpc>
                          <a:spcPct val="115000"/>
                        </a:lnSpc>
                        <a:spcAft>
                          <a:spcPts val="1000"/>
                        </a:spcAft>
                      </a:pPr>
                      <a:r>
                        <a:rPr lang="hi-IN" sz="2000" dirty="0">
                          <a:effectLst/>
                        </a:rPr>
                        <a:t>अन्य गैसें</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tc>
                  <a:txBody>
                    <a:bodyPr/>
                    <a:lstStyle/>
                    <a:p>
                      <a:pPr algn="ctr">
                        <a:lnSpc>
                          <a:spcPct val="115000"/>
                        </a:lnSpc>
                        <a:spcAft>
                          <a:spcPts val="1000"/>
                        </a:spcAft>
                      </a:pPr>
                      <a:r>
                        <a:rPr lang="en-US" sz="2000" dirty="0">
                          <a:effectLst/>
                        </a:rPr>
                        <a:t>0.6 %</a:t>
                      </a:r>
                      <a:endParaRPr lang="en-IN" sz="2000" dirty="0">
                        <a:effectLst/>
                        <a:latin typeface="Calibri" panose="020F0502020204030204" pitchFamily="34" charset="0"/>
                        <a:ea typeface="Times New Roman" panose="02020603050405020304" pitchFamily="18" charset="0"/>
                        <a:cs typeface="Mangal" panose="02040503050203030202" pitchFamily="18" charset="0"/>
                      </a:endParaRPr>
                    </a:p>
                  </a:txBody>
                  <a:tcPr marL="68580" marR="68580" marT="0" marB="0"/>
                </a:tc>
                <a:extLst>
                  <a:ext uri="{0D108BD9-81ED-4DB2-BD59-A6C34878D82A}">
                    <a16:rowId xmlns:a16="http://schemas.microsoft.com/office/drawing/2014/main" xmlns="" val="1132859139"/>
                  </a:ext>
                </a:extLst>
              </a:tr>
            </a:tbl>
          </a:graphicData>
        </a:graphic>
      </p:graphicFrame>
    </p:spTree>
    <p:extLst>
      <p:ext uri="{BB962C8B-B14F-4D97-AF65-F5344CB8AC3E}">
        <p14:creationId xmlns:p14="http://schemas.microsoft.com/office/powerpoint/2010/main" val="1896277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A4E9FFF-2AE4-E37D-0B43-EFBE181EC54B}"/>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30DE24A4-6C16-5A76-495D-AD675D9EB1D8}"/>
              </a:ext>
            </a:extLst>
          </p:cNvPr>
          <p:cNvSpPr/>
          <p:nvPr/>
        </p:nvSpPr>
        <p:spPr>
          <a:xfrm>
            <a:off x="4954526" y="4282"/>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a:lnSpc>
                <a:spcPct val="115000"/>
              </a:lnSpc>
              <a:spcAft>
                <a:spcPts val="1000"/>
              </a:spcAft>
            </a:pPr>
            <a:endParaRPr lang="en-US"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a:lnSpc>
                <a:spcPct val="115000"/>
              </a:lnSpc>
              <a:spcAft>
                <a:spcPts val="1000"/>
              </a:spcAft>
            </a:pPr>
            <a:endParaRPr lang="en-US"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a:lnSpc>
                <a:spcPct val="115000"/>
              </a:lnSpc>
              <a:spcAft>
                <a:spcPts val="1000"/>
              </a:spcAft>
            </a:pPr>
            <a:endParaRPr lang="en-US"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a:lnSpc>
                <a:spcPct val="115000"/>
              </a:lnSpc>
              <a:spcAft>
                <a:spcPts val="1000"/>
              </a:spcAft>
            </a:pPr>
            <a:r>
              <a:rPr lang="en-US" sz="2400"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I] </a:t>
            </a:r>
            <a:r>
              <a:rPr lang="hi-IN"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टाइडल एयर:</a:t>
            </a:r>
            <a:endParaRPr lang="en-IN"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a:lnSpc>
                <a:spcPct val="115000"/>
              </a:lnSpc>
              <a:spcAft>
                <a:spcPts val="1000"/>
              </a:spcAft>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सामान्य, शांत साँस लेने में श्वास में ली गई और छोड़ी गई हवा की मात्रा</a:t>
            </a:r>
          </a:p>
          <a:p>
            <a:pPr>
              <a:lnSpc>
                <a:spcPct val="115000"/>
              </a:lnSpc>
              <a:spcAft>
                <a:spcPts val="1000"/>
              </a:spcAft>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सामान्य मान – 500 मिली</a:t>
            </a:r>
            <a:endParaRPr lang="en-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a:lnSpc>
                <a:spcPct val="115000"/>
              </a:lnSpc>
              <a:spcAft>
                <a:spcPts val="1000"/>
              </a:spcAft>
            </a:pPr>
            <a:r>
              <a:rPr lang="en-US" sz="2400"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II] </a:t>
            </a:r>
            <a:r>
              <a:rPr lang="hi-IN"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पूरक हवा:</a:t>
            </a:r>
            <a:endParaRPr lang="en-IN"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a:lnSpc>
                <a:spcPct val="115000"/>
              </a:lnSpc>
              <a:spcAft>
                <a:spcPts val="1000"/>
              </a:spcAft>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सामान्य श्वास लेने के बाद जबरन बाहर निकाली जा सकने वाली हवा की मात्रा</a:t>
            </a:r>
          </a:p>
          <a:p>
            <a:pPr>
              <a:lnSpc>
                <a:spcPct val="115000"/>
              </a:lnSpc>
              <a:spcAft>
                <a:spcPts val="1000"/>
              </a:spcAft>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सामान्य मान – 1500 मिली</a:t>
            </a:r>
            <a:endParaRPr lang="en-US"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CE16AA9-A502-50CD-12A5-D2CF06F10C58}"/>
              </a:ext>
            </a:extLst>
          </p:cNvPr>
          <p:cNvSpPr txBox="1"/>
          <p:nvPr/>
        </p:nvSpPr>
        <p:spPr>
          <a:xfrm>
            <a:off x="470507" y="2572625"/>
            <a:ext cx="4164246" cy="1092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7" tIns="29357" rIns="29357" bIns="29357">
            <a:spAutoFit/>
          </a:bodyPr>
          <a:lstStyle/>
          <a:p>
            <a:pPr algn="ctr">
              <a:lnSpc>
                <a:spcPct val="115000"/>
              </a:lnSpc>
              <a:spcAft>
                <a:spcPts val="1000"/>
              </a:spcAft>
            </a:pPr>
            <a:r>
              <a:rPr lang="hi-IN" sz="3200" b="1"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फेफड़ों की क्षमता</a:t>
            </a:r>
            <a:r>
              <a:rPr lang="en-IN" sz="3600" dirty="0">
                <a:latin typeface="Calibri" panose="020F0502020204030204" pitchFamily="34" charset="0"/>
                <a:ea typeface="Times New Roman" panose="02020603050405020304" pitchFamily="18" charset="0"/>
                <a:cs typeface="Mangal" panose="02040503050203030202" pitchFamily="18" charset="0"/>
              </a:rPr>
              <a:t/>
            </a:r>
            <a:br>
              <a:rPr lang="en-IN" sz="3600" dirty="0">
                <a:latin typeface="Calibri" panose="020F0502020204030204" pitchFamily="34" charset="0"/>
                <a:ea typeface="Times New Roman" panose="02020603050405020304" pitchFamily="18" charset="0"/>
                <a:cs typeface="Mangal" panose="02040503050203030202" pitchFamily="18" charset="0"/>
              </a:rPr>
            </a:br>
            <a:endParaRPr lang="en-IN" sz="2800" u="sng"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2405441A-5233-556F-DACF-93B46CB0EC31}"/>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2D2E2DEF-3444-A823-702A-EB2DD8E0D47F}"/>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4D26920A-B8DD-5E4B-0808-3451A07D12A9}"/>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97C97D88-89E2-6E22-18A8-5A9F09F7D4D0}"/>
              </a:ext>
            </a:extLst>
          </p:cNvPr>
          <p:cNvSpPr txBox="1"/>
          <p:nvPr/>
        </p:nvSpPr>
        <p:spPr>
          <a:xfrm>
            <a:off x="5068856" y="1008582"/>
            <a:ext cx="6796176" cy="369332"/>
          </a:xfrm>
          <a:prstGeom prst="rect">
            <a:avLst/>
          </a:prstGeom>
          <a:noFill/>
        </p:spPr>
        <p:txBody>
          <a:bodyPr wrap="square">
            <a:spAutoFit/>
          </a:bodyPr>
          <a:lstStyle/>
          <a:p>
            <a:pPr algn="just">
              <a:spcAft>
                <a:spcPts val="1000"/>
              </a:spcAft>
            </a:pPr>
            <a:r>
              <a:rPr lang="en-US" b="1" dirty="0">
                <a:latin typeface="Calibri" panose="020F0502020204030204" pitchFamily="34" charset="0"/>
                <a:ea typeface="Times New Roman" panose="02020603050405020304" pitchFamily="18" charset="0"/>
                <a:cs typeface="Mangal" panose="02040503050203030202" pitchFamily="18" charset="0"/>
              </a:rPr>
              <a:t>	</a:t>
            </a:r>
            <a:endParaRPr lang="en-IN" sz="3200"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498680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ACE4EB6-CE06-2370-0498-E37D18C029B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DA38C6B-8E13-6131-3CB4-30910CB70A63}"/>
              </a:ext>
            </a:extLst>
          </p:cNvPr>
          <p:cNvSpPr/>
          <p:nvPr/>
        </p:nvSpPr>
        <p:spPr>
          <a:xfrm>
            <a:off x="4954526" y="4282"/>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a:lnSpc>
                <a:spcPct val="115000"/>
              </a:lnSpc>
              <a:spcAft>
                <a:spcPts val="1000"/>
              </a:spcAft>
            </a:pPr>
            <a:endParaRPr lang="en-US" dirty="0">
              <a:latin typeface="Calibri" panose="020F0502020204030204" pitchFamily="34" charset="0"/>
              <a:ea typeface="Times New Roman" panose="02020603050405020304" pitchFamily="18" charset="0"/>
              <a:cs typeface="Mangal" panose="02040503050203030202" pitchFamily="18" charset="0"/>
            </a:endParaRPr>
          </a:p>
          <a:p>
            <a:pPr>
              <a:lnSpc>
                <a:spcPct val="115000"/>
              </a:lnSpc>
              <a:spcAft>
                <a:spcPts val="1000"/>
              </a:spcAft>
            </a:pPr>
            <a:endParaRPr lang="en-US" dirty="0">
              <a:latin typeface="Calibri" panose="020F0502020204030204" pitchFamily="34" charset="0"/>
              <a:ea typeface="Times New Roman" panose="02020603050405020304" pitchFamily="18" charset="0"/>
              <a:cs typeface="Mangal" panose="02040503050203030202" pitchFamily="18" charset="0"/>
            </a:endParaRPr>
          </a:p>
          <a:p>
            <a:pPr>
              <a:lnSpc>
                <a:spcPct val="115000"/>
              </a:lnSpc>
              <a:spcAft>
                <a:spcPts val="1000"/>
              </a:spcAft>
            </a:pPr>
            <a:endParaRPr lang="en-US" dirty="0">
              <a:latin typeface="Calibri" panose="020F0502020204030204" pitchFamily="34" charset="0"/>
              <a:ea typeface="Times New Roman" panose="02020603050405020304" pitchFamily="18" charset="0"/>
              <a:cs typeface="Mangal" panose="02040503050203030202" pitchFamily="18" charset="0"/>
            </a:endParaRPr>
          </a:p>
          <a:p>
            <a:pPr>
              <a:lnSpc>
                <a:spcPct val="115000"/>
              </a:lnSpc>
              <a:spcAft>
                <a:spcPts val="1000"/>
              </a:spcAft>
            </a:pPr>
            <a:endParaRPr lang="en-US" dirty="0">
              <a:latin typeface="Calibri" panose="020F0502020204030204" pitchFamily="34" charset="0"/>
              <a:ea typeface="Times New Roman" panose="02020603050405020304" pitchFamily="18" charset="0"/>
              <a:cs typeface="Mangal" panose="02040503050203030202" pitchFamily="18" charset="0"/>
            </a:endParaRPr>
          </a:p>
          <a:p>
            <a:pPr>
              <a:lnSpc>
                <a:spcPct val="115000"/>
              </a:lnSpc>
              <a:spcAft>
                <a:spcPts val="1000"/>
              </a:spcAft>
            </a:pPr>
            <a:r>
              <a:rPr lang="hi-IN" sz="2400" dirty="0">
                <a:solidFill>
                  <a:schemeClr val="bg1"/>
                </a:solidFill>
                <a:latin typeface="Calibri" panose="020F0502020204030204" pitchFamily="34" charset="0"/>
                <a:ea typeface="Times New Roman" panose="02020603050405020304" pitchFamily="18" charset="0"/>
                <a:cs typeface="Mangal" panose="02040503050203030202" pitchFamily="18" charset="0"/>
              </a:rPr>
              <a:t>यह पाठ पूरा करने के बाद, आप ये कर पाएँगे:</a:t>
            </a:r>
          </a:p>
          <a:p>
            <a:pPr marL="342900" indent="-342900">
              <a:lnSpc>
                <a:spcPct val="115000"/>
              </a:lnSpc>
              <a:spcAft>
                <a:spcPts val="1000"/>
              </a:spcAft>
              <a:buFont typeface="Wingdings" pitchFamily="2" charset="2"/>
              <a:buChar char="§"/>
            </a:pPr>
            <a:r>
              <a:rPr lang="hi-IN" sz="2400" dirty="0">
                <a:solidFill>
                  <a:schemeClr val="bg1"/>
                </a:solidFill>
                <a:latin typeface="Calibri" panose="020F0502020204030204" pitchFamily="34" charset="0"/>
                <a:ea typeface="Times New Roman" panose="02020603050405020304" pitchFamily="18" charset="0"/>
                <a:cs typeface="Mangal" panose="02040503050203030202" pitchFamily="18" charset="0"/>
              </a:rPr>
              <a:t>श्वसन अंगों की परिभाषा बताएँ</a:t>
            </a:r>
            <a:endParaRPr lang="en-IN" sz="2400" dirty="0">
              <a:solidFill>
                <a:schemeClr val="bg1"/>
              </a:solidFill>
              <a:latin typeface="Calibri" panose="020F0502020204030204" pitchFamily="34" charset="0"/>
              <a:ea typeface="Times New Roman" panose="02020603050405020304" pitchFamily="18" charset="0"/>
              <a:cs typeface="Mangal" panose="02040503050203030202" pitchFamily="18" charset="0"/>
            </a:endParaRPr>
          </a:p>
          <a:p>
            <a:pPr marL="342900" indent="-342900">
              <a:lnSpc>
                <a:spcPct val="115000"/>
              </a:lnSpc>
              <a:spcAft>
                <a:spcPts val="1000"/>
              </a:spcAft>
              <a:buFont typeface="Wingdings" pitchFamily="2" charset="2"/>
              <a:buChar char="§"/>
            </a:pPr>
            <a:r>
              <a:rPr lang="hi-IN" sz="2400" dirty="0">
                <a:solidFill>
                  <a:schemeClr val="bg1"/>
                </a:solidFill>
                <a:latin typeface="Calibri" panose="020F0502020204030204" pitchFamily="34" charset="0"/>
                <a:ea typeface="Times New Roman" panose="02020603050405020304" pitchFamily="18" charset="0"/>
                <a:cs typeface="Mangal" panose="02040503050203030202" pitchFamily="18" charset="0"/>
              </a:rPr>
              <a:t>श्वसन अंगों के कार्य बताएँ</a:t>
            </a:r>
          </a:p>
          <a:p>
            <a:pPr marL="342900" indent="-342900">
              <a:lnSpc>
                <a:spcPct val="115000"/>
              </a:lnSpc>
              <a:spcAft>
                <a:spcPts val="1000"/>
              </a:spcAft>
              <a:buFont typeface="Wingdings" pitchFamily="2" charset="2"/>
              <a:buChar char="§"/>
            </a:pPr>
            <a:r>
              <a:rPr lang="hi-IN" sz="2400" dirty="0">
                <a:solidFill>
                  <a:schemeClr val="bg1"/>
                </a:solidFill>
                <a:latin typeface="Calibri" panose="020F0502020204030204" pitchFamily="34" charset="0"/>
                <a:ea typeface="Times New Roman" panose="02020603050405020304" pitchFamily="18" charset="0"/>
                <a:cs typeface="Mangal" panose="02040503050203030202" pitchFamily="18" charset="0"/>
              </a:rPr>
              <a:t>फेफड़ों की संरचना के बारे में जानें</a:t>
            </a:r>
          </a:p>
          <a:p>
            <a:pPr marL="342900" indent="-342900">
              <a:lnSpc>
                <a:spcPct val="115000"/>
              </a:lnSpc>
              <a:spcAft>
                <a:spcPts val="1000"/>
              </a:spcAft>
              <a:buFont typeface="Wingdings" pitchFamily="2" charset="2"/>
              <a:buChar char="§"/>
            </a:pPr>
            <a:r>
              <a:rPr lang="hi-IN" sz="2400" dirty="0">
                <a:solidFill>
                  <a:schemeClr val="bg1"/>
                </a:solidFill>
                <a:latin typeface="Calibri" panose="020F0502020204030204" pitchFamily="34" charset="0"/>
                <a:ea typeface="Times New Roman" panose="02020603050405020304" pitchFamily="18" charset="0"/>
                <a:cs typeface="Mangal" panose="02040503050203030202" pitchFamily="18" charset="0"/>
              </a:rPr>
              <a:t>फेफड़ों के कार्य संबंधी मापदंडों के बारे में बताएँ</a:t>
            </a:r>
          </a:p>
          <a:p>
            <a:pPr marL="342900" indent="-342900">
              <a:lnSpc>
                <a:spcPct val="115000"/>
              </a:lnSpc>
              <a:spcAft>
                <a:spcPts val="1000"/>
              </a:spcAft>
              <a:buFont typeface="Wingdings" pitchFamily="2" charset="2"/>
              <a:buChar char="§"/>
            </a:pPr>
            <a:r>
              <a:rPr lang="hi-IN" sz="2400" dirty="0">
                <a:solidFill>
                  <a:schemeClr val="bg1"/>
                </a:solidFill>
                <a:latin typeface="Calibri" panose="020F0502020204030204" pitchFamily="34" charset="0"/>
                <a:ea typeface="Times New Roman" panose="02020603050405020304" pitchFamily="18" charset="0"/>
                <a:cs typeface="Mangal" panose="02040503050203030202" pitchFamily="18" charset="0"/>
              </a:rPr>
              <a:t>श्वसन की कार्यप्रणाली के बारे में जानें</a:t>
            </a:r>
          </a:p>
          <a:p>
            <a:pPr marL="342900" indent="-342900">
              <a:lnSpc>
                <a:spcPct val="115000"/>
              </a:lnSpc>
              <a:spcAft>
                <a:spcPts val="1000"/>
              </a:spcAft>
              <a:buFont typeface="Wingdings" pitchFamily="2" charset="2"/>
              <a:buChar char="§"/>
            </a:pPr>
            <a:r>
              <a:rPr lang="hi-IN" sz="2400" dirty="0">
                <a:solidFill>
                  <a:schemeClr val="bg1"/>
                </a:solidFill>
                <a:latin typeface="Calibri" panose="020F0502020204030204" pitchFamily="34" charset="0"/>
                <a:ea typeface="Times New Roman" panose="02020603050405020304" pitchFamily="18" charset="0"/>
                <a:cs typeface="Mangal" panose="02040503050203030202" pitchFamily="18" charset="0"/>
              </a:rPr>
              <a:t>श्वसन की प्रक्रिया और उसके नियंत्रण के बारे में जानें</a:t>
            </a:r>
            <a:endParaRPr lang="en-IN" sz="2400" dirty="0">
              <a:solidFill>
                <a:schemeClr val="bg1"/>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C7BBC3D4-FD71-F4EA-49E7-7F523376E7D2}"/>
              </a:ext>
            </a:extLst>
          </p:cNvPr>
          <p:cNvSpPr txBox="1"/>
          <p:nvPr/>
        </p:nvSpPr>
        <p:spPr>
          <a:xfrm>
            <a:off x="470507" y="2572625"/>
            <a:ext cx="4164246" cy="1286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7" tIns="29357" rIns="29357" bIns="29357">
            <a:spAutoFit/>
          </a:bodyPr>
          <a:lstStyle/>
          <a:p>
            <a:pPr algn="ctr">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श्वसन तंत्र</a:t>
            </a:r>
          </a:p>
          <a:p>
            <a:pPr algn="ctr">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उद्देश्य</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8501411-DD75-3C6D-1DEC-3E5A933E1EF9}"/>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6284C07-B867-D6BC-6E73-658B5D5B9736}"/>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5A6BC010-0F9B-7DCF-DB7A-DD7CEC02C9F3}"/>
              </a:ext>
            </a:extLst>
          </p:cNvPr>
          <p:cNvPicPr>
            <a:picLocks noChangeAspect="1"/>
          </p:cNvPicPr>
          <p:nvPr/>
        </p:nvPicPr>
        <p:blipFill>
          <a:blip r:embed="rId2" cstate="print"/>
          <a:stretch>
            <a:fillRect/>
          </a:stretch>
        </p:blipFill>
        <p:spPr>
          <a:xfrm>
            <a:off x="2067700" y="5776583"/>
            <a:ext cx="481228" cy="207195"/>
          </a:xfrm>
          <a:prstGeom prst="rect">
            <a:avLst/>
          </a:prstGeom>
        </p:spPr>
      </p:pic>
    </p:spTree>
    <p:extLst>
      <p:ext uri="{BB962C8B-B14F-4D97-AF65-F5344CB8AC3E}">
        <p14:creationId xmlns:p14="http://schemas.microsoft.com/office/powerpoint/2010/main" val="2069988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E600D0A-0076-D480-8FEC-654A56B7E5C9}"/>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651D2993-3908-6F8D-F3E3-9866226C17E2}"/>
              </a:ext>
            </a:extLst>
          </p:cNvPr>
          <p:cNvSpPr/>
          <p:nvPr/>
        </p:nvSpPr>
        <p:spPr>
          <a:xfrm>
            <a:off x="4954526" y="4282"/>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a:lnSpc>
                <a:spcPct val="115000"/>
              </a:lnSpc>
              <a:spcAft>
                <a:spcPts val="1000"/>
              </a:spcAft>
            </a:pPr>
            <a:endParaRPr lang="en-US"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a:lnSpc>
                <a:spcPct val="115000"/>
              </a:lnSpc>
              <a:spcAft>
                <a:spcPts val="1000"/>
              </a:spcAft>
            </a:pPr>
            <a:endParaRPr lang="en-US"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a:lnSpc>
                <a:spcPct val="115000"/>
              </a:lnSpc>
              <a:spcAft>
                <a:spcPts val="1000"/>
              </a:spcAft>
            </a:pPr>
            <a:endParaRPr lang="en-US"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r>
              <a:rPr lang="en-US" sz="2400"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III] </a:t>
            </a:r>
            <a:r>
              <a:rPr lang="hi-IN"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पूरक हवा:</a:t>
            </a:r>
            <a:endParaRPr lang="en-IN"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सामान्य श्वास छोड़ने के बाद जबरन खींची जा सकने वाली हवा की मात्रा</a:t>
            </a:r>
          </a:p>
          <a:p>
            <a:pPr algn="just">
              <a:lnSpc>
                <a:spcPct val="115000"/>
              </a:lnSpc>
              <a:spcAft>
                <a:spcPts val="1000"/>
              </a:spcAft>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सामान्य मान – 1500 मिली</a:t>
            </a:r>
            <a:endParaRPr lang="en-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r>
              <a:rPr lang="en-US" sz="2400"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IV] </a:t>
            </a:r>
            <a:r>
              <a:rPr lang="hi-IN"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शेष हवा:</a:t>
            </a:r>
            <a:endParaRPr lang="en-IN"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जब जबरन साँस छोड़ी जाती है, तो फेफड़ों में कितनी हवा बची रहती है?</a:t>
            </a:r>
          </a:p>
          <a:p>
            <a:pPr algn="just">
              <a:lnSpc>
                <a:spcPct val="115000"/>
              </a:lnSpc>
              <a:spcAft>
                <a:spcPts val="1000"/>
              </a:spcAft>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सामान्य मान – 1000 से 1500 मिलीलीटर।</a:t>
            </a:r>
            <a:endParaRPr lang="en-US"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12E0017C-F007-05F1-9D52-16F2F9D041B4}"/>
              </a:ext>
            </a:extLst>
          </p:cNvPr>
          <p:cNvSpPr txBox="1"/>
          <p:nvPr/>
        </p:nvSpPr>
        <p:spPr>
          <a:xfrm>
            <a:off x="470507" y="2572625"/>
            <a:ext cx="4164246" cy="1092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7" tIns="29357" rIns="29357" bIns="29357">
            <a:spAutoFit/>
          </a:bodyPr>
          <a:lstStyle/>
          <a:p>
            <a:pPr algn="ctr">
              <a:lnSpc>
                <a:spcPct val="115000"/>
              </a:lnSpc>
              <a:spcAft>
                <a:spcPts val="1000"/>
              </a:spcAft>
            </a:pPr>
            <a:r>
              <a:rPr lang="hi-IN" sz="3200" b="1"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फेफड़ों की क्षमता</a:t>
            </a:r>
            <a:r>
              <a:rPr lang="en-IN" sz="3600" dirty="0">
                <a:latin typeface="Calibri" panose="020F0502020204030204" pitchFamily="34" charset="0"/>
                <a:ea typeface="Times New Roman" panose="02020603050405020304" pitchFamily="18" charset="0"/>
                <a:cs typeface="Mangal" panose="02040503050203030202" pitchFamily="18" charset="0"/>
              </a:rPr>
              <a:t/>
            </a:r>
            <a:br>
              <a:rPr lang="en-IN" sz="3600" dirty="0">
                <a:latin typeface="Calibri" panose="020F0502020204030204" pitchFamily="34" charset="0"/>
                <a:ea typeface="Times New Roman" panose="02020603050405020304" pitchFamily="18" charset="0"/>
                <a:cs typeface="Mangal" panose="02040503050203030202" pitchFamily="18" charset="0"/>
              </a:rPr>
            </a:br>
            <a:endParaRPr lang="en-IN" sz="2800" u="sng"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57E9832D-838A-D61F-3271-177D15337676}"/>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38429A86-4236-F0B1-16F1-127964EC1D9D}"/>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05A01CAE-0FA9-3A9D-495E-6803131AE1A8}"/>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18D1429C-4013-0EE1-D2E4-E406055D04B6}"/>
              </a:ext>
            </a:extLst>
          </p:cNvPr>
          <p:cNvSpPr txBox="1"/>
          <p:nvPr/>
        </p:nvSpPr>
        <p:spPr>
          <a:xfrm>
            <a:off x="5068856" y="1008582"/>
            <a:ext cx="6796176" cy="369332"/>
          </a:xfrm>
          <a:prstGeom prst="rect">
            <a:avLst/>
          </a:prstGeom>
          <a:noFill/>
        </p:spPr>
        <p:txBody>
          <a:bodyPr wrap="square">
            <a:spAutoFit/>
          </a:bodyPr>
          <a:lstStyle/>
          <a:p>
            <a:pPr algn="just">
              <a:spcAft>
                <a:spcPts val="1000"/>
              </a:spcAft>
            </a:pPr>
            <a:r>
              <a:rPr lang="en-US" b="1" dirty="0">
                <a:latin typeface="Calibri" panose="020F0502020204030204" pitchFamily="34" charset="0"/>
                <a:ea typeface="Times New Roman" panose="02020603050405020304" pitchFamily="18" charset="0"/>
                <a:cs typeface="Mangal" panose="02040503050203030202" pitchFamily="18" charset="0"/>
              </a:rPr>
              <a:t>	</a:t>
            </a:r>
            <a:endParaRPr lang="en-IN" sz="3200"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475021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D1A8F82-4FED-B759-B1F1-2F9C9B7B0854}"/>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BD30746-48FE-EE6D-CD37-6B88C48B747C}"/>
              </a:ext>
            </a:extLst>
          </p:cNvPr>
          <p:cNvSpPr/>
          <p:nvPr/>
        </p:nvSpPr>
        <p:spPr>
          <a:xfrm>
            <a:off x="4954526" y="4282"/>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a:lnSpc>
                <a:spcPct val="115000"/>
              </a:lnSpc>
              <a:spcAft>
                <a:spcPts val="1000"/>
              </a:spcAft>
            </a:pPr>
            <a:endParaRPr lang="en-US"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a:lnSpc>
                <a:spcPct val="115000"/>
              </a:lnSpc>
              <a:spcAft>
                <a:spcPts val="1000"/>
              </a:spcAft>
            </a:pPr>
            <a:endParaRPr lang="en-US"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a:lnSpc>
                <a:spcPct val="115000"/>
              </a:lnSpc>
              <a:spcAft>
                <a:spcPts val="1000"/>
              </a:spcAft>
            </a:pPr>
            <a:endParaRPr lang="en-US"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r>
              <a:rPr lang="en-US" sz="2400"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V] </a:t>
            </a:r>
            <a:r>
              <a:rPr lang="hi-IN"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महत्वपूर्ण क्षमता </a:t>
            </a:r>
            <a:r>
              <a:rPr lang="en-US" sz="2400"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जब ज़ोर से साँस ली जाती है, तो ज़ोर लगाकर साँस छोड़ने पर निकलने वाली हवा की मात्रा</a:t>
            </a:r>
          </a:p>
          <a:p>
            <a:pPr algn="just">
              <a:lnSpc>
                <a:spcPct val="115000"/>
              </a:lnSpc>
              <a:spcAft>
                <a:spcPts val="1000"/>
              </a:spcAft>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सामान्य मान – 3000 से 3500 मिलीलीटर।</a:t>
            </a:r>
            <a:endParaRPr lang="en-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r>
              <a:rPr lang="en-US" sz="2400"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VI] </a:t>
            </a:r>
            <a:r>
              <a:rPr lang="hi-IN"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कुल क्षमता </a:t>
            </a:r>
            <a:r>
              <a:rPr lang="en-US" sz="2400"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a:t>
            </a:r>
            <a:endParaRPr lang="en-IN" sz="2400" dirty="0">
              <a:latin typeface="Calibri" panose="020F0502020204030204" pitchFamily="34" charset="0"/>
              <a:ea typeface="Times New Roman" panose="02020603050405020304" pitchFamily="18" charset="0"/>
              <a:cs typeface="Mangal" panose="02040503050203030202" pitchFamily="18" charset="0"/>
            </a:endParaRPr>
          </a:p>
          <a:p>
            <a:pPr algn="just">
              <a:lnSpc>
                <a:spcPct val="115000"/>
              </a:lnSpc>
              <a:spcAft>
                <a:spcPts val="1000"/>
              </a:spcAft>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वायटल क्षमता + शेष वायु</a:t>
            </a:r>
          </a:p>
          <a:p>
            <a:pPr algn="just">
              <a:lnSpc>
                <a:spcPct val="115000"/>
              </a:lnSpc>
              <a:spcAft>
                <a:spcPts val="1000"/>
              </a:spcAft>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सामान्य मान – 4500 से 5000 मिलीलीटर</a:t>
            </a:r>
            <a:endParaRPr lang="en-US"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7114116-8749-E19F-36AA-FE31D89596D4}"/>
              </a:ext>
            </a:extLst>
          </p:cNvPr>
          <p:cNvSpPr txBox="1"/>
          <p:nvPr/>
        </p:nvSpPr>
        <p:spPr>
          <a:xfrm>
            <a:off x="470507" y="2572625"/>
            <a:ext cx="4164246" cy="1092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7" tIns="29357" rIns="29357" bIns="29357">
            <a:spAutoFit/>
          </a:bodyPr>
          <a:lstStyle/>
          <a:p>
            <a:pPr algn="ctr">
              <a:lnSpc>
                <a:spcPct val="115000"/>
              </a:lnSpc>
              <a:spcAft>
                <a:spcPts val="1000"/>
              </a:spcAft>
            </a:pPr>
            <a:r>
              <a:rPr lang="hi-IN" sz="3200" b="1"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फेफड़ों की क्षमता</a:t>
            </a:r>
            <a:r>
              <a:rPr lang="en-IN" sz="3600" dirty="0">
                <a:latin typeface="Calibri" panose="020F0502020204030204" pitchFamily="34" charset="0"/>
                <a:ea typeface="Times New Roman" panose="02020603050405020304" pitchFamily="18" charset="0"/>
                <a:cs typeface="Mangal" panose="02040503050203030202" pitchFamily="18" charset="0"/>
              </a:rPr>
              <a:t/>
            </a:r>
            <a:br>
              <a:rPr lang="en-IN" sz="3600" dirty="0">
                <a:latin typeface="Calibri" panose="020F0502020204030204" pitchFamily="34" charset="0"/>
                <a:ea typeface="Times New Roman" panose="02020603050405020304" pitchFamily="18" charset="0"/>
                <a:cs typeface="Mangal" panose="02040503050203030202" pitchFamily="18" charset="0"/>
              </a:rPr>
            </a:br>
            <a:endParaRPr lang="en-IN" sz="2800" u="sng"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FECFBE2C-5098-BC2D-BA91-2C69E4A8FF70}"/>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D5C801A0-D571-1BEA-DCC1-CC8B95DFE442}"/>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CE1F353C-B93B-FB03-1A80-DE3A1C2D209A}"/>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C02A9958-9D8B-8910-27C8-4C793CF1F6C3}"/>
              </a:ext>
            </a:extLst>
          </p:cNvPr>
          <p:cNvSpPr txBox="1"/>
          <p:nvPr/>
        </p:nvSpPr>
        <p:spPr>
          <a:xfrm>
            <a:off x="5068856" y="1008582"/>
            <a:ext cx="6796176" cy="369332"/>
          </a:xfrm>
          <a:prstGeom prst="rect">
            <a:avLst/>
          </a:prstGeom>
          <a:noFill/>
        </p:spPr>
        <p:txBody>
          <a:bodyPr wrap="square">
            <a:spAutoFit/>
          </a:bodyPr>
          <a:lstStyle/>
          <a:p>
            <a:pPr algn="just">
              <a:spcAft>
                <a:spcPts val="1000"/>
              </a:spcAft>
            </a:pPr>
            <a:r>
              <a:rPr lang="en-US" b="1" dirty="0">
                <a:latin typeface="Calibri" panose="020F0502020204030204" pitchFamily="34" charset="0"/>
                <a:ea typeface="Times New Roman" panose="02020603050405020304" pitchFamily="18" charset="0"/>
                <a:cs typeface="Mangal" panose="02040503050203030202" pitchFamily="18" charset="0"/>
              </a:rPr>
              <a:t>	</a:t>
            </a:r>
            <a:endParaRPr lang="en-IN" sz="3200"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679476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EB02D42-B8B8-E2EB-B757-E665FF3D423D}"/>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30D56A2D-1914-A453-405B-7ADBE5307440}"/>
              </a:ext>
            </a:extLst>
          </p:cNvPr>
          <p:cNvSpPr/>
          <p:nvPr/>
        </p:nvSpPr>
        <p:spPr>
          <a:xfrm>
            <a:off x="4954526" y="4282"/>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a:lnSpc>
                <a:spcPct val="115000"/>
              </a:lnSpc>
              <a:spcAft>
                <a:spcPts val="1000"/>
              </a:spcAft>
            </a:pPr>
            <a:endParaRPr lang="en-US"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a:lnSpc>
                <a:spcPct val="115000"/>
              </a:lnSpc>
              <a:spcAft>
                <a:spcPts val="1000"/>
              </a:spcAft>
            </a:pPr>
            <a:endParaRPr lang="en-US"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a:lnSpc>
                <a:spcPct val="115000"/>
              </a:lnSpc>
              <a:spcAft>
                <a:spcPts val="1000"/>
              </a:spcAft>
            </a:pPr>
            <a:endParaRPr lang="en-US" sz="24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फुफ्फुसीय धमनी फेफड़ों में प्रवेश करने के बाद कई शाखाओं में विभाजित हो जाती है और इससे छोटी-छोटी केशिकाएँ बनती हैं, जिनसे आरबीसी एक लाइन में आगे बढ़ती हैं। ये केशिकाएँ एल्वेओली (वायु-कोशिकाओं) को घेर लेती हैं। केशिकाओं और एल्वेओली की दीवारें इतनी पतली और पारगम्य होती हैं कि हवा (एल्वेओली के अंदर) से आरबीसी (केशिकाओं में) में ऑक्सीजन का आदान-प्रदान हो सके और कार्बन डाइऑक्साइड/जलवाष्प का आदान-प्रदान भी हो सके।</a:t>
            </a:r>
            <a:endParaRPr lang="en-US"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6DAAD2D2-3C48-788D-D388-C103E1E335A5}"/>
              </a:ext>
            </a:extLst>
          </p:cNvPr>
          <p:cNvSpPr txBox="1"/>
          <p:nvPr/>
        </p:nvSpPr>
        <p:spPr>
          <a:xfrm>
            <a:off x="470507" y="2572625"/>
            <a:ext cx="4164246" cy="1283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7" tIns="29357" rIns="29357" bIns="29357">
            <a:spAutoFit/>
          </a:bodyPr>
          <a:lstStyle/>
          <a:p>
            <a:pPr algn="ctr">
              <a:lnSpc>
                <a:spcPct val="115000"/>
              </a:lnSpc>
              <a:spcAft>
                <a:spcPts val="1000"/>
              </a:spcAft>
            </a:pPr>
            <a:r>
              <a:rPr lang="hi-IN" sz="32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फुफ्फुसीय </a:t>
            </a:r>
            <a:endParaRPr lang="en-IN" sz="32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endParaRPr>
          </a:p>
          <a:p>
            <a:pPr algn="ctr">
              <a:lnSpc>
                <a:spcPct val="115000"/>
              </a:lnSpc>
              <a:spcAft>
                <a:spcPts val="1000"/>
              </a:spcAft>
            </a:pPr>
            <a:r>
              <a:rPr lang="hi-IN" sz="32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(बाहरी) श्वसन</a:t>
            </a:r>
            <a:endParaRPr lang="en-IN" sz="2800" u="sng"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B31D7044-0C2E-2A9A-5EF5-A1683BEC834A}"/>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3F3B91F2-F597-B7B5-9849-1B6A70EAD2C4}"/>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A9DCCD39-8A68-FD40-5C17-D1E6137E8F20}"/>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E46346F3-744F-F13A-7C85-1AFBE06E5173}"/>
              </a:ext>
            </a:extLst>
          </p:cNvPr>
          <p:cNvSpPr txBox="1"/>
          <p:nvPr/>
        </p:nvSpPr>
        <p:spPr>
          <a:xfrm>
            <a:off x="5068856" y="1008582"/>
            <a:ext cx="6796176" cy="369332"/>
          </a:xfrm>
          <a:prstGeom prst="rect">
            <a:avLst/>
          </a:prstGeom>
          <a:noFill/>
        </p:spPr>
        <p:txBody>
          <a:bodyPr wrap="square">
            <a:spAutoFit/>
          </a:bodyPr>
          <a:lstStyle/>
          <a:p>
            <a:pPr algn="just">
              <a:spcAft>
                <a:spcPts val="1000"/>
              </a:spcAft>
            </a:pPr>
            <a:r>
              <a:rPr lang="en-US" b="1" dirty="0">
                <a:latin typeface="Calibri" panose="020F0502020204030204" pitchFamily="34" charset="0"/>
                <a:ea typeface="Times New Roman" panose="02020603050405020304" pitchFamily="18" charset="0"/>
                <a:cs typeface="Mangal" panose="02040503050203030202" pitchFamily="18" charset="0"/>
              </a:rPr>
              <a:t>	</a:t>
            </a:r>
            <a:endParaRPr lang="en-IN" sz="3200"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2370072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C5E5CC5-6D76-E688-EDFD-D7B4220A3BB7}"/>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84D2BD29-7DF2-B445-D0A6-F7CAD69F2449}"/>
              </a:ext>
            </a:extLst>
          </p:cNvPr>
          <p:cNvSpPr/>
          <p:nvPr/>
        </p:nvSpPr>
        <p:spPr>
          <a:xfrm>
            <a:off x="4954526" y="4283"/>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algn="just">
              <a:lnSpc>
                <a:spcPct val="115000"/>
              </a:lnSpc>
              <a:spcAft>
                <a:spcPts val="1000"/>
              </a:spcAft>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r>
              <a:rPr lang="en-US"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	</a:t>
            </a: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 ऊतकों में, धमनियां छोटी धमनिकाओं में विभाजित होती हैं और फिर केशिकाओं में बदल जाती हैं। ये केशिकाएं केशिका-जाल बनाती हैं, जहाँ गैसों का आदान-प्रदान होता है। लाल रक्त कोशिकाओं से ऑक्सीजन कोशिकाओं तक पहुंचती है और </a:t>
            </a:r>
            <a:r>
              <a:rPr lang="en-US"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CO2/</a:t>
            </a: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अपशिष्ट पदार्थ रक्त में चले जाते हैं।</a:t>
            </a:r>
            <a:endParaRPr lang="en-IN" sz="2400" dirty="0">
              <a:solidFill>
                <a:schemeClr val="bg1"/>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41742E6-2ED2-7416-3EB5-69A178603BF4}"/>
              </a:ext>
            </a:extLst>
          </p:cNvPr>
          <p:cNvSpPr txBox="1"/>
          <p:nvPr/>
        </p:nvSpPr>
        <p:spPr>
          <a:xfrm>
            <a:off x="470507" y="2572625"/>
            <a:ext cx="4164246" cy="5891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7" tIns="29357" rIns="29357" bIns="29357">
            <a:spAutoFit/>
          </a:bodyPr>
          <a:lstStyle/>
          <a:p>
            <a:pPr algn="ctr">
              <a:lnSpc>
                <a:spcPct val="115000"/>
              </a:lnSpc>
              <a:spcAft>
                <a:spcPts val="1000"/>
              </a:spcAft>
            </a:pPr>
            <a:r>
              <a:rPr lang="hi-IN" sz="3200" u="sng" dirty="0">
                <a:solidFill>
                  <a:srgbClr val="FF0000"/>
                </a:solidFill>
                <a:latin typeface="Bookman Old Style" panose="02050604050505020204" pitchFamily="18" charset="0"/>
                <a:ea typeface="Times New Roman" panose="02020603050405020304" pitchFamily="18" charset="0"/>
                <a:cs typeface="Mangal" panose="02040503050203030202" pitchFamily="18" charset="0"/>
              </a:rPr>
              <a:t>ऊतक श्वसन</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2DA506A-21B2-5424-E55D-6E4AEFE530D4}"/>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8C484646-D79B-1A28-000A-B46636E27B5D}"/>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B3548826-585D-5B8A-42B9-D73BE7FAC67E}"/>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CB02E0D5-6D9B-1853-2708-6C9BE9D45637}"/>
              </a:ext>
            </a:extLst>
          </p:cNvPr>
          <p:cNvSpPr txBox="1"/>
          <p:nvPr/>
        </p:nvSpPr>
        <p:spPr>
          <a:xfrm>
            <a:off x="5068856" y="1008582"/>
            <a:ext cx="6796176" cy="369332"/>
          </a:xfrm>
          <a:prstGeom prst="rect">
            <a:avLst/>
          </a:prstGeom>
          <a:noFill/>
        </p:spPr>
        <p:txBody>
          <a:bodyPr wrap="square">
            <a:spAutoFit/>
          </a:bodyPr>
          <a:lstStyle/>
          <a:p>
            <a:pPr algn="just">
              <a:spcAft>
                <a:spcPts val="1000"/>
              </a:spcAft>
            </a:pPr>
            <a:r>
              <a:rPr lang="en-US" b="1" dirty="0">
                <a:latin typeface="Calibri" panose="020F0502020204030204" pitchFamily="34" charset="0"/>
                <a:ea typeface="Times New Roman" panose="02020603050405020304" pitchFamily="18" charset="0"/>
                <a:cs typeface="Mangal" panose="02040503050203030202" pitchFamily="18" charset="0"/>
              </a:rPr>
              <a:t>	</a:t>
            </a:r>
            <a:endParaRPr lang="en-IN" sz="3200"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867909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B08C181-51A4-BDCC-0607-58E533E6521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6269FEFE-BD06-C3E9-CAC8-0DFFA57E1F7E}"/>
              </a:ext>
            </a:extLst>
          </p:cNvPr>
          <p:cNvSpPr/>
          <p:nvPr/>
        </p:nvSpPr>
        <p:spPr>
          <a:xfrm>
            <a:off x="4954526" y="4283"/>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algn="ctr">
              <a:lnSpc>
                <a:spcPct val="115000"/>
              </a:lnSpc>
              <a:spcAft>
                <a:spcPts val="1000"/>
              </a:spcAft>
            </a:pPr>
            <a:endParaRPr lang="en-US" sz="2400" dirty="0">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sz="2400" dirty="0">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sz="2400" dirty="0">
              <a:latin typeface="Calibri" panose="020F0502020204030204" pitchFamily="34" charset="0"/>
              <a:ea typeface="Times New Roman" panose="02020603050405020304" pitchFamily="18" charset="0"/>
              <a:cs typeface="Mangal" panose="02040503050203030202" pitchFamily="18" charset="0"/>
            </a:endParaRPr>
          </a:p>
          <a:p>
            <a:pPr>
              <a:lnSpc>
                <a:spcPct val="115000"/>
              </a:lnSpc>
              <a:spcAft>
                <a:spcPts val="1000"/>
              </a:spcAft>
            </a:pPr>
            <a:r>
              <a:rPr lang="en-US" sz="3200" b="1" dirty="0">
                <a:solidFill>
                  <a:schemeClr val="bg1"/>
                </a:solidFill>
                <a:latin typeface="Calibri" panose="020F0502020204030204" pitchFamily="34" charset="0"/>
                <a:ea typeface="Times New Roman" panose="02020603050405020304" pitchFamily="18" charset="0"/>
                <a:cs typeface="Mangal" panose="02040503050203030202" pitchFamily="18" charset="0"/>
              </a:rPr>
              <a:t>	</a:t>
            </a:r>
            <a:r>
              <a:rPr lang="hi-IN" sz="3200" b="1" dirty="0">
                <a:solidFill>
                  <a:schemeClr val="bg1"/>
                </a:solidFill>
              </a:rPr>
              <a:t>श्वास लेना</a:t>
            </a:r>
            <a:endParaRPr lang="en-IN" sz="3200" b="1" dirty="0">
              <a:solidFill>
                <a:schemeClr val="bg1"/>
              </a:solidFill>
              <a:latin typeface="Calibri" panose="020F0502020204030204" pitchFamily="34" charset="0"/>
              <a:ea typeface="Times New Roman" panose="02020603050405020304" pitchFamily="18" charset="0"/>
              <a:cs typeface="Mangal" panose="02040503050203030202" pitchFamily="18" charset="0"/>
            </a:endParaRPr>
          </a:p>
          <a:p>
            <a:pPr>
              <a:lnSpc>
                <a:spcPct val="115000"/>
              </a:lnSpc>
              <a:spcAft>
                <a:spcPts val="1000"/>
              </a:spcAft>
            </a:pPr>
            <a:r>
              <a:rPr lang="en-US" sz="3200" b="1" dirty="0">
                <a:solidFill>
                  <a:schemeClr val="bg1"/>
                </a:solidFill>
                <a:latin typeface="Calibri" panose="020F0502020204030204" pitchFamily="34" charset="0"/>
                <a:ea typeface="Times New Roman" panose="02020603050405020304" pitchFamily="18" charset="0"/>
                <a:cs typeface="Mangal" panose="02040503050203030202" pitchFamily="18" charset="0"/>
              </a:rPr>
              <a:t>	</a:t>
            </a:r>
            <a:r>
              <a:rPr lang="hi-IN" sz="3200" b="1" dirty="0">
                <a:solidFill>
                  <a:schemeClr val="bg1"/>
                </a:solidFill>
              </a:rPr>
              <a:t>श्वास-विस्रास</a:t>
            </a:r>
            <a:endParaRPr lang="en-IN" sz="3200" b="1" dirty="0">
              <a:solidFill>
                <a:schemeClr val="bg1"/>
              </a:solidFill>
              <a:latin typeface="Calibri" panose="020F0502020204030204" pitchFamily="34" charset="0"/>
              <a:ea typeface="Times New Roman" panose="02020603050405020304" pitchFamily="18" charset="0"/>
              <a:cs typeface="Mangal" panose="02040503050203030202" pitchFamily="18" charset="0"/>
            </a:endParaRPr>
          </a:p>
          <a:p>
            <a:pPr>
              <a:lnSpc>
                <a:spcPct val="115000"/>
              </a:lnSpc>
              <a:spcAft>
                <a:spcPts val="1000"/>
              </a:spcAft>
            </a:pPr>
            <a:r>
              <a:rPr lang="en-US" sz="3200" b="1" dirty="0">
                <a:solidFill>
                  <a:schemeClr val="bg1"/>
                </a:solidFill>
                <a:latin typeface="Calibri" panose="020F0502020204030204" pitchFamily="34" charset="0"/>
                <a:ea typeface="Times New Roman" panose="02020603050405020304" pitchFamily="18" charset="0"/>
                <a:cs typeface="Mangal" panose="02040503050203030202" pitchFamily="18" charset="0"/>
              </a:rPr>
              <a:t>	</a:t>
            </a:r>
            <a:r>
              <a:rPr lang="hi-IN" sz="3200" b="1" dirty="0">
                <a:solidFill>
                  <a:schemeClr val="bg1"/>
                </a:solidFill>
                <a:latin typeface="Calibri" panose="020F0502020204030204" pitchFamily="34" charset="0"/>
                <a:ea typeface="Times New Roman" panose="02020603050405020304" pitchFamily="18" charset="0"/>
                <a:cs typeface="Mangal" panose="02040503050203030202" pitchFamily="18" charset="0"/>
              </a:rPr>
              <a:t>विराम</a:t>
            </a:r>
            <a:endParaRPr lang="en-IN" sz="2400" dirty="0">
              <a:solidFill>
                <a:schemeClr val="bg1"/>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112841F9-AE75-B45B-5537-85A279AB9E32}"/>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C1067D96-D96E-103B-8F6E-2EFE05F1FFAC}"/>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802AEF62-E991-0C51-4E8E-BB1E4624BC6C}"/>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1E796A87-D16E-01F2-FA80-F5097BF693B8}"/>
              </a:ext>
            </a:extLst>
          </p:cNvPr>
          <p:cNvSpPr txBox="1"/>
          <p:nvPr/>
        </p:nvSpPr>
        <p:spPr>
          <a:xfrm>
            <a:off x="5068856" y="1008582"/>
            <a:ext cx="6796176" cy="392159"/>
          </a:xfrm>
          <a:prstGeom prst="rect">
            <a:avLst/>
          </a:prstGeom>
          <a:noFill/>
        </p:spPr>
        <p:txBody>
          <a:bodyPr wrap="square">
            <a:spAutoFit/>
          </a:bodyPr>
          <a:lstStyle/>
          <a:p>
            <a:pPr algn="ctr">
              <a:lnSpc>
                <a:spcPct val="115000"/>
              </a:lnSpc>
              <a:spcAft>
                <a:spcPts val="1000"/>
              </a:spcAft>
            </a:pPr>
            <a:endParaRPr lang="en-IN" dirty="0">
              <a:latin typeface="Calibri" panose="020F0502020204030204" pitchFamily="34" charset="0"/>
              <a:ea typeface="Times New Roman" panose="02020603050405020304" pitchFamily="18" charset="0"/>
              <a:cs typeface="Mangal" panose="02040503050203030202" pitchFamily="18" charset="0"/>
            </a:endParaRPr>
          </a:p>
        </p:txBody>
      </p:sp>
      <p:sp>
        <p:nvSpPr>
          <p:cNvPr id="6" name="TextBox 5">
            <a:extLst>
              <a:ext uri="{FF2B5EF4-FFF2-40B4-BE49-F238E27FC236}">
                <a16:creationId xmlns:a16="http://schemas.microsoft.com/office/drawing/2014/main" xmlns="" id="{196973CA-109B-C6A4-9144-C41A6ED412FB}"/>
              </a:ext>
            </a:extLst>
          </p:cNvPr>
          <p:cNvSpPr txBox="1"/>
          <p:nvPr/>
        </p:nvSpPr>
        <p:spPr>
          <a:xfrm>
            <a:off x="987458" y="2744303"/>
            <a:ext cx="3113202" cy="584775"/>
          </a:xfrm>
          <a:prstGeom prst="rect">
            <a:avLst/>
          </a:prstGeom>
          <a:noFill/>
        </p:spPr>
        <p:txBody>
          <a:bodyPr wrap="square">
            <a:spAutoFit/>
          </a:bodyPr>
          <a:lstStyle/>
          <a:p>
            <a:pPr algn="ctr"/>
            <a:r>
              <a:rPr lang="hi-IN" altLang="en-US"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श्वसन की प्रक्रिया</a:t>
            </a:r>
            <a:endParaRPr lang="en-IN" sz="3200" dirty="0"/>
          </a:p>
        </p:txBody>
      </p:sp>
      <p:sp>
        <p:nvSpPr>
          <p:cNvPr id="8" name="Arrow: Right 7">
            <a:extLst>
              <a:ext uri="{FF2B5EF4-FFF2-40B4-BE49-F238E27FC236}">
                <a16:creationId xmlns:a16="http://schemas.microsoft.com/office/drawing/2014/main" xmlns="" id="{C6A08C6D-93F6-9C8C-72A6-370A12EA2520}"/>
              </a:ext>
            </a:extLst>
          </p:cNvPr>
          <p:cNvSpPr/>
          <p:nvPr/>
        </p:nvSpPr>
        <p:spPr>
          <a:xfrm>
            <a:off x="5068856" y="1913641"/>
            <a:ext cx="208830" cy="1878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Arrow: Right 8">
            <a:extLst>
              <a:ext uri="{FF2B5EF4-FFF2-40B4-BE49-F238E27FC236}">
                <a16:creationId xmlns:a16="http://schemas.microsoft.com/office/drawing/2014/main" xmlns="" id="{2DA9BF3A-C702-7D8F-05C8-223E63EED48E}"/>
              </a:ext>
            </a:extLst>
          </p:cNvPr>
          <p:cNvSpPr/>
          <p:nvPr/>
        </p:nvSpPr>
        <p:spPr>
          <a:xfrm>
            <a:off x="5068856" y="2578941"/>
            <a:ext cx="208830" cy="1878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Arrow: Right 9">
            <a:extLst>
              <a:ext uri="{FF2B5EF4-FFF2-40B4-BE49-F238E27FC236}">
                <a16:creationId xmlns:a16="http://schemas.microsoft.com/office/drawing/2014/main" xmlns="" id="{6E2E3474-0ECA-AFA3-47C2-48F782B30C78}"/>
              </a:ext>
            </a:extLst>
          </p:cNvPr>
          <p:cNvSpPr/>
          <p:nvPr/>
        </p:nvSpPr>
        <p:spPr>
          <a:xfrm>
            <a:off x="5068856" y="3282912"/>
            <a:ext cx="208830" cy="18785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29711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ACE226A-CD99-EA0A-DFFD-145D046E1C04}"/>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CA7953D1-CAD8-C5DE-0475-254403D8E69B}"/>
              </a:ext>
            </a:extLst>
          </p:cNvPr>
          <p:cNvSpPr/>
          <p:nvPr/>
        </p:nvSpPr>
        <p:spPr>
          <a:xfrm>
            <a:off x="4954526" y="4283"/>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algn="ctr">
              <a:lnSpc>
                <a:spcPct val="115000"/>
              </a:lnSpc>
              <a:spcAft>
                <a:spcPts val="1000"/>
              </a:spcAft>
            </a:pPr>
            <a:endParaRPr lang="en-US" sz="2400" dirty="0">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sz="2400" dirty="0">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5B98A9B8-DED6-0BDA-D09F-BA03A9C8586F}"/>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A4C2D54F-C369-D5E0-DB2D-52C2DE4C22C1}"/>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29497FCE-C21B-0960-059A-24BF167ECF81}"/>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16CCA2BB-6599-3BEE-0BBC-F7D89B18B816}"/>
              </a:ext>
            </a:extLst>
          </p:cNvPr>
          <p:cNvSpPr txBox="1"/>
          <p:nvPr/>
        </p:nvSpPr>
        <p:spPr>
          <a:xfrm>
            <a:off x="5068856" y="1008582"/>
            <a:ext cx="6796176" cy="392159"/>
          </a:xfrm>
          <a:prstGeom prst="rect">
            <a:avLst/>
          </a:prstGeom>
          <a:noFill/>
        </p:spPr>
        <p:txBody>
          <a:bodyPr wrap="square">
            <a:spAutoFit/>
          </a:bodyPr>
          <a:lstStyle/>
          <a:p>
            <a:pPr algn="ctr">
              <a:lnSpc>
                <a:spcPct val="115000"/>
              </a:lnSpc>
              <a:spcAft>
                <a:spcPts val="1000"/>
              </a:spcAft>
            </a:pPr>
            <a:endParaRPr lang="en-IN" dirty="0">
              <a:latin typeface="Calibri" panose="020F0502020204030204" pitchFamily="34" charset="0"/>
              <a:ea typeface="Times New Roman" panose="02020603050405020304" pitchFamily="18" charset="0"/>
              <a:cs typeface="Mangal" panose="02040503050203030202" pitchFamily="18" charset="0"/>
            </a:endParaRPr>
          </a:p>
        </p:txBody>
      </p:sp>
      <p:sp>
        <p:nvSpPr>
          <p:cNvPr id="6" name="TextBox 5">
            <a:extLst>
              <a:ext uri="{FF2B5EF4-FFF2-40B4-BE49-F238E27FC236}">
                <a16:creationId xmlns:a16="http://schemas.microsoft.com/office/drawing/2014/main" xmlns="" id="{D83831C8-0107-EB07-C4E3-D9B18B7D4B9D}"/>
              </a:ext>
            </a:extLst>
          </p:cNvPr>
          <p:cNvSpPr txBox="1"/>
          <p:nvPr/>
        </p:nvSpPr>
        <p:spPr>
          <a:xfrm>
            <a:off x="987458" y="2767839"/>
            <a:ext cx="3113202" cy="584775"/>
          </a:xfrm>
          <a:prstGeom prst="rect">
            <a:avLst/>
          </a:prstGeom>
          <a:noFill/>
        </p:spPr>
        <p:txBody>
          <a:bodyPr wrap="square">
            <a:spAutoFit/>
          </a:bodyPr>
          <a:lstStyle/>
          <a:p>
            <a:pPr algn="ctr"/>
            <a:r>
              <a:rPr lang="hi-IN" altLang="en-US"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श्वसन की प्रक्रिया</a:t>
            </a:r>
            <a:endParaRPr lang="en-IN" sz="3200" dirty="0"/>
          </a:p>
        </p:txBody>
      </p:sp>
      <p:pic>
        <p:nvPicPr>
          <p:cNvPr id="4" name="Picture 3" descr="14">
            <a:extLst>
              <a:ext uri="{FF2B5EF4-FFF2-40B4-BE49-F238E27FC236}">
                <a16:creationId xmlns:a16="http://schemas.microsoft.com/office/drawing/2014/main" xmlns="" id="{634429D4-C220-D234-8EBE-C8BC29DBB089}"/>
              </a:ext>
            </a:extLst>
          </p:cNvPr>
          <p:cNvPicPr>
            <a:picLocks noChangeAspect="1"/>
          </p:cNvPicPr>
          <p:nvPr/>
        </p:nvPicPr>
        <p:blipFill>
          <a:blip r:embed="rId3"/>
          <a:srcRect/>
          <a:stretch>
            <a:fillRect/>
          </a:stretch>
        </p:blipFill>
        <p:spPr bwMode="auto">
          <a:xfrm>
            <a:off x="5068855" y="1677978"/>
            <a:ext cx="7016307" cy="5000057"/>
          </a:xfrm>
          <a:prstGeom prst="rect">
            <a:avLst/>
          </a:prstGeom>
          <a:noFill/>
          <a:ln w="9525">
            <a:noFill/>
            <a:miter lim="800000"/>
            <a:headEnd/>
            <a:tailEnd/>
          </a:ln>
        </p:spPr>
      </p:pic>
    </p:spTree>
    <p:extLst>
      <p:ext uri="{BB962C8B-B14F-4D97-AF65-F5344CB8AC3E}">
        <p14:creationId xmlns:p14="http://schemas.microsoft.com/office/powerpoint/2010/main" val="2010157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7884693-E900-6FA9-3203-2BD6C5E7C142}"/>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C38E94BE-E245-0B3E-BE77-024AD7BE9F0D}"/>
              </a:ext>
            </a:extLst>
          </p:cNvPr>
          <p:cNvSpPr/>
          <p:nvPr/>
        </p:nvSpPr>
        <p:spPr>
          <a:xfrm>
            <a:off x="4954526" y="4283"/>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algn="just">
              <a:lnSpc>
                <a:spcPct val="115000"/>
              </a:lnSpc>
              <a:spcAft>
                <a:spcPts val="1000"/>
              </a:spcAft>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श्वास लेने के दौरान, डायाफ्राम और इंटरकोस्टल मांसपेशियां सिकुड़ती हैं, जिससे डायाफ्राम चपटा हो जाता है और पसलियां ऊपर और आगे की ओर हिलती हैं। इससे छाती का गुहा ऊपर से नीचे की ओर (डायाफ्राम के चपटा होने के कारण) और आगे-पीछे तथा दाएं-बाएं (पसलियों और स्टर्नम की गति के कारण) फैल जाती है। फेफड़ों की लचीलेपन के कारण यह खाली जगह फेफड़ों द्वारा भर जाती है। फेफड़ों के अंदर दबाव कम हो जाता है और बाहर से हवा अंदर खींची जाती है। इस प्रक्रिया को श्वास लेना कहते हैं।</a:t>
            </a:r>
            <a:endParaRPr lang="en-IN" sz="2400" dirty="0">
              <a:solidFill>
                <a:schemeClr val="bg1"/>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16ADFBDD-C3D1-7B86-358D-A639B4E8C3BA}"/>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43D0DCB4-7046-6F58-B746-6EF83E9CBC28}"/>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B0D4DCEE-670C-0731-67C8-1CEF20C77FA0}"/>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5B01239C-D303-B169-901B-60BB01202D71}"/>
              </a:ext>
            </a:extLst>
          </p:cNvPr>
          <p:cNvSpPr txBox="1"/>
          <p:nvPr/>
        </p:nvSpPr>
        <p:spPr>
          <a:xfrm>
            <a:off x="5068856" y="1008582"/>
            <a:ext cx="6796176" cy="392159"/>
          </a:xfrm>
          <a:prstGeom prst="rect">
            <a:avLst/>
          </a:prstGeom>
          <a:noFill/>
        </p:spPr>
        <p:txBody>
          <a:bodyPr wrap="square">
            <a:spAutoFit/>
          </a:bodyPr>
          <a:lstStyle/>
          <a:p>
            <a:pPr algn="ctr">
              <a:lnSpc>
                <a:spcPct val="115000"/>
              </a:lnSpc>
              <a:spcAft>
                <a:spcPts val="1000"/>
              </a:spcAft>
            </a:pPr>
            <a:endParaRPr lang="en-IN" dirty="0">
              <a:latin typeface="Calibri" panose="020F0502020204030204" pitchFamily="34" charset="0"/>
              <a:ea typeface="Times New Roman" panose="02020603050405020304" pitchFamily="18" charset="0"/>
              <a:cs typeface="Mangal" panose="02040503050203030202" pitchFamily="18" charset="0"/>
            </a:endParaRPr>
          </a:p>
        </p:txBody>
      </p:sp>
      <p:sp>
        <p:nvSpPr>
          <p:cNvPr id="6" name="TextBox 5">
            <a:extLst>
              <a:ext uri="{FF2B5EF4-FFF2-40B4-BE49-F238E27FC236}">
                <a16:creationId xmlns:a16="http://schemas.microsoft.com/office/drawing/2014/main" xmlns="" id="{126AEF00-1E0E-1A66-92D7-7A9529880977}"/>
              </a:ext>
            </a:extLst>
          </p:cNvPr>
          <p:cNvSpPr txBox="1"/>
          <p:nvPr/>
        </p:nvSpPr>
        <p:spPr>
          <a:xfrm>
            <a:off x="987458" y="2767839"/>
            <a:ext cx="3113202" cy="622158"/>
          </a:xfrm>
          <a:prstGeom prst="rect">
            <a:avLst/>
          </a:prstGeom>
          <a:noFill/>
        </p:spPr>
        <p:txBody>
          <a:bodyPr wrap="square">
            <a:spAutoFit/>
          </a:bodyPr>
          <a:lstStyle/>
          <a:p>
            <a:pPr algn="ctr">
              <a:lnSpc>
                <a:spcPct val="115000"/>
              </a:lnSpc>
              <a:spcAft>
                <a:spcPts val="1000"/>
              </a:spcAft>
            </a:pPr>
            <a:r>
              <a:rPr lang="hi-IN" sz="3200" b="1" dirty="0">
                <a:solidFill>
                  <a:srgbClr val="FF0000"/>
                </a:solidFill>
              </a:rPr>
              <a:t>श्वास लेना</a:t>
            </a:r>
            <a:endParaRPr lang="en-IN" sz="3200" b="1"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496176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42A4864-0D9D-EEFA-AB95-BD7226AF64A2}"/>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2EE8E5D4-B999-CA12-BD8F-666E5DCAC39E}"/>
              </a:ext>
            </a:extLst>
          </p:cNvPr>
          <p:cNvSpPr/>
          <p:nvPr/>
        </p:nvSpPr>
        <p:spPr>
          <a:xfrm>
            <a:off x="4954526" y="4283"/>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algn="just">
              <a:lnSpc>
                <a:spcPct val="115000"/>
              </a:lnSpc>
              <a:spcAft>
                <a:spcPts val="1000"/>
              </a:spcAft>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श्वास छोड़ने के दौरान, इसके विपरीत प्रक्रिया होती है। डायाफ्राम और इंटरकोस्टल मांसपेशियाँ ढीली हो जाती हैं, जिससे डायाफ्राम, पसलियाँ और स्टर्नम अपनी मूल स्थिति में वापस आ जाते हैं। नतीजतन, छाती की गुहा ऊपर से नीचे, आगे से पीछे और एक तरफ से दूसरी तरफ सिकुड़ जाती है। फेफड़े भी सिकुड़ जाते हैं, जिससे फेफड़ों के अंदर दबाव बढ़ता है और हवा फेफड़ों से बाहर निकल जाती है। इस प्रक्रिया को श्वास-विस्रासन (एक्सपिरेसन) कहा जाता है।</a:t>
            </a:r>
            <a:endParaRPr lang="en-IN" sz="2800" dirty="0">
              <a:solidFill>
                <a:schemeClr val="bg1"/>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DA85D480-AE82-D09E-1AEF-CA577E51DA90}"/>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FDB1CB2B-9C90-401F-A6DB-3D1549221EFB}"/>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8311BAFA-3A75-4E05-7638-C42D3C15F848}"/>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1A4AF6BA-B524-765E-39AA-DAD3C48F2050}"/>
              </a:ext>
            </a:extLst>
          </p:cNvPr>
          <p:cNvSpPr txBox="1"/>
          <p:nvPr/>
        </p:nvSpPr>
        <p:spPr>
          <a:xfrm>
            <a:off x="5068856" y="1008582"/>
            <a:ext cx="6796176" cy="392159"/>
          </a:xfrm>
          <a:prstGeom prst="rect">
            <a:avLst/>
          </a:prstGeom>
          <a:noFill/>
        </p:spPr>
        <p:txBody>
          <a:bodyPr wrap="square">
            <a:spAutoFit/>
          </a:bodyPr>
          <a:lstStyle/>
          <a:p>
            <a:pPr algn="ctr">
              <a:lnSpc>
                <a:spcPct val="115000"/>
              </a:lnSpc>
              <a:spcAft>
                <a:spcPts val="1000"/>
              </a:spcAft>
            </a:pPr>
            <a:endParaRPr lang="en-IN" dirty="0">
              <a:latin typeface="Calibri" panose="020F0502020204030204" pitchFamily="34" charset="0"/>
              <a:ea typeface="Times New Roman" panose="02020603050405020304" pitchFamily="18" charset="0"/>
              <a:cs typeface="Mangal" panose="02040503050203030202" pitchFamily="18" charset="0"/>
            </a:endParaRPr>
          </a:p>
        </p:txBody>
      </p:sp>
      <p:sp>
        <p:nvSpPr>
          <p:cNvPr id="6" name="TextBox 5">
            <a:extLst>
              <a:ext uri="{FF2B5EF4-FFF2-40B4-BE49-F238E27FC236}">
                <a16:creationId xmlns:a16="http://schemas.microsoft.com/office/drawing/2014/main" xmlns="" id="{E33A43C7-A234-96CE-356B-B6AAAB5B4848}"/>
              </a:ext>
            </a:extLst>
          </p:cNvPr>
          <p:cNvSpPr txBox="1"/>
          <p:nvPr/>
        </p:nvSpPr>
        <p:spPr>
          <a:xfrm>
            <a:off x="987458" y="2767839"/>
            <a:ext cx="3113202" cy="622158"/>
          </a:xfrm>
          <a:prstGeom prst="rect">
            <a:avLst/>
          </a:prstGeom>
          <a:noFill/>
        </p:spPr>
        <p:txBody>
          <a:bodyPr wrap="square">
            <a:spAutoFit/>
          </a:bodyPr>
          <a:lstStyle/>
          <a:p>
            <a:pPr algn="ctr">
              <a:lnSpc>
                <a:spcPct val="115000"/>
              </a:lnSpc>
              <a:spcAft>
                <a:spcPts val="1000"/>
              </a:spcAft>
            </a:pPr>
            <a:r>
              <a:rPr lang="hi-IN" sz="3200" b="1" dirty="0">
                <a:solidFill>
                  <a:srgbClr val="FF0000"/>
                </a:solidFill>
              </a:rPr>
              <a:t>श्वास-विस्रास</a:t>
            </a:r>
            <a:endParaRPr lang="en-IN" sz="3200" b="1"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513758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E531763-DBA9-CAC1-4C9A-A5016EDBB06D}"/>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510A54D1-E30A-DACB-FD19-97BC00368C70}"/>
              </a:ext>
            </a:extLst>
          </p:cNvPr>
          <p:cNvSpPr/>
          <p:nvPr/>
        </p:nvSpPr>
        <p:spPr>
          <a:xfrm>
            <a:off x="4954526" y="4283"/>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algn="just">
              <a:lnSpc>
                <a:spcPct val="115000"/>
              </a:lnSpc>
              <a:spcAft>
                <a:spcPts val="1000"/>
              </a:spcAft>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r>
              <a:rPr lang="hi-IN" sz="28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श्वास लेने और छोड़ने के बाद, एक छोटा सा अंतराल होता है जिसे पॉज़ कहा जाता है।</a:t>
            </a:r>
            <a:endParaRPr lang="en-IN" sz="24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DBD231C5-842B-A159-6F42-7151B6F91078}"/>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AB92340B-17F1-853F-B7FC-3D7DB35B65DB}"/>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51D14F30-C302-C96C-DD45-F92E1A9D252A}"/>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369B0BFA-289D-DE41-BE83-B20EE5556336}"/>
              </a:ext>
            </a:extLst>
          </p:cNvPr>
          <p:cNvSpPr txBox="1"/>
          <p:nvPr/>
        </p:nvSpPr>
        <p:spPr>
          <a:xfrm>
            <a:off x="5068856" y="1008582"/>
            <a:ext cx="6796176" cy="392159"/>
          </a:xfrm>
          <a:prstGeom prst="rect">
            <a:avLst/>
          </a:prstGeom>
          <a:noFill/>
        </p:spPr>
        <p:txBody>
          <a:bodyPr wrap="square">
            <a:spAutoFit/>
          </a:bodyPr>
          <a:lstStyle/>
          <a:p>
            <a:pPr algn="ctr">
              <a:lnSpc>
                <a:spcPct val="115000"/>
              </a:lnSpc>
              <a:spcAft>
                <a:spcPts val="1000"/>
              </a:spcAft>
            </a:pPr>
            <a:endParaRPr lang="en-IN" dirty="0">
              <a:latin typeface="Calibri" panose="020F0502020204030204" pitchFamily="34" charset="0"/>
              <a:ea typeface="Times New Roman" panose="02020603050405020304" pitchFamily="18" charset="0"/>
              <a:cs typeface="Mangal" panose="02040503050203030202" pitchFamily="18" charset="0"/>
            </a:endParaRPr>
          </a:p>
        </p:txBody>
      </p:sp>
      <p:sp>
        <p:nvSpPr>
          <p:cNvPr id="6" name="TextBox 5">
            <a:extLst>
              <a:ext uri="{FF2B5EF4-FFF2-40B4-BE49-F238E27FC236}">
                <a16:creationId xmlns:a16="http://schemas.microsoft.com/office/drawing/2014/main" xmlns="" id="{A9E22BDE-E372-FBF4-C293-DEB0D41E82AE}"/>
              </a:ext>
            </a:extLst>
          </p:cNvPr>
          <p:cNvSpPr txBox="1"/>
          <p:nvPr/>
        </p:nvSpPr>
        <p:spPr>
          <a:xfrm>
            <a:off x="992327" y="2758412"/>
            <a:ext cx="3113202" cy="622158"/>
          </a:xfrm>
          <a:prstGeom prst="rect">
            <a:avLst/>
          </a:prstGeom>
          <a:noFill/>
        </p:spPr>
        <p:txBody>
          <a:bodyPr wrap="square">
            <a:spAutoFit/>
          </a:bodyPr>
          <a:lstStyle/>
          <a:p>
            <a:pPr algn="ctr">
              <a:lnSpc>
                <a:spcPct val="115000"/>
              </a:lnSpc>
              <a:spcAft>
                <a:spcPts val="1000"/>
              </a:spcAft>
            </a:pPr>
            <a:r>
              <a:rPr lang="hi-IN" sz="3200" b="1" dirty="0">
                <a:solidFill>
                  <a:srgbClr val="FF0000"/>
                </a:solidFill>
                <a:latin typeface="Calibri" panose="020F0502020204030204" pitchFamily="34" charset="0"/>
                <a:ea typeface="Times New Roman" panose="02020603050405020304" pitchFamily="18" charset="0"/>
                <a:cs typeface="Mangal" panose="02040503050203030202" pitchFamily="18" charset="0"/>
              </a:rPr>
              <a:t>विराम</a:t>
            </a:r>
            <a:endParaRPr lang="en-IN" sz="2400"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7568508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481387B-442D-BEC7-FEFB-6811DC6036F6}"/>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6E0E3631-FD14-B52F-72FC-3600BC26BA86}"/>
              </a:ext>
            </a:extLst>
          </p:cNvPr>
          <p:cNvSpPr/>
          <p:nvPr/>
        </p:nvSpPr>
        <p:spPr>
          <a:xfrm>
            <a:off x="4954526" y="4283"/>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algn="just">
              <a:lnSpc>
                <a:spcPct val="115000"/>
              </a:lnSpc>
              <a:spcAft>
                <a:spcPts val="1000"/>
              </a:spcAft>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algn="ctr">
              <a:lnSpc>
                <a:spcPct val="115000"/>
              </a:lnSpc>
              <a:spcAft>
                <a:spcPts val="1000"/>
              </a:spcAft>
            </a:pPr>
            <a:endParaRPr lang="en-US" sz="2800" u="sng" dirty="0">
              <a:solidFill>
                <a:schemeClr val="bg1"/>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sz="2800" u="sng" dirty="0">
              <a:solidFill>
                <a:schemeClr val="bg1"/>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r>
              <a:rPr lang="hi-IN" sz="2800" u="sng" dirty="0">
                <a:solidFill>
                  <a:schemeClr val="bg1"/>
                </a:solidFill>
                <a:latin typeface="Calibri" panose="020F0502020204030204" pitchFamily="34" charset="0"/>
                <a:ea typeface="Times New Roman" panose="02020603050405020304" pitchFamily="18" charset="0"/>
                <a:cs typeface="Mangal" panose="02040503050203030202" pitchFamily="18" charset="0"/>
              </a:rPr>
              <a:t>सामान्य श्वसन दर = 16 – 18 / मिनट</a:t>
            </a:r>
            <a:endParaRPr lang="en-IN" sz="2800" dirty="0">
              <a:solidFill>
                <a:schemeClr val="bg1"/>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2DE1DA2A-EB30-4376-CD87-043CAC26D2A3}"/>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A9B0972D-7945-EBA4-E777-5210C3ED14FE}"/>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8EE7F50C-40E1-9415-ABD4-7FC1D1E0865A}"/>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B930CF85-0358-DB55-0B8F-C91835273DC7}"/>
              </a:ext>
            </a:extLst>
          </p:cNvPr>
          <p:cNvSpPr txBox="1"/>
          <p:nvPr/>
        </p:nvSpPr>
        <p:spPr>
          <a:xfrm>
            <a:off x="5068856" y="1008582"/>
            <a:ext cx="6796176" cy="392159"/>
          </a:xfrm>
          <a:prstGeom prst="rect">
            <a:avLst/>
          </a:prstGeom>
          <a:noFill/>
        </p:spPr>
        <p:txBody>
          <a:bodyPr wrap="square">
            <a:spAutoFit/>
          </a:bodyPr>
          <a:lstStyle/>
          <a:p>
            <a:pPr algn="ctr">
              <a:lnSpc>
                <a:spcPct val="115000"/>
              </a:lnSpc>
              <a:spcAft>
                <a:spcPts val="1000"/>
              </a:spcAft>
            </a:pPr>
            <a:endParaRPr lang="en-IN" dirty="0">
              <a:latin typeface="Calibri" panose="020F0502020204030204" pitchFamily="34" charset="0"/>
              <a:ea typeface="Times New Roman" panose="02020603050405020304" pitchFamily="18" charset="0"/>
              <a:cs typeface="Mangal" panose="02040503050203030202" pitchFamily="18" charset="0"/>
            </a:endParaRPr>
          </a:p>
        </p:txBody>
      </p:sp>
      <p:sp>
        <p:nvSpPr>
          <p:cNvPr id="6" name="TextBox 5">
            <a:extLst>
              <a:ext uri="{FF2B5EF4-FFF2-40B4-BE49-F238E27FC236}">
                <a16:creationId xmlns:a16="http://schemas.microsoft.com/office/drawing/2014/main" xmlns="" id="{E88E9227-E545-83EF-7471-E6EB029D0D2C}"/>
              </a:ext>
            </a:extLst>
          </p:cNvPr>
          <p:cNvSpPr txBox="1"/>
          <p:nvPr/>
        </p:nvSpPr>
        <p:spPr>
          <a:xfrm>
            <a:off x="992327" y="2758412"/>
            <a:ext cx="3113202" cy="612604"/>
          </a:xfrm>
          <a:prstGeom prst="rect">
            <a:avLst/>
          </a:prstGeom>
          <a:noFill/>
        </p:spPr>
        <p:txBody>
          <a:bodyPr wrap="square">
            <a:spAutoFit/>
          </a:bodyPr>
          <a:lstStyle/>
          <a:p>
            <a:pPr algn="ctr">
              <a:lnSpc>
                <a:spcPct val="115000"/>
              </a:lnSpc>
              <a:spcAft>
                <a:spcPts val="1000"/>
              </a:spcAft>
            </a:pPr>
            <a:r>
              <a:rPr lang="hi-IN" sz="3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श्वसन का नियंत्रण</a:t>
            </a:r>
            <a:endParaRPr lang="en-IN" sz="32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4271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AE1B0F8-6852-ACBC-7669-719B468E59CF}"/>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8E108FD6-A5DA-2314-0CF1-610EA6081D4F}"/>
              </a:ext>
            </a:extLst>
          </p:cNvPr>
          <p:cNvSpPr/>
          <p:nvPr/>
        </p:nvSpPr>
        <p:spPr>
          <a:xfrm>
            <a:off x="4954526" y="4282"/>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a:lnSpc>
                <a:spcPct val="115000"/>
              </a:lnSpc>
              <a:spcAft>
                <a:spcPts val="1000"/>
              </a:spcAft>
            </a:pPr>
            <a:endParaRPr lang="en-US" dirty="0">
              <a:latin typeface="Calibri" panose="020F0502020204030204" pitchFamily="34" charset="0"/>
              <a:ea typeface="Times New Roman" panose="02020603050405020304" pitchFamily="18" charset="0"/>
              <a:cs typeface="Mangal" panose="02040503050203030202" pitchFamily="18" charset="0"/>
            </a:endParaRPr>
          </a:p>
          <a:p>
            <a:pPr>
              <a:lnSpc>
                <a:spcPct val="115000"/>
              </a:lnSpc>
              <a:spcAft>
                <a:spcPts val="1000"/>
              </a:spcAft>
            </a:pPr>
            <a:endParaRPr lang="en-US" dirty="0">
              <a:latin typeface="Calibri" panose="020F0502020204030204" pitchFamily="34" charset="0"/>
              <a:ea typeface="Times New Roman" panose="02020603050405020304" pitchFamily="18" charset="0"/>
              <a:cs typeface="Mangal" panose="02040503050203030202" pitchFamily="18" charset="0"/>
            </a:endParaRPr>
          </a:p>
          <a:p>
            <a:pPr>
              <a:lnSpc>
                <a:spcPct val="115000"/>
              </a:lnSpc>
              <a:spcAft>
                <a:spcPts val="1000"/>
              </a:spcAft>
            </a:pPr>
            <a:endParaRPr lang="en-US" dirty="0">
              <a:latin typeface="Calibri" panose="020F0502020204030204" pitchFamily="34" charset="0"/>
              <a:ea typeface="Times New Roman" panose="02020603050405020304" pitchFamily="18" charset="0"/>
              <a:cs typeface="Mangal" panose="02040503050203030202" pitchFamily="18" charset="0"/>
            </a:endParaRPr>
          </a:p>
          <a:p>
            <a:pPr>
              <a:lnSpc>
                <a:spcPct val="115000"/>
              </a:lnSpc>
              <a:spcAft>
                <a:spcPts val="1000"/>
              </a:spcAft>
            </a:pPr>
            <a:endParaRPr lang="en-US" dirty="0">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D331BDA6-3358-1540-5D68-608CA696332E}"/>
              </a:ext>
            </a:extLst>
          </p:cNvPr>
          <p:cNvSpPr txBox="1"/>
          <p:nvPr/>
        </p:nvSpPr>
        <p:spPr>
          <a:xfrm>
            <a:off x="470507" y="2572625"/>
            <a:ext cx="4164246" cy="1158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7" tIns="29357" rIns="29357" bIns="29357">
            <a:spAutoFit/>
          </a:bodyPr>
          <a:lstStyle/>
          <a:p>
            <a:pPr algn="ctr">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श्वसन मार्ग</a:t>
            </a:r>
            <a:r>
              <a:rPr lang="en-IN" sz="1600" dirty="0">
                <a:latin typeface="Calibri" panose="020F0502020204030204" pitchFamily="34" charset="0"/>
                <a:ea typeface="Times New Roman" panose="02020603050405020304" pitchFamily="18" charset="0"/>
                <a:cs typeface="Mangal" panose="02040503050203030202" pitchFamily="18" charset="0"/>
              </a:rPr>
              <a:t/>
            </a:r>
            <a:br>
              <a:rPr lang="en-IN" sz="1600" dirty="0">
                <a:latin typeface="Calibri" panose="020F0502020204030204" pitchFamily="34" charset="0"/>
                <a:ea typeface="Times New Roman" panose="02020603050405020304" pitchFamily="18" charset="0"/>
                <a:cs typeface="Mangal" panose="02040503050203030202" pitchFamily="18" charset="0"/>
              </a:rPr>
            </a:b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CC5390D8-6C8B-0628-E76E-7DD77ACA1BF8}"/>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64EC4B03-B981-48DF-C491-55210F2B873D}"/>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4DA9FD32-4DEC-79DF-F153-39685915870F}"/>
              </a:ext>
            </a:extLst>
          </p:cNvPr>
          <p:cNvPicPr>
            <a:picLocks noChangeAspect="1"/>
          </p:cNvPicPr>
          <p:nvPr/>
        </p:nvPicPr>
        <p:blipFill>
          <a:blip r:embed="rId2" cstate="print"/>
          <a:stretch>
            <a:fillRect/>
          </a:stretch>
        </p:blipFill>
        <p:spPr>
          <a:xfrm>
            <a:off x="2067700" y="5776583"/>
            <a:ext cx="481228" cy="207195"/>
          </a:xfrm>
          <a:prstGeom prst="rect">
            <a:avLst/>
          </a:prstGeom>
        </p:spPr>
      </p:pic>
      <p:pic>
        <p:nvPicPr>
          <p:cNvPr id="6" name="Picture 5" descr="Respiratory System">
            <a:extLst>
              <a:ext uri="{FF2B5EF4-FFF2-40B4-BE49-F238E27FC236}">
                <a16:creationId xmlns:a16="http://schemas.microsoft.com/office/drawing/2014/main" xmlns="" id="{16E74374-E4BA-1A98-4040-586AE654FF40}"/>
              </a:ext>
            </a:extLst>
          </p:cNvPr>
          <p:cNvPicPr>
            <a:picLocks noChangeAspect="1"/>
          </p:cNvPicPr>
          <p:nvPr/>
        </p:nvPicPr>
        <p:blipFill>
          <a:blip r:embed="rId3"/>
          <a:srcRect/>
          <a:stretch>
            <a:fillRect/>
          </a:stretch>
        </p:blipFill>
        <p:spPr bwMode="auto">
          <a:xfrm>
            <a:off x="5068856" y="1527143"/>
            <a:ext cx="7025734" cy="5250730"/>
          </a:xfrm>
          <a:prstGeom prst="rect">
            <a:avLst/>
          </a:prstGeom>
          <a:noFill/>
          <a:ln w="9525">
            <a:noFill/>
            <a:miter lim="800000"/>
            <a:headEnd/>
            <a:tailEnd/>
          </a:ln>
        </p:spPr>
      </p:pic>
    </p:spTree>
    <p:extLst>
      <p:ext uri="{BB962C8B-B14F-4D97-AF65-F5344CB8AC3E}">
        <p14:creationId xmlns:p14="http://schemas.microsoft.com/office/powerpoint/2010/main" val="25108309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7B59E9FE-7D8D-1871-20B7-D615BF508C13}"/>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D2FC9C9F-926E-F447-4DD3-82E6158D6674}"/>
              </a:ext>
            </a:extLst>
          </p:cNvPr>
          <p:cNvSpPr/>
          <p:nvPr/>
        </p:nvSpPr>
        <p:spPr>
          <a:xfrm>
            <a:off x="4954526" y="4283"/>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algn="just">
              <a:lnSpc>
                <a:spcPct val="115000"/>
              </a:lnSpc>
              <a:spcAft>
                <a:spcPts val="1000"/>
              </a:spcAft>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r>
              <a:rPr lang="hi-IN" sz="28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प्रेरणाएँ मेडुला-ओबलांगटा के श्वसन केंद्र में उत्पन्न होती हैं। ये प्रेरणाएँ फ्रेनिक तंत्रिका द्वारा डायाफ्राम तक पहुँचती हैं, जो सर्वाइकल प्लेक्सस की एक शाखा है और इंटरकोस्टल तंत्रिकाएँ इन्हें इंटरकोस्टल मांसपेशियों तक पहुँचाती हैं, जो स्पाइनल कॉर्ड से निकलती हैं। ये प्रेरणाएँ डायाफ्राम और इंटरकोस्टल मांसपेशियों में लयबद्ध संकुचन और शिथिलता का कारण बनती हैं।</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F008DE22-4940-B6B3-5E4E-FC08E6A57863}"/>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E878ED31-8859-2369-FD3F-A043C0BB418E}"/>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ACE0393F-3259-1410-6868-9DF80D92BADB}"/>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03306111-1009-E238-3621-8E5295B20E2B}"/>
              </a:ext>
            </a:extLst>
          </p:cNvPr>
          <p:cNvSpPr txBox="1"/>
          <p:nvPr/>
        </p:nvSpPr>
        <p:spPr>
          <a:xfrm>
            <a:off x="5068856" y="1008582"/>
            <a:ext cx="6796176" cy="392159"/>
          </a:xfrm>
          <a:prstGeom prst="rect">
            <a:avLst/>
          </a:prstGeom>
          <a:noFill/>
        </p:spPr>
        <p:txBody>
          <a:bodyPr wrap="square">
            <a:spAutoFit/>
          </a:bodyPr>
          <a:lstStyle/>
          <a:p>
            <a:pPr algn="ctr">
              <a:lnSpc>
                <a:spcPct val="115000"/>
              </a:lnSpc>
              <a:spcAft>
                <a:spcPts val="1000"/>
              </a:spcAft>
            </a:pPr>
            <a:endParaRPr lang="en-IN" dirty="0">
              <a:latin typeface="Calibri" panose="020F0502020204030204" pitchFamily="34" charset="0"/>
              <a:ea typeface="Times New Roman" panose="02020603050405020304" pitchFamily="18" charset="0"/>
              <a:cs typeface="Mangal" panose="02040503050203030202" pitchFamily="18" charset="0"/>
            </a:endParaRPr>
          </a:p>
        </p:txBody>
      </p:sp>
      <p:sp>
        <p:nvSpPr>
          <p:cNvPr id="6" name="TextBox 5">
            <a:extLst>
              <a:ext uri="{FF2B5EF4-FFF2-40B4-BE49-F238E27FC236}">
                <a16:creationId xmlns:a16="http://schemas.microsoft.com/office/drawing/2014/main" xmlns="" id="{571209B9-E6EC-7FA2-10B0-01321A28121D}"/>
              </a:ext>
            </a:extLst>
          </p:cNvPr>
          <p:cNvSpPr txBox="1"/>
          <p:nvPr/>
        </p:nvSpPr>
        <p:spPr>
          <a:xfrm>
            <a:off x="992327" y="2758412"/>
            <a:ext cx="3113202" cy="612604"/>
          </a:xfrm>
          <a:prstGeom prst="rect">
            <a:avLst/>
          </a:prstGeom>
          <a:noFill/>
        </p:spPr>
        <p:txBody>
          <a:bodyPr wrap="square">
            <a:spAutoFit/>
          </a:bodyPr>
          <a:lstStyle/>
          <a:p>
            <a:pPr algn="ctr">
              <a:lnSpc>
                <a:spcPct val="115000"/>
              </a:lnSpc>
              <a:spcAft>
                <a:spcPts val="1000"/>
              </a:spcAft>
            </a:pPr>
            <a:r>
              <a:rPr lang="hi-IN" sz="3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तंत्रिका नियंत्रण</a:t>
            </a:r>
            <a:endParaRPr lang="en-IN" sz="3200" b="1" u="sng"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297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D6CAB67D-6F1C-D410-69BE-68E3DA0ABC99}"/>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65AD6E8D-C4A8-EF2D-652D-6C7ED0F0E65A}"/>
              </a:ext>
            </a:extLst>
          </p:cNvPr>
          <p:cNvSpPr/>
          <p:nvPr/>
        </p:nvSpPr>
        <p:spPr>
          <a:xfrm>
            <a:off x="4954526" y="4283"/>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algn="just">
              <a:lnSpc>
                <a:spcPct val="115000"/>
              </a:lnSpc>
              <a:spcAft>
                <a:spcPts val="1000"/>
              </a:spcAft>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endParaRPr lang="en-US" sz="2400" dirty="0">
              <a:latin typeface="Bookman Old Style" panose="02050604050505020204" pitchFamily="18" charset="0"/>
              <a:ea typeface="Times New Roman" panose="02020603050405020304" pitchFamily="18" charset="0"/>
              <a:cs typeface="Mangal" panose="02040503050203030202" pitchFamily="18" charset="0"/>
            </a:endParaRPr>
          </a:p>
          <a:p>
            <a:pPr algn="just">
              <a:lnSpc>
                <a:spcPct val="115000"/>
              </a:lnSpc>
              <a:spcAft>
                <a:spcPts val="1000"/>
              </a:spcAft>
            </a:pP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श्वसन केंद्र में मौजूद केमो-रिसेप्टर कार्बन डाइऑक्साइड के प्रति संवेदनशील होते हैं। जब भी रक्त में </a:t>
            </a:r>
            <a:r>
              <a:rPr lang="en-US"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CO2 </a:t>
            </a: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का स्तर बढ़ता है, तो ये रिसेप्टर सक्रिय हो जाते हैं और आवेग उत्पन्न होते हैं जो डायाफ्राम और इंटरकोस्टल मांसपेशियों तक पहुँचते हैं, जिससे श्वसन दर बढ़ जाती है।</a:t>
            </a:r>
            <a:endParaRPr lang="en-IN" sz="2400" dirty="0">
              <a:solidFill>
                <a:schemeClr val="bg1"/>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5AF927C2-C43D-BA15-1E07-CCA3AD1E4F06}"/>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FE36FDE8-3A3E-9E08-BE3E-63B33F83336C}"/>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12642A23-E41E-9D2F-850C-A5AA9234814C}"/>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E7E2AB80-3CB5-C7EA-EDD2-6AD35D98D736}"/>
              </a:ext>
            </a:extLst>
          </p:cNvPr>
          <p:cNvSpPr txBox="1"/>
          <p:nvPr/>
        </p:nvSpPr>
        <p:spPr>
          <a:xfrm>
            <a:off x="5068856" y="1008582"/>
            <a:ext cx="6796176" cy="392159"/>
          </a:xfrm>
          <a:prstGeom prst="rect">
            <a:avLst/>
          </a:prstGeom>
          <a:noFill/>
        </p:spPr>
        <p:txBody>
          <a:bodyPr wrap="square">
            <a:spAutoFit/>
          </a:bodyPr>
          <a:lstStyle/>
          <a:p>
            <a:pPr algn="ctr">
              <a:lnSpc>
                <a:spcPct val="115000"/>
              </a:lnSpc>
              <a:spcAft>
                <a:spcPts val="1000"/>
              </a:spcAft>
            </a:pPr>
            <a:endParaRPr lang="en-IN" dirty="0">
              <a:latin typeface="Calibri" panose="020F0502020204030204" pitchFamily="34" charset="0"/>
              <a:ea typeface="Times New Roman" panose="02020603050405020304" pitchFamily="18" charset="0"/>
              <a:cs typeface="Mangal" panose="02040503050203030202" pitchFamily="18" charset="0"/>
            </a:endParaRPr>
          </a:p>
        </p:txBody>
      </p:sp>
      <p:sp>
        <p:nvSpPr>
          <p:cNvPr id="6" name="TextBox 5">
            <a:extLst>
              <a:ext uri="{FF2B5EF4-FFF2-40B4-BE49-F238E27FC236}">
                <a16:creationId xmlns:a16="http://schemas.microsoft.com/office/drawing/2014/main" xmlns="" id="{739BA2FD-2C12-F104-4A45-591D9081FB3D}"/>
              </a:ext>
            </a:extLst>
          </p:cNvPr>
          <p:cNvSpPr txBox="1"/>
          <p:nvPr/>
        </p:nvSpPr>
        <p:spPr>
          <a:xfrm>
            <a:off x="992327" y="2758412"/>
            <a:ext cx="3113202" cy="1190134"/>
          </a:xfrm>
          <a:prstGeom prst="rect">
            <a:avLst/>
          </a:prstGeom>
          <a:noFill/>
        </p:spPr>
        <p:txBody>
          <a:bodyPr wrap="square">
            <a:spAutoFit/>
          </a:bodyPr>
          <a:lstStyle/>
          <a:p>
            <a:pPr algn="ctr">
              <a:lnSpc>
                <a:spcPct val="115000"/>
              </a:lnSpc>
              <a:spcAft>
                <a:spcPts val="1000"/>
              </a:spcAft>
            </a:pPr>
            <a:r>
              <a:rPr lang="hi-IN" sz="3200" b="1" u="sng"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रासायनिक नियंत्रण</a:t>
            </a:r>
            <a:endParaRPr lang="en-IN" sz="3200" b="1" u="sng"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0430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563C118-EA41-15B8-AA1D-80A05D0C9C3F}"/>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CA547628-1AD5-A8BD-F258-7F36113BDC32}"/>
              </a:ext>
            </a:extLst>
          </p:cNvPr>
          <p:cNvSpPr/>
          <p:nvPr/>
        </p:nvSpPr>
        <p:spPr>
          <a:xfrm>
            <a:off x="4954526" y="13887"/>
            <a:ext cx="7237474" cy="6853717"/>
          </a:xfrm>
          <a:prstGeom prst="roundRect">
            <a:avLst>
              <a:gd name="adj" fmla="val 1583"/>
            </a:avLst>
          </a:prstGeom>
          <a:solidFill>
            <a:srgbClr val="EAEAEA"/>
          </a:solidFill>
          <a:ln w="12700">
            <a:miter lim="400000"/>
          </a:ln>
        </p:spPr>
        <p:txBody>
          <a:bodyPr lIns="29357" tIns="29357" rIns="29357" bIns="29357"/>
          <a:lstStyle/>
          <a:p>
            <a:endParaRPr>
              <a:latin typeface="Open Sans"/>
            </a:endParaRPr>
          </a:p>
        </p:txBody>
      </p:sp>
      <p:sp>
        <p:nvSpPr>
          <p:cNvPr id="223" name="Ensure your safety and the safety of your crew, the patient, and bystanders…">
            <a:extLst>
              <a:ext uri="{FF2B5EF4-FFF2-40B4-BE49-F238E27FC236}">
                <a16:creationId xmlns:a16="http://schemas.microsoft.com/office/drawing/2014/main" xmlns="" id="{32F21841-3EA0-D976-E6A6-969F3A9AAB69}"/>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1666FDF9-9B90-DDAE-E89B-4AB5ADDD66A6}"/>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4" name="Picture 3">
            <a:extLst>
              <a:ext uri="{FF2B5EF4-FFF2-40B4-BE49-F238E27FC236}">
                <a16:creationId xmlns:a16="http://schemas.microsoft.com/office/drawing/2014/main" xmlns="" id="{E9A42595-02DD-FF2B-7A58-3C068DDDA46E}"/>
              </a:ext>
            </a:extLst>
          </p:cNvPr>
          <p:cNvPicPr>
            <a:picLocks noChangeAspect="1"/>
          </p:cNvPicPr>
          <p:nvPr/>
        </p:nvPicPr>
        <p:blipFill>
          <a:blip r:embed="rId3" cstate="print"/>
          <a:stretch>
            <a:fillRect/>
          </a:stretch>
        </p:blipFill>
        <p:spPr>
          <a:xfrm>
            <a:off x="8135220" y="5640853"/>
            <a:ext cx="1312905" cy="261089"/>
          </a:xfrm>
          <a:prstGeom prst="rect">
            <a:avLst/>
          </a:prstGeom>
        </p:spPr>
      </p:pic>
      <p:pic>
        <p:nvPicPr>
          <p:cNvPr id="3" name="Picture 2">
            <a:extLst>
              <a:ext uri="{FF2B5EF4-FFF2-40B4-BE49-F238E27FC236}">
                <a16:creationId xmlns:a16="http://schemas.microsoft.com/office/drawing/2014/main" xmlns="" id="{57CFDBB0-76E4-90E4-5259-F2B544C3BF69}"/>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8" name="Rectangle 7">
            <a:extLst>
              <a:ext uri="{FF2B5EF4-FFF2-40B4-BE49-F238E27FC236}">
                <a16:creationId xmlns:a16="http://schemas.microsoft.com/office/drawing/2014/main" xmlns="" id="{CCAAA3D3-621B-0017-0B06-34E7EB8D7049}"/>
              </a:ext>
            </a:extLst>
          </p:cNvPr>
          <p:cNvSpPr/>
          <p:nvPr/>
        </p:nvSpPr>
        <p:spPr>
          <a:xfrm>
            <a:off x="5154706" y="502663"/>
            <a:ext cx="7037294" cy="1184940"/>
          </a:xfrm>
          <a:prstGeom prst="rect">
            <a:avLst/>
          </a:prstGeom>
        </p:spPr>
        <p:txBody>
          <a:bodyPr wrap="square">
            <a:spAutoFit/>
          </a:bodyPr>
          <a:lstStyle>
            <a:lvl1pPr marL="5715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79388">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05000"/>
              </a:lnSpc>
              <a:spcBef>
                <a:spcPts val="1188"/>
              </a:spcBef>
            </a:pPr>
            <a:endParaRPr lang="en-US" altLang="en-US" sz="2800" dirty="0">
              <a:solidFill>
                <a:srgbClr val="002060"/>
              </a:solidFill>
              <a:latin typeface="Times New Roman" panose="02020603050405020304" pitchFamily="18" charset="0"/>
              <a:ea typeface="Trebuchet MS" panose="020B0603020202020204" pitchFamily="34" charset="0"/>
              <a:cs typeface="Times New Roman" panose="02020603050405020304" pitchFamily="18" charset="0"/>
            </a:endParaRPr>
          </a:p>
          <a:p>
            <a:pPr algn="just" eaLnBrk="1" hangingPunct="1">
              <a:spcBef>
                <a:spcPct val="30000"/>
              </a:spcBef>
            </a:pPr>
            <a:endParaRPr lang="en-US" altLang="en-US" sz="3200" b="1" dirty="0">
              <a:solidFill>
                <a:srgbClr val="002060"/>
              </a:solidFill>
            </a:endParaRPr>
          </a:p>
        </p:txBody>
      </p:sp>
      <p:sp>
        <p:nvSpPr>
          <p:cNvPr id="11" name="Content Placeholder 2">
            <a:extLst>
              <a:ext uri="{FF2B5EF4-FFF2-40B4-BE49-F238E27FC236}">
                <a16:creationId xmlns:a16="http://schemas.microsoft.com/office/drawing/2014/main" xmlns="" id="{CB186CE2-D5B4-D376-6756-F67D449BA0A5}"/>
              </a:ext>
            </a:extLst>
          </p:cNvPr>
          <p:cNvSpPr txBox="1">
            <a:spLocks/>
          </p:cNvSpPr>
          <p:nvPr/>
        </p:nvSpPr>
        <p:spPr>
          <a:xfrm>
            <a:off x="107576" y="1026814"/>
            <a:ext cx="4778189" cy="37338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endParaRPr lang="en-IN" sz="8800" b="1" kern="10" dirty="0">
              <a:ln w="12700">
                <a:solidFill>
                  <a:srgbClr val="EAEAEA"/>
                </a:solidFill>
                <a:round/>
                <a:headEnd/>
                <a:tailEnd/>
              </a:ln>
              <a:solidFill>
                <a:srgbClr val="002060"/>
              </a:solidFill>
              <a:effectLst>
                <a:outerShdw dist="35921" dir="2700000" sy="50000" kx="2115830" algn="bl" rotWithShape="0">
                  <a:srgbClr val="C0C0C0">
                    <a:alpha val="80000"/>
                  </a:srgbClr>
                </a:outerShdw>
              </a:effectLst>
              <a:latin typeface="Arial Black"/>
            </a:endParaRPr>
          </a:p>
          <a:p>
            <a:pPr marL="0" indent="0" algn="ctr">
              <a:buNone/>
              <a:defRPr/>
            </a:pPr>
            <a:r>
              <a:rPr lang="hi-IN" sz="7200" b="1" kern="10">
                <a:ln w="12700">
                  <a:solidFill>
                    <a:srgbClr val="EAEAEA"/>
                  </a:solidFill>
                  <a:round/>
                  <a:headEnd/>
                  <a:tailEnd/>
                </a:ln>
                <a:solidFill>
                  <a:srgbClr val="FF0000"/>
                </a:solidFill>
                <a:effectLst>
                  <a:outerShdw dist="35921" dir="2700000" sy="50000" kx="2115830" algn="bl" rotWithShape="0">
                    <a:srgbClr val="C0C0C0">
                      <a:alpha val="80000"/>
                    </a:srgbClr>
                  </a:outerShdw>
                </a:effectLst>
                <a:latin typeface="Arial Black"/>
              </a:rPr>
              <a:t>धन्यवाद</a:t>
            </a:r>
            <a:endParaRPr lang="en-IN" dirty="0"/>
          </a:p>
        </p:txBody>
      </p:sp>
      <p:pic>
        <p:nvPicPr>
          <p:cNvPr id="12" name="Picture 3">
            <a:extLst>
              <a:ext uri="{FF2B5EF4-FFF2-40B4-BE49-F238E27FC236}">
                <a16:creationId xmlns:a16="http://schemas.microsoft.com/office/drawing/2014/main" xmlns="" id="{388992D3-7625-D28A-E5F3-26C22F9FFE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5945" y="143436"/>
            <a:ext cx="6998479" cy="658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087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797E9CD-F350-F471-7AEF-1874884A3668}"/>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F255C172-2859-E24D-608D-2A66B5A7675B}"/>
              </a:ext>
            </a:extLst>
          </p:cNvPr>
          <p:cNvSpPr/>
          <p:nvPr/>
        </p:nvSpPr>
        <p:spPr>
          <a:xfrm>
            <a:off x="4954526" y="4282"/>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algn="ctr">
              <a:lnSpc>
                <a:spcPct val="115000"/>
              </a:lnSpc>
              <a:spcAft>
                <a:spcPts val="1000"/>
              </a:spcAft>
            </a:pPr>
            <a:endParaRPr lang="en-US" sz="20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sz="20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sz="20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sz="20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sz="20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marL="342900" lvl="0" indent="-342900" algn="just">
              <a:lnSpc>
                <a:spcPct val="115000"/>
              </a:lnSpc>
              <a:buFont typeface="Wingdings" panose="05000000000000000000" pitchFamily="2" charset="2"/>
              <a:buChar char=""/>
            </a:pPr>
            <a:r>
              <a:rPr lang="hi-IN" sz="28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श्वास लेना इनस्पिरेशन कहलाता है और श्वास छोड़ना एक्सपिरेशन कहलाता है।</a:t>
            </a:r>
          </a:p>
          <a:p>
            <a:pPr marL="342900" lvl="0" indent="-342900" algn="just">
              <a:lnSpc>
                <a:spcPct val="115000"/>
              </a:lnSpc>
              <a:buFont typeface="Wingdings" panose="05000000000000000000" pitchFamily="2" charset="2"/>
              <a:buChar char=""/>
            </a:pPr>
            <a:r>
              <a:rPr lang="hi-IN" sz="28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इनस्पिरेशन और एक्सपिरेशन का संयोजन श्वसन कहलाता है।</a:t>
            </a:r>
          </a:p>
          <a:p>
            <a:pPr marL="342900" lvl="0" indent="-342900" algn="just">
              <a:lnSpc>
                <a:spcPct val="115000"/>
              </a:lnSpc>
              <a:buFont typeface="Wingdings" panose="05000000000000000000" pitchFamily="2" charset="2"/>
              <a:buChar char=""/>
            </a:pPr>
            <a:r>
              <a:rPr lang="hi-IN" sz="28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इनस्पिरेशन के दौरान शरीर में ऑक्सीजन ली जाती है और एक्सपिरेशन के दौरान </a:t>
            </a:r>
            <a:r>
              <a:rPr lang="en-US" sz="28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CO2/</a:t>
            </a:r>
            <a:r>
              <a:rPr lang="hi-IN" sz="28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जलवाष्प बाहर निकलती है।</a:t>
            </a:r>
            <a:r>
              <a:rPr lang="en-US" sz="28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 </a:t>
            </a:r>
            <a:endParaRPr lang="en-IN" sz="2800" dirty="0">
              <a:solidFill>
                <a:schemeClr val="bg1"/>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1858A53E-8E1F-B935-1942-8539352419C3}"/>
              </a:ext>
            </a:extLst>
          </p:cNvPr>
          <p:cNvSpPr txBox="1"/>
          <p:nvPr/>
        </p:nvSpPr>
        <p:spPr>
          <a:xfrm>
            <a:off x="470507" y="2572625"/>
            <a:ext cx="4164246" cy="1158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7" tIns="29357" rIns="29357" bIns="29357">
            <a:spAutoFit/>
          </a:bodyPr>
          <a:lstStyle/>
          <a:p>
            <a:pPr algn="ctr">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श्वसन</a:t>
            </a:r>
            <a:r>
              <a:rPr lang="en-IN" sz="1600" dirty="0">
                <a:latin typeface="Calibri" panose="020F0502020204030204" pitchFamily="34" charset="0"/>
                <a:ea typeface="Times New Roman" panose="02020603050405020304" pitchFamily="18" charset="0"/>
                <a:cs typeface="Mangal" panose="02040503050203030202" pitchFamily="18" charset="0"/>
              </a:rPr>
              <a:t/>
            </a:r>
            <a:br>
              <a:rPr lang="en-IN" sz="1600" dirty="0">
                <a:latin typeface="Calibri" panose="020F0502020204030204" pitchFamily="34" charset="0"/>
                <a:ea typeface="Times New Roman" panose="02020603050405020304" pitchFamily="18" charset="0"/>
                <a:cs typeface="Mangal" panose="02040503050203030202" pitchFamily="18" charset="0"/>
              </a:rPr>
            </a:b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74BBF448-4C9E-309D-7C56-A811AF1B6BAA}"/>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CC0BED30-1E75-8C8E-45FC-ABE4F063A6CF}"/>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EB48E324-7E3A-F482-CA5B-AB7EA2721B5F}"/>
              </a:ext>
            </a:extLst>
          </p:cNvPr>
          <p:cNvPicPr>
            <a:picLocks noChangeAspect="1"/>
          </p:cNvPicPr>
          <p:nvPr/>
        </p:nvPicPr>
        <p:blipFill>
          <a:blip r:embed="rId2" cstate="print"/>
          <a:stretch>
            <a:fillRect/>
          </a:stretch>
        </p:blipFill>
        <p:spPr>
          <a:xfrm>
            <a:off x="2067700" y="5776583"/>
            <a:ext cx="481228" cy="207195"/>
          </a:xfrm>
          <a:prstGeom prst="rect">
            <a:avLst/>
          </a:prstGeom>
        </p:spPr>
      </p:pic>
    </p:spTree>
    <p:extLst>
      <p:ext uri="{BB962C8B-B14F-4D97-AF65-F5344CB8AC3E}">
        <p14:creationId xmlns:p14="http://schemas.microsoft.com/office/powerpoint/2010/main" val="3448546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69E0E443-55C9-C843-4BD8-927502A9778A}"/>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43E62694-8E9C-87B8-8B25-F58D74CB5BFE}"/>
              </a:ext>
            </a:extLst>
          </p:cNvPr>
          <p:cNvSpPr/>
          <p:nvPr/>
        </p:nvSpPr>
        <p:spPr>
          <a:xfrm>
            <a:off x="4954526" y="4282"/>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algn="ctr">
              <a:lnSpc>
                <a:spcPct val="115000"/>
              </a:lnSpc>
              <a:spcAft>
                <a:spcPts val="1000"/>
              </a:spcAft>
            </a:pPr>
            <a:endParaRPr lang="en-US" sz="20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sz="20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sz="20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sz="20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sz="20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7670A9D8-5F47-CCB8-88BC-68F785A7D737}"/>
              </a:ext>
            </a:extLst>
          </p:cNvPr>
          <p:cNvSpPr txBox="1"/>
          <p:nvPr/>
        </p:nvSpPr>
        <p:spPr>
          <a:xfrm>
            <a:off x="470507" y="2572625"/>
            <a:ext cx="4164246" cy="115869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7" tIns="29357" rIns="29357" bIns="29357">
            <a:spAutoFit/>
          </a:bodyPr>
          <a:lstStyle/>
          <a:p>
            <a:pPr algn="ctr">
              <a:lnSpc>
                <a:spcPct val="115000"/>
              </a:lnSpc>
              <a:spcAft>
                <a:spcPts val="1000"/>
              </a:spcAft>
            </a:pP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श्वसन तंत्र के अंग</a:t>
            </a:r>
            <a:r>
              <a:rPr lang="en-IN" sz="1600" dirty="0">
                <a:latin typeface="Calibri" panose="020F0502020204030204" pitchFamily="34" charset="0"/>
                <a:ea typeface="Times New Roman" panose="02020603050405020304" pitchFamily="18" charset="0"/>
                <a:cs typeface="Mangal" panose="02040503050203030202" pitchFamily="18" charset="0"/>
              </a:rPr>
              <a:t/>
            </a:r>
            <a:br>
              <a:rPr lang="en-IN" sz="1600" dirty="0">
                <a:latin typeface="Calibri" panose="020F0502020204030204" pitchFamily="34" charset="0"/>
                <a:ea typeface="Times New Roman" panose="02020603050405020304" pitchFamily="18" charset="0"/>
                <a:cs typeface="Mangal" panose="02040503050203030202" pitchFamily="18" charset="0"/>
              </a:rPr>
            </a:b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5AE23490-0FE3-983B-8107-10ED74268938}"/>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33E86385-FCD1-AD6B-E464-4593AF5EACFF}"/>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E4841654-89CE-7725-FAB9-11DCA706EFA6}"/>
              </a:ext>
            </a:extLst>
          </p:cNvPr>
          <p:cNvPicPr>
            <a:picLocks noChangeAspect="1"/>
          </p:cNvPicPr>
          <p:nvPr/>
        </p:nvPicPr>
        <p:blipFill>
          <a:blip r:embed="rId2" cstate="print"/>
          <a:stretch>
            <a:fillRect/>
          </a:stretch>
        </p:blipFill>
        <p:spPr>
          <a:xfrm>
            <a:off x="2067700" y="5776583"/>
            <a:ext cx="481228" cy="207195"/>
          </a:xfrm>
          <a:prstGeom prst="rect">
            <a:avLst/>
          </a:prstGeom>
        </p:spPr>
      </p:pic>
      <p:pic>
        <p:nvPicPr>
          <p:cNvPr id="4" name="Picture 3" descr="13">
            <a:extLst>
              <a:ext uri="{FF2B5EF4-FFF2-40B4-BE49-F238E27FC236}">
                <a16:creationId xmlns:a16="http://schemas.microsoft.com/office/drawing/2014/main" xmlns="" id="{356D542D-C7A9-15EF-7FE9-9580E872E60B}"/>
              </a:ext>
            </a:extLst>
          </p:cNvPr>
          <p:cNvPicPr>
            <a:picLocks noChangeAspect="1"/>
          </p:cNvPicPr>
          <p:nvPr/>
        </p:nvPicPr>
        <p:blipFill>
          <a:blip r:embed="rId3"/>
          <a:srcRect/>
          <a:stretch>
            <a:fillRect/>
          </a:stretch>
        </p:blipFill>
        <p:spPr bwMode="auto">
          <a:xfrm>
            <a:off x="5068856" y="1527142"/>
            <a:ext cx="7035160" cy="5150893"/>
          </a:xfrm>
          <a:prstGeom prst="rect">
            <a:avLst/>
          </a:prstGeom>
          <a:noFill/>
          <a:ln w="9525">
            <a:noFill/>
            <a:miter lim="800000"/>
            <a:headEnd/>
            <a:tailEnd/>
          </a:ln>
        </p:spPr>
      </p:pic>
    </p:spTree>
    <p:extLst>
      <p:ext uri="{BB962C8B-B14F-4D97-AF65-F5344CB8AC3E}">
        <p14:creationId xmlns:p14="http://schemas.microsoft.com/office/powerpoint/2010/main" val="478667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76FB35C-4BC5-5E1D-CD9E-664C09762431}"/>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A76437C4-AE4C-B1B0-AD16-48B245D61E6B}"/>
              </a:ext>
            </a:extLst>
          </p:cNvPr>
          <p:cNvSpPr/>
          <p:nvPr/>
        </p:nvSpPr>
        <p:spPr>
          <a:xfrm>
            <a:off x="4954526" y="4282"/>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algn="ctr">
              <a:lnSpc>
                <a:spcPct val="115000"/>
              </a:lnSpc>
              <a:spcAft>
                <a:spcPts val="1000"/>
              </a:spcAft>
            </a:pPr>
            <a:endParaRPr lang="en-US" sz="20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sz="20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sz="20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sz="20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endParaRPr lang="en-US" sz="20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E57ED97E-A168-58A8-4F55-345B061C0E98}"/>
              </a:ext>
            </a:extLst>
          </p:cNvPr>
          <p:cNvSpPr txBox="1"/>
          <p:nvPr/>
        </p:nvSpPr>
        <p:spPr>
          <a:xfrm>
            <a:off x="470507" y="2572625"/>
            <a:ext cx="4164246" cy="1229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7" tIns="29357" rIns="29357" bIns="29357">
            <a:spAutoFit/>
          </a:bodyPr>
          <a:lstStyle/>
          <a:p>
            <a:pPr algn="ctr">
              <a:lnSpc>
                <a:spcPct val="115000"/>
              </a:lnSpc>
              <a:spcAft>
                <a:spcPts val="1000"/>
              </a:spcAft>
            </a:pPr>
            <a:r>
              <a:rPr lang="en-US" sz="3600" b="1" dirty="0">
                <a:latin typeface="Calibri" panose="020F0502020204030204" pitchFamily="34" charset="0"/>
                <a:ea typeface="Times New Roman" panose="02020603050405020304" pitchFamily="18" charset="0"/>
                <a:cs typeface="Mangal" panose="02040503050203030202" pitchFamily="18" charset="0"/>
              </a:rPr>
              <a:t>I] </a:t>
            </a: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नाक</a:t>
            </a:r>
            <a:r>
              <a:rPr lang="en-IN" sz="1600" dirty="0">
                <a:latin typeface="Calibri" panose="020F0502020204030204" pitchFamily="34" charset="0"/>
                <a:ea typeface="Times New Roman" panose="02020603050405020304" pitchFamily="18" charset="0"/>
                <a:cs typeface="Mangal" panose="02040503050203030202" pitchFamily="18" charset="0"/>
              </a:rPr>
              <a:t/>
            </a:r>
            <a:br>
              <a:rPr lang="en-IN" sz="1600" dirty="0">
                <a:latin typeface="Calibri" panose="020F0502020204030204" pitchFamily="34" charset="0"/>
                <a:ea typeface="Times New Roman" panose="02020603050405020304" pitchFamily="18" charset="0"/>
                <a:cs typeface="Mangal" panose="02040503050203030202" pitchFamily="18" charset="0"/>
              </a:rPr>
            </a:b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3BBD7AAF-FC79-9F79-D4F7-54A452EEB064}"/>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343CBF1D-AB43-ED37-D821-29FBFD58DBEC}"/>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A1F8E59F-281F-74CC-1ACB-225188DE1B89}"/>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AD28E2D1-CAD9-F0A6-177E-10BF06B8713C}"/>
              </a:ext>
            </a:extLst>
          </p:cNvPr>
          <p:cNvSpPr txBox="1"/>
          <p:nvPr/>
        </p:nvSpPr>
        <p:spPr>
          <a:xfrm>
            <a:off x="5068856" y="1008582"/>
            <a:ext cx="6796176" cy="6304290"/>
          </a:xfrm>
          <a:prstGeom prst="rect">
            <a:avLst/>
          </a:prstGeom>
          <a:noFill/>
        </p:spPr>
        <p:txBody>
          <a:bodyPr wrap="square">
            <a:spAutoFit/>
          </a:bodyPr>
          <a:lstStyle/>
          <a:p>
            <a:pPr algn="just">
              <a:spcAft>
                <a:spcPts val="1000"/>
              </a:spcAft>
            </a:pPr>
            <a:r>
              <a:rPr lang="en-US" b="1" dirty="0">
                <a:latin typeface="Calibri" panose="020F0502020204030204" pitchFamily="34" charset="0"/>
                <a:ea typeface="Times New Roman" panose="02020603050405020304" pitchFamily="18" charset="0"/>
                <a:cs typeface="Mangal" panose="02040503050203030202" pitchFamily="18" charset="0"/>
              </a:rPr>
              <a:t>		</a:t>
            </a: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 इसमें शामिल हैं</a:t>
            </a:r>
          </a:p>
          <a:p>
            <a:pPr algn="just">
              <a:spcAft>
                <a:spcPts val="1000"/>
              </a:spcAft>
            </a:pPr>
            <a:r>
              <a:rPr lang="en-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          </a:t>
            </a: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अग्र नासिका छिद्र</a:t>
            </a:r>
          </a:p>
          <a:p>
            <a:pPr algn="just">
              <a:spcAft>
                <a:spcPts val="1000"/>
              </a:spcAft>
            </a:pPr>
            <a:r>
              <a:rPr lang="en-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          </a:t>
            </a: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पश्च नासिका छिद्र</a:t>
            </a:r>
          </a:p>
          <a:p>
            <a:pPr algn="just">
              <a:spcAft>
                <a:spcPts val="1000"/>
              </a:spcAft>
            </a:pPr>
            <a:r>
              <a:rPr lang="en-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          </a:t>
            </a: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नासिका गुहा</a:t>
            </a:r>
          </a:p>
          <a:p>
            <a:pPr algn="just">
              <a:spcAft>
                <a:spcPts val="1000"/>
              </a:spcAft>
            </a:pPr>
            <a:r>
              <a:rPr lang="en-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          </a:t>
            </a: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एक सेप्टम द्वारा विभाजित अनियमित गुहा</a:t>
            </a:r>
          </a:p>
          <a:p>
            <a:pPr algn="just">
              <a:spcAft>
                <a:spcPts val="1000"/>
              </a:spcAft>
            </a:pPr>
            <a:r>
              <a:rPr lang="en-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          </a:t>
            </a: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चेहरे की हड्डियों में खोखली गुहाएँ जो नाक से जुड़ी </a:t>
            </a:r>
            <a:r>
              <a:rPr lang="en-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      </a:t>
            </a:r>
          </a:p>
          <a:p>
            <a:pPr algn="just">
              <a:spcAft>
                <a:spcPts val="1000"/>
              </a:spcAft>
            </a:pPr>
            <a:r>
              <a:rPr lang="en-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          </a:t>
            </a: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होती हैं –</a:t>
            </a:r>
            <a:endParaRPr lang="en-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algn="just">
              <a:spcAft>
                <a:spcPts val="1000"/>
              </a:spcAft>
            </a:pPr>
            <a:r>
              <a:rPr lang="en-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		</a:t>
            </a: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मैक्सिलरी साइनस</a:t>
            </a:r>
          </a:p>
          <a:p>
            <a:pPr algn="just">
              <a:spcAft>
                <a:spcPts val="1000"/>
              </a:spcAft>
            </a:pPr>
            <a:r>
              <a:rPr lang="en-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		</a:t>
            </a: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फ्रोंटल साइनस</a:t>
            </a:r>
          </a:p>
          <a:p>
            <a:pPr algn="just">
              <a:spcAft>
                <a:spcPts val="1000"/>
              </a:spcAft>
            </a:pPr>
            <a:r>
              <a:rPr lang="en-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		</a:t>
            </a: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एथमॉइड साइनस</a:t>
            </a:r>
          </a:p>
          <a:p>
            <a:pPr algn="just">
              <a:spcAft>
                <a:spcPts val="1000"/>
              </a:spcAft>
            </a:pPr>
            <a:r>
              <a:rPr lang="en-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		</a:t>
            </a:r>
            <a:r>
              <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स्फेनोइडसाइनस</a:t>
            </a:r>
            <a:r>
              <a:rPr lang="en-US"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                                              											</a:t>
            </a:r>
            <a:r>
              <a:rPr lang="en-US" sz="2400" dirty="0" err="1">
                <a:solidFill>
                  <a:schemeClr val="bg1"/>
                </a:solidFill>
                <a:latin typeface="Bookman Old Style" panose="02050604050505020204" pitchFamily="18" charset="0"/>
                <a:ea typeface="Times New Roman" panose="02020603050405020304" pitchFamily="18" charset="0"/>
                <a:cs typeface="Mangal" panose="02040503050203030202" pitchFamily="18" charset="0"/>
              </a:rPr>
              <a:t>contd</a:t>
            </a:r>
            <a:r>
              <a:rPr lang="en-US"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a:t>
            </a:r>
            <a:endParaRPr lang="en-IN" sz="3200" dirty="0">
              <a:solidFill>
                <a:schemeClr val="bg1"/>
              </a:solidFill>
              <a:latin typeface="Calibri" panose="020F0502020204030204" pitchFamily="34" charset="0"/>
              <a:ea typeface="Times New Roman" panose="02020603050405020304" pitchFamily="18" charset="0"/>
              <a:cs typeface="Mangal" panose="02040503050203030202" pitchFamily="18" charset="0"/>
            </a:endParaRPr>
          </a:p>
          <a:p>
            <a:pPr algn="just">
              <a:spcAft>
                <a:spcPts val="1000"/>
              </a:spcAft>
            </a:pPr>
            <a:endParaRPr lang="hi-IN" sz="24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p:txBody>
      </p:sp>
      <p:sp>
        <p:nvSpPr>
          <p:cNvPr id="8" name="Arrow: Right 7">
            <a:extLst>
              <a:ext uri="{FF2B5EF4-FFF2-40B4-BE49-F238E27FC236}">
                <a16:creationId xmlns:a16="http://schemas.microsoft.com/office/drawing/2014/main" xmlns="" id="{A3963AF2-A75B-5724-38D6-2EB7B9018F9C}"/>
              </a:ext>
            </a:extLst>
          </p:cNvPr>
          <p:cNvSpPr/>
          <p:nvPr/>
        </p:nvSpPr>
        <p:spPr>
          <a:xfrm>
            <a:off x="5571241" y="1140643"/>
            <a:ext cx="226244" cy="1979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Arrow: Right 8">
            <a:extLst>
              <a:ext uri="{FF2B5EF4-FFF2-40B4-BE49-F238E27FC236}">
                <a16:creationId xmlns:a16="http://schemas.microsoft.com/office/drawing/2014/main" xmlns="" id="{98F8D460-2D07-60A7-4A3B-11ED8E964E1C}"/>
              </a:ext>
            </a:extLst>
          </p:cNvPr>
          <p:cNvSpPr/>
          <p:nvPr/>
        </p:nvSpPr>
        <p:spPr>
          <a:xfrm>
            <a:off x="5604235" y="2193806"/>
            <a:ext cx="226244" cy="1979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Arrow: Right 9">
            <a:extLst>
              <a:ext uri="{FF2B5EF4-FFF2-40B4-BE49-F238E27FC236}">
                <a16:creationId xmlns:a16="http://schemas.microsoft.com/office/drawing/2014/main" xmlns="" id="{34C74F8A-BA35-F293-C744-F7676EBC1D1F}"/>
              </a:ext>
            </a:extLst>
          </p:cNvPr>
          <p:cNvSpPr/>
          <p:nvPr/>
        </p:nvSpPr>
        <p:spPr>
          <a:xfrm>
            <a:off x="5593237" y="1697270"/>
            <a:ext cx="226244" cy="1979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Arrow: Right 10">
            <a:extLst>
              <a:ext uri="{FF2B5EF4-FFF2-40B4-BE49-F238E27FC236}">
                <a16:creationId xmlns:a16="http://schemas.microsoft.com/office/drawing/2014/main" xmlns="" id="{764BAEF1-0286-2750-73AF-A214D9050438}"/>
              </a:ext>
            </a:extLst>
          </p:cNvPr>
          <p:cNvSpPr/>
          <p:nvPr/>
        </p:nvSpPr>
        <p:spPr>
          <a:xfrm>
            <a:off x="5571241" y="2687022"/>
            <a:ext cx="226244" cy="1979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Arrow: Right 11">
            <a:extLst>
              <a:ext uri="{FF2B5EF4-FFF2-40B4-BE49-F238E27FC236}">
                <a16:creationId xmlns:a16="http://schemas.microsoft.com/office/drawing/2014/main" xmlns="" id="{7871CE4F-5AC9-24C6-D0B9-1798C82C6847}"/>
              </a:ext>
            </a:extLst>
          </p:cNvPr>
          <p:cNvSpPr/>
          <p:nvPr/>
        </p:nvSpPr>
        <p:spPr>
          <a:xfrm>
            <a:off x="5580668" y="3047382"/>
            <a:ext cx="226244" cy="1979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Arrow: Right 12">
            <a:extLst>
              <a:ext uri="{FF2B5EF4-FFF2-40B4-BE49-F238E27FC236}">
                <a16:creationId xmlns:a16="http://schemas.microsoft.com/office/drawing/2014/main" xmlns="" id="{F331E8EB-D5D3-3BB2-93B1-ED988939315A}"/>
              </a:ext>
            </a:extLst>
          </p:cNvPr>
          <p:cNvSpPr/>
          <p:nvPr/>
        </p:nvSpPr>
        <p:spPr>
          <a:xfrm>
            <a:off x="5604235" y="3468816"/>
            <a:ext cx="226244" cy="1979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Arrow: Right 13">
            <a:extLst>
              <a:ext uri="{FF2B5EF4-FFF2-40B4-BE49-F238E27FC236}">
                <a16:creationId xmlns:a16="http://schemas.microsoft.com/office/drawing/2014/main" xmlns="" id="{73C04E0D-95F8-9DFF-A2D6-0B2024D0539D}"/>
              </a:ext>
            </a:extLst>
          </p:cNvPr>
          <p:cNvSpPr/>
          <p:nvPr/>
        </p:nvSpPr>
        <p:spPr>
          <a:xfrm>
            <a:off x="5604235" y="6122212"/>
            <a:ext cx="226244" cy="1979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Arrow: Right 14">
            <a:extLst>
              <a:ext uri="{FF2B5EF4-FFF2-40B4-BE49-F238E27FC236}">
                <a16:creationId xmlns:a16="http://schemas.microsoft.com/office/drawing/2014/main" xmlns="" id="{366A4870-FA7F-CBEA-1CCE-38FD6F32E764}"/>
              </a:ext>
            </a:extLst>
          </p:cNvPr>
          <p:cNvSpPr/>
          <p:nvPr/>
        </p:nvSpPr>
        <p:spPr>
          <a:xfrm>
            <a:off x="5604235" y="4696374"/>
            <a:ext cx="226244" cy="1979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Arrow: Right 15">
            <a:extLst>
              <a:ext uri="{FF2B5EF4-FFF2-40B4-BE49-F238E27FC236}">
                <a16:creationId xmlns:a16="http://schemas.microsoft.com/office/drawing/2014/main" xmlns="" id="{320CAC72-A44E-E04B-758A-0FBD812F42E7}"/>
              </a:ext>
            </a:extLst>
          </p:cNvPr>
          <p:cNvSpPr/>
          <p:nvPr/>
        </p:nvSpPr>
        <p:spPr>
          <a:xfrm>
            <a:off x="5585382" y="5117808"/>
            <a:ext cx="226244" cy="1979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Arrow: Right 16">
            <a:extLst>
              <a:ext uri="{FF2B5EF4-FFF2-40B4-BE49-F238E27FC236}">
                <a16:creationId xmlns:a16="http://schemas.microsoft.com/office/drawing/2014/main" xmlns="" id="{661B096E-A034-19B2-70A1-0793D3CDFAF1}"/>
              </a:ext>
            </a:extLst>
          </p:cNvPr>
          <p:cNvSpPr/>
          <p:nvPr/>
        </p:nvSpPr>
        <p:spPr>
          <a:xfrm>
            <a:off x="5590096" y="5644367"/>
            <a:ext cx="226244" cy="1979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281702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E64F0E1E-274C-9685-66AD-3F6213ACE3FD}"/>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1C1D67D6-1844-3DF6-AE4F-324FD4574D5D}"/>
              </a:ext>
            </a:extLst>
          </p:cNvPr>
          <p:cNvSpPr/>
          <p:nvPr/>
        </p:nvSpPr>
        <p:spPr>
          <a:xfrm>
            <a:off x="4954526" y="4282"/>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lvl="0" algn="just">
              <a:lnSpc>
                <a:spcPct val="115000"/>
              </a:lnSpc>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pPr>
            <a:r>
              <a:rPr lang="hi-IN" sz="2800" dirty="0">
                <a:solidFill>
                  <a:schemeClr val="accent1"/>
                </a:solidFill>
                <a:latin typeface="Bookman Old Style" panose="02050604050505020204" pitchFamily="18" charset="0"/>
                <a:ea typeface="Times New Roman" panose="02020603050405020304" pitchFamily="18" charset="0"/>
                <a:cs typeface="Mangal" panose="02040503050203030202" pitchFamily="18" charset="0"/>
              </a:rPr>
              <a:t>कार्य –</a:t>
            </a:r>
          </a:p>
          <a:p>
            <a:pPr marL="457200" lvl="0" indent="-457200" algn="just">
              <a:lnSpc>
                <a:spcPct val="115000"/>
              </a:lnSpc>
              <a:buFont typeface="Wingdings" pitchFamily="2" charset="2"/>
              <a:buChar char="§"/>
            </a:pPr>
            <a:r>
              <a:rPr lang="hi-IN" sz="2800" dirty="0">
                <a:solidFill>
                  <a:schemeClr val="accent1"/>
                </a:solidFill>
                <a:latin typeface="Bookman Old Style" panose="02050604050505020204" pitchFamily="18" charset="0"/>
                <a:ea typeface="Times New Roman" panose="02020603050405020304" pitchFamily="18" charset="0"/>
                <a:cs typeface="Mangal" panose="02040503050203030202" pitchFamily="18" charset="0"/>
              </a:rPr>
              <a:t>नाक की अंदरूनी सतह सिलिअटेड (रोएंदार) एपिथेलियम से ढकी होती है, जो श्वास में ली गई हवा को छानती है।</a:t>
            </a:r>
          </a:p>
          <a:p>
            <a:pPr marL="457200" lvl="0" indent="-457200" algn="just">
              <a:lnSpc>
                <a:spcPct val="115000"/>
              </a:lnSpc>
              <a:buFont typeface="Wingdings" pitchFamily="2" charset="2"/>
              <a:buChar char="§"/>
            </a:pPr>
            <a:r>
              <a:rPr lang="hi-IN" sz="2800" dirty="0">
                <a:solidFill>
                  <a:schemeClr val="accent1"/>
                </a:solidFill>
                <a:latin typeface="Bookman Old Style" panose="02050604050505020204" pitchFamily="18" charset="0"/>
                <a:ea typeface="Times New Roman" panose="02020603050405020304" pitchFamily="18" charset="0"/>
                <a:cs typeface="Mangal" panose="02040503050203030202" pitchFamily="18" charset="0"/>
              </a:rPr>
              <a:t>नाक में हवा नम और गर्म होती है।</a:t>
            </a:r>
          </a:p>
          <a:p>
            <a:pPr marL="457200" lvl="0" indent="-457200" algn="just">
              <a:lnSpc>
                <a:spcPct val="115000"/>
              </a:lnSpc>
              <a:buFont typeface="Wingdings" pitchFamily="2" charset="2"/>
              <a:buChar char="§"/>
            </a:pPr>
            <a:r>
              <a:rPr lang="hi-IN" sz="2800" dirty="0">
                <a:solidFill>
                  <a:schemeClr val="accent1"/>
                </a:solidFill>
                <a:latin typeface="Bookman Old Style" panose="02050604050505020204" pitchFamily="18" charset="0"/>
                <a:ea typeface="Times New Roman" panose="02020603050405020304" pitchFamily="18" charset="0"/>
                <a:cs typeface="Mangal" panose="02040503050203030202" pitchFamily="18" charset="0"/>
              </a:rPr>
              <a:t>नासा म्यूकोसा में गंध संवेदी रिसेप्टर होते हैं, इसलिए यह गंध का अंग के रूप में कार्य करता है।</a:t>
            </a:r>
            <a:r>
              <a:rPr lang="en-US" sz="2800" b="1" dirty="0">
                <a:latin typeface="Calibri" panose="020F0502020204030204" pitchFamily="34" charset="0"/>
                <a:ea typeface="Times New Roman" panose="02020603050405020304" pitchFamily="18" charset="0"/>
                <a:cs typeface="Mangal" panose="02040503050203030202" pitchFamily="18" charset="0"/>
              </a:rPr>
              <a:t> </a:t>
            </a:r>
            <a:endParaRPr lang="en-US" sz="28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8E6DC647-B9BF-96EC-D3E6-998171703376}"/>
              </a:ext>
            </a:extLst>
          </p:cNvPr>
          <p:cNvSpPr txBox="1"/>
          <p:nvPr/>
        </p:nvSpPr>
        <p:spPr>
          <a:xfrm>
            <a:off x="470507" y="2572625"/>
            <a:ext cx="4164246" cy="1229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7" tIns="29357" rIns="29357" bIns="29357">
            <a:spAutoFit/>
          </a:bodyPr>
          <a:lstStyle/>
          <a:p>
            <a:pPr algn="ctr">
              <a:lnSpc>
                <a:spcPct val="115000"/>
              </a:lnSpc>
              <a:spcAft>
                <a:spcPts val="1000"/>
              </a:spcAft>
            </a:pPr>
            <a:r>
              <a:rPr lang="en-US" sz="3600" b="1" dirty="0">
                <a:latin typeface="Calibri" panose="020F0502020204030204" pitchFamily="34" charset="0"/>
                <a:ea typeface="Times New Roman" panose="02020603050405020304" pitchFamily="18" charset="0"/>
                <a:cs typeface="Mangal" panose="02040503050203030202" pitchFamily="18" charset="0"/>
              </a:rPr>
              <a:t>I] </a:t>
            </a: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नाक</a:t>
            </a:r>
            <a:r>
              <a:rPr lang="en-IN" sz="1600" dirty="0">
                <a:latin typeface="Calibri" panose="020F0502020204030204" pitchFamily="34" charset="0"/>
                <a:ea typeface="Times New Roman" panose="02020603050405020304" pitchFamily="18" charset="0"/>
                <a:cs typeface="Mangal" panose="02040503050203030202" pitchFamily="18" charset="0"/>
              </a:rPr>
              <a:t/>
            </a:r>
            <a:br>
              <a:rPr lang="en-IN" sz="1600" dirty="0">
                <a:latin typeface="Calibri" panose="020F0502020204030204" pitchFamily="34" charset="0"/>
                <a:ea typeface="Times New Roman" panose="02020603050405020304" pitchFamily="18" charset="0"/>
                <a:cs typeface="Mangal" panose="02040503050203030202" pitchFamily="18" charset="0"/>
              </a:rPr>
            </a:b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16CC4E35-C17A-9A23-EF95-01AD98BD3A5E}"/>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7FBD0A94-9004-D75C-2628-8B187C0F83E6}"/>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AB19DA35-E215-62B0-C644-B7EF82857CD6}"/>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F8D16D5C-EED7-5CE7-CBC8-C555A1AAA8E4}"/>
              </a:ext>
            </a:extLst>
          </p:cNvPr>
          <p:cNvSpPr txBox="1"/>
          <p:nvPr/>
        </p:nvSpPr>
        <p:spPr>
          <a:xfrm>
            <a:off x="5068856" y="1008582"/>
            <a:ext cx="6796176" cy="369332"/>
          </a:xfrm>
          <a:prstGeom prst="rect">
            <a:avLst/>
          </a:prstGeom>
          <a:noFill/>
        </p:spPr>
        <p:txBody>
          <a:bodyPr wrap="square">
            <a:spAutoFit/>
          </a:bodyPr>
          <a:lstStyle/>
          <a:p>
            <a:pPr algn="just">
              <a:spcAft>
                <a:spcPts val="1000"/>
              </a:spcAft>
            </a:pPr>
            <a:r>
              <a:rPr lang="en-US" b="1" dirty="0">
                <a:latin typeface="Calibri" panose="020F0502020204030204" pitchFamily="34" charset="0"/>
                <a:ea typeface="Times New Roman" panose="02020603050405020304" pitchFamily="18" charset="0"/>
                <a:cs typeface="Mangal" panose="02040503050203030202" pitchFamily="18" charset="0"/>
              </a:rPr>
              <a:t>	</a:t>
            </a:r>
            <a:endParaRPr lang="en-IN" sz="3200"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054165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5DE650B-599E-E47F-6587-732F1E753520}"/>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0D874ED2-513D-5B96-71F8-4105774293AC}"/>
              </a:ext>
            </a:extLst>
          </p:cNvPr>
          <p:cNvSpPr/>
          <p:nvPr/>
        </p:nvSpPr>
        <p:spPr>
          <a:xfrm>
            <a:off x="4954526" y="4282"/>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lvl="0" algn="just">
              <a:lnSpc>
                <a:spcPct val="115000"/>
              </a:lnSpc>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pPr>
            <a:endParaRPr lang="en-US" sz="28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09052225-38C3-2475-37E9-FCB38C3D59EA}"/>
              </a:ext>
            </a:extLst>
          </p:cNvPr>
          <p:cNvSpPr txBox="1"/>
          <p:nvPr/>
        </p:nvSpPr>
        <p:spPr>
          <a:xfrm>
            <a:off x="470507" y="2572625"/>
            <a:ext cx="4164246" cy="659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7" tIns="29357" rIns="29357" bIns="29357">
            <a:spAutoFit/>
          </a:bodyPr>
          <a:lstStyle/>
          <a:p>
            <a:pPr algn="ctr">
              <a:lnSpc>
                <a:spcPct val="115000"/>
              </a:lnSpc>
              <a:spcAft>
                <a:spcPts val="1000"/>
              </a:spcAft>
            </a:pPr>
            <a:r>
              <a:rPr lang="en-US" sz="3600" b="1" dirty="0">
                <a:latin typeface="Calibri" panose="020F0502020204030204" pitchFamily="34" charset="0"/>
                <a:ea typeface="Times New Roman" panose="02020603050405020304" pitchFamily="18" charset="0"/>
                <a:cs typeface="Mangal" panose="02040503050203030202" pitchFamily="18" charset="0"/>
              </a:rPr>
              <a:t>I] </a:t>
            </a: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ग्रसनी</a:t>
            </a: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A26458A7-18F2-6A34-2DD9-23102083F7DA}"/>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04528DBE-B9AF-650A-C812-26E54C447B97}"/>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5FD7AC74-83B5-8142-6F13-DCE91B604358}"/>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452066C3-A09C-1612-2EC1-F5DC3C449F12}"/>
              </a:ext>
            </a:extLst>
          </p:cNvPr>
          <p:cNvSpPr txBox="1"/>
          <p:nvPr/>
        </p:nvSpPr>
        <p:spPr>
          <a:xfrm>
            <a:off x="5068856" y="1008582"/>
            <a:ext cx="6796176" cy="369332"/>
          </a:xfrm>
          <a:prstGeom prst="rect">
            <a:avLst/>
          </a:prstGeom>
          <a:noFill/>
        </p:spPr>
        <p:txBody>
          <a:bodyPr wrap="square">
            <a:spAutoFit/>
          </a:bodyPr>
          <a:lstStyle/>
          <a:p>
            <a:pPr algn="just">
              <a:spcAft>
                <a:spcPts val="1000"/>
              </a:spcAft>
            </a:pPr>
            <a:r>
              <a:rPr lang="en-US" b="1" dirty="0">
                <a:latin typeface="Calibri" panose="020F0502020204030204" pitchFamily="34" charset="0"/>
                <a:ea typeface="Times New Roman" panose="02020603050405020304" pitchFamily="18" charset="0"/>
                <a:cs typeface="Mangal" panose="02040503050203030202" pitchFamily="18" charset="0"/>
              </a:rPr>
              <a:t>	</a:t>
            </a:r>
            <a:endParaRPr lang="en-IN" sz="3200"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4" name="TextBox 3">
            <a:extLst>
              <a:ext uri="{FF2B5EF4-FFF2-40B4-BE49-F238E27FC236}">
                <a16:creationId xmlns:a16="http://schemas.microsoft.com/office/drawing/2014/main" xmlns="" id="{34D24A53-A1B5-4CA1-B5A0-855C8ED66372}"/>
              </a:ext>
            </a:extLst>
          </p:cNvPr>
          <p:cNvSpPr txBox="1"/>
          <p:nvPr/>
        </p:nvSpPr>
        <p:spPr>
          <a:xfrm>
            <a:off x="5068856" y="836829"/>
            <a:ext cx="7016307" cy="4056495"/>
          </a:xfrm>
          <a:prstGeom prst="rect">
            <a:avLst/>
          </a:prstGeom>
          <a:noFill/>
        </p:spPr>
        <p:txBody>
          <a:bodyPr wrap="square">
            <a:spAutoFit/>
          </a:bodyPr>
          <a:lstStyle/>
          <a:p>
            <a:pPr lvl="0" algn="just">
              <a:lnSpc>
                <a:spcPct val="115000"/>
              </a:lnSpc>
            </a:pPr>
            <a:r>
              <a:rPr lang="en-US" sz="2400" dirty="0">
                <a:effectLst/>
                <a:latin typeface="Bookman Old Style" panose="02050604050505020204" pitchFamily="18" charset="0"/>
                <a:ea typeface="Times New Roman" panose="02020603050405020304" pitchFamily="18" charset="0"/>
                <a:cs typeface="Mangal" panose="02040503050203030202" pitchFamily="18" charset="0"/>
              </a:rPr>
              <a:t>		</a:t>
            </a: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ट्यूब जैसा ढांचा</a:t>
            </a:r>
          </a:p>
          <a:p>
            <a:pPr lvl="0" algn="just">
              <a:lnSpc>
                <a:spcPct val="115000"/>
              </a:lnSpc>
            </a:pP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3 भाग –</a:t>
            </a:r>
            <a:endParaRPr lang="en-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marL="806450" lvl="0" indent="-358775" algn="just">
              <a:lnSpc>
                <a:spcPct val="115000"/>
              </a:lnSpc>
              <a:buFont typeface="Wingdings" pitchFamily="2" charset="2"/>
              <a:buChar char="§"/>
            </a:pP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नासिकागैव</a:t>
            </a:r>
          </a:p>
          <a:p>
            <a:pPr marL="806450" lvl="0" indent="-358775" algn="just">
              <a:lnSpc>
                <a:spcPct val="115000"/>
              </a:lnSpc>
              <a:buFont typeface="Wingdings" pitchFamily="2" charset="2"/>
              <a:buChar char="§"/>
            </a:pP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ओरोफैरिंग्स</a:t>
            </a:r>
          </a:p>
          <a:p>
            <a:pPr marL="806450" lvl="0" indent="-358775" algn="just">
              <a:lnSpc>
                <a:spcPct val="115000"/>
              </a:lnSpc>
              <a:buFont typeface="Wingdings" pitchFamily="2" charset="2"/>
              <a:buChar char="§"/>
            </a:pP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लैरिंजोफैरिंग्स</a:t>
            </a:r>
            <a:endParaRPr lang="en-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marL="447675" lvl="0" algn="just">
              <a:lnSpc>
                <a:spcPct val="115000"/>
              </a:lnSpc>
            </a:pPr>
            <a:r>
              <a:rPr lang="en-US" sz="2000" dirty="0">
                <a:solidFill>
                  <a:schemeClr val="bg1"/>
                </a:solidFill>
                <a:effectLst/>
                <a:latin typeface="Bookman Old Style" panose="02050604050505020204" pitchFamily="18" charset="0"/>
                <a:ea typeface="Times New Roman" panose="02020603050405020304" pitchFamily="18" charset="0"/>
                <a:cs typeface="Mangal" panose="02040503050203030202" pitchFamily="18" charset="0"/>
              </a:rPr>
              <a:t>	</a:t>
            </a: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7 संरचनाएं इसमें खुलती हैं –</a:t>
            </a:r>
            <a:endParaRPr lang="en-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endParaRPr>
          </a:p>
          <a:p>
            <a:pPr marL="790575" lvl="0" indent="-342900" algn="just">
              <a:lnSpc>
                <a:spcPct val="115000"/>
              </a:lnSpc>
              <a:buFont typeface="Wingdings" pitchFamily="2" charset="2"/>
              <a:buChar char="§"/>
            </a:pP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2 (दायां और बायां) श्रवण नलिका (यूस्टेशियन ट्यूब)</a:t>
            </a:r>
          </a:p>
          <a:p>
            <a:pPr marL="790575" lvl="0" indent="-342900" algn="just">
              <a:lnSpc>
                <a:spcPct val="115000"/>
              </a:lnSpc>
              <a:buFont typeface="Wingdings" pitchFamily="2" charset="2"/>
              <a:buChar char="§"/>
            </a:pP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2 पश्च नासिका छिद्र नासो-फेर्रिन्क्स में खुलते हैं</a:t>
            </a:r>
          </a:p>
          <a:p>
            <a:pPr marL="790575" lvl="0" indent="-342900" algn="just">
              <a:lnSpc>
                <a:spcPct val="115000"/>
              </a:lnSpc>
              <a:buFont typeface="Wingdings" pitchFamily="2" charset="2"/>
              <a:buChar char="§"/>
            </a:pP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1 (पश्च) मुख का छिद्र ओरो-फेर्रिन्क्स में खुलता है</a:t>
            </a:r>
          </a:p>
          <a:p>
            <a:pPr marL="790575" lvl="0" indent="-342900" algn="just">
              <a:lnSpc>
                <a:spcPct val="115000"/>
              </a:lnSpc>
              <a:buFont typeface="Wingdings" pitchFamily="2" charset="2"/>
              <a:buChar char="§"/>
            </a:pP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1 (ऊपरी) कंठ का छिद्र लैरिङ्गो-फेर्रिन्क्स में खुलता है</a:t>
            </a:r>
          </a:p>
          <a:p>
            <a:pPr marL="790575" lvl="0" indent="-342900" algn="just">
              <a:lnSpc>
                <a:spcPct val="115000"/>
              </a:lnSpc>
              <a:buFont typeface="Wingdings" pitchFamily="2" charset="2"/>
              <a:buChar char="§"/>
            </a:pPr>
            <a:r>
              <a:rPr lang="hi-IN" sz="2000" dirty="0">
                <a:solidFill>
                  <a:schemeClr val="bg1"/>
                </a:solidFill>
                <a:latin typeface="Bookman Old Style" panose="02050604050505020204" pitchFamily="18" charset="0"/>
                <a:ea typeface="Times New Roman" panose="02020603050405020304" pitchFamily="18" charset="0"/>
                <a:cs typeface="Mangal" panose="02040503050203030202" pitchFamily="18" charset="0"/>
              </a:rPr>
              <a:t>1 ग्रासनली का छिद्र</a:t>
            </a:r>
            <a:endParaRPr lang="en-IN" sz="2400"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2444253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6F33FA2-F08E-106A-E07C-D52155BC6873}"/>
            </a:ext>
          </a:extLst>
        </p:cNvPr>
        <p:cNvGrpSpPr/>
        <p:nvPr/>
      </p:nvGrpSpPr>
      <p:grpSpPr>
        <a:xfrm>
          <a:off x="0" y="0"/>
          <a:ext cx="0" cy="0"/>
          <a:chOff x="0" y="0"/>
          <a:chExt cx="0" cy="0"/>
        </a:xfrm>
      </p:grpSpPr>
      <p:sp>
        <p:nvSpPr>
          <p:cNvPr id="216" name="Rounded Rectangle">
            <a:extLst>
              <a:ext uri="{FF2B5EF4-FFF2-40B4-BE49-F238E27FC236}">
                <a16:creationId xmlns:a16="http://schemas.microsoft.com/office/drawing/2014/main" xmlns="" id="{8E64C14C-2484-9D16-2E85-C6F53752FF22}"/>
              </a:ext>
            </a:extLst>
          </p:cNvPr>
          <p:cNvSpPr/>
          <p:nvPr/>
        </p:nvSpPr>
        <p:spPr>
          <a:xfrm>
            <a:off x="4954526" y="4282"/>
            <a:ext cx="7237474" cy="6853717"/>
          </a:xfrm>
          <a:prstGeom prst="roundRect">
            <a:avLst>
              <a:gd name="adj" fmla="val 1583"/>
            </a:avLst>
          </a:prstGeom>
          <a:solidFill>
            <a:schemeClr val="accent4">
              <a:lumMod val="40000"/>
              <a:lumOff val="60000"/>
            </a:schemeClr>
          </a:solidFill>
          <a:ln w="12700">
            <a:miter lim="400000"/>
          </a:ln>
        </p:spPr>
        <p:txBody>
          <a:bodyPr lIns="29357" tIns="29357" rIns="29357" bIns="29357"/>
          <a:lstStyle/>
          <a:p>
            <a:pPr lvl="0" algn="just">
              <a:lnSpc>
                <a:spcPct val="115000"/>
              </a:lnSpc>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pPr>
            <a:endParaRPr lang="en-US" sz="2000" dirty="0">
              <a:latin typeface="Bookman Old Style" panose="02050604050505020204" pitchFamily="18" charset="0"/>
              <a:ea typeface="Times New Roman" panose="02020603050405020304" pitchFamily="18" charset="0"/>
              <a:cs typeface="Mangal" panose="02040503050203030202" pitchFamily="18" charset="0"/>
            </a:endParaRPr>
          </a:p>
          <a:p>
            <a:pPr lvl="0" algn="just">
              <a:lnSpc>
                <a:spcPct val="115000"/>
              </a:lnSpc>
            </a:pPr>
            <a:endParaRPr lang="en-US" sz="28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endParaRPr>
          </a:p>
        </p:txBody>
      </p:sp>
      <p:sp>
        <p:nvSpPr>
          <p:cNvPr id="222" name="Duties of…">
            <a:extLst>
              <a:ext uri="{FF2B5EF4-FFF2-40B4-BE49-F238E27FC236}">
                <a16:creationId xmlns:a16="http://schemas.microsoft.com/office/drawing/2014/main" xmlns="" id="{5EEB7AE6-B4C4-326B-B5DE-3781826BAF6C}"/>
              </a:ext>
            </a:extLst>
          </p:cNvPr>
          <p:cNvSpPr txBox="1"/>
          <p:nvPr/>
        </p:nvSpPr>
        <p:spPr>
          <a:xfrm>
            <a:off x="470507" y="2572625"/>
            <a:ext cx="4164246" cy="164087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9357" tIns="29357" rIns="29357" bIns="29357">
            <a:spAutoFit/>
          </a:bodyPr>
          <a:lstStyle/>
          <a:p>
            <a:pPr algn="ctr">
              <a:lnSpc>
                <a:spcPct val="115000"/>
              </a:lnSpc>
              <a:spcAft>
                <a:spcPts val="1000"/>
              </a:spcAft>
            </a:pPr>
            <a:r>
              <a:rPr lang="en-US" sz="3600" b="1" dirty="0">
                <a:latin typeface="Calibri" panose="020F0502020204030204" pitchFamily="34" charset="0"/>
                <a:ea typeface="Times New Roman" panose="02020603050405020304" pitchFamily="18" charset="0"/>
                <a:cs typeface="Mangal" panose="02040503050203030202" pitchFamily="18" charset="0"/>
              </a:rPr>
              <a:t>I] </a:t>
            </a:r>
            <a:r>
              <a:rPr lang="hi-IN" sz="3200" b="1" u="sng" dirty="0">
                <a:solidFill>
                  <a:srgbClr val="FF0000"/>
                </a:solidFill>
                <a:latin typeface="Calibri" panose="020F0502020204030204" pitchFamily="34" charset="0"/>
                <a:ea typeface="Times New Roman" panose="02020603050405020304" pitchFamily="18" charset="0"/>
                <a:cs typeface="Mangal" panose="02040503050203030202" pitchFamily="18" charset="0"/>
              </a:rPr>
              <a:t>ग्रसनी</a:t>
            </a:r>
            <a:endParaRPr lang="en-IN" sz="3200" dirty="0">
              <a:latin typeface="Calibri" panose="020F0502020204030204" pitchFamily="34" charset="0"/>
              <a:ea typeface="Times New Roman" panose="02020603050405020304" pitchFamily="18" charset="0"/>
              <a:cs typeface="Mangal" panose="02040503050203030202" pitchFamily="18" charset="0"/>
            </a:endParaRPr>
          </a:p>
          <a:p>
            <a:pPr algn="ctr">
              <a:lnSpc>
                <a:spcPct val="115000"/>
              </a:lnSpc>
              <a:spcAft>
                <a:spcPts val="1000"/>
              </a:spcAft>
            </a:pPr>
            <a:r>
              <a:rPr lang="en-IN" sz="1600" dirty="0">
                <a:latin typeface="Calibri" panose="020F0502020204030204" pitchFamily="34" charset="0"/>
                <a:ea typeface="Times New Roman" panose="02020603050405020304" pitchFamily="18" charset="0"/>
                <a:cs typeface="Mangal" panose="02040503050203030202" pitchFamily="18" charset="0"/>
              </a:rPr>
              <a:t/>
            </a:r>
            <a:br>
              <a:rPr lang="en-IN" sz="1600" dirty="0">
                <a:latin typeface="Calibri" panose="020F0502020204030204" pitchFamily="34" charset="0"/>
                <a:ea typeface="Times New Roman" panose="02020603050405020304" pitchFamily="18" charset="0"/>
                <a:cs typeface="Mangal" panose="02040503050203030202" pitchFamily="18" charset="0"/>
              </a:rPr>
            </a:br>
            <a:endParaRPr lang="en-IN" sz="3200" dirty="0">
              <a:latin typeface="Calibri" panose="020F0502020204030204" pitchFamily="34" charset="0"/>
              <a:ea typeface="Times New Roman" panose="02020603050405020304" pitchFamily="18" charset="0"/>
              <a:cs typeface="Mangal" panose="02040503050203030202" pitchFamily="18" charset="0"/>
            </a:endParaRPr>
          </a:p>
        </p:txBody>
      </p:sp>
      <p:sp>
        <p:nvSpPr>
          <p:cNvPr id="223" name="Ensure your safety and the safety of your crew, the patient, and bystanders…">
            <a:extLst>
              <a:ext uri="{FF2B5EF4-FFF2-40B4-BE49-F238E27FC236}">
                <a16:creationId xmlns:a16="http://schemas.microsoft.com/office/drawing/2014/main" xmlns="" id="{4387399F-733C-09F0-ED5A-1632DFACC6EF}"/>
              </a:ext>
            </a:extLst>
          </p:cNvPr>
          <p:cNvSpPr txBox="1"/>
          <p:nvPr/>
        </p:nvSpPr>
        <p:spPr>
          <a:xfrm>
            <a:off x="5277686" y="2101498"/>
            <a:ext cx="5086310" cy="3825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9357" tIns="29357" rIns="29357" bIns="29357">
            <a:spAutoFit/>
          </a:bodyPr>
          <a:lstStyle/>
          <a:p>
            <a:pPr marL="369192" indent="-369192">
              <a:spcBef>
                <a:spcPts val="488"/>
              </a:spcBef>
              <a:buFont typeface="Arial" panose="020B0604020202020204" pitchFamily="34" charset="0"/>
              <a:buChar char="•"/>
              <a:tabLst>
                <a:tab pos="796741" algn="l"/>
                <a:tab pos="1482724" algn="l"/>
                <a:tab pos="2168707" algn="l"/>
                <a:tab pos="2854690" algn="l"/>
                <a:tab pos="3540672" algn="l"/>
                <a:tab pos="4226655" algn="l"/>
                <a:tab pos="4912638" algn="l"/>
                <a:tab pos="5598621" algn="l"/>
                <a:tab pos="6284604" algn="l"/>
                <a:tab pos="6970587" algn="l"/>
                <a:tab pos="7656570" algn="l"/>
              </a:tabLst>
              <a:defRPr/>
            </a:pPr>
            <a:endParaRPr lang="en-GB" sz="210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xmlns="" id="{C931F279-C241-2A01-A741-1B96D3DA05F1}"/>
              </a:ext>
            </a:extLst>
          </p:cNvPr>
          <p:cNvPicPr>
            <a:picLocks noChangeAspect="1"/>
          </p:cNvPicPr>
          <p:nvPr/>
        </p:nvPicPr>
        <p:blipFill>
          <a:blip r:embed="rId2" cstate="print"/>
          <a:stretch>
            <a:fillRect/>
          </a:stretch>
        </p:blipFill>
        <p:spPr>
          <a:xfrm>
            <a:off x="1953370" y="5662253"/>
            <a:ext cx="481228" cy="207195"/>
          </a:xfrm>
          <a:prstGeom prst="rect">
            <a:avLst/>
          </a:prstGeom>
        </p:spPr>
      </p:pic>
      <p:pic>
        <p:nvPicPr>
          <p:cNvPr id="3" name="Picture 2">
            <a:extLst>
              <a:ext uri="{FF2B5EF4-FFF2-40B4-BE49-F238E27FC236}">
                <a16:creationId xmlns:a16="http://schemas.microsoft.com/office/drawing/2014/main" xmlns="" id="{E5F02EEF-D2A4-A854-9E7A-FEBD43226162}"/>
              </a:ext>
            </a:extLst>
          </p:cNvPr>
          <p:cNvPicPr>
            <a:picLocks noChangeAspect="1"/>
          </p:cNvPicPr>
          <p:nvPr/>
        </p:nvPicPr>
        <p:blipFill>
          <a:blip r:embed="rId2" cstate="print"/>
          <a:stretch>
            <a:fillRect/>
          </a:stretch>
        </p:blipFill>
        <p:spPr>
          <a:xfrm>
            <a:off x="2067700" y="5776583"/>
            <a:ext cx="481228" cy="207195"/>
          </a:xfrm>
          <a:prstGeom prst="rect">
            <a:avLst/>
          </a:prstGeom>
        </p:spPr>
      </p:pic>
      <p:sp>
        <p:nvSpPr>
          <p:cNvPr id="7" name="TextBox 6">
            <a:extLst>
              <a:ext uri="{FF2B5EF4-FFF2-40B4-BE49-F238E27FC236}">
                <a16:creationId xmlns:a16="http://schemas.microsoft.com/office/drawing/2014/main" xmlns="" id="{D158151A-D739-32AA-5776-91823F977730}"/>
              </a:ext>
            </a:extLst>
          </p:cNvPr>
          <p:cNvSpPr txBox="1"/>
          <p:nvPr/>
        </p:nvSpPr>
        <p:spPr>
          <a:xfrm>
            <a:off x="5068856" y="1008582"/>
            <a:ext cx="6796176" cy="369332"/>
          </a:xfrm>
          <a:prstGeom prst="rect">
            <a:avLst/>
          </a:prstGeom>
          <a:noFill/>
        </p:spPr>
        <p:txBody>
          <a:bodyPr wrap="square">
            <a:spAutoFit/>
          </a:bodyPr>
          <a:lstStyle/>
          <a:p>
            <a:pPr algn="just">
              <a:spcAft>
                <a:spcPts val="1000"/>
              </a:spcAft>
            </a:pPr>
            <a:r>
              <a:rPr lang="en-US" b="1" dirty="0">
                <a:latin typeface="Calibri" panose="020F0502020204030204" pitchFamily="34" charset="0"/>
                <a:ea typeface="Times New Roman" panose="02020603050405020304" pitchFamily="18" charset="0"/>
                <a:cs typeface="Mangal" panose="02040503050203030202" pitchFamily="18" charset="0"/>
              </a:rPr>
              <a:t>	</a:t>
            </a:r>
            <a:endParaRPr lang="en-IN" sz="3200"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endParaRPr>
          </a:p>
        </p:txBody>
      </p:sp>
      <p:sp>
        <p:nvSpPr>
          <p:cNvPr id="4" name="TextBox 3">
            <a:extLst>
              <a:ext uri="{FF2B5EF4-FFF2-40B4-BE49-F238E27FC236}">
                <a16:creationId xmlns:a16="http://schemas.microsoft.com/office/drawing/2014/main" xmlns="" id="{C8B8B9F0-BAEE-577C-31FB-3F9ACA8DAE4A}"/>
              </a:ext>
            </a:extLst>
          </p:cNvPr>
          <p:cNvSpPr txBox="1"/>
          <p:nvPr/>
        </p:nvSpPr>
        <p:spPr>
          <a:xfrm>
            <a:off x="4978542" y="2430094"/>
            <a:ext cx="7016307" cy="2215991"/>
          </a:xfrm>
          <a:prstGeom prst="rect">
            <a:avLst/>
          </a:prstGeom>
          <a:noFill/>
        </p:spPr>
        <p:txBody>
          <a:bodyPr wrap="square">
            <a:spAutoFit/>
          </a:bodyPr>
          <a:lstStyle/>
          <a:p>
            <a:pPr lvl="0" algn="just">
              <a:lnSpc>
                <a:spcPct val="115000"/>
              </a:lnSpc>
            </a:pPr>
            <a:r>
              <a:rPr lang="hi-IN" sz="2400" dirty="0">
                <a:solidFill>
                  <a:schemeClr val="accent1"/>
                </a:solidFill>
                <a:latin typeface="Bookman Old Style" panose="02050604050505020204" pitchFamily="18" charset="0"/>
                <a:ea typeface="Times New Roman" panose="02020603050405020304" pitchFamily="18" charset="0"/>
                <a:cs typeface="Mangal" panose="02040503050203030202" pitchFamily="18" charset="0"/>
              </a:rPr>
              <a:t>कार्य –</a:t>
            </a:r>
          </a:p>
          <a:p>
            <a:pPr marL="342900" lvl="0" indent="-342900" algn="just">
              <a:lnSpc>
                <a:spcPct val="115000"/>
              </a:lnSpc>
              <a:buFont typeface="Wingdings" pitchFamily="2" charset="2"/>
              <a:buChar char="§"/>
            </a:pPr>
            <a:r>
              <a:rPr lang="hi-IN" sz="2400" dirty="0">
                <a:solidFill>
                  <a:schemeClr val="accent1"/>
                </a:solidFill>
                <a:latin typeface="Bookman Old Style" panose="02050604050505020204" pitchFamily="18" charset="0"/>
                <a:ea typeface="Times New Roman" panose="02020603050405020304" pitchFamily="18" charset="0"/>
                <a:cs typeface="Mangal" panose="02040503050203030202" pitchFamily="18" charset="0"/>
              </a:rPr>
              <a:t>यह श्वसन और पाचन तंत्र दोनों के लिए एक मार्ग का काम करता है।</a:t>
            </a:r>
          </a:p>
          <a:p>
            <a:pPr marL="342900" lvl="0" indent="-342900" algn="just">
              <a:lnSpc>
                <a:spcPct val="115000"/>
              </a:lnSpc>
              <a:buFont typeface="Wingdings" pitchFamily="2" charset="2"/>
              <a:buChar char="§"/>
            </a:pPr>
            <a:r>
              <a:rPr lang="hi-IN" sz="2400" dirty="0">
                <a:solidFill>
                  <a:schemeClr val="accent1"/>
                </a:solidFill>
                <a:latin typeface="Bookman Old Style" panose="02050604050505020204" pitchFamily="18" charset="0"/>
                <a:ea typeface="Times New Roman" panose="02020603050405020304" pitchFamily="18" charset="0"/>
                <a:cs typeface="Mangal" panose="02040503050203030202" pitchFamily="18" charset="0"/>
              </a:rPr>
              <a:t>इसमें से हवा और भोजन दोनों अपने संबंधित अंगों तक पहुँचने के लिए गुज़रते हैं।</a:t>
            </a:r>
            <a:endParaRPr lang="en-IN" sz="2400" dirty="0">
              <a:solidFill>
                <a:schemeClr val="bg1"/>
              </a:solidFill>
              <a:effectLst/>
              <a:latin typeface="Calibri" panose="020F0502020204030204" pitchFamily="34" charset="0"/>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32945199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1329</TotalTime>
  <Words>1334</Words>
  <Application>Microsoft Office PowerPoint</Application>
  <PresentationFormat>Custom</PresentationFormat>
  <Paragraphs>296</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MTI MTI</dc:creator>
  <cp:lastModifiedBy>NDRF MEDICAL</cp:lastModifiedBy>
  <cp:revision>25</cp:revision>
  <dcterms:created xsi:type="dcterms:W3CDTF">2023-01-10T10:59:01Z</dcterms:created>
  <dcterms:modified xsi:type="dcterms:W3CDTF">2025-12-20T07:52:06Z</dcterms:modified>
</cp:coreProperties>
</file>