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56" r:id="rId2"/>
    <p:sldId id="273" r:id="rId3"/>
    <p:sldId id="258" r:id="rId4"/>
    <p:sldId id="259" r:id="rId5"/>
    <p:sldId id="260" r:id="rId6"/>
    <p:sldId id="261" r:id="rId7"/>
    <p:sldId id="257" r:id="rId8"/>
    <p:sldId id="262" r:id="rId9"/>
    <p:sldId id="263" r:id="rId10"/>
    <p:sldId id="264" r:id="rId11"/>
    <p:sldId id="265" r:id="rId12"/>
    <p:sldId id="274" r:id="rId13"/>
    <p:sldId id="266" r:id="rId14"/>
    <p:sldId id="270" r:id="rId15"/>
    <p:sldId id="27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68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4059168-F23D-4F10-9061-25202FA44257}"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42DE85-95D2-495D-BA98-1C634B8155E2}" type="slidenum">
              <a:rPr lang="en-IN" smtClean="0"/>
              <a:t>‹#›</a:t>
            </a:fld>
            <a:endParaRPr lang="en-IN"/>
          </a:p>
        </p:txBody>
      </p:sp>
    </p:spTree>
    <p:extLst>
      <p:ext uri="{BB962C8B-B14F-4D97-AF65-F5344CB8AC3E}">
        <p14:creationId xmlns:p14="http://schemas.microsoft.com/office/powerpoint/2010/main" val="2303286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059168-F23D-4F10-9061-25202FA44257}"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42DE85-95D2-495D-BA98-1C634B8155E2}" type="slidenum">
              <a:rPr lang="en-IN" smtClean="0"/>
              <a:t>‹#›</a:t>
            </a:fld>
            <a:endParaRPr lang="en-IN"/>
          </a:p>
        </p:txBody>
      </p:sp>
    </p:spTree>
    <p:extLst>
      <p:ext uri="{BB962C8B-B14F-4D97-AF65-F5344CB8AC3E}">
        <p14:creationId xmlns:p14="http://schemas.microsoft.com/office/powerpoint/2010/main" val="762429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059168-F23D-4F10-9061-25202FA44257}"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42DE85-95D2-495D-BA98-1C634B8155E2}" type="slidenum">
              <a:rPr lang="en-IN" smtClean="0"/>
              <a:t>‹#›</a:t>
            </a:fld>
            <a:endParaRPr lang="en-IN"/>
          </a:p>
        </p:txBody>
      </p:sp>
    </p:spTree>
    <p:extLst>
      <p:ext uri="{BB962C8B-B14F-4D97-AF65-F5344CB8AC3E}">
        <p14:creationId xmlns:p14="http://schemas.microsoft.com/office/powerpoint/2010/main" val="138923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059168-F23D-4F10-9061-25202FA44257}"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42DE85-95D2-495D-BA98-1C634B8155E2}" type="slidenum">
              <a:rPr lang="en-IN" smtClean="0"/>
              <a:t>‹#›</a:t>
            </a:fld>
            <a:endParaRPr lang="en-IN"/>
          </a:p>
        </p:txBody>
      </p:sp>
    </p:spTree>
    <p:extLst>
      <p:ext uri="{BB962C8B-B14F-4D97-AF65-F5344CB8AC3E}">
        <p14:creationId xmlns:p14="http://schemas.microsoft.com/office/powerpoint/2010/main" val="2379538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059168-F23D-4F10-9061-25202FA44257}"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42DE85-95D2-495D-BA98-1C634B8155E2}" type="slidenum">
              <a:rPr lang="en-IN" smtClean="0"/>
              <a:t>‹#›</a:t>
            </a:fld>
            <a:endParaRPr lang="en-IN"/>
          </a:p>
        </p:txBody>
      </p:sp>
    </p:spTree>
    <p:extLst>
      <p:ext uri="{BB962C8B-B14F-4D97-AF65-F5344CB8AC3E}">
        <p14:creationId xmlns:p14="http://schemas.microsoft.com/office/powerpoint/2010/main" val="3860220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059168-F23D-4F10-9061-25202FA44257}"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42DE85-95D2-495D-BA98-1C634B8155E2}" type="slidenum">
              <a:rPr lang="en-IN" smtClean="0"/>
              <a:t>‹#›</a:t>
            </a:fld>
            <a:endParaRPr lang="en-IN"/>
          </a:p>
        </p:txBody>
      </p:sp>
    </p:spTree>
    <p:extLst>
      <p:ext uri="{BB962C8B-B14F-4D97-AF65-F5344CB8AC3E}">
        <p14:creationId xmlns:p14="http://schemas.microsoft.com/office/powerpoint/2010/main" val="2823847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059168-F23D-4F10-9061-25202FA44257}" type="datetimeFigureOut">
              <a:rPr lang="en-IN" smtClean="0"/>
              <a:t>19-12-2025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B42DE85-95D2-495D-BA98-1C634B8155E2}" type="slidenum">
              <a:rPr lang="en-IN" smtClean="0"/>
              <a:t>‹#›</a:t>
            </a:fld>
            <a:endParaRPr lang="en-IN"/>
          </a:p>
        </p:txBody>
      </p:sp>
    </p:spTree>
    <p:extLst>
      <p:ext uri="{BB962C8B-B14F-4D97-AF65-F5344CB8AC3E}">
        <p14:creationId xmlns:p14="http://schemas.microsoft.com/office/powerpoint/2010/main" val="1760687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059168-F23D-4F10-9061-25202FA44257}" type="datetimeFigureOut">
              <a:rPr lang="en-IN" smtClean="0"/>
              <a:t>19-12-2025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B42DE85-95D2-495D-BA98-1C634B8155E2}" type="slidenum">
              <a:rPr lang="en-IN" smtClean="0"/>
              <a:t>‹#›</a:t>
            </a:fld>
            <a:endParaRPr lang="en-IN"/>
          </a:p>
        </p:txBody>
      </p:sp>
    </p:spTree>
    <p:extLst>
      <p:ext uri="{BB962C8B-B14F-4D97-AF65-F5344CB8AC3E}">
        <p14:creationId xmlns:p14="http://schemas.microsoft.com/office/powerpoint/2010/main" val="2157050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059168-F23D-4F10-9061-25202FA44257}" type="datetimeFigureOut">
              <a:rPr lang="en-IN" smtClean="0"/>
              <a:t>19-12-2025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B42DE85-95D2-495D-BA98-1C634B8155E2}" type="slidenum">
              <a:rPr lang="en-IN" smtClean="0"/>
              <a:t>‹#›</a:t>
            </a:fld>
            <a:endParaRPr lang="en-IN"/>
          </a:p>
        </p:txBody>
      </p:sp>
    </p:spTree>
    <p:extLst>
      <p:ext uri="{BB962C8B-B14F-4D97-AF65-F5344CB8AC3E}">
        <p14:creationId xmlns:p14="http://schemas.microsoft.com/office/powerpoint/2010/main" val="948340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059168-F23D-4F10-9061-25202FA44257}"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42DE85-95D2-495D-BA98-1C634B8155E2}" type="slidenum">
              <a:rPr lang="en-IN" smtClean="0"/>
              <a:t>‹#›</a:t>
            </a:fld>
            <a:endParaRPr lang="en-IN"/>
          </a:p>
        </p:txBody>
      </p:sp>
    </p:spTree>
    <p:extLst>
      <p:ext uri="{BB962C8B-B14F-4D97-AF65-F5344CB8AC3E}">
        <p14:creationId xmlns:p14="http://schemas.microsoft.com/office/powerpoint/2010/main" val="1537396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059168-F23D-4F10-9061-25202FA44257}"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42DE85-95D2-495D-BA98-1C634B8155E2}" type="slidenum">
              <a:rPr lang="en-IN" smtClean="0"/>
              <a:t>‹#›</a:t>
            </a:fld>
            <a:endParaRPr lang="en-IN"/>
          </a:p>
        </p:txBody>
      </p:sp>
    </p:spTree>
    <p:extLst>
      <p:ext uri="{BB962C8B-B14F-4D97-AF65-F5344CB8AC3E}">
        <p14:creationId xmlns:p14="http://schemas.microsoft.com/office/powerpoint/2010/main" val="3065068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059168-F23D-4F10-9061-25202FA44257}" type="datetimeFigureOut">
              <a:rPr lang="en-IN" smtClean="0"/>
              <a:t>19-12-2025</a:t>
            </a:fld>
            <a:endParaRPr lang="en-I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42DE85-95D2-495D-BA98-1C634B8155E2}" type="slidenum">
              <a:rPr lang="en-IN" smtClean="0"/>
              <a:t>‹#›</a:t>
            </a:fld>
            <a:endParaRPr lang="en-IN"/>
          </a:p>
        </p:txBody>
      </p:sp>
      <p:pic>
        <p:nvPicPr>
          <p:cNvPr id="7" name="Picture 6">
            <a:extLst>
              <a:ext uri="{FF2B5EF4-FFF2-40B4-BE49-F238E27FC236}">
                <a16:creationId xmlns="" xmlns:a16="http://schemas.microsoft.com/office/drawing/2014/main" id="{F6990FF7-3FCB-94E5-2BF2-2CED13275AEB}"/>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108319" y="-8467"/>
            <a:ext cx="1033299" cy="1212701"/>
          </a:xfrm>
          <a:prstGeom prst="rect">
            <a:avLst/>
          </a:prstGeom>
        </p:spPr>
      </p:pic>
    </p:spTree>
    <p:extLst>
      <p:ext uri="{BB962C8B-B14F-4D97-AF65-F5344CB8AC3E}">
        <p14:creationId xmlns:p14="http://schemas.microsoft.com/office/powerpoint/2010/main" val="806829968"/>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8347"/>
            <a:ext cx="7772400" cy="1803418"/>
          </a:xfrm>
        </p:spPr>
        <p:txBody>
          <a:bodyPr>
            <a:normAutofit/>
          </a:bodyPr>
          <a:lstStyle/>
          <a:p>
            <a:r>
              <a:rPr lang="hi-IN" sz="5400" dirty="0">
                <a:solidFill>
                  <a:srgbClr val="00B0F0"/>
                </a:solidFill>
              </a:rPr>
              <a:t>चिकित्सा प्रयोगशाला और आचार संहिता का परिचय</a:t>
            </a:r>
            <a:endParaRPr sz="5400" dirty="0">
              <a:solidFill>
                <a:srgbClr val="00B0F0"/>
              </a:solidFill>
            </a:endParaRPr>
          </a:p>
        </p:txBody>
      </p:sp>
      <p:sp>
        <p:nvSpPr>
          <p:cNvPr id="3" name="Subtitle 2"/>
          <p:cNvSpPr>
            <a:spLocks noGrp="1"/>
          </p:cNvSpPr>
          <p:nvPr>
            <p:ph type="subTitle" idx="1"/>
          </p:nvPr>
        </p:nvSpPr>
        <p:spPr>
          <a:xfrm>
            <a:off x="1143000" y="3523129"/>
            <a:ext cx="6858000" cy="1703295"/>
          </a:xfrm>
        </p:spPr>
        <p:txBody>
          <a:bodyPr/>
          <a:lstStyle/>
          <a:p>
            <a:r>
              <a:rPr lang="hi-IN" dirty="0">
                <a:solidFill>
                  <a:srgbClr val="002060"/>
                </a:solidFill>
              </a:rPr>
              <a:t>चिकित्सा प्रयोगशाला कर्मियों के लिए एक पेशेवर अवलोकन
प्रयोगशाला भूमिकाएं, नैतिकता, सटीकता और पेशेवर जिम्मेदारियां शामिल हैं।</a:t>
            </a:r>
            <a:endParaRPr dirty="0">
              <a:solidFill>
                <a:srgbClr val="002060"/>
              </a:solidFill>
            </a:endParaRPr>
          </a:p>
        </p:txBody>
      </p:sp>
      <p:sp>
        <p:nvSpPr>
          <p:cNvPr id="4" name="Title 1">
            <a:extLst>
              <a:ext uri="{FF2B5EF4-FFF2-40B4-BE49-F238E27FC236}">
                <a16:creationId xmlns="" xmlns:a16="http://schemas.microsoft.com/office/drawing/2014/main" id="{9EB4A2A7-710D-02D4-58B3-794EF6E63B81}"/>
              </a:ext>
            </a:extLst>
          </p:cNvPr>
          <p:cNvSpPr>
            <a:spLocks noGrp="1"/>
          </p:cNvSpPr>
          <p:nvPr/>
        </p:nvSpPr>
        <p:spPr>
          <a:xfrm>
            <a:off x="2234045" y="636441"/>
            <a:ext cx="43434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4000" b="1" dirty="0">
                <a:solidFill>
                  <a:srgbClr val="002060"/>
                </a:solidFill>
                <a:latin typeface="Arial" pitchFamily="34" charset="0"/>
                <a:cs typeface="Arial" pitchFamily="34" charset="0"/>
              </a:rPr>
              <a:t>पाठ -2</a:t>
            </a:r>
            <a:endParaRPr lang="en-US" sz="4000" b="1" dirty="0">
              <a:solidFill>
                <a:srgbClr val="002060"/>
              </a:solidFill>
              <a:latin typeface="Arial" pitchFamily="34" charset="0"/>
              <a:cs typeface="Arial" pitchFamily="34" charset="0"/>
            </a:endParaRPr>
          </a:p>
        </p:txBody>
      </p:sp>
      <p:sp>
        <p:nvSpPr>
          <p:cNvPr id="6" name="Title 1"/>
          <p:cNvSpPr txBox="1">
            <a:spLocks/>
          </p:cNvSpPr>
          <p:nvPr/>
        </p:nvSpPr>
        <p:spPr>
          <a:xfrm>
            <a:off x="5562599" y="5571580"/>
            <a:ext cx="2895601" cy="762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1800" b="1" dirty="0" smtClean="0">
                <a:solidFill>
                  <a:srgbClr val="00B050"/>
                </a:solidFill>
                <a:latin typeface="Kruti Dev 011" pitchFamily="2" charset="0"/>
                <a:cs typeface="Arial" pitchFamily="34" charset="0"/>
              </a:rPr>
              <a:t>)</a:t>
            </a:r>
            <a:r>
              <a:rPr lang="en-IN" sz="1800" b="1" dirty="0" err="1" smtClean="0">
                <a:solidFill>
                  <a:srgbClr val="00B050"/>
                </a:solidFill>
                <a:latin typeface="Kruti Dev 011" pitchFamily="2" charset="0"/>
                <a:cs typeface="Arial" pitchFamily="34" charset="0"/>
              </a:rPr>
              <a:t>kjk</a:t>
            </a:r>
            <a:endParaRPr lang="en-IN" sz="1800" b="1" dirty="0" smtClean="0">
              <a:solidFill>
                <a:srgbClr val="00B050"/>
              </a:solidFill>
              <a:latin typeface="Kruti Dev 011" pitchFamily="2" charset="0"/>
              <a:cs typeface="Arial" pitchFamily="34" charset="0"/>
            </a:endParaRPr>
          </a:p>
          <a:p>
            <a:r>
              <a:rPr lang="en-IN" sz="1800" b="1" dirty="0" smtClean="0">
                <a:solidFill>
                  <a:srgbClr val="00B050"/>
                </a:solidFill>
                <a:latin typeface="Kruti Dev 011" pitchFamily="2" charset="0"/>
                <a:cs typeface="Arial" pitchFamily="34" charset="0"/>
              </a:rPr>
              <a:t>fu0@QkekZ0</a:t>
            </a:r>
          </a:p>
          <a:p>
            <a:r>
              <a:rPr lang="en-US" sz="1800" b="1" dirty="0" err="1" smtClean="0">
                <a:solidFill>
                  <a:srgbClr val="00B050"/>
                </a:solidFill>
                <a:latin typeface="Kruti Dev 011" pitchFamily="2" charset="0"/>
                <a:cs typeface="Arial" pitchFamily="34" charset="0"/>
              </a:rPr>
              <a:t>ftrsanz</a:t>
            </a:r>
            <a:r>
              <a:rPr lang="en-US" sz="1800" b="1" dirty="0" smtClean="0">
                <a:solidFill>
                  <a:srgbClr val="00B050"/>
                </a:solidFill>
                <a:latin typeface="Kruti Dev 011" pitchFamily="2" charset="0"/>
                <a:cs typeface="Arial" pitchFamily="34" charset="0"/>
              </a:rPr>
              <a:t> flag ;</a:t>
            </a:r>
            <a:r>
              <a:rPr lang="en-US" sz="1800" b="1" dirty="0" err="1" smtClean="0">
                <a:solidFill>
                  <a:srgbClr val="00B050"/>
                </a:solidFill>
                <a:latin typeface="Kruti Dev 011" pitchFamily="2" charset="0"/>
                <a:cs typeface="Arial" pitchFamily="34" charset="0"/>
              </a:rPr>
              <a:t>kno</a:t>
            </a:r>
            <a:endParaRPr lang="en-US" sz="1800" b="1" dirty="0">
              <a:solidFill>
                <a:srgbClr val="00B050"/>
              </a:solidFill>
              <a:latin typeface="Kruti Dev 011" pitchFamily="2"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dirty="0"/>
              <a:t>कार्यस्थल में व्यावसायिकता</a:t>
            </a:r>
            <a:endParaRPr dirty="0"/>
          </a:p>
        </p:txBody>
      </p:sp>
      <p:sp>
        <p:nvSpPr>
          <p:cNvPr id="3" name="Content Placeholder 2"/>
          <p:cNvSpPr>
            <a:spLocks noGrp="1"/>
          </p:cNvSpPr>
          <p:nvPr>
            <p:ph idx="1"/>
          </p:nvPr>
        </p:nvSpPr>
        <p:spPr/>
        <p:txBody>
          <a:bodyPr/>
          <a:lstStyle/>
          <a:p>
            <a:r>
              <a:rPr lang="hi-IN" dirty="0"/>
              <a:t>व्यावसायिकता में समय की पाबंदी, अनुशासन और टीम वर्क शामिल हैं। सहकर्मियों और चिकित्सकों के साथ अच्छा संचार दक्षता को बढ़ावा देता है। एक सकारात्मक दृष्टिकोण कार्य संस्कृति और रोगी विश्वास दोनों को बढ़ाता है।</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dirty="0"/>
              <a:t>सुरक्षा और जिम्मेदारी</a:t>
            </a:r>
            <a:endParaRPr dirty="0"/>
          </a:p>
        </p:txBody>
      </p:sp>
      <p:sp>
        <p:nvSpPr>
          <p:cNvPr id="3" name="Content Placeholder 2"/>
          <p:cNvSpPr>
            <a:spLocks noGrp="1"/>
          </p:cNvSpPr>
          <p:nvPr>
            <p:ph idx="1"/>
          </p:nvPr>
        </p:nvSpPr>
        <p:spPr/>
        <p:txBody>
          <a:bodyPr/>
          <a:lstStyle/>
          <a:p>
            <a:r>
              <a:rPr lang="hi-IN" dirty="0"/>
              <a:t>सुरक्षा पेशेवर आचरण का एक मुख्य घटक है। कर्मियों को जैव सुरक्षा दिशानिर्देशों का पालन करना चाहिए, पीपीई का उपयोग करना चाहिए और कचरे का जिम्मेदारी से प्रबंधन करना चाहिए। प्रत्येक सदस्य दुर्घटनाओं को रोकने और सुरक्षित वातावरण बनाए रखने की जिम्मेदारी साझा करता है।</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dirty="0"/>
              <a:t>प्रयोगशाला में सुरक्षा उपाय</a:t>
            </a:r>
            <a:endParaRPr dirty="0"/>
          </a:p>
        </p:txBody>
      </p:sp>
      <p:sp>
        <p:nvSpPr>
          <p:cNvPr id="3" name="Content Placeholder 2"/>
          <p:cNvSpPr>
            <a:spLocks noGrp="1"/>
          </p:cNvSpPr>
          <p:nvPr>
            <p:ph idx="1"/>
          </p:nvPr>
        </p:nvSpPr>
        <p:spPr/>
        <p:txBody>
          <a:bodyPr/>
          <a:lstStyle/>
          <a:p>
            <a:pPr marL="0" indent="0">
              <a:buNone/>
            </a:pPr>
            <a:r>
              <a:rPr dirty="0"/>
              <a:t>• </a:t>
            </a:r>
            <a:r>
              <a:rPr lang="hi-IN" dirty="0"/>
              <a:t>पीपीई (लैब कोट, दस्ताने, मास्क, चश्मा) पहनें।
• कोई खाना-पीना नहीं।
• उचित अपशिष्ट पृथक्करण (बायोहाज़र्ड डिब्बे)।
• सभी नमूनों को सही ढंग से लेबल करें।
• हाथों की स्वच्छता बनाए रखें।
• प्राथमिक चिकित्सा और अग्निशमन उपकरणों का स्थान जानें।</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dirty="0"/>
              <a:t>सारांश और टेकअवे</a:t>
            </a:r>
            <a:endParaRPr dirty="0"/>
          </a:p>
        </p:txBody>
      </p:sp>
      <p:sp>
        <p:nvSpPr>
          <p:cNvPr id="3" name="Content Placeholder 2"/>
          <p:cNvSpPr>
            <a:spLocks noGrp="1"/>
          </p:cNvSpPr>
          <p:nvPr>
            <p:ph idx="1"/>
          </p:nvPr>
        </p:nvSpPr>
        <p:spPr/>
        <p:txBody>
          <a:bodyPr/>
          <a:lstStyle/>
          <a:p>
            <a:r>
              <a:rPr lang="hi-IN" dirty="0"/>
              <a:t>चिकित्सा प्रयोगशाला सटीक निदान और स्वास्थ्य देखभाल की आधारशिला है। आचार संहिता का पालन विश्वसनीयता, नैतिक अखंडता और रोगी सुरक्षा सुनिश्चित करता है। प्रत्येक प्रयोगशाला पेशेवर को दैनिक अभ्यास में सटीकता, अखंडता और सुरक्षा के मूल्यों को अपनाना चाहिए।</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1D97CD1-D9C1-0F58-620E-252A778DA5B9}"/>
              </a:ext>
            </a:extLst>
          </p:cNvPr>
          <p:cNvSpPr>
            <a:spLocks noGrp="1"/>
          </p:cNvSpPr>
          <p:nvPr>
            <p:ph idx="1"/>
          </p:nvPr>
        </p:nvSpPr>
        <p:spPr>
          <a:xfrm>
            <a:off x="533400" y="2857500"/>
            <a:ext cx="8229600" cy="3009900"/>
          </a:xfrm>
        </p:spPr>
        <p:txBody>
          <a:bodyPr>
            <a:normAutofit/>
          </a:bodyPr>
          <a:lstStyle/>
          <a:p>
            <a:pPr marL="0" indent="0" algn="ctr">
              <a:buNone/>
            </a:pPr>
            <a:r>
              <a:rPr lang="hi-IN" sz="8000" b="1" dirty="0">
                <a:solidFill>
                  <a:srgbClr val="FF0000"/>
                </a:solidFill>
              </a:rPr>
              <a:t>कोई भी प्रश्न</a:t>
            </a:r>
            <a:r>
              <a:rPr lang="en-IN" sz="8000" b="1" dirty="0">
                <a:solidFill>
                  <a:srgbClr val="FF0000"/>
                </a:solidFill>
              </a:rPr>
              <a:t>?</a:t>
            </a:r>
          </a:p>
          <a:p>
            <a:endParaRPr lang="en-IN" dirty="0"/>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93677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0A8C1D0-F71D-B81A-2F16-9719A69417D2}"/>
            </a:ext>
          </a:extLst>
        </p:cNvPr>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2DE717A-4AAE-EFE4-647E-F9C573391AB7}"/>
              </a:ext>
            </a:extLst>
          </p:cNvPr>
          <p:cNvSpPr>
            <a:spLocks noGrp="1"/>
          </p:cNvSpPr>
          <p:nvPr>
            <p:ph idx="1"/>
          </p:nvPr>
        </p:nvSpPr>
        <p:spPr>
          <a:xfrm>
            <a:off x="457200" y="609601"/>
            <a:ext cx="8229600" cy="3733800"/>
          </a:xfrm>
        </p:spPr>
        <p:txBody>
          <a:bodyPr>
            <a:normAutofit/>
          </a:bodyPr>
          <a:lstStyle/>
          <a:p>
            <a:pPr marL="0" indent="0">
              <a:buNone/>
            </a:pPr>
            <a:endParaRPr lang="en-IN" dirty="0"/>
          </a:p>
          <a:p>
            <a:endParaRPr lang="en-IN" dirty="0"/>
          </a:p>
          <a:p>
            <a:pPr marL="0" indent="0" algn="ctr">
              <a:buNone/>
            </a:pPr>
            <a:r>
              <a:rPr lang="hi-IN" sz="8000" b="1" dirty="0">
                <a:solidFill>
                  <a:srgbClr val="00B050"/>
                </a:solidFill>
              </a:rPr>
              <a:t>धन्यवाद</a:t>
            </a:r>
            <a:endParaRPr lang="en-IN" sz="8000" b="1" dirty="0">
              <a:solidFill>
                <a:srgbClr val="00B050"/>
              </a:solidFill>
            </a:endParaRPr>
          </a:p>
        </p:txBody>
      </p:sp>
    </p:spTree>
    <p:extLst>
      <p:ext uri="{BB962C8B-B14F-4D97-AF65-F5344CB8AC3E}">
        <p14:creationId xmlns:p14="http://schemas.microsoft.com/office/powerpoint/2010/main" val="3865988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dirty="0"/>
              <a:t>चिकित्सा प्रयोगशाला क्या है</a:t>
            </a:r>
            <a:r>
              <a:rPr dirty="0"/>
              <a:t>?</a:t>
            </a:r>
          </a:p>
        </p:txBody>
      </p:sp>
      <p:sp>
        <p:nvSpPr>
          <p:cNvPr id="3" name="Content Placeholder 2"/>
          <p:cNvSpPr>
            <a:spLocks noGrp="1"/>
          </p:cNvSpPr>
          <p:nvPr>
            <p:ph idx="1"/>
          </p:nvPr>
        </p:nvSpPr>
        <p:spPr/>
        <p:txBody>
          <a:bodyPr/>
          <a:lstStyle/>
          <a:p>
            <a:r>
              <a:rPr lang="hi-IN" dirty="0"/>
              <a:t>एक चिकित्सा प्रयोगशाला एक वैज्ञानिक सुविधा है जहां रक्त, मूत्र या ऊतकों जैसे जैविक नमूनों का परीक्षण किया जाता है। प्रयोगशाला चिकित्सकों को निदान, उपचार और रोग की रोकथाम के लिए महत्वपूर्ण जानकारी प्रदान करती है। यह स्वास्थ्य सेवा वितरण प्रणाली का एक अनिवार्य हिस्सा है।</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dirty="0"/>
              <a:t>प्रयोगशाला कर्मियों की भूमिका</a:t>
            </a:r>
            <a:endParaRPr dirty="0"/>
          </a:p>
        </p:txBody>
      </p:sp>
      <p:sp>
        <p:nvSpPr>
          <p:cNvPr id="3" name="Content Placeholder 2"/>
          <p:cNvSpPr>
            <a:spLocks noGrp="1"/>
          </p:cNvSpPr>
          <p:nvPr>
            <p:ph idx="1"/>
          </p:nvPr>
        </p:nvSpPr>
        <p:spPr/>
        <p:txBody>
          <a:bodyPr/>
          <a:lstStyle/>
          <a:p>
            <a:r>
              <a:rPr lang="hi-IN" dirty="0"/>
              <a:t>सहायक लैब टेक योग्य व्यक्तिगत प्रदर्शन नमूना संग्रह, तैयारी, परीक्षण, और रिपोर्टिंग। वे हर कदम में गुणवत्ता नियंत्रण और सटीकता सुनिश्चित करते हैं। उनकी भूमिका सीधे रोगी सुरक्षा, निदान और उपचार परिणामों को प्रभावित करती है।</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dirty="0"/>
              <a:t>एक चिकित्सा प्रयोगशाला का संगठन</a:t>
            </a:r>
            <a:endParaRPr dirty="0"/>
          </a:p>
        </p:txBody>
      </p:sp>
      <p:sp>
        <p:nvSpPr>
          <p:cNvPr id="3" name="Content Placeholder 2"/>
          <p:cNvSpPr>
            <a:spLocks noGrp="1"/>
          </p:cNvSpPr>
          <p:nvPr>
            <p:ph idx="1"/>
          </p:nvPr>
        </p:nvSpPr>
        <p:spPr/>
        <p:txBody>
          <a:bodyPr>
            <a:normAutofit/>
          </a:bodyPr>
          <a:lstStyle/>
          <a:p>
            <a:r>
              <a:rPr lang="hi-IN" dirty="0"/>
              <a:t>एक विशिष्ट प्रयोगशाला संरचना में शामिल हैं:</a:t>
            </a:r>
            <a:endParaRPr lang="en-IN" dirty="0"/>
          </a:p>
          <a:p>
            <a:pPr marL="0" indent="0">
              <a:buNone/>
            </a:pPr>
            <a:r>
              <a:rPr lang="hi-IN" dirty="0"/>
              <a:t>• चिकित्सा अधिकारी प्रभारी- समग्र जिम्मेदारी
• एसओ प्रभारी - तकनीकी संचालन का प्रबंधन करता है
• सहायक लैब तकनीशियन- नियमित परीक्षण करें और रसद, नमूना रिसेप्शन और सफाई संभालें</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dirty="0"/>
              <a:t>प्रयोगशाला कार्य में सटीकता और परिशुद्धता</a:t>
            </a:r>
            <a:endParaRPr dirty="0"/>
          </a:p>
        </p:txBody>
      </p:sp>
      <p:sp>
        <p:nvSpPr>
          <p:cNvPr id="3" name="Content Placeholder 2"/>
          <p:cNvSpPr>
            <a:spLocks noGrp="1"/>
          </p:cNvSpPr>
          <p:nvPr>
            <p:ph idx="1"/>
          </p:nvPr>
        </p:nvSpPr>
        <p:spPr/>
        <p:txBody>
          <a:bodyPr/>
          <a:lstStyle/>
          <a:p>
            <a:r>
              <a:rPr lang="hi-IN" dirty="0"/>
              <a:t>सटीकता से तात्पर्य है कि परिणाम वास्तविक मूल्य के कितने करीब है, जबकि सटीकता बार-बार परिणामों की स्थिरता को दर्शाती है। विश्वसनीय प्रयोगशाला रिपोर्ट के लिए दोनों महत्वपूर्ण हैं। त्रुटियाँ खराब तकनीक, अंशांकन समस्याओं या संदूषण से उत्पन्न हो सकती हैं।</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dirty="0"/>
              <a:t>आचार संहिता का परिचय</a:t>
            </a:r>
            <a:endParaRPr dirty="0"/>
          </a:p>
        </p:txBody>
      </p:sp>
      <p:sp>
        <p:nvSpPr>
          <p:cNvPr id="3" name="Content Placeholder 2"/>
          <p:cNvSpPr>
            <a:spLocks noGrp="1"/>
          </p:cNvSpPr>
          <p:nvPr>
            <p:ph idx="1"/>
          </p:nvPr>
        </p:nvSpPr>
        <p:spPr/>
        <p:txBody>
          <a:bodyPr/>
          <a:lstStyle/>
          <a:p>
            <a:r>
              <a:rPr lang="hi-IN" dirty="0"/>
              <a:t>आचार संहिता प्रयोगशाला कर्मियों के लिए नैतिक और पेशेवर मानकों को परिभाषित करती है। यह व्यवहार, निर्णय लेने और रोगियों, सहकर्मियों और डेटा के साथ बातचीत का मार्गदर्शन करता है। इसका पालन प्रयोगशाला संचालन में विश्वास और अखंडता सुनिश्चित करता है।</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dirty="0"/>
              <a:t>परिचय और आचार संहिता</a:t>
            </a:r>
            <a:endParaRPr dirty="0"/>
          </a:p>
        </p:txBody>
      </p:sp>
      <p:sp>
        <p:nvSpPr>
          <p:cNvPr id="3" name="Content Placeholder 2"/>
          <p:cNvSpPr>
            <a:spLocks noGrp="1"/>
          </p:cNvSpPr>
          <p:nvPr>
            <p:ph idx="1"/>
          </p:nvPr>
        </p:nvSpPr>
        <p:spPr/>
        <p:txBody>
          <a:bodyPr/>
          <a:lstStyle/>
          <a:p>
            <a:pPr marL="0" indent="0">
              <a:buNone/>
            </a:pPr>
            <a:r>
              <a:rPr dirty="0"/>
              <a:t>• </a:t>
            </a:r>
            <a:r>
              <a:rPr lang="hi-IN" dirty="0"/>
              <a:t>चिकित्सा प्रयोगशाला: नैदानिक परीक्षण के लिए सुविधा।
• आचार संहिता:
- गोपनीयता और सटीकता बनाए रखें।
- सुरक्षा और एसओपी का पालन करें।
- व्यावसायिकता और क्षमता सुनिश्चित करें।
- रिकॉर्ड बनाए रखें और निरंतर सीखना जारी रखें।</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dirty="0"/>
              <a:t>प्रयोगशाला कर्मियों की नैतिक जिम्मेदारियां</a:t>
            </a:r>
            <a:endParaRPr dirty="0"/>
          </a:p>
        </p:txBody>
      </p:sp>
      <p:sp>
        <p:nvSpPr>
          <p:cNvPr id="3" name="Content Placeholder 2"/>
          <p:cNvSpPr>
            <a:spLocks noGrp="1"/>
          </p:cNvSpPr>
          <p:nvPr>
            <p:ph idx="1"/>
          </p:nvPr>
        </p:nvSpPr>
        <p:spPr/>
        <p:txBody>
          <a:bodyPr/>
          <a:lstStyle/>
          <a:p>
            <a:pPr marL="0" indent="0">
              <a:buNone/>
            </a:pPr>
            <a:r>
              <a:rPr dirty="0"/>
              <a:t>• </a:t>
            </a:r>
            <a:r>
              <a:rPr lang="hi-IN" dirty="0"/>
              <a:t>सभी कार्यों में ईमानदारी और सत्यनिष्ठा बनाए रखें।
• परिणामों के मिथ्याकरण या हेरफेर से बचें।
• त्रुटियों की तुरंत रिपोर्ट करें।
• रोगी के अधिकारों के लिए गोपनीयता और सम्मान बनाए रखें।
• सीखना जारी रखें और पेशेवर क्षमता में सुधार करें।</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dirty="0"/>
              <a:t>गोपनीयता और डेटा सुरक्षा</a:t>
            </a:r>
            <a:endParaRPr dirty="0"/>
          </a:p>
        </p:txBody>
      </p:sp>
      <p:sp>
        <p:nvSpPr>
          <p:cNvPr id="3" name="Content Placeholder 2"/>
          <p:cNvSpPr>
            <a:spLocks noGrp="1"/>
          </p:cNvSpPr>
          <p:nvPr>
            <p:ph idx="1"/>
          </p:nvPr>
        </p:nvSpPr>
        <p:spPr/>
        <p:txBody>
          <a:bodyPr/>
          <a:lstStyle/>
          <a:p>
            <a:r>
              <a:rPr lang="hi-IN" dirty="0"/>
              <a:t>प्रयोगशाला कर्मचारियों को रोगी की जानकारी के संबंध में सख्त गोपनीयता बनाए रखनी चाहिए। रिपोर्ट, डेटा और इलेक्ट्रॉनिक रिकॉर्ड को अनधिकृत पहुंच के खिलाफ सुरक्षित किया जाना चाहिए। जानकारी केवल अधिकृत चिकित्सा पेशेवरों के साथ साझा की जानी चाहिए।</a:t>
            </a:r>
            <a:endParaRPr dirty="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59</TotalTime>
  <Words>489</Words>
  <Application>Microsoft Office PowerPoint</Application>
  <PresentationFormat>On-screen Show (4:3)</PresentationFormat>
  <Paragraphs>37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चिकित्सा प्रयोगशाला और आचार संहिता का परिचय</vt:lpstr>
      <vt:lpstr>चिकित्सा प्रयोगशाला क्या है?</vt:lpstr>
      <vt:lpstr>प्रयोगशाला कर्मियों की भूमिका</vt:lpstr>
      <vt:lpstr>एक चिकित्सा प्रयोगशाला का संगठन</vt:lpstr>
      <vt:lpstr>प्रयोगशाला कार्य में सटीकता और परिशुद्धता</vt:lpstr>
      <vt:lpstr>आचार संहिता का परिचय</vt:lpstr>
      <vt:lpstr>परिचय और आचार संहिता</vt:lpstr>
      <vt:lpstr>प्रयोगशाला कर्मियों की नैतिक जिम्मेदारियां</vt:lpstr>
      <vt:lpstr>गोपनीयता और डेटा सुरक्षा</vt:lpstr>
      <vt:lpstr>कार्यस्थल में व्यावसायिकता</vt:lpstr>
      <vt:lpstr>सुरक्षा और जिम्मेदारी</vt:lpstr>
      <vt:lpstr>प्रयोगशाला में सुरक्षा उपाय</vt:lpstr>
      <vt:lpstr>सारांश और टेकअवे</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चिकित्सा प्रयोगशाला और आचार संहिता का परिचय</dc:title>
  <dc:creator>MTI MTI</dc:creator>
  <cp:lastModifiedBy>NDRF MEDICAL</cp:lastModifiedBy>
  <cp:revision>13</cp:revision>
  <dcterms:created xsi:type="dcterms:W3CDTF">2025-10-29T11:43:18Z</dcterms:created>
  <dcterms:modified xsi:type="dcterms:W3CDTF">2025-12-19T12:05:26Z</dcterms:modified>
</cp:coreProperties>
</file>