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72" r:id="rId2"/>
    <p:sldId id="257" r:id="rId3"/>
    <p:sldId id="258" r:id="rId4"/>
    <p:sldId id="259" r:id="rId5"/>
    <p:sldId id="273" r:id="rId6"/>
    <p:sldId id="274" r:id="rId7"/>
    <p:sldId id="260" r:id="rId8"/>
    <p:sldId id="275" r:id="rId9"/>
    <p:sldId id="261" r:id="rId10"/>
    <p:sldId id="262" r:id="rId11"/>
    <p:sldId id="263" r:id="rId12"/>
    <p:sldId id="264" r:id="rId13"/>
    <p:sldId id="276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TI MTI" initials="MM" lastIdx="1" clrIdx="0">
    <p:extLst>
      <p:ext uri="{19B8F6BF-5375-455C-9EA6-DF929625EA0E}">
        <p15:presenceInfo xmlns="" xmlns:p15="http://schemas.microsoft.com/office/powerpoint/2012/main" userId="cad27d19bc80ab5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F192393-5665-AA10-38F8-719C06836B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7AA4473-84FE-9C46-8C09-77295FE86D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3E5367-8223-F8AC-27BF-A1C0DC102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4ECED9C-E1D4-5044-178D-8A27B1FF6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BF6BBD6-82F8-72FD-35E3-AE99B35317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22903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4960905-ACCD-1211-709D-4A5B27E3D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56708EB-835F-E39C-6F7A-336ADBDBBD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E3EEE8-7B2E-47AD-D1FC-A219CF80E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FFAFE25-DB54-3C75-ADE5-80F199B4B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691770A-6E1D-21A3-4665-1641B21F5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11576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0D18EB6-F1EE-D3F4-0903-46A1A7CD84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DD67798-2FE7-97E3-71AD-977027D39C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02841BF-409B-FF59-E6B1-EAE0E19BB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F7AF8C6-4DED-0592-90E0-B98A2F4B7A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7341ED0-8E97-5B97-B435-13FD438B8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87411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9390898-AB0D-14F8-6857-4661D7C90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1BAB451-3107-C025-149B-DC76D8047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BCCCAA7-787E-5C8C-F9D6-5D221D0BC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7443366-E6FA-1AA6-0D6D-A7EE5E710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8B5FC58-86CE-A341-0783-89723C1B9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1524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3C1F305-64E0-7159-2FDA-AD4556B006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F4978EA-7772-A933-F8C7-F88A4AB96A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079505C-371C-3503-2271-D66412638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3D26CDC5-6A2A-DED7-5F8E-01272689C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424A75C-21D3-9DB7-90F4-FCE98E9ED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32392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0006CD3-C04A-5B2F-1CDE-4564FAF9B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7FA2BEC-B989-803B-8D6B-EC4A679DFE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BF2AD93A-31D6-8F53-D1EB-BF99C824FF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D943F8BD-2CC1-ED2B-60AF-B76D1DB3A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72EF3B1-38B2-4500-5408-0D2EA66A9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C1716F3-7B7F-8F17-C8BA-83B9106F7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56140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73163AB-629D-9C99-0AFF-355B63BDA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769AF6A9-B759-93A4-C078-DEC0A9F68D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67342205-9DD0-6FF5-5B66-17147E4482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03742E1-D56B-7C6E-677C-950D50F1D5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72260007-E21B-C27E-9CE4-D202E50510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A58A0AD4-7E1E-52F9-B17C-6B49C8F597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3EAB8592-EEF6-F64C-3E04-2D431C0E8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39FB2BD-5F26-9D55-A9C2-8D7C412828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66840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5CC8B1-6A07-19E8-7961-11439D75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4A7E7923-D4E0-0EDD-5142-9CE400CB9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CA33F072-8193-9F9F-9181-E3A74A650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3A2EAA7-17AB-874B-BDFB-0008B7188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58621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F8009283-840D-0162-A01C-3FE1E9042F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67085E85-7857-A911-18FB-1F9DB6BFA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E253DD2-6E75-61E9-E568-49D46D1B5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2209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76D0120-F895-A6C2-B7AB-ABB636FB54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0718649-60B7-890F-2759-64CFFD19DE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4553892-EFF1-68BA-9A82-F6C25AC8F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FE65FB96-965A-511A-0547-6EB3B68A0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E37D9A4-A96A-1B81-CA5E-1E1660CC9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E32D301-5D92-4E7F-36F3-93927B991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6252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AB0081-A5BD-8B51-D218-207B6BADF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C3E15B9F-4890-8C6D-61EF-C1A7965403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5E0A1F7-FDA3-1CF1-72B9-27F77769CB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6CFA49F-BE32-BEA0-14E7-AFB185F54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27267E6F-BD44-04C2-0216-650462121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06AFA562-BB56-208D-77F4-DDF5C831D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3365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157C93B1-AAE9-449E-6A5D-EB9E9DE90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5CB4407-A341-D695-15AA-9451AE3948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BB03123-1059-7385-7D1E-F77393CFC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A64C1-D551-4058-BA23-6E2A52A22DE7}" type="datetimeFigureOut">
              <a:rPr lang="en-IN" smtClean="0"/>
              <a:pPr/>
              <a:t>20-12-2025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D3F9247-D879-6FCD-A094-6ED979E00D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1212D48-8CB4-4872-46ED-EADAC5A455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67765-0982-452E-B890-BDE3A40222A8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8457" y="0"/>
            <a:ext cx="1125543" cy="93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931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2B8642-B142-E0CA-9B8E-C87D196E07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987779"/>
            <a:ext cx="6858000" cy="2313709"/>
          </a:xfrm>
        </p:spPr>
        <p:txBody>
          <a:bodyPr>
            <a:normAutofit fontScale="90000"/>
          </a:bodyPr>
          <a:lstStyle/>
          <a:p>
            <a:r>
              <a:rPr lang="en-US" sz="8000" u="sng" dirty="0">
                <a:solidFill>
                  <a:srgbClr val="FF0000"/>
                </a:solidFill>
              </a:rPr>
              <a:t/>
            </a:r>
            <a:br>
              <a:rPr lang="en-US" sz="8000" u="sng" dirty="0">
                <a:solidFill>
                  <a:srgbClr val="FF0000"/>
                </a:solidFill>
              </a:rPr>
            </a:br>
            <a:r>
              <a:rPr lang="en-US" sz="8000" u="sng" dirty="0">
                <a:solidFill>
                  <a:srgbClr val="FF0000"/>
                </a:solidFill>
              </a:rPr>
              <a:t/>
            </a:r>
            <a:br>
              <a:rPr lang="en-US" sz="8000" u="sng" dirty="0">
                <a:solidFill>
                  <a:srgbClr val="FF0000"/>
                </a:solidFill>
              </a:rPr>
            </a:br>
            <a:r>
              <a:rPr lang="en-US" sz="8000" u="sng" dirty="0">
                <a:solidFill>
                  <a:srgbClr val="FF0000"/>
                </a:solidFill>
              </a:rPr>
              <a:t/>
            </a:r>
            <a:br>
              <a:rPr lang="en-US" sz="8000" u="sng" dirty="0">
                <a:solidFill>
                  <a:srgbClr val="FF0000"/>
                </a:solidFill>
              </a:rPr>
            </a:br>
            <a:r>
              <a:rPr lang="en-US" sz="8000" u="sng" dirty="0">
                <a:solidFill>
                  <a:srgbClr val="FF0000"/>
                </a:solidFill>
              </a:rPr>
              <a:t/>
            </a:r>
            <a:br>
              <a:rPr lang="en-US" sz="8000" u="sng" dirty="0">
                <a:solidFill>
                  <a:srgbClr val="FF0000"/>
                </a:solidFill>
              </a:rPr>
            </a:br>
            <a:r>
              <a:rPr lang="en-US" sz="8000" u="sng" dirty="0">
                <a:solidFill>
                  <a:srgbClr val="FF0000"/>
                </a:solidFill>
              </a:rPr>
              <a:t/>
            </a:r>
            <a:br>
              <a:rPr lang="en-US" sz="8000" u="sng" dirty="0">
                <a:solidFill>
                  <a:srgbClr val="FF0000"/>
                </a:solidFill>
              </a:rPr>
            </a:br>
            <a:r>
              <a:rPr lang="en-US" sz="8000" u="sng" dirty="0">
                <a:solidFill>
                  <a:srgbClr val="FF0000"/>
                </a:solidFill>
              </a:rPr>
              <a:t/>
            </a:r>
            <a:br>
              <a:rPr lang="en-US" sz="8000" u="sng" dirty="0">
                <a:solidFill>
                  <a:srgbClr val="FF0000"/>
                </a:solidFill>
              </a:rPr>
            </a:br>
            <a:r>
              <a:rPr lang="en-US" sz="8000" u="sng" dirty="0">
                <a:solidFill>
                  <a:srgbClr val="FF0000"/>
                </a:solidFill>
              </a:rPr>
              <a:t/>
            </a:r>
            <a:br>
              <a:rPr lang="en-US" sz="8000" u="sng" dirty="0">
                <a:solidFill>
                  <a:srgbClr val="FF0000"/>
                </a:solidFill>
              </a:rPr>
            </a:br>
            <a:r>
              <a:rPr lang="en-US" sz="8000" u="sng" dirty="0">
                <a:solidFill>
                  <a:srgbClr val="FF0000"/>
                </a:solidFill>
              </a:rPr>
              <a:t/>
            </a:r>
            <a:br>
              <a:rPr lang="en-US" sz="8000" u="sng" dirty="0">
                <a:solidFill>
                  <a:srgbClr val="FF0000"/>
                </a:solidFill>
              </a:rPr>
            </a:br>
            <a:r>
              <a:rPr lang="en-US" b="1" u="sng" dirty="0">
                <a:solidFill>
                  <a:srgbClr val="FF0000"/>
                </a:solidFill>
                <a:latin typeface="+mn-lt"/>
              </a:rPr>
              <a:t>FIRST AID &amp; GENERAL PRINCIPLE</a:t>
            </a:r>
            <a:endParaRPr lang="en-IN" sz="8000" b="1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Title 1"/>
          <p:cNvSpPr>
            <a:spLocks noGrp="1"/>
          </p:cNvSpPr>
          <p:nvPr/>
        </p:nvSpPr>
        <p:spPr>
          <a:xfrm>
            <a:off x="2802031" y="941294"/>
            <a:ext cx="325755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LESSON </a:t>
            </a:r>
            <a:r>
              <a:rPr lang="en-US" sz="40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-2</a:t>
            </a:r>
            <a:endParaRPr lang="en-US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497170" y="5354170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JITENDER YADAV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1409726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B1B2C819-4E29-BC58-BA43-BAF72A23984F}"/>
              </a:ext>
            </a:extLst>
          </p:cNvPr>
          <p:cNvSpPr txBox="1"/>
          <p:nvPr/>
        </p:nvSpPr>
        <p:spPr>
          <a:xfrm>
            <a:off x="433609" y="689102"/>
            <a:ext cx="8279420" cy="5359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If available, use first-aid equipment; if not, improvise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Remove casualty to a safer place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Clear crowd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Reassure casualty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Arrange for dispatch to nearest medical facility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Intimate police (if required) and relatives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Do not attempt beyond own competence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868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0FB0C1C-C28D-AC87-82F8-0B386F0B590F}"/>
              </a:ext>
            </a:extLst>
          </p:cNvPr>
          <p:cNvSpPr txBox="1"/>
          <p:nvPr/>
        </p:nvSpPr>
        <p:spPr>
          <a:xfrm>
            <a:off x="573373" y="479684"/>
            <a:ext cx="8274791" cy="563333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QUALITIES OF A FIRST-AIDER</a:t>
            </a:r>
            <a:r>
              <a:rPr lang="en-US" sz="3600" b="1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RESPONSIBLE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SOCIABLE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HONEST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PRIDE (PERSONAL HYGIENE; TURN-OUT; APPEARANCE)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EMOTIONAL STABILITY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PROFESSIONAL BEARING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GOOD PHYSICAL HEALTH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DEMONSTRATED ABILITY</a:t>
            </a:r>
            <a:endParaRPr lang="en-IN" sz="20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15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DEEF5E6-6D16-137F-C4DE-F1388D10817E}"/>
              </a:ext>
            </a:extLst>
          </p:cNvPr>
          <p:cNvSpPr txBox="1"/>
          <p:nvPr/>
        </p:nvSpPr>
        <p:spPr>
          <a:xfrm>
            <a:off x="607103" y="672354"/>
            <a:ext cx="7927298" cy="48043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DUTIES OF A FIRST-AIDER</a:t>
            </a:r>
            <a:r>
              <a:rPr lang="en-US" sz="28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SAFETY OF SELF, OTHER FIRST-AIDERS, PATIENT &amp; BYSTANDERS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GAIN ACCESS TO THE PATIENT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ASSESS PATIENT TO IDENTIFY LIFE-THREATENING FACTORS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ALERT OTHER EMERGENCY MEDICAL SERVICES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PROVIDE CARE BASED ON ASSESSMENT FINDINGS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ASSIST &amp; COORDINATE WITH OTHER </a:t>
            </a:r>
            <a:r>
              <a:rPr lang="en-US" sz="28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FIRST-AIDERS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5445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DEEF5E6-6D16-137F-C4DE-F1388D10817E}"/>
              </a:ext>
            </a:extLst>
          </p:cNvPr>
          <p:cNvSpPr txBox="1"/>
          <p:nvPr/>
        </p:nvSpPr>
        <p:spPr>
          <a:xfrm>
            <a:off x="950003" y="1024779"/>
            <a:ext cx="7451047" cy="31270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b="1" u="sng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DUTIES OF A FIRST-AIDER</a:t>
            </a:r>
            <a:r>
              <a:rPr lang="en-US" sz="2800" b="1" dirty="0">
                <a:solidFill>
                  <a:srgbClr val="00B0F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2800" dirty="0">
              <a:solidFill>
                <a:srgbClr val="00B0F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PARTICIPATE </a:t>
            </a: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 RECORD-KEEPING 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ACT AS LIAISON WITH OTHER PUBLIC SAFETY WORKERS</a:t>
            </a:r>
            <a:endParaRPr lang="en-IN" sz="28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PERFORM PATIENT-PREPARATION FOR MOVEMENT &amp;  TRANSPORTATION</a:t>
            </a:r>
            <a:endParaRPr lang="en-IN" sz="16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2794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AC3C52F5-1758-43A6-DDDA-BAA747FCE911}"/>
              </a:ext>
            </a:extLst>
          </p:cNvPr>
          <p:cNvSpPr txBox="1"/>
          <p:nvPr/>
        </p:nvSpPr>
        <p:spPr>
          <a:xfrm>
            <a:off x="0" y="143436"/>
            <a:ext cx="8656820" cy="96749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3840">
              <a:lnSpc>
                <a:spcPct val="115000"/>
              </a:lnSpc>
              <a:spcBef>
                <a:spcPts val="2735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PREPARING TO RESPOND- FIRST AID KIT</a:t>
            </a:r>
          </a:p>
          <a:p>
            <a:pPr marL="243840">
              <a:lnSpc>
                <a:spcPct val="115000"/>
              </a:lnSpc>
              <a:spcBef>
                <a:spcPts val="270"/>
              </a:spcBef>
            </a:pPr>
            <a:r>
              <a:rPr lang="en-US" sz="3200" dirty="0">
                <a:solidFill>
                  <a:srgbClr val="231F2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KEEP A WELL-STOCKED AND REGULARLY INSPECTED FIRST AID KIT IN YOUR HOME, CAR, AND WORK PLACE</a:t>
            </a:r>
          </a:p>
          <a:p>
            <a:pPr marL="243840">
              <a:lnSpc>
                <a:spcPct val="115000"/>
              </a:lnSpc>
              <a:spcBef>
                <a:spcPts val="270"/>
              </a:spcBef>
            </a:pP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endParaRPr lang="en-US" sz="3200" b="1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b="1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US" sz="1800" b="1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270"/>
              </a:spcBef>
              <a:spcAft>
                <a:spcPts val="0"/>
              </a:spcAft>
            </a:pPr>
            <a:endParaRPr lang="en-IN" sz="1800" b="1" dirty="0">
              <a:solidFill>
                <a:srgbClr val="243F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pic>
        <p:nvPicPr>
          <p:cNvPr id="4" name="image20.png">
            <a:extLst>
              <a:ext uri="{FF2B5EF4-FFF2-40B4-BE49-F238E27FC236}">
                <a16:creationId xmlns="" xmlns:a16="http://schemas.microsoft.com/office/drawing/2014/main" id="{D842DA64-0205-29FE-E815-6A7924DE3625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49582" y="2352675"/>
            <a:ext cx="7395883" cy="4580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97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D34C0413-F4F6-841B-4856-74C9BF960013}"/>
              </a:ext>
            </a:extLst>
          </p:cNvPr>
          <p:cNvSpPr txBox="1"/>
          <p:nvPr/>
        </p:nvSpPr>
        <p:spPr>
          <a:xfrm>
            <a:off x="0" y="80682"/>
            <a:ext cx="9096935" cy="103633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3840">
              <a:lnSpc>
                <a:spcPct val="115000"/>
              </a:lnSpc>
              <a:spcBef>
                <a:spcPts val="5"/>
              </a:spcBef>
              <a:spcAft>
                <a:spcPts val="0"/>
              </a:spcAft>
            </a:pPr>
            <a:r>
              <a:rPr lang="en-US" sz="24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WILLINGESS TO ACT</a:t>
            </a:r>
            <a:endParaRPr lang="en-IN" sz="2000" b="1" u="sng" dirty="0">
              <a:solidFill>
                <a:srgbClr val="243F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 marR="45720">
              <a:lnSpc>
                <a:spcPct val="120000"/>
              </a:lnSpc>
              <a:spcBef>
                <a:spcPts val="635"/>
              </a:spcBef>
              <a:spcAft>
                <a:spcPts val="0"/>
              </a:spcAft>
            </a:pP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SOMETIMES PEOPLE DON’T WANT TO GET INVOLVED IN AN EMERGENCY. THE FOUR MOST COMMON REASONS ARE:</a:t>
            </a:r>
            <a:endParaRPr lang="en-IN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R="274320" lvl="1">
              <a:lnSpc>
                <a:spcPct val="120000"/>
              </a:lnSpc>
              <a:spcBef>
                <a:spcPts val="285"/>
              </a:spcBef>
              <a:spcAft>
                <a:spcPts val="1000"/>
              </a:spcAft>
              <a:buClr>
                <a:srgbClr val="231F20"/>
              </a:buClr>
              <a:buSzPts val="1000"/>
            </a:pPr>
            <a:r>
              <a:rPr lang="en-US" sz="24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1. THE BYSTANDER EFFECT: 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“SOME ONE ELSE WILL LOOK AFTER THE PERSON.”NEVER ASSUME THAT SOME ONE WILL TAKE ACTION.OFFER TO HELP IN ANY WAY YOU CAN.</a:t>
            </a:r>
            <a:endParaRPr lang="en-IN" sz="24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r>
              <a:rPr lang="en-US" sz="24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2. UNPLEASANT INJURIES OR ILLNESSES: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“THAT MAKES ME FEEL SICK!” CLOSE YOUR EYE SORTURN AWAY FOR AMOMENT TO CALM YOURSELF, THEN DEAL WITH THE SITUATION</a:t>
            </a:r>
          </a:p>
          <a:p>
            <a:r>
              <a:rPr lang="en-US" sz="24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3. FEAR OF CATCHING DISEASE: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“I DON’T WANT TO GET SICK!”TAKING SIMPLE STEPS,SUCH AS WEARING GLOVES,WILL IMIT THE RISK OF CATCHING A  DISEASE.</a:t>
            </a:r>
            <a:endParaRPr lang="en-IN" sz="24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r>
              <a:rPr lang="en-US" sz="2400" b="1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4. FEAR OF DOING SOME THING WRONG OR CAUSING MORE HARM:</a:t>
            </a:r>
            <a:r>
              <a:rPr lang="en-US" sz="24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“ WHAT IF I MAKE THE PERSON WORSE?”THE MOST HARMFUL THING YOU CAN DO IS NOTHING AT ALL.</a:t>
            </a:r>
            <a:endParaRPr lang="en-US" sz="3200" dirty="0">
              <a:solidFill>
                <a:srgbClr val="231F2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US" sz="3200" dirty="0">
              <a:solidFill>
                <a:srgbClr val="231F2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US" sz="2400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sz="2400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sz="2400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sz="2400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sz="2400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sz="2400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sz="2400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sz="2400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IN" sz="4000" dirty="0"/>
          </a:p>
        </p:txBody>
      </p:sp>
    </p:spTree>
    <p:extLst>
      <p:ext uri="{BB962C8B-B14F-4D97-AF65-F5344CB8AC3E}">
        <p14:creationId xmlns:p14="http://schemas.microsoft.com/office/powerpoint/2010/main" val="5628350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458F0AB0-5BEB-B8E6-18C5-A64E5D69D378}"/>
              </a:ext>
            </a:extLst>
          </p:cNvPr>
          <p:cNvSpPr txBox="1"/>
          <p:nvPr/>
        </p:nvSpPr>
        <p:spPr>
          <a:xfrm>
            <a:off x="0" y="2"/>
            <a:ext cx="6858000" cy="14375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LEGAL ISSUES AROUND FIRST AID</a:t>
            </a: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FIRST AIDERS MUST:</a:t>
            </a:r>
          </a:p>
          <a:p>
            <a:pPr marL="1143000" lvl="2" indent="-22860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3075" algn="l"/>
              </a:tabLst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GET PERMISSION,IF POSSIBLE,BEFORE GIVING CARE.</a:t>
            </a:r>
            <a:endParaRPr lang="en-IN" sz="20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1143000" lvl="2" indent="-22860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3075" algn="l"/>
              </a:tabLst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GIVE ONLY THE CARE THEY WERE TRAINED TO PROVIDE.</a:t>
            </a:r>
            <a:endParaRPr lang="en-IN" sz="20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CONTINUE GIVING CARE UNTIL ANOTHER TRAINED PERSON TAKES OVER, THEY ARE </a:t>
            </a:r>
            <a:endParaRPr lang="en-IN" sz="2000" dirty="0">
              <a:effectLst/>
              <a:latin typeface="Trebuchet MS" panose="020B060302020202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TOO EXHAUSTED TO CONTINUE, THE SCENE BECOMES UNSAFE, OR THE PERSON’S CONDITION IMPROVES AND CARE IS NO LONGER REQUIRED</a:t>
            </a: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000" dirty="0">
                <a:solidFill>
                  <a:srgbClr val="231F2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                                                                                                               </a:t>
            </a:r>
            <a:endParaRPr lang="en-IN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</a:pPr>
            <a:r>
              <a:rPr lang="en-US" sz="2000" b="1" dirty="0">
                <a:solidFill>
                  <a:srgbClr val="FF0000"/>
                </a:solidFill>
                <a:effectLst/>
                <a:latin typeface="Cambria" panose="02040503050406030204" pitchFamily="18" charset="0"/>
                <a:ea typeface="Times New Roman" panose="02020603050405020304" pitchFamily="18" charset="0"/>
                <a:cs typeface="Mangal" panose="02040503050203030202" pitchFamily="18" charset="0"/>
              </a:rPr>
              <a:t>GETTING PERMISSION TO HELP</a:t>
            </a:r>
            <a:endParaRPr lang="en-IN" sz="2000" b="1" dirty="0">
              <a:solidFill>
                <a:srgbClr val="243F60"/>
              </a:solidFill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529590" indent="-285750">
              <a:lnSpc>
                <a:spcPct val="115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YOU MUST GET PERMISSION (CONSENT)BEFORE  GIVING CARE.                                                                                                                                          </a:t>
            </a: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 AN UNRESPONSIVE PERSON, THE LAW ASSUMES YOU HAVE PERMISSION.</a:t>
            </a:r>
          </a:p>
          <a:p>
            <a:pPr marL="529590" indent="-285750">
              <a:lnSpc>
                <a:spcPct val="115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FOR A YOUNG CHILD WITHOUT A CARE GIVER, PROVIDE CARE.</a:t>
            </a:r>
          </a:p>
          <a:p>
            <a:pPr marL="529590" indent="-285750">
              <a:lnSpc>
                <a:spcPct val="115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IF A PERSON REFUSES CARE, CALL EMS/9-1-1.</a:t>
            </a:r>
            <a:endParaRPr lang="en-IN" sz="20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384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</a:pPr>
            <a:endParaRPr lang="en-IN" sz="2400" b="1" dirty="0">
              <a:solidFill>
                <a:srgbClr val="4F81BD"/>
              </a:solidFill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  <p:pic>
        <p:nvPicPr>
          <p:cNvPr id="19" name="image22.png">
            <a:extLst>
              <a:ext uri="{FF2B5EF4-FFF2-40B4-BE49-F238E27FC236}">
                <a16:creationId xmlns="" xmlns:a16="http://schemas.microsoft.com/office/drawing/2014/main" id="{C79A11A0-2491-7D04-BE17-1B2ECDE27C9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22576" y="2931458"/>
            <a:ext cx="3321423" cy="1694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8410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19CAD429-76E5-697B-BC50-F53CBE013EAF}"/>
              </a:ext>
            </a:extLst>
          </p:cNvPr>
          <p:cNvSpPr txBox="1"/>
          <p:nvPr/>
        </p:nvSpPr>
        <p:spPr>
          <a:xfrm>
            <a:off x="0" y="80682"/>
            <a:ext cx="9096935" cy="14972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YOUR ROLE AS AFIRST AIDER</a:t>
            </a:r>
          </a:p>
          <a:p>
            <a:pPr lvl="0">
              <a:lnSpc>
                <a:spcPct val="115000"/>
              </a:lnSpc>
              <a:spcBef>
                <a:spcPts val="635"/>
              </a:spcBef>
              <a:spcAft>
                <a:spcPts val="1000"/>
              </a:spcAft>
              <a:buClr>
                <a:srgbClr val="231F20"/>
              </a:buClr>
              <a:buSzPts val="1000"/>
              <a:tabLst>
                <a:tab pos="475615" algn="l"/>
              </a:tabLst>
            </a:pPr>
            <a:r>
              <a:rPr lang="en-US" sz="1800" spc="-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1. </a:t>
            </a:r>
            <a:r>
              <a:rPr lang="en-US" sz="2000" spc="-5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RECOGNIZE THE EMERGENCY.</a:t>
            </a:r>
            <a:endParaRPr lang="en-IN" sz="20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lvl="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2. PROTECT YOUR SELF AND OTHERS.</a:t>
            </a:r>
            <a:endParaRPr lang="en-IN" sz="2000" dirty="0"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lvl="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</a:pPr>
            <a:r>
              <a:rPr lang="en-IN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3. </a:t>
            </a: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ACCESS HELP (ONE OF THE SIMPLE STAND MOST IMPORTANT WAYS OF PROVIDING FIRST AID).</a:t>
            </a:r>
            <a:endParaRPr lang="en-IN" sz="20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692785" marR="3186430">
              <a:lnSpc>
                <a:spcPct val="120000"/>
              </a:lnSpc>
              <a:spcAft>
                <a:spcPts val="1000"/>
              </a:spcAft>
              <a:tabLst>
                <a:tab pos="693420" algn="l"/>
              </a:tabLst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ACT ACCORDING TO YOUR SKILLS AND TRAINING                                                                                                     </a:t>
            </a:r>
          </a:p>
          <a:p>
            <a:pPr marL="246380" marR="2847340">
              <a:lnSpc>
                <a:spcPct val="93000"/>
              </a:lnSpc>
              <a:spcBef>
                <a:spcPts val="100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THE EMERGENCY MEDICAL SERVICES SYSTEM</a:t>
            </a:r>
            <a:endParaRPr lang="en-IN" sz="2000" b="1" dirty="0">
              <a:solidFill>
                <a:srgbClr val="243F60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6380" marR="2519045">
              <a:lnSpc>
                <a:spcPct val="120000"/>
              </a:lnSpc>
              <a:spcBef>
                <a:spcPts val="645"/>
              </a:spcBef>
              <a:spcAft>
                <a:spcPts val="0"/>
              </a:spcAft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THE EMERGENCY MEDICAL SERVICES(EMS)SYSTEM IS A NETWORK OF COMMUNITY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  <a:spcAft>
                <a:spcPts val="0"/>
              </a:spcAft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 RESOURCES AND</a:t>
            </a: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TRAINED PERSONNEL ORGANIZED TO GIVE EMERGENCY CARE IN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  <a:spcAft>
                <a:spcPts val="0"/>
              </a:spcAft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CASES OF INJURY OR SUDDEN ILLNESS.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</a:pPr>
            <a:r>
              <a:rPr lang="en-US" sz="2000" b="1" i="0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AFTER AN EMERGENCY</a:t>
            </a:r>
          </a:p>
          <a:p>
            <a:pPr marL="246380" marR="2519045">
              <a:lnSpc>
                <a:spcPct val="120000"/>
              </a:lnSpc>
              <a:spcBef>
                <a:spcPts val="645"/>
              </a:spcBef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BEING INVOLVED IN AN EMERGENCY AND PROVIDING FIRST AID CAN BE STRESSFUL. AFTER THE EMERGENCY IS RESOLVED, YOU MAY HAVE IN GETTING FEELINGS SUCH AS UNEASINESS, DOUBT</a:t>
            </a:r>
            <a:endParaRPr lang="en-IN" sz="2000" b="1" i="1" dirty="0">
              <a:solidFill>
                <a:srgbClr val="4F81BD"/>
              </a:solidFill>
              <a:effectLst/>
              <a:latin typeface="Cambria" panose="02040503050406030204" pitchFamily="18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246380" marR="2519045">
              <a:lnSpc>
                <a:spcPct val="120000"/>
              </a:lnSpc>
              <a:spcBef>
                <a:spcPts val="645"/>
              </a:spcBef>
              <a:spcAft>
                <a:spcPts val="0"/>
              </a:spcAft>
            </a:pPr>
            <a:r>
              <a:rPr lang="en-US" sz="20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ANXIETY, AND FEAR. IT IS OFTEN HELPFUL TO TALK TO SOME BODY ABOUT THE SITUATION.</a:t>
            </a:r>
            <a:endParaRPr lang="en-IN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692785" marR="3186430">
              <a:lnSpc>
                <a:spcPct val="120000"/>
              </a:lnSpc>
              <a:spcAft>
                <a:spcPts val="1000"/>
              </a:spcAft>
              <a:tabLst>
                <a:tab pos="693420" algn="l"/>
              </a:tabLst>
            </a:pPr>
            <a:r>
              <a:rPr lang="en-US" sz="2000" dirty="0">
                <a:solidFill>
                  <a:srgbClr val="231F2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                                                                                                                                                                                                  </a:t>
            </a:r>
            <a:endParaRPr lang="en-IN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FF000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IN" dirty="0"/>
          </a:p>
        </p:txBody>
      </p:sp>
      <p:pic>
        <p:nvPicPr>
          <p:cNvPr id="10" name="image24.png">
            <a:extLst>
              <a:ext uri="{FF2B5EF4-FFF2-40B4-BE49-F238E27FC236}">
                <a16:creationId xmlns="" xmlns:a16="http://schemas.microsoft.com/office/drawing/2014/main" id="{655C6657-9316-D733-59BE-FA130F5D8D3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03360" y="1810326"/>
            <a:ext cx="2326341" cy="3066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7968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77AA5A0-8D96-6654-C838-D1CE9448AEC6}"/>
              </a:ext>
            </a:extLst>
          </p:cNvPr>
          <p:cNvSpPr txBox="1"/>
          <p:nvPr/>
        </p:nvSpPr>
        <p:spPr>
          <a:xfrm>
            <a:off x="55419" y="73891"/>
            <a:ext cx="6802582" cy="149794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Consider seeking professional help (such as from your family doctor or mental health professional) if you experience any of the following for more than two weeks after the emergency.</a:t>
            </a:r>
          </a:p>
          <a:p>
            <a:pPr marL="742950" lvl="1" indent="-285750">
              <a:lnSpc>
                <a:spcPts val="1145"/>
              </a:lnSpc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endParaRPr lang="en-US" sz="3200" dirty="0">
              <a:solidFill>
                <a:srgbClr val="231F20"/>
              </a:solidFill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ts val="1145"/>
              </a:lnSpc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32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Crying fits or uncontrol able anger</a:t>
            </a:r>
            <a:endParaRPr lang="en-IN" sz="32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32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Trouble eating or sleeping</a:t>
            </a:r>
            <a:endParaRPr lang="en-IN" sz="32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235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32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Loss of engagement with former interests</a:t>
            </a:r>
            <a:endParaRPr lang="en-IN" sz="32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32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Feelings of guilt ,help lessness, or hopelessness</a:t>
            </a:r>
            <a:endParaRPr lang="en-IN" sz="32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32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Avoiding family and friends</a:t>
            </a:r>
            <a:endParaRPr lang="en-IN" sz="32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pPr marL="742950" lvl="1" indent="-285750">
              <a:lnSpc>
                <a:spcPct val="115000"/>
              </a:lnSpc>
              <a:spcBef>
                <a:spcPts val="240"/>
              </a:spcBef>
              <a:spcAft>
                <a:spcPts val="1000"/>
              </a:spcAft>
              <a:buClr>
                <a:srgbClr val="231F20"/>
              </a:buClr>
              <a:buSzPts val="1000"/>
              <a:buFont typeface="Trebuchet MS" panose="020B0603020202020204" pitchFamily="34" charset="0"/>
              <a:buChar char="•"/>
              <a:tabLst>
                <a:tab pos="475615" algn="l"/>
              </a:tabLst>
            </a:pPr>
            <a:r>
              <a:rPr lang="en-US" sz="3200" dirty="0">
                <a:solidFill>
                  <a:srgbClr val="231F20"/>
                </a:solidFill>
                <a:effectLst/>
                <a:latin typeface="Calibri" panose="020F0502020204030204" pitchFamily="34" charset="0"/>
                <a:ea typeface="Trebuchet MS" panose="020B0603020202020204" pitchFamily="34" charset="0"/>
                <a:cs typeface="Trebuchet MS" panose="020B0603020202020204" pitchFamily="34" charset="0"/>
              </a:rPr>
              <a:t>Ignoring  daily tasks, such as going to work</a:t>
            </a:r>
            <a:endParaRPr lang="en-IN" sz="3200" dirty="0">
              <a:effectLst/>
              <a:latin typeface="Calibri" panose="020F0502020204030204" pitchFamily="34" charset="0"/>
              <a:ea typeface="Trebuchet MS" panose="020B0603020202020204" pitchFamily="34" charset="0"/>
              <a:cs typeface="Trebuchet MS" panose="020B0603020202020204" pitchFamily="34" charset="0"/>
            </a:endParaRPr>
          </a:p>
          <a:p>
            <a:endParaRPr lang="en-US" sz="1800" dirty="0">
              <a:solidFill>
                <a:srgbClr val="231F2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  <a:p>
            <a:endParaRPr lang="en-US" dirty="0">
              <a:solidFill>
                <a:srgbClr val="231F20"/>
              </a:solidFill>
              <a:latin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0831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9E6988A-18B4-C56B-01D9-172782B4D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49383"/>
            <a:ext cx="6858000" cy="5008417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rgbClr val="FF0000"/>
                </a:solidFill>
              </a:rPr>
              <a:t>ANY QUESTION?</a:t>
            </a:r>
            <a:br>
              <a:rPr lang="en-US" sz="8000" dirty="0">
                <a:solidFill>
                  <a:srgbClr val="FF0000"/>
                </a:solidFill>
              </a:rPr>
            </a:br>
            <a:r>
              <a:rPr lang="en-US" sz="8000" dirty="0">
                <a:solidFill>
                  <a:srgbClr val="FF0000"/>
                </a:solidFill>
              </a:rPr>
              <a:t/>
            </a:r>
            <a:br>
              <a:rPr lang="en-US" sz="8000" dirty="0">
                <a:solidFill>
                  <a:srgbClr val="FF0000"/>
                </a:solidFill>
              </a:rPr>
            </a:br>
            <a:endParaRPr lang="en-IN" sz="8000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051D159B-515E-E15E-0B51-E67F2C1DBC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539039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3B7E37ED-5DE6-F16C-47F3-3772BCD4440C}"/>
              </a:ext>
            </a:extLst>
          </p:cNvPr>
          <p:cNvSpPr txBox="1"/>
          <p:nvPr/>
        </p:nvSpPr>
        <p:spPr>
          <a:xfrm>
            <a:off x="523875" y="586070"/>
            <a:ext cx="8086726" cy="62283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algn="ctr">
              <a:lnSpc>
                <a:spcPct val="115000"/>
              </a:lnSpc>
              <a:spcAft>
                <a:spcPts val="1000"/>
              </a:spcAft>
            </a:pPr>
            <a:r>
              <a:rPr lang="en-US" sz="4000" b="1" u="sng" dirty="0" smtClean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OBJECTIVES</a:t>
            </a:r>
            <a:endParaRPr lang="en-US" sz="4000" b="1" u="sng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                 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UPON COMPLETION OF THIS LESSON YOU WILL BE ABLE TO: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	1. DEFINE “FIRST-AID” &amp; “</a:t>
            </a: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FIRST-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200" dirty="0" smtClean="0">
                <a:ea typeface="Times New Roman" panose="02020603050405020304" pitchFamily="18" charset="0"/>
                <a:cs typeface="Mangal" panose="02040503050203030202" pitchFamily="18" charset="0"/>
              </a:rPr>
              <a:t>          </a:t>
            </a: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AIDER”.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	2. AIM, SCOPE &amp; RULES OF </a:t>
            </a: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FIRST-  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200" dirty="0" smtClean="0">
                <a:ea typeface="Times New Roman" panose="02020603050405020304" pitchFamily="18" charset="0"/>
                <a:cs typeface="Mangal" panose="02040503050203030202" pitchFamily="18" charset="0"/>
              </a:rPr>
              <a:t>          </a:t>
            </a: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AID.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	3. QUALITIES &amp; DUTIES OF THE </a:t>
            </a:r>
            <a:endParaRPr lang="en-US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200" dirty="0" smtClean="0">
                <a:ea typeface="Times New Roman" panose="02020603050405020304" pitchFamily="18" charset="0"/>
                <a:cs typeface="Mangal" panose="02040503050203030202" pitchFamily="18" charset="0"/>
              </a:rPr>
              <a:t>          </a:t>
            </a: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FIRST-AIDER</a:t>
            </a:r>
            <a:endParaRPr lang="en-IN" sz="40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4336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F6FDE4E-DA2F-7F1F-9CB5-39ED13CA8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3B38F5-3472-888B-495F-7E51DB768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75313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16300" dirty="0">
                <a:solidFill>
                  <a:srgbClr val="FF0000"/>
                </a:solidFill>
              </a:rPr>
              <a:t>   THANKS</a:t>
            </a:r>
            <a:endParaRPr lang="en-IN" sz="163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9393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EAF89CFE-9CD4-8136-7F3B-C3CC8F989DA2}"/>
              </a:ext>
            </a:extLst>
          </p:cNvPr>
          <p:cNvSpPr txBox="1"/>
          <p:nvPr/>
        </p:nvSpPr>
        <p:spPr>
          <a:xfrm>
            <a:off x="485776" y="490820"/>
            <a:ext cx="8134350" cy="50208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40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en-US" sz="4000" b="1" u="sng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DEFINITION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en-US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First-aid is the immediate treatment given to a victim of an accident or sudden illness, before medical help is obtained.</a:t>
            </a:r>
            <a:endParaRPr lang="en-IN" sz="3200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	</a:t>
            </a:r>
            <a:r>
              <a:rPr lang="en-US" sz="3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The first-aider is the first person at the scene of an incident with emergency care skills, typically trained to the most basic emergency medical services level.</a:t>
            </a:r>
            <a:endParaRPr lang="en-IN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705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05D4176-04FF-F20F-F802-D4CC4E1F10A1}"/>
              </a:ext>
            </a:extLst>
          </p:cNvPr>
          <p:cNvSpPr txBox="1"/>
          <p:nvPr/>
        </p:nvSpPr>
        <p:spPr>
          <a:xfrm>
            <a:off x="657225" y="464695"/>
            <a:ext cx="7943850" cy="5901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600" b="1" u="sng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AIM OF FIRST-AID</a:t>
            </a:r>
            <a:r>
              <a:rPr lang="en-US" sz="36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THE 3 MAIN AIMS OF FIRST-AID ARE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1. </a:t>
            </a:r>
            <a:r>
              <a:rPr lang="en-US" sz="3200" u="sng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 PRESERVE LIFE</a:t>
            </a:r>
            <a:endParaRPr lang="en-IN" sz="3200" u="sng" dirty="0">
              <a:solidFill>
                <a:schemeClr val="accent1"/>
              </a:solidFill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The first-aider should do his utmost to counter the conditions which are a threat to the patient’s life; </a:t>
            </a:r>
            <a:endParaRPr lang="en-IN" sz="3200" dirty="0" smtClean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 smtClean="0">
                <a:ea typeface="Times New Roman" panose="02020603050405020304" pitchFamily="18" charset="0"/>
                <a:cs typeface="Mangal" panose="02040503050203030202" pitchFamily="18" charset="0"/>
              </a:rPr>
              <a:t>e.</a:t>
            </a: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g. Stop excessive bleeding, remove obstruction to airway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6858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 promote recovery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946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05D4176-04FF-F20F-F802-D4CC4E1F10A1}"/>
              </a:ext>
            </a:extLst>
          </p:cNvPr>
          <p:cNvSpPr txBox="1"/>
          <p:nvPr/>
        </p:nvSpPr>
        <p:spPr>
          <a:xfrm>
            <a:off x="202367" y="1076637"/>
            <a:ext cx="8941633" cy="50075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7675" indent="-447675">
              <a:lnSpc>
                <a:spcPct val="115000"/>
              </a:lnSpc>
              <a:spcAft>
                <a:spcPts val="1000"/>
              </a:spcAft>
            </a:pPr>
            <a:r>
              <a:rPr lang="en-IN" sz="3200" dirty="0" smtClean="0">
                <a:ea typeface="Times New Roman" panose="02020603050405020304" pitchFamily="18" charset="0"/>
                <a:cs typeface="Mangal" panose="02040503050203030202" pitchFamily="18" charset="0"/>
              </a:rPr>
              <a:t>2.  </a:t>
            </a: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Pro-active actions to help in improving the patient’s  condition; e.g. Cleaning &amp; dressing of wounds to prevent infection &amp; promote healing 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tabLst>
                <a:tab pos="6858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3. To prevent worsening of the patient’s condition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To assess factors which could complicate the patient’s condition and counter-act them;</a:t>
            </a:r>
            <a:endParaRPr lang="en-IN" sz="3200" dirty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lvl="1">
              <a:lnSpc>
                <a:spcPct val="115000"/>
              </a:lnSpc>
              <a:spcAft>
                <a:spcPts val="1000"/>
              </a:spcAft>
              <a:tabLst>
                <a:tab pos="1143000" algn="l"/>
              </a:tabLst>
            </a:pPr>
            <a:r>
              <a:rPr lang="en-IN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   </a:t>
            </a: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E.g. Immobilize fracture so as to prevent shock during transportation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2946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04EDE6A-2A2A-5ABE-205F-221869723FD4}"/>
              </a:ext>
            </a:extLst>
          </p:cNvPr>
          <p:cNvSpPr txBox="1"/>
          <p:nvPr/>
        </p:nvSpPr>
        <p:spPr>
          <a:xfrm>
            <a:off x="652073" y="107577"/>
            <a:ext cx="8319540" cy="5692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SCOPE OF FIRST-AID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685800" algn="l"/>
              </a:tabLs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ASSESSMENT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Patient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600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History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600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Symptoms 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600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Signs (inspection/palpation/percussion/</a:t>
            </a:r>
          </a:p>
          <a:p>
            <a:pPr lvl="2">
              <a:lnSpc>
                <a:spcPct val="115000"/>
              </a:lnSpc>
              <a:spcAft>
                <a:spcPts val="1000"/>
              </a:spcAft>
              <a:tabLst>
                <a:tab pos="1600200" algn="l"/>
              </a:tabLst>
            </a:pPr>
            <a:r>
              <a:rPr lang="en-US" sz="3200" dirty="0">
                <a:ea typeface="Times New Roman" panose="02020603050405020304" pitchFamily="18" charset="0"/>
                <a:cs typeface="Mangal" panose="02040503050203030202" pitchFamily="18" charset="0"/>
              </a:rPr>
              <a:t> </a:t>
            </a:r>
            <a:r>
              <a:rPr lang="en-US" sz="3200" dirty="0" smtClean="0">
                <a:ea typeface="Times New Roman" panose="02020603050405020304" pitchFamily="18" charset="0"/>
                <a:cs typeface="Mangal" panose="02040503050203030202" pitchFamily="18" charset="0"/>
              </a:rPr>
              <a:t>  </a:t>
            </a: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auscultation)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Incident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035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04EDE6A-2A2A-5ABE-205F-221869723FD4}"/>
              </a:ext>
            </a:extLst>
          </p:cNvPr>
          <p:cNvSpPr txBox="1"/>
          <p:nvPr/>
        </p:nvSpPr>
        <p:spPr>
          <a:xfrm>
            <a:off x="652073" y="107577"/>
            <a:ext cx="8319540" cy="69536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SCOPE OF FIRST-AID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685800" algn="l"/>
              </a:tabLs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TREATMENT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Removal of cause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Assure, shelter and make patient comfortable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Priority treatment 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600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Airway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1143000" lvl="2" indent="-2286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1600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Circulation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50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Other treatment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035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04EDE6A-2A2A-5ABE-205F-221869723FD4}"/>
              </a:ext>
            </a:extLst>
          </p:cNvPr>
          <p:cNvSpPr txBox="1"/>
          <p:nvPr/>
        </p:nvSpPr>
        <p:spPr>
          <a:xfrm>
            <a:off x="652073" y="422368"/>
            <a:ext cx="7937291" cy="4131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SCOPE OF FIRST-AID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  <a:endParaRPr lang="en-IN" sz="3200" dirty="0">
              <a:solidFill>
                <a:srgbClr val="FF0000"/>
              </a:solidFill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685800" algn="l"/>
              </a:tabLs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DISPOSAL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Inform hospital, police, relatives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Transportation by quickest &amp; safest means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11430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“Hand-off” report (verbal/ written)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 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035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56044272-A37D-E0FB-8A06-B3C654FA8F0F}"/>
              </a:ext>
            </a:extLst>
          </p:cNvPr>
          <p:cNvSpPr txBox="1"/>
          <p:nvPr/>
        </p:nvSpPr>
        <p:spPr>
          <a:xfrm>
            <a:off x="539646" y="2"/>
            <a:ext cx="7982262" cy="66177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US" sz="1800" b="1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>
              <a:spcAft>
                <a:spcPts val="1000"/>
              </a:spcAft>
            </a:pPr>
            <a:r>
              <a:rPr lang="en-US" sz="3200" b="1" u="sng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RULES OF FIRST-AID</a:t>
            </a:r>
            <a:r>
              <a:rPr lang="en-US" sz="3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:</a:t>
            </a:r>
          </a:p>
          <a:p>
            <a:pPr>
              <a:spcAft>
                <a:spcPts val="1000"/>
              </a:spcAft>
            </a:pPr>
            <a:r>
              <a:rPr lang="en-US" sz="3200" b="1" dirty="0">
                <a:ea typeface="Times New Roman" panose="02020603050405020304" pitchFamily="18" charset="0"/>
                <a:cs typeface="Mangal" panose="02040503050203030202" pitchFamily="18" charset="0"/>
              </a:rPr>
              <a:t>				</a:t>
            </a:r>
            <a:r>
              <a:rPr lang="en-US" sz="3200" b="1" u="sng" dirty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MAKE HASTE SLOWLY</a:t>
            </a: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Reach the spot quickly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Be calm &amp; methodical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Look for breathing, bleeding &amp; shock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Treat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Artificial respiration, if not breathing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Control bleeding</a:t>
            </a:r>
            <a:endParaRPr lang="en-IN" sz="3200" dirty="0" smtClean="0"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742950" lvl="1" indent="-285750">
              <a:spcAft>
                <a:spcPts val="1000"/>
              </a:spcAft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Shock</a:t>
            </a:r>
            <a:endParaRPr lang="en-IN" sz="3200" dirty="0" smtClean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  <a:p>
            <a:pPr marL="342900" lvl="0" indent="-342900">
              <a:spcAft>
                <a:spcPts val="100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3200" dirty="0" smtClean="0">
                <a:effectLst/>
                <a:ea typeface="Times New Roman" panose="02020603050405020304" pitchFamily="18" charset="0"/>
                <a:cs typeface="Mangal" panose="02040503050203030202" pitchFamily="18" charset="0"/>
              </a:rPr>
              <a:t>Avoid unnecessary handling</a:t>
            </a:r>
            <a:endParaRPr lang="en-IN" sz="3200" dirty="0">
              <a:effectLst/>
              <a:ea typeface="Times New Roman" panose="02020603050405020304" pitchFamily="18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04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805</Words>
  <Application>Microsoft Office PowerPoint</Application>
  <PresentationFormat>On-screen Show (4:3)</PresentationFormat>
  <Paragraphs>204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        FIRST AID &amp; GENERAL PRINCIPLE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ANY QUESTION? 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MTI MTI</dc:creator>
  <cp:lastModifiedBy>NDRF MEDICAL</cp:lastModifiedBy>
  <cp:revision>21</cp:revision>
  <dcterms:created xsi:type="dcterms:W3CDTF">2022-07-19T10:30:58Z</dcterms:created>
  <dcterms:modified xsi:type="dcterms:W3CDTF">2025-12-20T06:32:25Z</dcterms:modified>
</cp:coreProperties>
</file>