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7" r:id="rId2"/>
    <p:sldId id="319" r:id="rId3"/>
    <p:sldId id="321" r:id="rId4"/>
    <p:sldId id="323" r:id="rId5"/>
    <p:sldId id="324" r:id="rId6"/>
    <p:sldId id="326" r:id="rId7"/>
    <p:sldId id="376" r:id="rId8"/>
    <p:sldId id="377" r:id="rId9"/>
    <p:sldId id="378" r:id="rId10"/>
    <p:sldId id="267" r:id="rId11"/>
    <p:sldId id="268" r:id="rId12"/>
    <p:sldId id="329" r:id="rId13"/>
    <p:sldId id="270" r:id="rId14"/>
    <p:sldId id="330" r:id="rId15"/>
    <p:sldId id="331" r:id="rId16"/>
    <p:sldId id="273" r:id="rId17"/>
    <p:sldId id="274" r:id="rId18"/>
    <p:sldId id="337" r:id="rId19"/>
    <p:sldId id="338" r:id="rId20"/>
    <p:sldId id="379" r:id="rId21"/>
    <p:sldId id="380" r:id="rId22"/>
    <p:sldId id="339" r:id="rId23"/>
    <p:sldId id="340" r:id="rId24"/>
    <p:sldId id="341" r:id="rId25"/>
    <p:sldId id="342" r:id="rId26"/>
    <p:sldId id="280" r:id="rId27"/>
    <p:sldId id="343" r:id="rId28"/>
    <p:sldId id="344" r:id="rId29"/>
    <p:sldId id="345" r:id="rId30"/>
    <p:sldId id="284" r:id="rId31"/>
    <p:sldId id="346" r:id="rId32"/>
    <p:sldId id="347" r:id="rId33"/>
    <p:sldId id="28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297" r:id="rId43"/>
    <p:sldId id="356" r:id="rId44"/>
    <p:sldId id="357" r:id="rId45"/>
    <p:sldId id="358" r:id="rId46"/>
    <p:sldId id="301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12" r:id="rId58"/>
    <p:sldId id="369" r:id="rId59"/>
    <p:sldId id="370" r:id="rId60"/>
    <p:sldId id="371" r:id="rId61"/>
    <p:sldId id="316" r:id="rId62"/>
    <p:sldId id="374" r:id="rId63"/>
    <p:sldId id="375" r:id="rId64"/>
    <p:sldId id="322" r:id="rId65"/>
    <p:sldId id="325" r:id="rId66"/>
    <p:sldId id="327" r:id="rId67"/>
    <p:sldId id="328" r:id="rId68"/>
    <p:sldId id="332" r:id="rId69"/>
    <p:sldId id="333" r:id="rId70"/>
    <p:sldId id="334" r:id="rId71"/>
    <p:sldId id="335" r:id="rId72"/>
    <p:sldId id="336" r:id="rId73"/>
    <p:sldId id="372" r:id="rId74"/>
    <p:sldId id="373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3ED10-1ED9-478E-BCCF-FBF4E92913E1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AF6B3-1D5E-410E-8E9B-F16734ECF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6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861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 dirty="0"/>
          </a:p>
        </p:txBody>
      </p:sp>
      <p:sp>
        <p:nvSpPr>
          <p:cNvPr id="686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C96FDEB-A2A9-4592-A8F2-818BF6AEC738}" type="slidenum">
              <a:rPr lang="en-US" sz="1200" smtClean="0"/>
              <a:pPr eaLnBrk="1" hangingPunct="1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9860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A990E8F-E982-4044-80EB-37263B436AA2}" type="slidenum">
              <a:rPr lang="en-US" sz="1200" smtClean="0"/>
              <a:pPr eaLnBrk="1" hangingPunct="1"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92643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39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9DBDA4C-FA06-45CF-9EA3-9CCF564DC1E6}" type="slidenum">
              <a:rPr lang="en-US" sz="1200" smtClean="0"/>
              <a:pPr eaLnBrk="1" hangingPunct="1"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82446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60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76FDA33-7A06-45B5-8D97-EB59AF6042CC}" type="slidenum">
              <a:rPr lang="en-US" sz="1200" smtClean="0"/>
              <a:pPr eaLnBrk="1" hangingPunct="1"/>
              <a:t>42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41965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70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4EE6AC4-B101-41D8-8855-6A837B32A361}" type="slidenum">
              <a:rPr lang="en-US" sz="1200" smtClean="0"/>
              <a:pPr eaLnBrk="1" hangingPunct="1"/>
              <a:t>46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09782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80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E008991-DB7B-4254-9527-7A2980C541E0}" type="slidenum">
              <a:rPr lang="en-US" sz="1200" smtClean="0"/>
              <a:pPr eaLnBrk="1" hangingPunct="1"/>
              <a:t>57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36387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909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609265D-BF38-4E1C-9CBF-91C4D5735919}" type="slidenum">
              <a:rPr lang="en-US" sz="1200" smtClean="0"/>
              <a:pPr eaLnBrk="1" hangingPunct="1"/>
              <a:t>61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04385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5F9D5B1-D93F-4C61-984C-3F5FAD6EDD77}" type="slidenum">
              <a:rPr lang="en-US" sz="1200" smtClean="0"/>
              <a:pPr eaLnBrk="1" hangingPunct="1"/>
              <a:t>66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54139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55B47B0-70F2-4412-A461-A4F2E3153C31}" type="slidenum">
              <a:rPr lang="en-US" sz="1200" smtClean="0"/>
              <a:pPr eaLnBrk="1" hangingPunct="1"/>
              <a:t>67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21949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2611B1-7855-4D14-A888-F147DBB6CAA6}" type="slidenum">
              <a:rPr lang="en-US" sz="1200" smtClean="0"/>
              <a:pPr eaLnBrk="1" hangingPunct="1"/>
              <a:t>68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13478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2611B1-7855-4D14-A888-F147DBB6CAA6}" type="slidenum">
              <a:rPr lang="en-US" sz="1200" smtClean="0"/>
              <a:pPr eaLnBrk="1" hangingPunct="1"/>
              <a:t>69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0241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5F9D5B1-D93F-4C61-984C-3F5FAD6EDD77}" type="slidenum">
              <a:rPr lang="en-US" sz="1200" smtClean="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54139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2611B1-7855-4D14-A888-F147DBB6CAA6}" type="slidenum">
              <a:rPr lang="en-US" sz="1200" smtClean="0"/>
              <a:pPr eaLnBrk="1" hangingPunct="1"/>
              <a:t>70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93934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2611B1-7855-4D14-A888-F147DBB6CAA6}" type="slidenum">
              <a:rPr lang="en-US" sz="1200" smtClean="0"/>
              <a:pPr eaLnBrk="1" hangingPunct="1"/>
              <a:t>71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57934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2611B1-7855-4D14-A888-F147DBB6CAA6}" type="slidenum">
              <a:rPr lang="en-US" sz="1200" smtClean="0"/>
              <a:pPr eaLnBrk="1" hangingPunct="1"/>
              <a:t>72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43630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55B47B0-70F2-4412-A461-A4F2E3153C31}" type="slidenum">
              <a:rPr lang="en-US" sz="1200" smtClean="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21949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57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8403D53-FC54-4E20-8757-9280868EF05F}" type="slidenum">
              <a:rPr lang="en-US" sz="1200" smtClean="0"/>
              <a:pPr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01102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4012FE-2A76-4BA0-80A9-684490C81F1D}" type="slidenum">
              <a:rPr lang="en-US" sz="1200" smtClean="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91254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78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17D3866-FDB7-4813-B046-C94C98AB1C91}" type="slidenum">
              <a:rPr lang="en-US" sz="1200" smtClean="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99338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B2611B1-7855-4D14-A888-F147DBB6CAA6}" type="slidenum">
              <a:rPr lang="en-US" sz="1200" smtClean="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49473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B1E0FF3-A5FD-4696-88C1-0190CA0D8C43}" type="slidenum">
              <a:rPr lang="en-US" sz="1200" smtClean="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11438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sz="1200"/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A915039-76FA-4386-BFB5-EDE960880189}" type="slidenum">
              <a:rPr lang="en-US" sz="1200" smtClean="0"/>
              <a:pPr eaLnBrk="1" hangingPunct="1"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2018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AB35-085C-460B-A599-9FD905AAE639}" type="datetime1">
              <a:rPr lang="en-US"/>
              <a:pPr>
                <a:defRPr/>
              </a:pPr>
              <a:t>12/18/2025</a:t>
            </a:fld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Anatomical References</a:t>
            </a:r>
          </a:p>
        </p:txBody>
      </p:sp>
    </p:spTree>
    <p:extLst>
      <p:ext uri="{BB962C8B-B14F-4D97-AF65-F5344CB8AC3E}">
        <p14:creationId xmlns:p14="http://schemas.microsoft.com/office/powerpoint/2010/main" val="7274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AB35-085C-460B-A599-9FD905AAE639}" type="datetime1">
              <a:rPr lang="en-US"/>
              <a:pPr>
                <a:defRPr/>
              </a:pPr>
              <a:t>12/18/2025</a:t>
            </a:fld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Anatomical References</a:t>
            </a:r>
          </a:p>
        </p:txBody>
      </p:sp>
    </p:spTree>
    <p:extLst>
      <p:ext uri="{BB962C8B-B14F-4D97-AF65-F5344CB8AC3E}">
        <p14:creationId xmlns:p14="http://schemas.microsoft.com/office/powerpoint/2010/main" val="227180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AB35-085C-460B-A599-9FD905AAE639}" type="datetime1">
              <a:rPr lang="en-US"/>
              <a:pPr>
                <a:defRPr/>
              </a:pPr>
              <a:t>12/18/2025</a:t>
            </a:fld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Anatomical References</a:t>
            </a:r>
          </a:p>
        </p:txBody>
      </p:sp>
    </p:spTree>
    <p:extLst>
      <p:ext uri="{BB962C8B-B14F-4D97-AF65-F5344CB8AC3E}">
        <p14:creationId xmlns:p14="http://schemas.microsoft.com/office/powerpoint/2010/main" val="365025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E18531-65A8-4765-0F53-336BFE497AE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454" y="44451"/>
            <a:ext cx="1298546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7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7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L%20-%205%20Anatomical%20reference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slide" Target="slide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slide" Target="slide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slide" Target="slide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slide" Target="slide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838200" y="1847433"/>
            <a:ext cx="7391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6600" dirty="0">
                <a:solidFill>
                  <a:srgbClr val="002060"/>
                </a:solidFill>
                <a:latin typeface="+mn-lt"/>
              </a:rPr>
              <a:t>ANATOMICAL </a:t>
            </a:r>
          </a:p>
          <a:p>
            <a:pPr algn="ctr" eaLnBrk="1" hangingPunct="1"/>
            <a:r>
              <a:rPr lang="en-US" sz="6600" dirty="0">
                <a:solidFill>
                  <a:srgbClr val="002060"/>
                </a:solidFill>
                <a:latin typeface="+mn-lt"/>
              </a:rPr>
              <a:t>REFERENCES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661A0-1920-FD53-AB66-2CBD5E172F68}"/>
              </a:ext>
            </a:extLst>
          </p:cNvPr>
          <p:cNvSpPr>
            <a:spLocks noGrp="1"/>
          </p:cNvSpPr>
          <p:nvPr/>
        </p:nvSpPr>
        <p:spPr>
          <a:xfrm>
            <a:off x="2051720" y="620688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 -2</a:t>
            </a:r>
            <a:endParaRPr lang="en-IN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69F47A-239E-285A-C792-C375AD8955DA}"/>
              </a:ext>
            </a:extLst>
          </p:cNvPr>
          <p:cNvSpPr txBox="1">
            <a:spLocks/>
          </p:cNvSpPr>
          <p:nvPr/>
        </p:nvSpPr>
        <p:spPr>
          <a:xfrm>
            <a:off x="6300192" y="5246167"/>
            <a:ext cx="2209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JITENDER YADAV</a:t>
            </a:r>
          </a:p>
          <a:p>
            <a:r>
              <a:rPr lang="en-US" sz="1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INSP/PH</a:t>
            </a:r>
          </a:p>
        </p:txBody>
      </p:sp>
    </p:spTree>
    <p:extLst>
      <p:ext uri="{BB962C8B-B14F-4D97-AF65-F5344CB8AC3E}">
        <p14:creationId xmlns:p14="http://schemas.microsoft.com/office/powerpoint/2010/main" val="1784427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40" name="Object 16"/>
          <p:cNvGraphicFramePr>
            <a:graphicFrameLocks noChangeAspect="1"/>
          </p:cNvGraphicFramePr>
          <p:nvPr/>
        </p:nvGraphicFramePr>
        <p:xfrm>
          <a:off x="2786050" y="381000"/>
          <a:ext cx="4429156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572109" imgH="4086795" progId="PBrush">
                  <p:embed/>
                </p:oleObj>
              </mc:Choice>
              <mc:Fallback>
                <p:oleObj name="Bitmap Image" r:id="rId3" imgW="2572109" imgH="4086795" progId="PBrush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381000"/>
                        <a:ext cx="4429156" cy="5943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1" name="Line 17"/>
          <p:cNvSpPr>
            <a:spLocks noChangeShapeType="1"/>
          </p:cNvSpPr>
          <p:nvPr/>
        </p:nvSpPr>
        <p:spPr bwMode="auto">
          <a:xfrm rot="-389398" flipH="1" flipV="1">
            <a:off x="6396220" y="1578028"/>
            <a:ext cx="152400" cy="685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rot="10672159" flipH="1" flipV="1">
            <a:off x="6642100" y="2595563"/>
            <a:ext cx="304800" cy="685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rot="1558413" flipH="1" flipV="1">
            <a:off x="5942013" y="3868738"/>
            <a:ext cx="117475" cy="712787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rot="-9085518" flipH="1" flipV="1">
            <a:off x="5583238" y="5019675"/>
            <a:ext cx="152400" cy="7620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7058052" y="1524000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Proximal</a:t>
            </a: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6991376" y="2590800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Distal </a:t>
            </a: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5929322" y="3857628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Proximal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5848368" y="5257800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Distal </a:t>
            </a:r>
          </a:p>
        </p:txBody>
      </p:sp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304800" y="358775"/>
            <a:ext cx="2362200" cy="19389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Proximal: </a:t>
            </a:r>
          </a:p>
          <a:p>
            <a:r>
              <a:rPr lang="en-US" sz="2400" dirty="0"/>
              <a:t>Means close, or closer to the point of reference given.</a:t>
            </a:r>
          </a:p>
        </p:txBody>
      </p:sp>
      <p:sp>
        <p:nvSpPr>
          <p:cNvPr id="4110" name="Rectangle 16"/>
          <p:cNvSpPr>
            <a:spLocks noChangeArrowheads="1"/>
          </p:cNvSpPr>
          <p:nvPr/>
        </p:nvSpPr>
        <p:spPr bwMode="auto">
          <a:xfrm>
            <a:off x="304800" y="3794125"/>
            <a:ext cx="2362200" cy="19389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Distal: </a:t>
            </a:r>
          </a:p>
          <a:p>
            <a:r>
              <a:rPr lang="en-US" sz="2400" dirty="0"/>
              <a:t>Means distant, or farther away from the point of</a:t>
            </a:r>
          </a:p>
          <a:p>
            <a:r>
              <a:rPr lang="en-US" sz="2400" dirty="0"/>
              <a:t>reference given.</a:t>
            </a:r>
          </a:p>
        </p:txBody>
      </p:sp>
      <p:sp>
        <p:nvSpPr>
          <p:cNvPr id="15" name="Explosion 1 14"/>
          <p:cNvSpPr>
            <a:spLocks noChangeArrowheads="1"/>
          </p:cNvSpPr>
          <p:nvPr/>
        </p:nvSpPr>
        <p:spPr bwMode="auto">
          <a:xfrm>
            <a:off x="3733800" y="2667000"/>
            <a:ext cx="152400" cy="685800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12" name="TextBox 15"/>
          <p:cNvSpPr txBox="1">
            <a:spLocks noChangeArrowheads="1"/>
          </p:cNvSpPr>
          <p:nvPr/>
        </p:nvSpPr>
        <p:spPr bwMode="auto">
          <a:xfrm>
            <a:off x="2819400" y="228600"/>
            <a:ext cx="4419600" cy="4619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Extremities &amp; subdivisions</a:t>
            </a:r>
          </a:p>
        </p:txBody>
      </p:sp>
    </p:spTree>
    <p:extLst>
      <p:ext uri="{BB962C8B-B14F-4D97-AF65-F5344CB8AC3E}">
        <p14:creationId xmlns:p14="http://schemas.microsoft.com/office/powerpoint/2010/main" val="556755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57250"/>
            <a:ext cx="43434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191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41814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42672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381000" y="196850"/>
            <a:ext cx="838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u="sng" dirty="0">
                <a:solidFill>
                  <a:srgbClr val="FF0000"/>
                </a:solidFill>
                <a:latin typeface="Verdana" pitchFamily="34" charset="0"/>
              </a:rPr>
              <a:t>ANATOMICAL POSITIONS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2514600"/>
            <a:ext cx="434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66FFFF"/>
                </a:solidFill>
                <a:latin typeface="Verdana" pitchFamily="34" charset="0"/>
              </a:rPr>
              <a:t>Supine position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24400" y="2514600"/>
            <a:ext cx="4267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66FFFF"/>
                </a:solidFill>
                <a:latin typeface="Verdana" pitchFamily="34" charset="0"/>
              </a:rPr>
              <a:t>Prone position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04800" y="4876800"/>
            <a:ext cx="4114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66FFFF"/>
                </a:solidFill>
              </a:rPr>
              <a:t>Rt. lateral recumbent </a:t>
            </a:r>
          </a:p>
          <a:p>
            <a:pPr algn="ctr"/>
            <a:r>
              <a:rPr lang="en-US" dirty="0">
                <a:solidFill>
                  <a:srgbClr val="66FFFF"/>
                </a:solidFill>
              </a:rPr>
              <a:t>position</a:t>
            </a:r>
          </a:p>
          <a:p>
            <a:pPr algn="ctr"/>
            <a:r>
              <a:rPr lang="en-US" b="0" dirty="0">
                <a:solidFill>
                  <a:srgbClr val="66FFFF"/>
                </a:solidFill>
              </a:rPr>
              <a:t>(Recovery position)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572000" y="4876800"/>
            <a:ext cx="4267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66FFFF"/>
                </a:solidFill>
              </a:rPr>
              <a:t>Lt. lateral recumbent </a:t>
            </a:r>
          </a:p>
          <a:p>
            <a:pPr algn="ctr"/>
            <a:r>
              <a:rPr lang="en-US" dirty="0">
                <a:solidFill>
                  <a:srgbClr val="66FFFF"/>
                </a:solidFill>
              </a:rPr>
              <a:t>position</a:t>
            </a:r>
          </a:p>
          <a:p>
            <a:pPr algn="ctr"/>
            <a:r>
              <a:rPr lang="en-US" b="0" dirty="0">
                <a:solidFill>
                  <a:srgbClr val="66FFFF"/>
                </a:solidFill>
              </a:rPr>
              <a:t>(Recovery position)</a:t>
            </a:r>
          </a:p>
        </p:txBody>
      </p:sp>
    </p:spTree>
    <p:extLst>
      <p:ext uri="{BB962C8B-B14F-4D97-AF65-F5344CB8AC3E}">
        <p14:creationId xmlns:p14="http://schemas.microsoft.com/office/powerpoint/2010/main" val="92133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BODY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76910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dirty="0"/>
              <a:t>For the purposes of this course we recognize five regions:</a:t>
            </a:r>
          </a:p>
          <a:p>
            <a:pPr algn="just">
              <a:defRPr/>
            </a:pPr>
            <a:r>
              <a:rPr lang="en-US" u="sng" dirty="0"/>
              <a:t>Head:</a:t>
            </a:r>
            <a:r>
              <a:rPr lang="en-US" dirty="0"/>
              <a:t> Skull, face, jaw (mandible).</a:t>
            </a:r>
          </a:p>
          <a:p>
            <a:pPr algn="just">
              <a:defRPr/>
            </a:pPr>
            <a:r>
              <a:rPr lang="en-US" u="sng" dirty="0"/>
              <a:t>Neck</a:t>
            </a:r>
            <a:r>
              <a:rPr lang="en-US" dirty="0"/>
              <a:t>.</a:t>
            </a:r>
          </a:p>
          <a:p>
            <a:pPr algn="just">
              <a:defRPr/>
            </a:pPr>
            <a:r>
              <a:rPr lang="en-US" u="sng" dirty="0"/>
              <a:t>Trunk:</a:t>
            </a:r>
            <a:r>
              <a:rPr lang="en-US" dirty="0"/>
              <a:t> Thorax, abdomen, pelvis.</a:t>
            </a:r>
          </a:p>
          <a:p>
            <a:pPr algn="just">
              <a:defRPr/>
            </a:pPr>
            <a:r>
              <a:rPr lang="en-US" u="sng" dirty="0"/>
              <a:t>Upper extremities</a:t>
            </a:r>
            <a:r>
              <a:rPr lang="en-US" dirty="0"/>
              <a:t>: Shoulder joint (scapula, clavicle and humorous), arm, elbow, forearm, wrist, hand.</a:t>
            </a:r>
          </a:p>
          <a:p>
            <a:pPr algn="just">
              <a:defRPr/>
            </a:pPr>
            <a:r>
              <a:rPr lang="en-US" u="sng" dirty="0"/>
              <a:t>Lower extremities</a:t>
            </a:r>
            <a:r>
              <a:rPr lang="en-US" dirty="0"/>
              <a:t>: Hip joint (pelvis and femur), thigh, knee, leg, ankle, foot.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7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0" descr="C:\Documents and Settings\Administrator\My Documents\MFRCSSRCourse Material\ITBPmodified Course Materials\ITBP MFR\Lessons\Lesson 11\Graphics 11\Appendicu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429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31" descr="C:\Documents and Settings\Administrator\My Documents\MFRCSSRCourse Material\ITBPmodified Course Materials\ITBP MFR\Lessons\Lesson 11\Graphics 11\Axi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3657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8125" y="685800"/>
            <a:ext cx="67678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Head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500" y="1614948"/>
            <a:ext cx="65915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Neck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4338638"/>
            <a:ext cx="72584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Trunk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400" y="697468"/>
            <a:ext cx="19812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Upper extremities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86200" y="4278868"/>
            <a:ext cx="19812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Lower extremities</a:t>
            </a:r>
          </a:p>
        </p:txBody>
      </p:sp>
      <p:sp>
        <p:nvSpPr>
          <p:cNvPr id="12299" name="Right Arrow 11"/>
          <p:cNvSpPr>
            <a:spLocks noChangeArrowheads="1"/>
          </p:cNvSpPr>
          <p:nvPr/>
        </p:nvSpPr>
        <p:spPr bwMode="auto">
          <a:xfrm>
            <a:off x="1219200" y="838200"/>
            <a:ext cx="1143000" cy="7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0" name="Right Arrow 12"/>
          <p:cNvSpPr>
            <a:spLocks noChangeArrowheads="1"/>
          </p:cNvSpPr>
          <p:nvPr/>
        </p:nvSpPr>
        <p:spPr bwMode="auto">
          <a:xfrm rot="-2429317">
            <a:off x="5757863" y="3989388"/>
            <a:ext cx="1660525" cy="61912"/>
          </a:xfrm>
          <a:prstGeom prst="rightArrow">
            <a:avLst>
              <a:gd name="adj1" fmla="val 50000"/>
              <a:gd name="adj2" fmla="val 49668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1" name="Right Arrow 13"/>
          <p:cNvSpPr>
            <a:spLocks noChangeArrowheads="1"/>
          </p:cNvSpPr>
          <p:nvPr/>
        </p:nvSpPr>
        <p:spPr bwMode="auto">
          <a:xfrm rot="4509306">
            <a:off x="5336381" y="1520032"/>
            <a:ext cx="1012825" cy="96838"/>
          </a:xfrm>
          <a:prstGeom prst="rightArrow">
            <a:avLst>
              <a:gd name="adj1" fmla="val 50000"/>
              <a:gd name="adj2" fmla="val 5006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2" name="Right Arrow 14"/>
          <p:cNvSpPr>
            <a:spLocks noChangeArrowheads="1"/>
          </p:cNvSpPr>
          <p:nvPr/>
        </p:nvSpPr>
        <p:spPr bwMode="auto">
          <a:xfrm rot="874925">
            <a:off x="5618163" y="1301750"/>
            <a:ext cx="2117725" cy="109538"/>
          </a:xfrm>
          <a:prstGeom prst="rightArrow">
            <a:avLst>
              <a:gd name="adj1" fmla="val 50000"/>
              <a:gd name="adj2" fmla="val 4976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3" name="Right Arrow 15"/>
          <p:cNvSpPr>
            <a:spLocks noChangeArrowheads="1"/>
          </p:cNvSpPr>
          <p:nvPr/>
        </p:nvSpPr>
        <p:spPr bwMode="auto">
          <a:xfrm>
            <a:off x="1219200" y="1828800"/>
            <a:ext cx="1066800" cy="76200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4" name="Right Arrow 16"/>
          <p:cNvSpPr>
            <a:spLocks noChangeArrowheads="1"/>
          </p:cNvSpPr>
          <p:nvPr/>
        </p:nvSpPr>
        <p:spPr bwMode="auto">
          <a:xfrm rot="19696139" flipV="1">
            <a:off x="1112838" y="3956050"/>
            <a:ext cx="1741487" cy="90488"/>
          </a:xfrm>
          <a:prstGeom prst="rightArrow">
            <a:avLst>
              <a:gd name="adj1" fmla="val 50000"/>
              <a:gd name="adj2" fmla="val 4980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5" name="Right Arrow 17"/>
          <p:cNvSpPr>
            <a:spLocks noChangeArrowheads="1"/>
          </p:cNvSpPr>
          <p:nvPr/>
        </p:nvSpPr>
        <p:spPr bwMode="auto">
          <a:xfrm rot="3401910">
            <a:off x="5754687" y="4897438"/>
            <a:ext cx="1014413" cy="96838"/>
          </a:xfrm>
          <a:prstGeom prst="rightArrow">
            <a:avLst>
              <a:gd name="adj1" fmla="val 50000"/>
              <a:gd name="adj2" fmla="val 50146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351531" y="6182380"/>
            <a:ext cx="2439669" cy="52322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BODY REGIONS</a:t>
            </a:r>
          </a:p>
        </p:txBody>
      </p:sp>
    </p:spTree>
    <p:extLst>
      <p:ext uri="{BB962C8B-B14F-4D97-AF65-F5344CB8AC3E}">
        <p14:creationId xmlns:p14="http://schemas.microsoft.com/office/powerpoint/2010/main" val="1560856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BODY CAVITIES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dirty="0"/>
              <a:t>For purposes of this course we recognize five body cavities:</a:t>
            </a:r>
          </a:p>
          <a:p>
            <a:pPr algn="just">
              <a:defRPr/>
            </a:pPr>
            <a:r>
              <a:rPr lang="en-US" dirty="0"/>
              <a:t>Cranial – houses and protects the brain. Made of immovable joints.</a:t>
            </a:r>
          </a:p>
          <a:p>
            <a:pPr marL="862013" indent="-862013"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Abdominal – least protected cavity.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Thoracic – contains the heart, lungs and the great vessels. Separated from the abdomen by the diaphragm.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38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/>
              <a:t>Pelvic – contains the bladder and reproductive organs. Consists of the ilium, pubis and ischium. Iliac crests form the wings of the pelvis.</a:t>
            </a:r>
          </a:p>
          <a:p>
            <a:pPr marL="731838" indent="-731838"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Spinal – houses and protects the spinal cord.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57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FBDA497-7698-449C-BC16-E7E00DE15E02}" type="datetime1">
              <a:rPr lang="en-US" sz="1400" b="0" smtClean="0"/>
              <a:pPr eaLnBrk="1" hangingPunct="1"/>
              <a:t>12/18/2025</a:t>
            </a:fld>
            <a:endParaRPr lang="en-US" sz="1400" b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20484" name="Picture 13" descr="C:\Documents and Settings\Administrator\Desktop\101MSDCF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1295400" y="1143000"/>
            <a:ext cx="1219200" cy="5334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5867400" y="2667000"/>
            <a:ext cx="1219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6019800" y="3352800"/>
            <a:ext cx="15240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6248400" y="4648200"/>
            <a:ext cx="1600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457200" y="0"/>
            <a:ext cx="82296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bg2">
                    <a:lumMod val="90000"/>
                  </a:schemeClr>
                </a:solidFill>
              </a:rPr>
              <a:t>BODY CAVITIES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33400" y="1219200"/>
            <a:ext cx="1981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Cranial Cavity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91200" y="2819400"/>
            <a:ext cx="2286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Thoracic Cavity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019800" y="3352800"/>
            <a:ext cx="2133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Diaphragm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638800" y="4800600"/>
            <a:ext cx="14478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Abdominal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2209800" y="3810000"/>
            <a:ext cx="838200" cy="460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304800" y="3657600"/>
            <a:ext cx="1905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Spinal cavity</a:t>
            </a:r>
          </a:p>
        </p:txBody>
      </p:sp>
      <p:sp>
        <p:nvSpPr>
          <p:cNvPr id="17424" name="Cloud Callout 15"/>
          <p:cNvSpPr>
            <a:spLocks noChangeArrowheads="1"/>
          </p:cNvSpPr>
          <p:nvPr/>
        </p:nvSpPr>
        <p:spPr bwMode="auto">
          <a:xfrm>
            <a:off x="3352800" y="838200"/>
            <a:ext cx="1600200" cy="838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5" name="Freeform 16"/>
          <p:cNvSpPr>
            <a:spLocks noChangeArrowheads="1"/>
          </p:cNvSpPr>
          <p:nvPr/>
        </p:nvSpPr>
        <p:spPr bwMode="auto">
          <a:xfrm>
            <a:off x="2986088" y="1841500"/>
            <a:ext cx="996950" cy="3648075"/>
          </a:xfrm>
          <a:custGeom>
            <a:avLst/>
            <a:gdLst>
              <a:gd name="T0" fmla="*/ 0 w 996815"/>
              <a:gd name="T1" fmla="*/ 0 h 3649344"/>
              <a:gd name="T2" fmla="*/ 996815 w 996815"/>
              <a:gd name="T3" fmla="*/ 3649344 h 3649344"/>
            </a:gdLst>
            <a:ahLst/>
            <a:cxnLst/>
            <a:rect l="T0" t="T1" r="T2" b="T3"/>
            <a:pathLst>
              <a:path w="996815" h="3649344">
                <a:moveTo>
                  <a:pt x="924625" y="36094"/>
                </a:moveTo>
                <a:cubicBezTo>
                  <a:pt x="920615" y="88231"/>
                  <a:pt x="919080" y="140618"/>
                  <a:pt x="912594" y="192505"/>
                </a:cubicBezTo>
                <a:cubicBezTo>
                  <a:pt x="911021" y="205090"/>
                  <a:pt x="904046" y="216405"/>
                  <a:pt x="900562" y="228600"/>
                </a:cubicBezTo>
                <a:cubicBezTo>
                  <a:pt x="889232" y="268253"/>
                  <a:pt x="884770" y="295525"/>
                  <a:pt x="876499" y="336884"/>
                </a:cubicBezTo>
                <a:cubicBezTo>
                  <a:pt x="873426" y="370689"/>
                  <a:pt x="875581" y="459035"/>
                  <a:pt x="852436" y="505326"/>
                </a:cubicBezTo>
                <a:cubicBezTo>
                  <a:pt x="845969" y="518260"/>
                  <a:pt x="837406" y="530130"/>
                  <a:pt x="828373" y="541421"/>
                </a:cubicBezTo>
                <a:cubicBezTo>
                  <a:pt x="821287" y="550279"/>
                  <a:pt x="812330" y="557463"/>
                  <a:pt x="804309" y="565484"/>
                </a:cubicBezTo>
                <a:cubicBezTo>
                  <a:pt x="791602" y="603608"/>
                  <a:pt x="794871" y="604354"/>
                  <a:pt x="768215" y="637673"/>
                </a:cubicBezTo>
                <a:cubicBezTo>
                  <a:pt x="761129" y="646531"/>
                  <a:pt x="751237" y="652878"/>
                  <a:pt x="744151" y="661736"/>
                </a:cubicBezTo>
                <a:cubicBezTo>
                  <a:pt x="735118" y="673027"/>
                  <a:pt x="729610" y="686949"/>
                  <a:pt x="720088" y="697831"/>
                </a:cubicBezTo>
                <a:cubicBezTo>
                  <a:pt x="701414" y="719173"/>
                  <a:pt x="659930" y="757989"/>
                  <a:pt x="659930" y="757989"/>
                </a:cubicBezTo>
                <a:cubicBezTo>
                  <a:pt x="655920" y="770021"/>
                  <a:pt x="656867" y="785116"/>
                  <a:pt x="647899" y="794084"/>
                </a:cubicBezTo>
                <a:cubicBezTo>
                  <a:pt x="627449" y="814534"/>
                  <a:pt x="575709" y="842210"/>
                  <a:pt x="575709" y="842210"/>
                </a:cubicBezTo>
                <a:cubicBezTo>
                  <a:pt x="567688" y="854242"/>
                  <a:pt x="558113" y="865371"/>
                  <a:pt x="551646" y="878305"/>
                </a:cubicBezTo>
                <a:cubicBezTo>
                  <a:pt x="532477" y="916643"/>
                  <a:pt x="542073" y="961297"/>
                  <a:pt x="491488" y="986589"/>
                </a:cubicBezTo>
                <a:cubicBezTo>
                  <a:pt x="432018" y="1016324"/>
                  <a:pt x="460377" y="1004980"/>
                  <a:pt x="407267" y="1022684"/>
                </a:cubicBezTo>
                <a:cubicBezTo>
                  <a:pt x="352106" y="1105425"/>
                  <a:pt x="386577" y="1085727"/>
                  <a:pt x="323046" y="1106905"/>
                </a:cubicBezTo>
                <a:lnTo>
                  <a:pt x="274920" y="1179094"/>
                </a:lnTo>
                <a:cubicBezTo>
                  <a:pt x="266899" y="1191126"/>
                  <a:pt x="255430" y="1201471"/>
                  <a:pt x="250857" y="1215189"/>
                </a:cubicBezTo>
                <a:cubicBezTo>
                  <a:pt x="246846" y="1227221"/>
                  <a:pt x="244497" y="1239940"/>
                  <a:pt x="238825" y="1251284"/>
                </a:cubicBezTo>
                <a:cubicBezTo>
                  <a:pt x="232358" y="1264218"/>
                  <a:pt x="221229" y="1274445"/>
                  <a:pt x="214762" y="1287379"/>
                </a:cubicBezTo>
                <a:cubicBezTo>
                  <a:pt x="209090" y="1298722"/>
                  <a:pt x="208889" y="1312387"/>
                  <a:pt x="202730" y="1323473"/>
                </a:cubicBezTo>
                <a:cubicBezTo>
                  <a:pt x="188685" y="1348754"/>
                  <a:pt x="154604" y="1395663"/>
                  <a:pt x="154604" y="1395663"/>
                </a:cubicBezTo>
                <a:cubicBezTo>
                  <a:pt x="150594" y="1411705"/>
                  <a:pt x="149087" y="1428590"/>
                  <a:pt x="142573" y="1443789"/>
                </a:cubicBezTo>
                <a:cubicBezTo>
                  <a:pt x="136877" y="1457080"/>
                  <a:pt x="124382" y="1466670"/>
                  <a:pt x="118509" y="1479884"/>
                </a:cubicBezTo>
                <a:cubicBezTo>
                  <a:pt x="108207" y="1503062"/>
                  <a:pt x="102467" y="1528010"/>
                  <a:pt x="94446" y="1552073"/>
                </a:cubicBezTo>
                <a:cubicBezTo>
                  <a:pt x="90436" y="1564105"/>
                  <a:pt x="84902" y="1575732"/>
                  <a:pt x="82415" y="1588168"/>
                </a:cubicBezTo>
                <a:cubicBezTo>
                  <a:pt x="52789" y="1736292"/>
                  <a:pt x="64135" y="1667995"/>
                  <a:pt x="46320" y="1792705"/>
                </a:cubicBezTo>
                <a:cubicBezTo>
                  <a:pt x="55412" y="1919992"/>
                  <a:pt x="52889" y="1940406"/>
                  <a:pt x="70383" y="2045368"/>
                </a:cubicBezTo>
                <a:cubicBezTo>
                  <a:pt x="73745" y="2065540"/>
                  <a:pt x="77034" y="2085797"/>
                  <a:pt x="82415" y="2105526"/>
                </a:cubicBezTo>
                <a:cubicBezTo>
                  <a:pt x="89089" y="2129997"/>
                  <a:pt x="98457" y="2153652"/>
                  <a:pt x="106478" y="2177715"/>
                </a:cubicBezTo>
                <a:cubicBezTo>
                  <a:pt x="106480" y="2177720"/>
                  <a:pt x="130538" y="2249901"/>
                  <a:pt x="130541" y="2249905"/>
                </a:cubicBezTo>
                <a:cubicBezTo>
                  <a:pt x="138562" y="2261937"/>
                  <a:pt x="148137" y="2273066"/>
                  <a:pt x="154604" y="2286000"/>
                </a:cubicBezTo>
                <a:cubicBezTo>
                  <a:pt x="204417" y="2385626"/>
                  <a:pt x="121737" y="2254745"/>
                  <a:pt x="190699" y="2358189"/>
                </a:cubicBezTo>
                <a:cubicBezTo>
                  <a:pt x="206195" y="2404679"/>
                  <a:pt x="205083" y="2396369"/>
                  <a:pt x="214762" y="2454442"/>
                </a:cubicBezTo>
                <a:cubicBezTo>
                  <a:pt x="219424" y="2482415"/>
                  <a:pt x="218645" y="2511500"/>
                  <a:pt x="226794" y="2538663"/>
                </a:cubicBezTo>
                <a:cubicBezTo>
                  <a:pt x="235681" y="2568285"/>
                  <a:pt x="257475" y="2577014"/>
                  <a:pt x="274920" y="2598821"/>
                </a:cubicBezTo>
                <a:cubicBezTo>
                  <a:pt x="283953" y="2610112"/>
                  <a:pt x="293110" y="2621701"/>
                  <a:pt x="298983" y="2634915"/>
                </a:cubicBezTo>
                <a:cubicBezTo>
                  <a:pt x="309285" y="2658094"/>
                  <a:pt x="323046" y="2707105"/>
                  <a:pt x="323046" y="2707105"/>
                </a:cubicBezTo>
                <a:cubicBezTo>
                  <a:pt x="327057" y="2811379"/>
                  <a:pt x="335078" y="2915575"/>
                  <a:pt x="335078" y="3019926"/>
                </a:cubicBezTo>
                <a:cubicBezTo>
                  <a:pt x="335078" y="3309373"/>
                  <a:pt x="339403" y="3122942"/>
                  <a:pt x="311015" y="3236494"/>
                </a:cubicBezTo>
                <a:cubicBezTo>
                  <a:pt x="306166" y="3255890"/>
                  <a:pt x="299453" y="3310244"/>
                  <a:pt x="286951" y="3332747"/>
                </a:cubicBezTo>
                <a:cubicBezTo>
                  <a:pt x="272906" y="3358028"/>
                  <a:pt x="266261" y="3395790"/>
                  <a:pt x="238825" y="3404936"/>
                </a:cubicBezTo>
                <a:lnTo>
                  <a:pt x="202730" y="3416968"/>
                </a:lnTo>
                <a:cubicBezTo>
                  <a:pt x="172490" y="3507694"/>
                  <a:pt x="216800" y="3399381"/>
                  <a:pt x="154604" y="3477126"/>
                </a:cubicBezTo>
                <a:cubicBezTo>
                  <a:pt x="146681" y="3487029"/>
                  <a:pt x="149098" y="3502346"/>
                  <a:pt x="142573" y="3513221"/>
                </a:cubicBezTo>
                <a:cubicBezTo>
                  <a:pt x="136737" y="3522948"/>
                  <a:pt x="126530" y="3529263"/>
                  <a:pt x="118509" y="3537284"/>
                </a:cubicBezTo>
                <a:cubicBezTo>
                  <a:pt x="114499" y="3549316"/>
                  <a:pt x="115446" y="3564411"/>
                  <a:pt x="106478" y="3573379"/>
                </a:cubicBezTo>
                <a:cubicBezTo>
                  <a:pt x="97510" y="3582347"/>
                  <a:pt x="81727" y="3579738"/>
                  <a:pt x="70383" y="3585410"/>
                </a:cubicBezTo>
                <a:cubicBezTo>
                  <a:pt x="57449" y="3591877"/>
                  <a:pt x="46320" y="3601452"/>
                  <a:pt x="34288" y="3609473"/>
                </a:cubicBezTo>
                <a:cubicBezTo>
                  <a:pt x="26267" y="3621505"/>
                  <a:pt x="0" y="3635343"/>
                  <a:pt x="10225" y="3645568"/>
                </a:cubicBezTo>
                <a:cubicBezTo>
                  <a:pt x="14001" y="3649344"/>
                  <a:pt x="86116" y="3624282"/>
                  <a:pt x="94446" y="3621505"/>
                </a:cubicBezTo>
                <a:cubicBezTo>
                  <a:pt x="118509" y="3605463"/>
                  <a:pt x="146186" y="3593829"/>
                  <a:pt x="166636" y="3573379"/>
                </a:cubicBezTo>
                <a:lnTo>
                  <a:pt x="226794" y="3513221"/>
                </a:lnTo>
                <a:cubicBezTo>
                  <a:pt x="257034" y="3422495"/>
                  <a:pt x="212724" y="3530808"/>
                  <a:pt x="274920" y="3453063"/>
                </a:cubicBezTo>
                <a:cubicBezTo>
                  <a:pt x="282843" y="3443160"/>
                  <a:pt x="280426" y="3427843"/>
                  <a:pt x="286951" y="3416968"/>
                </a:cubicBezTo>
                <a:cubicBezTo>
                  <a:pt x="292787" y="3407241"/>
                  <a:pt x="304209" y="3401980"/>
                  <a:pt x="311015" y="3392905"/>
                </a:cubicBezTo>
                <a:cubicBezTo>
                  <a:pt x="328367" y="3369769"/>
                  <a:pt x="359141" y="3320715"/>
                  <a:pt x="359141" y="3320715"/>
                </a:cubicBezTo>
                <a:cubicBezTo>
                  <a:pt x="363783" y="3302150"/>
                  <a:pt x="383204" y="3227711"/>
                  <a:pt x="383204" y="3212431"/>
                </a:cubicBezTo>
                <a:cubicBezTo>
                  <a:pt x="383204" y="3199749"/>
                  <a:pt x="375183" y="3188368"/>
                  <a:pt x="371173" y="3176336"/>
                </a:cubicBezTo>
                <a:cubicBezTo>
                  <a:pt x="379194" y="3164305"/>
                  <a:pt x="393927" y="3154643"/>
                  <a:pt x="395236" y="3140242"/>
                </a:cubicBezTo>
                <a:cubicBezTo>
                  <a:pt x="400094" y="3086798"/>
                  <a:pt x="386186" y="3052937"/>
                  <a:pt x="371173" y="3007894"/>
                </a:cubicBezTo>
                <a:cubicBezTo>
                  <a:pt x="394890" y="2936742"/>
                  <a:pt x="392463" y="2960096"/>
                  <a:pt x="371173" y="2839452"/>
                </a:cubicBezTo>
                <a:cubicBezTo>
                  <a:pt x="366765" y="2814473"/>
                  <a:pt x="347109" y="2767263"/>
                  <a:pt x="347109" y="2767263"/>
                </a:cubicBezTo>
                <a:cubicBezTo>
                  <a:pt x="372122" y="2692225"/>
                  <a:pt x="368917" y="2717638"/>
                  <a:pt x="347109" y="2586789"/>
                </a:cubicBezTo>
                <a:cubicBezTo>
                  <a:pt x="323062" y="2442506"/>
                  <a:pt x="329053" y="2568694"/>
                  <a:pt x="311015" y="2478505"/>
                </a:cubicBezTo>
                <a:cubicBezTo>
                  <a:pt x="307004" y="2458452"/>
                  <a:pt x="303943" y="2438186"/>
                  <a:pt x="298983" y="2418347"/>
                </a:cubicBezTo>
                <a:cubicBezTo>
                  <a:pt x="295907" y="2406043"/>
                  <a:pt x="290435" y="2394447"/>
                  <a:pt x="286951" y="2382252"/>
                </a:cubicBezTo>
                <a:cubicBezTo>
                  <a:pt x="282408" y="2366353"/>
                  <a:pt x="279463" y="2350025"/>
                  <a:pt x="274920" y="2334126"/>
                </a:cubicBezTo>
                <a:cubicBezTo>
                  <a:pt x="271436" y="2321931"/>
                  <a:pt x="266372" y="2310226"/>
                  <a:pt x="262888" y="2298031"/>
                </a:cubicBezTo>
                <a:cubicBezTo>
                  <a:pt x="258345" y="2282132"/>
                  <a:pt x="255608" y="2265743"/>
                  <a:pt x="250857" y="2249905"/>
                </a:cubicBezTo>
                <a:cubicBezTo>
                  <a:pt x="243569" y="2225610"/>
                  <a:pt x="234815" y="2201778"/>
                  <a:pt x="226794" y="2177715"/>
                </a:cubicBezTo>
                <a:cubicBezTo>
                  <a:pt x="222783" y="2165684"/>
                  <a:pt x="217838" y="2153925"/>
                  <a:pt x="214762" y="2141621"/>
                </a:cubicBezTo>
                <a:cubicBezTo>
                  <a:pt x="187623" y="2033064"/>
                  <a:pt x="201157" y="2076743"/>
                  <a:pt x="178667" y="2009273"/>
                </a:cubicBezTo>
                <a:cubicBezTo>
                  <a:pt x="174657" y="1949115"/>
                  <a:pt x="172094" y="1888844"/>
                  <a:pt x="166636" y="1828800"/>
                </a:cubicBezTo>
                <a:cubicBezTo>
                  <a:pt x="164069" y="1800558"/>
                  <a:pt x="150594" y="1772653"/>
                  <a:pt x="154604" y="1744579"/>
                </a:cubicBezTo>
                <a:cubicBezTo>
                  <a:pt x="158923" y="1714342"/>
                  <a:pt x="179355" y="1688716"/>
                  <a:pt x="190699" y="1660357"/>
                </a:cubicBezTo>
                <a:cubicBezTo>
                  <a:pt x="209033" y="1614523"/>
                  <a:pt x="200507" y="1621122"/>
                  <a:pt x="214762" y="1564105"/>
                </a:cubicBezTo>
                <a:cubicBezTo>
                  <a:pt x="217838" y="1551801"/>
                  <a:pt x="222783" y="1540042"/>
                  <a:pt x="226794" y="1528010"/>
                </a:cubicBezTo>
                <a:cubicBezTo>
                  <a:pt x="248507" y="1397725"/>
                  <a:pt x="227161" y="1502664"/>
                  <a:pt x="250857" y="1419726"/>
                </a:cubicBezTo>
                <a:cubicBezTo>
                  <a:pt x="255400" y="1403827"/>
                  <a:pt x="256374" y="1386799"/>
                  <a:pt x="262888" y="1371600"/>
                </a:cubicBezTo>
                <a:cubicBezTo>
                  <a:pt x="268584" y="1358309"/>
                  <a:pt x="280484" y="1348439"/>
                  <a:pt x="286951" y="1335505"/>
                </a:cubicBezTo>
                <a:cubicBezTo>
                  <a:pt x="292623" y="1324161"/>
                  <a:pt x="292824" y="1310497"/>
                  <a:pt x="298983" y="1299410"/>
                </a:cubicBezTo>
                <a:cubicBezTo>
                  <a:pt x="313028" y="1274129"/>
                  <a:pt x="319673" y="1236367"/>
                  <a:pt x="347109" y="1227221"/>
                </a:cubicBezTo>
                <a:cubicBezTo>
                  <a:pt x="396922" y="1210616"/>
                  <a:pt x="372651" y="1222224"/>
                  <a:pt x="419299" y="1191126"/>
                </a:cubicBezTo>
                <a:cubicBezTo>
                  <a:pt x="444965" y="1114123"/>
                  <a:pt x="409673" y="1187917"/>
                  <a:pt x="467425" y="1143000"/>
                </a:cubicBezTo>
                <a:cubicBezTo>
                  <a:pt x="494287" y="1122107"/>
                  <a:pt x="515552" y="1094873"/>
                  <a:pt x="539615" y="1070810"/>
                </a:cubicBezTo>
                <a:cubicBezTo>
                  <a:pt x="551646" y="1058778"/>
                  <a:pt x="568099" y="1049934"/>
                  <a:pt x="575709" y="1034715"/>
                </a:cubicBezTo>
                <a:cubicBezTo>
                  <a:pt x="606240" y="973656"/>
                  <a:pt x="589824" y="1001512"/>
                  <a:pt x="623836" y="950494"/>
                </a:cubicBezTo>
                <a:cubicBezTo>
                  <a:pt x="627846" y="938463"/>
                  <a:pt x="628496" y="924720"/>
                  <a:pt x="635867" y="914400"/>
                </a:cubicBezTo>
                <a:cubicBezTo>
                  <a:pt x="649054" y="895939"/>
                  <a:pt x="671409" y="885150"/>
                  <a:pt x="683994" y="866273"/>
                </a:cubicBezTo>
                <a:cubicBezTo>
                  <a:pt x="692015" y="854242"/>
                  <a:pt x="699024" y="841470"/>
                  <a:pt x="708057" y="830179"/>
                </a:cubicBezTo>
                <a:cubicBezTo>
                  <a:pt x="715143" y="821321"/>
                  <a:pt x="725314" y="815190"/>
                  <a:pt x="732120" y="806115"/>
                </a:cubicBezTo>
                <a:cubicBezTo>
                  <a:pt x="749472" y="782979"/>
                  <a:pt x="780246" y="733926"/>
                  <a:pt x="780246" y="733926"/>
                </a:cubicBezTo>
                <a:cubicBezTo>
                  <a:pt x="784257" y="717884"/>
                  <a:pt x="784074" y="700157"/>
                  <a:pt x="792278" y="685800"/>
                </a:cubicBezTo>
                <a:cubicBezTo>
                  <a:pt x="800720" y="671027"/>
                  <a:pt x="817480" y="662777"/>
                  <a:pt x="828373" y="649705"/>
                </a:cubicBezTo>
                <a:cubicBezTo>
                  <a:pt x="837630" y="638596"/>
                  <a:pt x="844415" y="625642"/>
                  <a:pt x="852436" y="613610"/>
                </a:cubicBezTo>
                <a:cubicBezTo>
                  <a:pt x="827530" y="538894"/>
                  <a:pt x="839316" y="612944"/>
                  <a:pt x="876499" y="553452"/>
                </a:cubicBezTo>
                <a:cubicBezTo>
                  <a:pt x="889942" y="531943"/>
                  <a:pt x="892541" y="505326"/>
                  <a:pt x="900562" y="481263"/>
                </a:cubicBezTo>
                <a:lnTo>
                  <a:pt x="948688" y="336884"/>
                </a:lnTo>
                <a:lnTo>
                  <a:pt x="972751" y="264694"/>
                </a:lnTo>
                <a:cubicBezTo>
                  <a:pt x="987859" y="204264"/>
                  <a:pt x="979554" y="232255"/>
                  <a:pt x="996815" y="180473"/>
                </a:cubicBezTo>
                <a:cubicBezTo>
                  <a:pt x="987360" y="123743"/>
                  <a:pt x="987110" y="110415"/>
                  <a:pt x="972751" y="60157"/>
                </a:cubicBezTo>
                <a:cubicBezTo>
                  <a:pt x="969267" y="47963"/>
                  <a:pt x="968642" y="33966"/>
                  <a:pt x="960720" y="24063"/>
                </a:cubicBezTo>
                <a:cubicBezTo>
                  <a:pt x="951687" y="12772"/>
                  <a:pt x="936657" y="8021"/>
                  <a:pt x="924625" y="0"/>
                </a:cubicBezTo>
                <a:lnTo>
                  <a:pt x="876499" y="12031"/>
                </a:lnTo>
              </a:path>
            </a:pathLst>
          </a:cu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Heart 17"/>
          <p:cNvSpPr/>
          <p:nvPr/>
        </p:nvSpPr>
        <p:spPr bwMode="auto">
          <a:xfrm>
            <a:off x="4267200" y="3276600"/>
            <a:ext cx="228600" cy="304800"/>
          </a:xfrm>
          <a:prstGeom prst="hear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9" name="Teardrop 18"/>
          <p:cNvSpPr/>
          <p:nvPr/>
        </p:nvSpPr>
        <p:spPr bwMode="auto">
          <a:xfrm>
            <a:off x="3810000" y="2819400"/>
            <a:ext cx="457200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Teardrop 19"/>
          <p:cNvSpPr/>
          <p:nvPr/>
        </p:nvSpPr>
        <p:spPr bwMode="auto">
          <a:xfrm rot="20231629" flipH="1">
            <a:off x="4424363" y="2728913"/>
            <a:ext cx="454025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3" name="Freeform 22"/>
          <p:cNvSpPr>
            <a:spLocks noChangeArrowheads="1"/>
          </p:cNvSpPr>
          <p:nvPr/>
        </p:nvSpPr>
        <p:spPr bwMode="auto">
          <a:xfrm>
            <a:off x="3644900" y="3452813"/>
            <a:ext cx="1441450" cy="493712"/>
          </a:xfrm>
          <a:custGeom>
            <a:avLst/>
            <a:gdLst>
              <a:gd name="T0" fmla="*/ 0 w 1440828"/>
              <a:gd name="T1" fmla="*/ 498743 h 493295"/>
              <a:gd name="T2" fmla="*/ 24194 w 1440828"/>
              <a:gd name="T3" fmla="*/ 462248 h 493295"/>
              <a:gd name="T4" fmla="*/ 36303 w 1440828"/>
              <a:gd name="T5" fmla="*/ 425757 h 493295"/>
              <a:gd name="T6" fmla="*/ 72593 w 1440828"/>
              <a:gd name="T7" fmla="*/ 401429 h 493295"/>
              <a:gd name="T8" fmla="*/ 84692 w 1440828"/>
              <a:gd name="T9" fmla="*/ 364934 h 493295"/>
              <a:gd name="T10" fmla="*/ 145192 w 1440828"/>
              <a:gd name="T11" fmla="*/ 291948 h 493295"/>
              <a:gd name="T12" fmla="*/ 157295 w 1440828"/>
              <a:gd name="T13" fmla="*/ 255454 h 493295"/>
              <a:gd name="T14" fmla="*/ 217790 w 1440828"/>
              <a:gd name="T15" fmla="*/ 194631 h 493295"/>
              <a:gd name="T16" fmla="*/ 290383 w 1440828"/>
              <a:gd name="T17" fmla="*/ 170303 h 493295"/>
              <a:gd name="T18" fmla="*/ 314581 w 1440828"/>
              <a:gd name="T19" fmla="*/ 133810 h 493295"/>
              <a:gd name="T20" fmla="*/ 350879 w 1440828"/>
              <a:gd name="T21" fmla="*/ 121645 h 493295"/>
              <a:gd name="T22" fmla="*/ 459772 w 1440828"/>
              <a:gd name="T23" fmla="*/ 72987 h 493295"/>
              <a:gd name="T24" fmla="*/ 568666 w 1440828"/>
              <a:gd name="T25" fmla="*/ 36498 h 493295"/>
              <a:gd name="T26" fmla="*/ 604965 w 1440828"/>
              <a:gd name="T27" fmla="*/ 24326 h 493295"/>
              <a:gd name="T28" fmla="*/ 725957 w 1440828"/>
              <a:gd name="T29" fmla="*/ 0 h 493295"/>
              <a:gd name="T30" fmla="*/ 980041 w 1440828"/>
              <a:gd name="T31" fmla="*/ 12162 h 493295"/>
              <a:gd name="T32" fmla="*/ 1064738 w 1440828"/>
              <a:gd name="T33" fmla="*/ 48659 h 493295"/>
              <a:gd name="T34" fmla="*/ 1137334 w 1440828"/>
              <a:gd name="T35" fmla="*/ 72987 h 493295"/>
              <a:gd name="T36" fmla="*/ 1222028 w 1440828"/>
              <a:gd name="T37" fmla="*/ 97317 h 493295"/>
              <a:gd name="T38" fmla="*/ 1294623 w 1440828"/>
              <a:gd name="T39" fmla="*/ 145973 h 493295"/>
              <a:gd name="T40" fmla="*/ 1318822 w 1440828"/>
              <a:gd name="T41" fmla="*/ 170303 h 493295"/>
              <a:gd name="T42" fmla="*/ 1355121 w 1440828"/>
              <a:gd name="T43" fmla="*/ 182468 h 493295"/>
              <a:gd name="T44" fmla="*/ 1427715 w 1440828"/>
              <a:gd name="T45" fmla="*/ 218961 h 493295"/>
              <a:gd name="T46" fmla="*/ 1427715 w 1440828"/>
              <a:gd name="T47" fmla="*/ 267620 h 49329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40828"/>
              <a:gd name="T73" fmla="*/ 0 h 493295"/>
              <a:gd name="T74" fmla="*/ 1440828 w 1440828"/>
              <a:gd name="T75" fmla="*/ 493295 h 49329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40828" h="493295">
                <a:moveTo>
                  <a:pt x="0" y="493295"/>
                </a:moveTo>
                <a:cubicBezTo>
                  <a:pt x="8021" y="481263"/>
                  <a:pt x="17597" y="470134"/>
                  <a:pt x="24064" y="457200"/>
                </a:cubicBezTo>
                <a:cubicBezTo>
                  <a:pt x="29736" y="445856"/>
                  <a:pt x="28172" y="431008"/>
                  <a:pt x="36095" y="421105"/>
                </a:cubicBezTo>
                <a:cubicBezTo>
                  <a:pt x="45128" y="409813"/>
                  <a:pt x="60158" y="405063"/>
                  <a:pt x="72190" y="397042"/>
                </a:cubicBezTo>
                <a:cubicBezTo>
                  <a:pt x="76200" y="385011"/>
                  <a:pt x="77186" y="371500"/>
                  <a:pt x="84221" y="360948"/>
                </a:cubicBezTo>
                <a:cubicBezTo>
                  <a:pt x="137441" y="281117"/>
                  <a:pt x="105013" y="367489"/>
                  <a:pt x="144379" y="288758"/>
                </a:cubicBezTo>
                <a:cubicBezTo>
                  <a:pt x="150051" y="277414"/>
                  <a:pt x="148801" y="262809"/>
                  <a:pt x="156411" y="252663"/>
                </a:cubicBezTo>
                <a:cubicBezTo>
                  <a:pt x="173426" y="229976"/>
                  <a:pt x="189666" y="201473"/>
                  <a:pt x="216569" y="192505"/>
                </a:cubicBezTo>
                <a:lnTo>
                  <a:pt x="288758" y="168442"/>
                </a:lnTo>
                <a:cubicBezTo>
                  <a:pt x="296779" y="156411"/>
                  <a:pt x="301530" y="141381"/>
                  <a:pt x="312821" y="132348"/>
                </a:cubicBezTo>
                <a:cubicBezTo>
                  <a:pt x="322724" y="124425"/>
                  <a:pt x="337572" y="125988"/>
                  <a:pt x="348916" y="120316"/>
                </a:cubicBezTo>
                <a:cubicBezTo>
                  <a:pt x="463314" y="63117"/>
                  <a:pt x="270961" y="134270"/>
                  <a:pt x="457200" y="72190"/>
                </a:cubicBezTo>
                <a:lnTo>
                  <a:pt x="565485" y="36095"/>
                </a:lnTo>
                <a:cubicBezTo>
                  <a:pt x="577516" y="32085"/>
                  <a:pt x="589275" y="27139"/>
                  <a:pt x="601579" y="24063"/>
                </a:cubicBezTo>
                <a:cubicBezTo>
                  <a:pt x="673373" y="6116"/>
                  <a:pt x="633395" y="14751"/>
                  <a:pt x="721895" y="0"/>
                </a:cubicBezTo>
                <a:cubicBezTo>
                  <a:pt x="806116" y="4011"/>
                  <a:pt x="890510" y="5308"/>
                  <a:pt x="974558" y="12032"/>
                </a:cubicBezTo>
                <a:cubicBezTo>
                  <a:pt x="1042485" y="17466"/>
                  <a:pt x="1003879" y="23726"/>
                  <a:pt x="1058779" y="48126"/>
                </a:cubicBezTo>
                <a:cubicBezTo>
                  <a:pt x="1081958" y="58428"/>
                  <a:pt x="1106361" y="66038"/>
                  <a:pt x="1130969" y="72190"/>
                </a:cubicBezTo>
                <a:cubicBezTo>
                  <a:pt x="1142301" y="75023"/>
                  <a:pt x="1201065" y="88406"/>
                  <a:pt x="1215190" y="96253"/>
                </a:cubicBezTo>
                <a:cubicBezTo>
                  <a:pt x="1240471" y="110298"/>
                  <a:pt x="1266929" y="123930"/>
                  <a:pt x="1287379" y="144379"/>
                </a:cubicBezTo>
                <a:cubicBezTo>
                  <a:pt x="1295400" y="152400"/>
                  <a:pt x="1301716" y="162606"/>
                  <a:pt x="1311443" y="168442"/>
                </a:cubicBezTo>
                <a:cubicBezTo>
                  <a:pt x="1322318" y="174967"/>
                  <a:pt x="1336194" y="174802"/>
                  <a:pt x="1347537" y="180474"/>
                </a:cubicBezTo>
                <a:cubicBezTo>
                  <a:pt x="1440828" y="227120"/>
                  <a:pt x="1329004" y="186327"/>
                  <a:pt x="1419727" y="216569"/>
                </a:cubicBezTo>
                <a:cubicBezTo>
                  <a:pt x="1433552" y="258044"/>
                  <a:pt x="1440725" y="243695"/>
                  <a:pt x="1419727" y="264695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34" name="Rectangle 23"/>
          <p:cNvSpPr>
            <a:spLocks noChangeArrowheads="1"/>
          </p:cNvSpPr>
          <p:nvPr/>
        </p:nvSpPr>
        <p:spPr bwMode="auto">
          <a:xfrm>
            <a:off x="5486400" y="5638800"/>
            <a:ext cx="1619354" cy="36933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pelvic cavity</a:t>
            </a: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10800000">
            <a:off x="4267200" y="4572000"/>
            <a:ext cx="12954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6" name="Straight Arrow Connector 29"/>
          <p:cNvCxnSpPr>
            <a:cxnSpLocks noChangeShapeType="1"/>
          </p:cNvCxnSpPr>
          <p:nvPr/>
        </p:nvCxnSpPr>
        <p:spPr bwMode="auto">
          <a:xfrm rot="10800000">
            <a:off x="3886200" y="5638800"/>
            <a:ext cx="1600200" cy="152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E3E10AC-0DEE-86FD-7865-5278BE5A5E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-20782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213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04B87BD-75A8-4B0F-BCEF-0EC09F25F4A5}" type="datetime1">
              <a:rPr lang="en-US" sz="1400" b="0" smtClean="0"/>
              <a:pPr eaLnBrk="1" hangingPunct="1"/>
              <a:t>12/18/2025</a:t>
            </a:fld>
            <a:endParaRPr lang="en-US" sz="1400" b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21508" name="Picture 18" descr="C:\Documents and Settings\Administrator\Desktop\101MSDCF\B.JPG"/>
          <p:cNvPicPr>
            <a:picLocks noChangeAspect="1" noChangeArrowheads="1"/>
          </p:cNvPicPr>
          <p:nvPr/>
        </p:nvPicPr>
        <p:blipFill>
          <a:blip r:embed="rId3">
            <a:lum bright="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04800"/>
            <a:ext cx="9220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Freeform 19"/>
          <p:cNvSpPr>
            <a:spLocks/>
          </p:cNvSpPr>
          <p:nvPr/>
        </p:nvSpPr>
        <p:spPr bwMode="auto">
          <a:xfrm>
            <a:off x="228600" y="2560638"/>
            <a:ext cx="2909888" cy="3498850"/>
          </a:xfrm>
          <a:custGeom>
            <a:avLst/>
            <a:gdLst>
              <a:gd name="T0" fmla="*/ 2147483647 w 1833"/>
              <a:gd name="T1" fmla="*/ 2147483647 h 2204"/>
              <a:gd name="T2" fmla="*/ 2147483647 w 1833"/>
              <a:gd name="T3" fmla="*/ 2147483647 h 2204"/>
              <a:gd name="T4" fmla="*/ 2147483647 w 1833"/>
              <a:gd name="T5" fmla="*/ 2147483647 h 2204"/>
              <a:gd name="T6" fmla="*/ 2147483647 w 1833"/>
              <a:gd name="T7" fmla="*/ 2147483647 h 2204"/>
              <a:gd name="T8" fmla="*/ 2147483647 w 1833"/>
              <a:gd name="T9" fmla="*/ 2147483647 h 2204"/>
              <a:gd name="T10" fmla="*/ 2147483647 w 1833"/>
              <a:gd name="T11" fmla="*/ 2147483647 h 2204"/>
              <a:gd name="T12" fmla="*/ 2147483647 w 1833"/>
              <a:gd name="T13" fmla="*/ 2147483647 h 2204"/>
              <a:gd name="T14" fmla="*/ 2147483647 w 1833"/>
              <a:gd name="T15" fmla="*/ 2147483647 h 2204"/>
              <a:gd name="T16" fmla="*/ 2147483647 w 1833"/>
              <a:gd name="T17" fmla="*/ 2147483647 h 2204"/>
              <a:gd name="T18" fmla="*/ 2147483647 w 1833"/>
              <a:gd name="T19" fmla="*/ 2147483647 h 2204"/>
              <a:gd name="T20" fmla="*/ 2147483647 w 1833"/>
              <a:gd name="T21" fmla="*/ 2147483647 h 2204"/>
              <a:gd name="T22" fmla="*/ 2147483647 w 1833"/>
              <a:gd name="T23" fmla="*/ 2147483647 h 2204"/>
              <a:gd name="T24" fmla="*/ 2147483647 w 1833"/>
              <a:gd name="T25" fmla="*/ 2147483647 h 2204"/>
              <a:gd name="T26" fmla="*/ 2147483647 w 1833"/>
              <a:gd name="T27" fmla="*/ 2147483647 h 2204"/>
              <a:gd name="T28" fmla="*/ 2147483647 w 1833"/>
              <a:gd name="T29" fmla="*/ 2147483647 h 2204"/>
              <a:gd name="T30" fmla="*/ 2147483647 w 1833"/>
              <a:gd name="T31" fmla="*/ 2147483647 h 2204"/>
              <a:gd name="T32" fmla="*/ 2147483647 w 1833"/>
              <a:gd name="T33" fmla="*/ 2147483647 h 2204"/>
              <a:gd name="T34" fmla="*/ 2147483647 w 1833"/>
              <a:gd name="T35" fmla="*/ 2147483647 h 2204"/>
              <a:gd name="T36" fmla="*/ 2147483647 w 1833"/>
              <a:gd name="T37" fmla="*/ 2147483647 h 2204"/>
              <a:gd name="T38" fmla="*/ 2147483647 w 1833"/>
              <a:gd name="T39" fmla="*/ 2147483647 h 2204"/>
              <a:gd name="T40" fmla="*/ 2147483647 w 1833"/>
              <a:gd name="T41" fmla="*/ 2147483647 h 2204"/>
              <a:gd name="T42" fmla="*/ 2147483647 w 1833"/>
              <a:gd name="T43" fmla="*/ 2147483647 h 2204"/>
              <a:gd name="T44" fmla="*/ 2147483647 w 1833"/>
              <a:gd name="T45" fmla="*/ 2147483647 h 2204"/>
              <a:gd name="T46" fmla="*/ 2147483647 w 1833"/>
              <a:gd name="T47" fmla="*/ 2147483647 h 2204"/>
              <a:gd name="T48" fmla="*/ 0 w 1833"/>
              <a:gd name="T49" fmla="*/ 2147483647 h 2204"/>
              <a:gd name="T50" fmla="*/ 2147483647 w 1833"/>
              <a:gd name="T51" fmla="*/ 2147483647 h 2204"/>
              <a:gd name="T52" fmla="*/ 2147483647 w 1833"/>
              <a:gd name="T53" fmla="*/ 2147483647 h 2204"/>
              <a:gd name="T54" fmla="*/ 2147483647 w 1833"/>
              <a:gd name="T55" fmla="*/ 2147483647 h 2204"/>
              <a:gd name="T56" fmla="*/ 2147483647 w 1833"/>
              <a:gd name="T57" fmla="*/ 2147483647 h 2204"/>
              <a:gd name="T58" fmla="*/ 2147483647 w 1833"/>
              <a:gd name="T59" fmla="*/ 2147483647 h 2204"/>
              <a:gd name="T60" fmla="*/ 2147483647 w 1833"/>
              <a:gd name="T61" fmla="*/ 2147483647 h 2204"/>
              <a:gd name="T62" fmla="*/ 2147483647 w 1833"/>
              <a:gd name="T63" fmla="*/ 2147483647 h 220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33"/>
              <a:gd name="T97" fmla="*/ 0 h 2204"/>
              <a:gd name="T98" fmla="*/ 1833 w 1833"/>
              <a:gd name="T99" fmla="*/ 2204 h 220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33" h="2204">
                <a:moveTo>
                  <a:pt x="454" y="30"/>
                </a:moveTo>
                <a:cubicBezTo>
                  <a:pt x="638" y="75"/>
                  <a:pt x="315" y="0"/>
                  <a:pt x="742" y="60"/>
                </a:cubicBezTo>
                <a:cubicBezTo>
                  <a:pt x="774" y="64"/>
                  <a:pt x="801" y="86"/>
                  <a:pt x="833" y="90"/>
                </a:cubicBezTo>
                <a:cubicBezTo>
                  <a:pt x="975" y="109"/>
                  <a:pt x="915" y="96"/>
                  <a:pt x="1015" y="121"/>
                </a:cubicBezTo>
                <a:cubicBezTo>
                  <a:pt x="1020" y="146"/>
                  <a:pt x="1008" y="184"/>
                  <a:pt x="1030" y="197"/>
                </a:cubicBezTo>
                <a:cubicBezTo>
                  <a:pt x="1069" y="221"/>
                  <a:pt x="1122" y="201"/>
                  <a:pt x="1167" y="212"/>
                </a:cubicBezTo>
                <a:cubicBezTo>
                  <a:pt x="1185" y="216"/>
                  <a:pt x="1197" y="232"/>
                  <a:pt x="1212" y="242"/>
                </a:cubicBezTo>
                <a:cubicBezTo>
                  <a:pt x="1217" y="257"/>
                  <a:pt x="1230" y="272"/>
                  <a:pt x="1228" y="288"/>
                </a:cubicBezTo>
                <a:cubicBezTo>
                  <a:pt x="1225" y="320"/>
                  <a:pt x="1197" y="378"/>
                  <a:pt x="1197" y="378"/>
                </a:cubicBezTo>
                <a:cubicBezTo>
                  <a:pt x="1202" y="515"/>
                  <a:pt x="1179" y="655"/>
                  <a:pt x="1212" y="788"/>
                </a:cubicBezTo>
                <a:cubicBezTo>
                  <a:pt x="1219" y="818"/>
                  <a:pt x="1273" y="796"/>
                  <a:pt x="1303" y="803"/>
                </a:cubicBezTo>
                <a:cubicBezTo>
                  <a:pt x="1557" y="866"/>
                  <a:pt x="1145" y="819"/>
                  <a:pt x="1667" y="848"/>
                </a:cubicBezTo>
                <a:cubicBezTo>
                  <a:pt x="1682" y="853"/>
                  <a:pt x="1702" y="853"/>
                  <a:pt x="1713" y="864"/>
                </a:cubicBezTo>
                <a:cubicBezTo>
                  <a:pt x="1724" y="875"/>
                  <a:pt x="1722" y="894"/>
                  <a:pt x="1728" y="909"/>
                </a:cubicBezTo>
                <a:cubicBezTo>
                  <a:pt x="1758" y="980"/>
                  <a:pt x="1751" y="963"/>
                  <a:pt x="1804" y="1015"/>
                </a:cubicBezTo>
                <a:cubicBezTo>
                  <a:pt x="1799" y="1096"/>
                  <a:pt x="1799" y="1178"/>
                  <a:pt x="1788" y="1258"/>
                </a:cubicBezTo>
                <a:cubicBezTo>
                  <a:pt x="1784" y="1290"/>
                  <a:pt x="1768" y="1319"/>
                  <a:pt x="1758" y="1349"/>
                </a:cubicBezTo>
                <a:cubicBezTo>
                  <a:pt x="1753" y="1364"/>
                  <a:pt x="1743" y="1394"/>
                  <a:pt x="1743" y="1394"/>
                </a:cubicBezTo>
                <a:cubicBezTo>
                  <a:pt x="1726" y="1833"/>
                  <a:pt x="1833" y="1765"/>
                  <a:pt x="1576" y="1849"/>
                </a:cubicBezTo>
                <a:cubicBezTo>
                  <a:pt x="1339" y="2204"/>
                  <a:pt x="945" y="2068"/>
                  <a:pt x="530" y="2076"/>
                </a:cubicBezTo>
                <a:cubicBezTo>
                  <a:pt x="259" y="2055"/>
                  <a:pt x="388" y="2104"/>
                  <a:pt x="273" y="1985"/>
                </a:cubicBezTo>
                <a:cubicBezTo>
                  <a:pt x="263" y="1955"/>
                  <a:pt x="252" y="1924"/>
                  <a:pt x="242" y="1894"/>
                </a:cubicBezTo>
                <a:cubicBezTo>
                  <a:pt x="220" y="1831"/>
                  <a:pt x="274" y="1692"/>
                  <a:pt x="288" y="1621"/>
                </a:cubicBezTo>
                <a:cubicBezTo>
                  <a:pt x="273" y="1317"/>
                  <a:pt x="352" y="1317"/>
                  <a:pt x="136" y="1288"/>
                </a:cubicBezTo>
                <a:cubicBezTo>
                  <a:pt x="91" y="1282"/>
                  <a:pt x="45" y="1278"/>
                  <a:pt x="0" y="1273"/>
                </a:cubicBezTo>
                <a:cubicBezTo>
                  <a:pt x="7" y="1200"/>
                  <a:pt x="1" y="1014"/>
                  <a:pt x="76" y="954"/>
                </a:cubicBezTo>
                <a:cubicBezTo>
                  <a:pt x="88" y="944"/>
                  <a:pt x="106" y="944"/>
                  <a:pt x="121" y="939"/>
                </a:cubicBezTo>
                <a:cubicBezTo>
                  <a:pt x="182" y="848"/>
                  <a:pt x="114" y="929"/>
                  <a:pt x="197" y="879"/>
                </a:cubicBezTo>
                <a:cubicBezTo>
                  <a:pt x="209" y="872"/>
                  <a:pt x="213" y="852"/>
                  <a:pt x="227" y="848"/>
                </a:cubicBezTo>
                <a:cubicBezTo>
                  <a:pt x="276" y="836"/>
                  <a:pt x="328" y="838"/>
                  <a:pt x="379" y="833"/>
                </a:cubicBezTo>
                <a:cubicBezTo>
                  <a:pt x="662" y="739"/>
                  <a:pt x="377" y="849"/>
                  <a:pt x="439" y="75"/>
                </a:cubicBezTo>
                <a:cubicBezTo>
                  <a:pt x="445" y="3"/>
                  <a:pt x="545" y="118"/>
                  <a:pt x="454" y="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0" name="Freeform 20"/>
          <p:cNvSpPr>
            <a:spLocks/>
          </p:cNvSpPr>
          <p:nvPr/>
        </p:nvSpPr>
        <p:spPr bwMode="auto">
          <a:xfrm>
            <a:off x="6434138" y="3217863"/>
            <a:ext cx="2703512" cy="2309812"/>
          </a:xfrm>
          <a:custGeom>
            <a:avLst/>
            <a:gdLst>
              <a:gd name="T0" fmla="*/ 2147483647 w 1703"/>
              <a:gd name="T1" fmla="*/ 2147483647 h 1455"/>
              <a:gd name="T2" fmla="*/ 2147483647 w 1703"/>
              <a:gd name="T3" fmla="*/ 2147483647 h 1455"/>
              <a:gd name="T4" fmla="*/ 2147483647 w 1703"/>
              <a:gd name="T5" fmla="*/ 2147483647 h 1455"/>
              <a:gd name="T6" fmla="*/ 2147483647 w 1703"/>
              <a:gd name="T7" fmla="*/ 2147483647 h 1455"/>
              <a:gd name="T8" fmla="*/ 2147483647 w 1703"/>
              <a:gd name="T9" fmla="*/ 2147483647 h 1455"/>
              <a:gd name="T10" fmla="*/ 2147483647 w 1703"/>
              <a:gd name="T11" fmla="*/ 0 h 1455"/>
              <a:gd name="T12" fmla="*/ 2147483647 w 1703"/>
              <a:gd name="T13" fmla="*/ 2147483647 h 1455"/>
              <a:gd name="T14" fmla="*/ 2147483647 w 1703"/>
              <a:gd name="T15" fmla="*/ 2147483647 h 1455"/>
              <a:gd name="T16" fmla="*/ 2147483647 w 1703"/>
              <a:gd name="T17" fmla="*/ 2147483647 h 1455"/>
              <a:gd name="T18" fmla="*/ 2147483647 w 1703"/>
              <a:gd name="T19" fmla="*/ 2147483647 h 1455"/>
              <a:gd name="T20" fmla="*/ 2147483647 w 1703"/>
              <a:gd name="T21" fmla="*/ 2147483647 h 1455"/>
              <a:gd name="T22" fmla="*/ 2147483647 w 1703"/>
              <a:gd name="T23" fmla="*/ 2147483647 h 1455"/>
              <a:gd name="T24" fmla="*/ 2147483647 w 1703"/>
              <a:gd name="T25" fmla="*/ 2147483647 h 1455"/>
              <a:gd name="T26" fmla="*/ 2147483647 w 1703"/>
              <a:gd name="T27" fmla="*/ 2147483647 h 1455"/>
              <a:gd name="T28" fmla="*/ 2147483647 w 1703"/>
              <a:gd name="T29" fmla="*/ 2147483647 h 1455"/>
              <a:gd name="T30" fmla="*/ 2147483647 w 1703"/>
              <a:gd name="T31" fmla="*/ 2147483647 h 1455"/>
              <a:gd name="T32" fmla="*/ 2147483647 w 1703"/>
              <a:gd name="T33" fmla="*/ 2147483647 h 1455"/>
              <a:gd name="T34" fmla="*/ 2147483647 w 1703"/>
              <a:gd name="T35" fmla="*/ 2147483647 h 1455"/>
              <a:gd name="T36" fmla="*/ 2147483647 w 1703"/>
              <a:gd name="T37" fmla="*/ 2147483647 h 1455"/>
              <a:gd name="T38" fmla="*/ 2147483647 w 1703"/>
              <a:gd name="T39" fmla="*/ 2147483647 h 1455"/>
              <a:gd name="T40" fmla="*/ 2147483647 w 1703"/>
              <a:gd name="T41" fmla="*/ 2147483647 h 1455"/>
              <a:gd name="T42" fmla="*/ 2147483647 w 1703"/>
              <a:gd name="T43" fmla="*/ 2147483647 h 1455"/>
              <a:gd name="T44" fmla="*/ 2147483647 w 1703"/>
              <a:gd name="T45" fmla="*/ 2147483647 h 1455"/>
              <a:gd name="T46" fmla="*/ 2147483647 w 1703"/>
              <a:gd name="T47" fmla="*/ 2147483647 h 1455"/>
              <a:gd name="T48" fmla="*/ 2147483647 w 1703"/>
              <a:gd name="T49" fmla="*/ 2147483647 h 1455"/>
              <a:gd name="T50" fmla="*/ 2147483647 w 1703"/>
              <a:gd name="T51" fmla="*/ 2147483647 h 145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703"/>
              <a:gd name="T79" fmla="*/ 0 h 1455"/>
              <a:gd name="T80" fmla="*/ 1703 w 1703"/>
              <a:gd name="T81" fmla="*/ 1455 h 145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703" h="1455">
                <a:moveTo>
                  <a:pt x="1525" y="319"/>
                </a:moveTo>
                <a:cubicBezTo>
                  <a:pt x="1394" y="314"/>
                  <a:pt x="1262" y="315"/>
                  <a:pt x="1131" y="303"/>
                </a:cubicBezTo>
                <a:cubicBezTo>
                  <a:pt x="1099" y="300"/>
                  <a:pt x="1040" y="273"/>
                  <a:pt x="1040" y="273"/>
                </a:cubicBezTo>
                <a:cubicBezTo>
                  <a:pt x="1025" y="263"/>
                  <a:pt x="1005" y="258"/>
                  <a:pt x="995" y="243"/>
                </a:cubicBezTo>
                <a:cubicBezTo>
                  <a:pt x="978" y="216"/>
                  <a:pt x="964" y="152"/>
                  <a:pt x="964" y="152"/>
                </a:cubicBezTo>
                <a:cubicBezTo>
                  <a:pt x="950" y="51"/>
                  <a:pt x="963" y="29"/>
                  <a:pt x="873" y="0"/>
                </a:cubicBezTo>
                <a:cubicBezTo>
                  <a:pt x="710" y="8"/>
                  <a:pt x="547" y="7"/>
                  <a:pt x="388" y="46"/>
                </a:cubicBezTo>
                <a:cubicBezTo>
                  <a:pt x="373" y="56"/>
                  <a:pt x="359" y="69"/>
                  <a:pt x="343" y="76"/>
                </a:cubicBezTo>
                <a:cubicBezTo>
                  <a:pt x="314" y="89"/>
                  <a:pt x="252" y="106"/>
                  <a:pt x="252" y="106"/>
                </a:cubicBezTo>
                <a:cubicBezTo>
                  <a:pt x="219" y="208"/>
                  <a:pt x="272" y="331"/>
                  <a:pt x="222" y="425"/>
                </a:cubicBezTo>
                <a:cubicBezTo>
                  <a:pt x="201" y="466"/>
                  <a:pt x="131" y="435"/>
                  <a:pt x="85" y="440"/>
                </a:cubicBezTo>
                <a:cubicBezTo>
                  <a:pt x="0" y="568"/>
                  <a:pt x="32" y="500"/>
                  <a:pt x="70" y="804"/>
                </a:cubicBezTo>
                <a:cubicBezTo>
                  <a:pt x="72" y="822"/>
                  <a:pt x="116" y="867"/>
                  <a:pt x="131" y="879"/>
                </a:cubicBezTo>
                <a:cubicBezTo>
                  <a:pt x="160" y="901"/>
                  <a:pt x="222" y="940"/>
                  <a:pt x="222" y="940"/>
                </a:cubicBezTo>
                <a:cubicBezTo>
                  <a:pt x="237" y="1416"/>
                  <a:pt x="93" y="1393"/>
                  <a:pt x="343" y="1455"/>
                </a:cubicBezTo>
                <a:cubicBezTo>
                  <a:pt x="656" y="1450"/>
                  <a:pt x="970" y="1454"/>
                  <a:pt x="1283" y="1440"/>
                </a:cubicBezTo>
                <a:cubicBezTo>
                  <a:pt x="1315" y="1439"/>
                  <a:pt x="1374" y="1410"/>
                  <a:pt x="1374" y="1410"/>
                </a:cubicBezTo>
                <a:cubicBezTo>
                  <a:pt x="1399" y="1385"/>
                  <a:pt x="1424" y="1359"/>
                  <a:pt x="1449" y="1334"/>
                </a:cubicBezTo>
                <a:cubicBezTo>
                  <a:pt x="1459" y="1324"/>
                  <a:pt x="1480" y="1304"/>
                  <a:pt x="1480" y="1304"/>
                </a:cubicBezTo>
                <a:cubicBezTo>
                  <a:pt x="1515" y="1196"/>
                  <a:pt x="1476" y="1327"/>
                  <a:pt x="1510" y="1122"/>
                </a:cubicBezTo>
                <a:cubicBezTo>
                  <a:pt x="1513" y="1106"/>
                  <a:pt x="1511" y="1084"/>
                  <a:pt x="1525" y="1077"/>
                </a:cubicBezTo>
                <a:cubicBezTo>
                  <a:pt x="1557" y="1061"/>
                  <a:pt x="1596" y="1066"/>
                  <a:pt x="1631" y="1061"/>
                </a:cubicBezTo>
                <a:cubicBezTo>
                  <a:pt x="1703" y="846"/>
                  <a:pt x="1658" y="998"/>
                  <a:pt x="1631" y="470"/>
                </a:cubicBezTo>
                <a:cubicBezTo>
                  <a:pt x="1629" y="432"/>
                  <a:pt x="1587" y="375"/>
                  <a:pt x="1555" y="364"/>
                </a:cubicBezTo>
                <a:cubicBezTo>
                  <a:pt x="1540" y="359"/>
                  <a:pt x="1519" y="362"/>
                  <a:pt x="1510" y="349"/>
                </a:cubicBezTo>
                <a:cubicBezTo>
                  <a:pt x="1504" y="340"/>
                  <a:pt x="1520" y="329"/>
                  <a:pt x="1525" y="3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1" name="Freeform 21"/>
          <p:cNvSpPr>
            <a:spLocks/>
          </p:cNvSpPr>
          <p:nvPr/>
        </p:nvSpPr>
        <p:spPr bwMode="auto">
          <a:xfrm>
            <a:off x="3952875" y="5975350"/>
            <a:ext cx="3538538" cy="882650"/>
          </a:xfrm>
          <a:custGeom>
            <a:avLst/>
            <a:gdLst>
              <a:gd name="T0" fmla="*/ 2147483647 w 2229"/>
              <a:gd name="T1" fmla="*/ 2147483647 h 556"/>
              <a:gd name="T2" fmla="*/ 2147483647 w 2229"/>
              <a:gd name="T3" fmla="*/ 2147483647 h 556"/>
              <a:gd name="T4" fmla="*/ 2147483647 w 2229"/>
              <a:gd name="T5" fmla="*/ 2147483647 h 556"/>
              <a:gd name="T6" fmla="*/ 2147483647 w 2229"/>
              <a:gd name="T7" fmla="*/ 2147483647 h 556"/>
              <a:gd name="T8" fmla="*/ 2147483647 w 2229"/>
              <a:gd name="T9" fmla="*/ 2147483647 h 556"/>
              <a:gd name="T10" fmla="*/ 2147483647 w 2229"/>
              <a:gd name="T11" fmla="*/ 2147483647 h 556"/>
              <a:gd name="T12" fmla="*/ 2147483647 w 2229"/>
              <a:gd name="T13" fmla="*/ 2147483647 h 556"/>
              <a:gd name="T14" fmla="*/ 2147483647 w 2229"/>
              <a:gd name="T15" fmla="*/ 2147483647 h 556"/>
              <a:gd name="T16" fmla="*/ 2147483647 w 2229"/>
              <a:gd name="T17" fmla="*/ 2147483647 h 556"/>
              <a:gd name="T18" fmla="*/ 2147483647 w 2229"/>
              <a:gd name="T19" fmla="*/ 2147483647 h 556"/>
              <a:gd name="T20" fmla="*/ 2147483647 w 2229"/>
              <a:gd name="T21" fmla="*/ 2147483647 h 556"/>
              <a:gd name="T22" fmla="*/ 2147483647 w 2229"/>
              <a:gd name="T23" fmla="*/ 2147483647 h 556"/>
              <a:gd name="T24" fmla="*/ 2147483647 w 2229"/>
              <a:gd name="T25" fmla="*/ 2147483647 h 5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29"/>
              <a:gd name="T40" fmla="*/ 0 h 556"/>
              <a:gd name="T41" fmla="*/ 2229 w 2229"/>
              <a:gd name="T42" fmla="*/ 556 h 5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29" h="556">
                <a:moveTo>
                  <a:pt x="26" y="355"/>
                </a:moveTo>
                <a:cubicBezTo>
                  <a:pt x="415" y="227"/>
                  <a:pt x="257" y="308"/>
                  <a:pt x="1042" y="294"/>
                </a:cubicBezTo>
                <a:cubicBezTo>
                  <a:pt x="1072" y="204"/>
                  <a:pt x="1139" y="206"/>
                  <a:pt x="1224" y="188"/>
                </a:cubicBezTo>
                <a:cubicBezTo>
                  <a:pt x="1349" y="0"/>
                  <a:pt x="1524" y="120"/>
                  <a:pt x="1785" y="128"/>
                </a:cubicBezTo>
                <a:cubicBezTo>
                  <a:pt x="1917" y="154"/>
                  <a:pt x="1808" y="135"/>
                  <a:pt x="1982" y="158"/>
                </a:cubicBezTo>
                <a:cubicBezTo>
                  <a:pt x="2053" y="168"/>
                  <a:pt x="2194" y="188"/>
                  <a:pt x="2194" y="188"/>
                </a:cubicBezTo>
                <a:cubicBezTo>
                  <a:pt x="2225" y="284"/>
                  <a:pt x="2229" y="350"/>
                  <a:pt x="2163" y="431"/>
                </a:cubicBezTo>
                <a:cubicBezTo>
                  <a:pt x="2152" y="445"/>
                  <a:pt x="2150" y="469"/>
                  <a:pt x="2133" y="476"/>
                </a:cubicBezTo>
                <a:cubicBezTo>
                  <a:pt x="2095" y="491"/>
                  <a:pt x="2052" y="487"/>
                  <a:pt x="2012" y="492"/>
                </a:cubicBezTo>
                <a:cubicBezTo>
                  <a:pt x="1816" y="556"/>
                  <a:pt x="1601" y="472"/>
                  <a:pt x="1406" y="537"/>
                </a:cubicBezTo>
                <a:cubicBezTo>
                  <a:pt x="952" y="526"/>
                  <a:pt x="511" y="503"/>
                  <a:pt x="57" y="492"/>
                </a:cubicBezTo>
                <a:cubicBezTo>
                  <a:pt x="47" y="482"/>
                  <a:pt x="28" y="475"/>
                  <a:pt x="26" y="461"/>
                </a:cubicBezTo>
                <a:cubicBezTo>
                  <a:pt x="0" y="288"/>
                  <a:pt x="71" y="445"/>
                  <a:pt x="26" y="3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76200" y="1219200"/>
            <a:ext cx="274320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sz="2000"/>
              <a:t>  Liver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sz="2000"/>
              <a:t>  Colon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sz="2000"/>
              <a:t>  Pancreas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en-US" sz="2000"/>
              <a:t>  Gallbladder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248400" y="1219200"/>
            <a:ext cx="2895600" cy="2057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Liver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Spleen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Stomach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Colon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Pancreas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-76200" y="762000"/>
            <a:ext cx="31242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000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RT. UPPER QUADRANT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613525" y="7191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b="0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096000" y="762000"/>
            <a:ext cx="3048000" cy="46166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000" u="sng" dirty="0">
                <a:solidFill>
                  <a:schemeClr val="accent5">
                    <a:lumMod val="20000"/>
                    <a:lumOff val="80000"/>
                  </a:schemeClr>
                </a:solidFill>
                <a:ea typeface="Tahoma" pitchFamily="34" charset="0"/>
                <a:cs typeface="Tahoma" pitchFamily="34" charset="0"/>
              </a:rPr>
              <a:t>LT. UPPER QUADRANT</a:t>
            </a:r>
          </a:p>
        </p:txBody>
      </p:sp>
      <p:sp>
        <p:nvSpPr>
          <p:cNvPr id="21517" name="Rectangle 11"/>
          <p:cNvSpPr>
            <a:spLocks noChangeArrowheads="1"/>
          </p:cNvSpPr>
          <p:nvPr/>
        </p:nvSpPr>
        <p:spPr bwMode="auto">
          <a:xfrm>
            <a:off x="-152400" y="0"/>
            <a:ext cx="92964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Abdominal quadrants &amp; Organs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-76200" y="4191000"/>
            <a:ext cx="274320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Colon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Small intestines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Major artery and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Veins to the rt.leg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Urethra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appendix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3505200" y="762000"/>
            <a:ext cx="2438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US" sz="2000" b="1" u="sng" dirty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MIDLINE AREA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6172200" y="4191000"/>
            <a:ext cx="297180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Colon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Small intestines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Major artery and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Veins to the Lt.leg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z="2000" dirty="0"/>
              <a:t>  Urethra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3581400" y="1219200"/>
            <a:ext cx="236220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000" dirty="0"/>
              <a:t>  Aorta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000" dirty="0"/>
              <a:t>  Small intestines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000" dirty="0"/>
              <a:t>  Pancreas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000" dirty="0"/>
              <a:t>  bladder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-103470" y="6457890"/>
            <a:ext cx="3241957" cy="40011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u="sn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RT. LOWER QUADRANT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019800" y="6400800"/>
            <a:ext cx="3124200" cy="4308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000" u="sng" dirty="0">
                <a:solidFill>
                  <a:schemeClr val="accent5">
                    <a:lumMod val="20000"/>
                    <a:lumOff val="80000"/>
                  </a:schemeClr>
                </a:solidFill>
                <a:ea typeface="Tahoma" pitchFamily="34" charset="0"/>
                <a:cs typeface="Tahoma" pitchFamily="34" charset="0"/>
              </a:rPr>
              <a:t>LT. LOWER QUADRANT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99B956-F259-C8C8-A121-9B6EB15795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715" y="-46420"/>
            <a:ext cx="1005285" cy="885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7992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334000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Hollow abdominal organs</a:t>
            </a:r>
            <a:r>
              <a:rPr lang="en-US" dirty="0"/>
              <a:t>: stomach, gallbladder, the large and small intestines, and the urinary bladder and the uterus.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Solid abdominal organs</a:t>
            </a:r>
            <a:r>
              <a:rPr lang="en-US" dirty="0"/>
              <a:t>: liver, spleen and pancreas.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It is important to know the anatomy of the abdomen because damaged organs, such as the liver or spleen, can threaten the patient’s life.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Kidneys</a:t>
            </a:r>
            <a:r>
              <a:rPr lang="en-US" dirty="0"/>
              <a:t>: These solid organs are located in the retroperitoneal cavity (behind the peritoneum, or abdominal wall). They are not in the abdominal cavity.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2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OBJECTIVES</a:t>
            </a:r>
            <a:r>
              <a:rPr lang="en-US" dirty="0">
                <a:solidFill>
                  <a:srgbClr val="00FFFF"/>
                </a:solidFill>
                <a:latin typeface="Verdana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71546"/>
            <a:ext cx="8686800" cy="776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Upon completion of this lesson, you will be able to: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9600" y="6400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4209170"/>
            <a:ext cx="8265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/>
              <a:t>4. Enumerate the five body cavities and the      </a:t>
            </a:r>
          </a:p>
          <a:p>
            <a:pPr marL="0" lvl="1"/>
            <a:r>
              <a:rPr lang="en-US" sz="3200" dirty="0"/>
              <a:t>     organs they contain.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3487167"/>
            <a:ext cx="644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3. List five regions of the human body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2710102"/>
            <a:ext cx="905491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dirty="0"/>
              <a:t>2. Identify and describe the three anatomical planes.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1857364"/>
            <a:ext cx="516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3200" dirty="0"/>
              <a:t>1. Define anatomical position.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8596" y="5386415"/>
            <a:ext cx="8458200" cy="1257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 the abdominal quadrants and organs     </a:t>
            </a:r>
          </a:p>
          <a:p>
            <a:pPr marL="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/>
              <a:t>    they contain.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1" indent="-457200" algn="l" defTabSz="914400" rtl="0" eaLnBrk="1" fontAlgn="auto" latinLnBrk="0" hangingPunct="1">
              <a:lnSpc>
                <a:spcPct val="110000"/>
              </a:lnSpc>
              <a:spcBef>
                <a:spcPts val="2263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801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4670C0-CD34-4A82-AAF1-384FE2F23E1D}"/>
              </a:ext>
            </a:extLst>
          </p:cNvPr>
          <p:cNvSpPr txBox="1"/>
          <p:nvPr/>
        </p:nvSpPr>
        <p:spPr>
          <a:xfrm>
            <a:off x="3048000" y="284422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A301C8-B81C-4322-9AAF-80EDEECA1706}"/>
              </a:ext>
            </a:extLst>
          </p:cNvPr>
          <p:cNvSpPr/>
          <p:nvPr/>
        </p:nvSpPr>
        <p:spPr>
          <a:xfrm>
            <a:off x="1219200" y="1447800"/>
            <a:ext cx="6553200" cy="29718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CurveDown">
              <a:avLst>
                <a:gd name="adj" fmla="val 33672"/>
              </a:avLst>
            </a:prstTxWarp>
            <a:spAutoFit/>
          </a:bodyPr>
          <a:lstStyle/>
          <a:p>
            <a:pPr>
              <a:defRPr/>
            </a:pPr>
            <a:r>
              <a:rPr lang="en-US" sz="5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ANY QUESTION</a:t>
            </a:r>
          </a:p>
        </p:txBody>
      </p:sp>
    </p:spTree>
    <p:extLst>
      <p:ext uri="{BB962C8B-B14F-4D97-AF65-F5344CB8AC3E}">
        <p14:creationId xmlns:p14="http://schemas.microsoft.com/office/powerpoint/2010/main" val="2433301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5FFB2DD-56E4-41DE-B899-7122231B8A2C}"/>
              </a:ext>
            </a:extLst>
          </p:cNvPr>
          <p:cNvSpPr txBox="1">
            <a:spLocks/>
          </p:cNvSpPr>
          <p:nvPr/>
        </p:nvSpPr>
        <p:spPr>
          <a:xfrm>
            <a:off x="1486158" y="2438400"/>
            <a:ext cx="6173272" cy="182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N" sz="8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4046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RESPIRATORY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 algn="just">
              <a:buFont typeface="Arial" charset="0"/>
              <a:buChar char="•"/>
            </a:pPr>
            <a:r>
              <a:rPr lang="en-US" dirty="0"/>
              <a:t>The function of the respiratory system is to deliver oxygen to the body and to remove carbon dioxide from the body. </a:t>
            </a:r>
          </a:p>
          <a:p>
            <a:pPr algn="just"/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/>
              <a:t>Air passing into and out of the lungs is known as respiration. </a:t>
            </a:r>
          </a:p>
          <a:p>
            <a:pPr algn="just"/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/>
              <a:t>Breathing in is called inspiration or inhaling and breathing out is called expiration or exhaling. 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59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637"/>
            <a:ext cx="8001000" cy="5668963"/>
          </a:xfrm>
        </p:spPr>
        <p:txBody>
          <a:bodyPr>
            <a:noAutofit/>
          </a:bodyPr>
          <a:lstStyle/>
          <a:p>
            <a:pPr algn="just">
              <a:buFont typeface="Arial" charset="0"/>
              <a:buChar char="•"/>
            </a:pPr>
            <a:r>
              <a:rPr lang="en-US" dirty="0"/>
              <a:t>While breathing or during the process of inspiration, the muscles of the thorax contract, moving the ribs outward and up. The diaphragm contracts and lowers.</a:t>
            </a:r>
          </a:p>
          <a:p>
            <a:pPr algn="just">
              <a:buFont typeface="Arial" charset="0"/>
              <a:buChar char="•"/>
            </a:pPr>
            <a:r>
              <a:rPr lang="en-US" dirty="0"/>
              <a:t>This process expands the chest cavity and causes air to flow into the lungs.</a:t>
            </a:r>
          </a:p>
          <a:p>
            <a:pPr algn="just">
              <a:buFont typeface="Arial" charset="0"/>
              <a:buChar char="•"/>
            </a:pPr>
            <a:r>
              <a:rPr lang="en-US" dirty="0"/>
              <a:t>During exhalation the opposite occurs. The muscles of the chest relax and cause the ribs to move inward. At this time, the diaphragm relaxes and moves up.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55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64163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dirty="0"/>
              <a:t>The respiratory system is made up of the organs that allow us to breathe.</a:t>
            </a:r>
          </a:p>
          <a:p>
            <a:pPr algn="just">
              <a:defRPr/>
            </a:pPr>
            <a:endParaRPr lang="en-US" dirty="0"/>
          </a:p>
          <a:p>
            <a:pPr marL="241300" indent="-241300" algn="just">
              <a:defRPr/>
            </a:pPr>
            <a:r>
              <a:rPr lang="en-US" dirty="0"/>
              <a:t>Air enters in through the nose and the mouth. </a:t>
            </a:r>
          </a:p>
          <a:p>
            <a:pPr algn="just">
              <a:defRPr/>
            </a:pPr>
            <a:endParaRPr lang="en-US" dirty="0"/>
          </a:p>
          <a:p>
            <a:pPr marL="241300" indent="-241300" algn="just">
              <a:defRPr/>
            </a:pPr>
            <a:r>
              <a:rPr lang="en-US" dirty="0"/>
              <a:t>The area behind the mouth and nose is called the pharynx which is divided into the oropharynx and the nasopharynx (windpipe). </a:t>
            </a:r>
          </a:p>
          <a:p>
            <a:pPr algn="just">
              <a:defRPr/>
            </a:pPr>
            <a:endParaRPr lang="en-US" dirty="0"/>
          </a:p>
          <a:p>
            <a:pPr marL="349250" indent="-349250" algn="just">
              <a:defRPr/>
            </a:pPr>
            <a:r>
              <a:rPr lang="en-US" dirty="0"/>
              <a:t>The trachea is the air passageway to the lungs.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89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The epiglottis is a leaf-shaped structure that keeps foreign objects from entering the trachea during the swallowing process. 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The trachea splits into two bronchi. 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These air passages become smaller and smaller until they reach the alveoli, where carbon dioxide and oxygen are exchanged with blood.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13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RESPIRATORY SYSTEM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8A7B93-59AC-6145-79EC-76EFFFA66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23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DIGESTIVE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/>
              <a:t>The digestive system consists of the alimentary tract (food passageway) and additional organs. </a:t>
            </a:r>
          </a:p>
          <a:p>
            <a:pPr algn="just">
              <a:defRPr/>
            </a:pPr>
            <a:endParaRPr lang="en-US" sz="1200" dirty="0"/>
          </a:p>
          <a:p>
            <a:pPr algn="just">
              <a:defRPr/>
            </a:pPr>
            <a:r>
              <a:rPr lang="en-US" dirty="0"/>
              <a:t>The main function of the digestive system is to ingest food and get rid of waste. </a:t>
            </a:r>
          </a:p>
          <a:p>
            <a:pPr algn="just">
              <a:defRPr/>
            </a:pPr>
            <a:endParaRPr lang="en-US" sz="1200" dirty="0"/>
          </a:p>
          <a:p>
            <a:pPr algn="just">
              <a:defRPr/>
            </a:pPr>
            <a:r>
              <a:rPr lang="en-US" dirty="0"/>
              <a:t>Digestion consists of two processes:</a:t>
            </a:r>
          </a:p>
          <a:p>
            <a:pPr lvl="1" algn="just">
              <a:defRPr/>
            </a:pPr>
            <a:r>
              <a:rPr lang="en-US" sz="3200" dirty="0"/>
              <a:t>Mechanical and chemical.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54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dirty="0"/>
              <a:t>The mechanical process includes –</a:t>
            </a:r>
          </a:p>
          <a:p>
            <a:pPr lvl="1" algn="just">
              <a:defRPr/>
            </a:pPr>
            <a:r>
              <a:rPr lang="en-US" sz="3200" dirty="0"/>
              <a:t>Chewing, </a:t>
            </a:r>
          </a:p>
          <a:p>
            <a:pPr lvl="1" algn="just">
              <a:defRPr/>
            </a:pPr>
            <a:r>
              <a:rPr lang="en-US" sz="3200" dirty="0"/>
              <a:t>Swallowing, </a:t>
            </a:r>
          </a:p>
          <a:p>
            <a:pPr lvl="1" algn="just">
              <a:defRPr/>
            </a:pPr>
            <a:r>
              <a:rPr lang="en-US" sz="3200" dirty="0"/>
              <a:t>Rhythmic movement of matter through the tract, </a:t>
            </a:r>
          </a:p>
          <a:p>
            <a:pPr lvl="1" algn="just">
              <a:defRPr/>
            </a:pPr>
            <a:r>
              <a:rPr lang="en-US" sz="3200" dirty="0"/>
              <a:t>Defecation (the elimination of waste). </a:t>
            </a:r>
            <a:endParaRPr lang="en-US" dirty="0"/>
          </a:p>
          <a:p>
            <a:pPr algn="just">
              <a:defRPr/>
            </a:pPr>
            <a:r>
              <a:rPr lang="en-US" dirty="0"/>
              <a:t>The chemical process consists of-</a:t>
            </a:r>
          </a:p>
          <a:p>
            <a:pPr lvl="1" algn="just">
              <a:defRPr/>
            </a:pPr>
            <a:r>
              <a:rPr lang="en-US" sz="3200" dirty="0"/>
              <a:t>Breaking down food into simple components .</a:t>
            </a:r>
          </a:p>
          <a:p>
            <a:pPr lvl="1" algn="just">
              <a:defRPr/>
            </a:pPr>
            <a:r>
              <a:rPr lang="en-US" sz="3200" dirty="0"/>
              <a:t>Can be absorbed and used by the body.</a:t>
            </a:r>
          </a:p>
          <a:p>
            <a:pPr marL="0" indent="0" algn="just">
              <a:buNone/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60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059363"/>
          </a:xfrm>
        </p:spPr>
        <p:txBody>
          <a:bodyPr/>
          <a:lstStyle/>
          <a:p>
            <a:pPr algn="just"/>
            <a:r>
              <a:rPr lang="en-US" dirty="0"/>
              <a:t>Excluding the mouth and the esophagus, the organs of the digestive system are in the abdomen.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These organs include the stomach, pancreas, liver, gallbladder, small intestine, and large intestine.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4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ANATOMICAL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339166" cy="2257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/>
              <a:t>Definition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                   Patient standing erect with arms down at the sides, palms facing forward. “Right” and “left” refers to the patient’s right and left.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							</a:t>
            </a:r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3124200" y="3357562"/>
          <a:ext cx="2376494" cy="3357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572109" imgH="4086795" progId="PBrush">
                  <p:embed/>
                </p:oleObj>
              </mc:Choice>
              <mc:Fallback>
                <p:oleObj name="Bitmap Image" r:id="rId2" imgW="2572109" imgH="4086795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357562"/>
                        <a:ext cx="2376494" cy="3357586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5214942" y="4643446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2500298" y="4714884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3636" y="450057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480" y="4559866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4081786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62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547664" y="0"/>
            <a:ext cx="6192688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DIGESTIVE SYSTEM</a:t>
            </a:r>
          </a:p>
        </p:txBody>
      </p:sp>
    </p:spTree>
    <p:extLst>
      <p:ext uri="{BB962C8B-B14F-4D97-AF65-F5344CB8AC3E}">
        <p14:creationId xmlns:p14="http://schemas.microsoft.com/office/powerpoint/2010/main" val="372357779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URINARY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906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/>
              <a:t>The urinary system filters and excretes waste from the body. 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dirty="0"/>
              <a:t>It consists of –</a:t>
            </a:r>
          </a:p>
          <a:p>
            <a:pPr algn="just"/>
            <a:r>
              <a:rPr lang="en-US" dirty="0"/>
              <a:t>Two kidneys.</a:t>
            </a:r>
          </a:p>
          <a:p>
            <a:pPr algn="just"/>
            <a:r>
              <a:rPr lang="en-US" dirty="0"/>
              <a:t>Two ureters.</a:t>
            </a:r>
          </a:p>
          <a:p>
            <a:pPr algn="just"/>
            <a:r>
              <a:rPr lang="en-US" dirty="0"/>
              <a:t>One urinary bladder. </a:t>
            </a:r>
          </a:p>
          <a:p>
            <a:pPr algn="just"/>
            <a:r>
              <a:rPr lang="en-US" dirty="0"/>
              <a:t>One urethra.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10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r>
              <a:rPr lang="en-US" dirty="0"/>
              <a:t>The ureters take urine from the kidneys to the next part of the system – the bladder. </a:t>
            </a:r>
          </a:p>
          <a:p>
            <a:pPr algn="just"/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/>
              <a:t>The bladder stores urine until it is passed through the urethra and is excreted from the body.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98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4007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981200" y="1066800"/>
            <a:ext cx="5181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393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FEMALE REPRODUCTIVE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029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/>
              <a:t>The reproductive system of the female consists of-</a:t>
            </a:r>
          </a:p>
          <a:p>
            <a:pPr algn="just"/>
            <a:r>
              <a:rPr lang="en-US" dirty="0"/>
              <a:t>Two ovaries, </a:t>
            </a:r>
          </a:p>
          <a:p>
            <a:pPr algn="just"/>
            <a:r>
              <a:rPr lang="en-US" dirty="0"/>
              <a:t>Two Fallopian tubes, </a:t>
            </a:r>
          </a:p>
          <a:p>
            <a:pPr algn="just"/>
            <a:r>
              <a:rPr lang="en-US" dirty="0"/>
              <a:t>The uterus, </a:t>
            </a:r>
          </a:p>
          <a:p>
            <a:pPr algn="just"/>
            <a:r>
              <a:rPr lang="en-US" dirty="0"/>
              <a:t>The vagina and external genitals.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female reproductive system provides the egg (ovum) which is fertilized by the male’s sperm.</a:t>
            </a:r>
          </a:p>
          <a:p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077200" y="6400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66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MALE REPRODUCTIVE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reproductive system of the male consists of –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r>
              <a:rPr lang="en-US" dirty="0"/>
              <a:t>Two testes, </a:t>
            </a:r>
          </a:p>
          <a:p>
            <a:r>
              <a:rPr lang="en-US" dirty="0"/>
              <a:t>A seminal duct, </a:t>
            </a:r>
          </a:p>
          <a:p>
            <a:r>
              <a:rPr lang="en-US" dirty="0"/>
              <a:t>Accessory glands, </a:t>
            </a:r>
          </a:p>
          <a:p>
            <a:r>
              <a:rPr lang="en-US" dirty="0"/>
              <a:t>Penis.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male reproductive system provides the sperm which fertilizes the female’s ovum.</a:t>
            </a:r>
          </a:p>
          <a:p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077200" y="6400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90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/>
              <a:t>The nervous system is composed of –</a:t>
            </a:r>
          </a:p>
          <a:p>
            <a:pPr algn="just">
              <a:buFont typeface="Arial" charset="0"/>
              <a:buChar char="•"/>
            </a:pPr>
            <a:r>
              <a:rPr lang="en-US" dirty="0"/>
              <a:t>  Brain, </a:t>
            </a:r>
          </a:p>
          <a:p>
            <a:pPr algn="just">
              <a:buFont typeface="Arial" charset="0"/>
              <a:buChar char="•"/>
            </a:pPr>
            <a:r>
              <a:rPr lang="en-US" dirty="0"/>
              <a:t>  Spinal cord </a:t>
            </a:r>
          </a:p>
          <a:p>
            <a:pPr algn="just">
              <a:buFont typeface="Arial" charset="0"/>
              <a:buChar char="•"/>
            </a:pPr>
            <a:r>
              <a:rPr lang="en-US" dirty="0"/>
              <a:t>  Nerves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nervous system has two major functions:</a:t>
            </a:r>
          </a:p>
          <a:p>
            <a:pPr algn="just">
              <a:buFont typeface="Arial" charset="0"/>
              <a:buChar char="•"/>
            </a:pPr>
            <a:r>
              <a:rPr lang="en-US" dirty="0"/>
              <a:t>Communication and control.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2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1925" indent="-161925" algn="just">
              <a:buFont typeface="Arial" charset="0"/>
              <a:buChar char="•"/>
              <a:defRPr/>
            </a:pPr>
            <a:r>
              <a:rPr lang="en-US" dirty="0"/>
              <a:t> This system lets a person be aware of and react to the environment. </a:t>
            </a:r>
          </a:p>
          <a:p>
            <a:pPr algn="just">
              <a:defRPr/>
            </a:pPr>
            <a:endParaRPr lang="en-US" dirty="0"/>
          </a:p>
          <a:p>
            <a:pPr marL="161925" indent="-161925" algn="just">
              <a:buFont typeface="Arial" charset="0"/>
              <a:buChar char="•"/>
              <a:defRPr/>
            </a:pPr>
            <a:r>
              <a:rPr lang="en-US" dirty="0"/>
              <a:t> It coordinates the body’s responses to stimuli and keeps body systems working together.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88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/>
              <a:t>The nervous system has three main parts: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/>
              <a:t> Central nervous system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/>
              <a:t> Peripheral nervous system 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/>
              <a:t> Autonomic nervous system.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9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5287963"/>
          </a:xfrm>
        </p:spPr>
        <p:txBody>
          <a:bodyPr>
            <a:normAutofit/>
          </a:bodyPr>
          <a:lstStyle/>
          <a:p>
            <a:pPr marL="234950" indent="-234950" algn="just">
              <a:defRPr/>
            </a:pPr>
            <a:r>
              <a:rPr lang="en-US" dirty="0"/>
              <a:t>The central nervous system consists of the brain and the spinal cord. </a:t>
            </a:r>
          </a:p>
          <a:p>
            <a:pPr algn="just">
              <a:defRPr/>
            </a:pPr>
            <a:endParaRPr lang="en-US" dirty="0"/>
          </a:p>
          <a:p>
            <a:pPr marL="234950" indent="-234950" algn="just">
              <a:defRPr/>
            </a:pPr>
            <a:r>
              <a:rPr lang="en-US" dirty="0"/>
              <a:t>The peripheral nervous system consists of the nerves.</a:t>
            </a:r>
          </a:p>
          <a:p>
            <a:pPr algn="just">
              <a:defRPr/>
            </a:pPr>
            <a:endParaRPr lang="en-US" dirty="0"/>
          </a:p>
          <a:p>
            <a:pPr marL="287338" indent="-287338" algn="just">
              <a:defRPr/>
            </a:pPr>
            <a:r>
              <a:rPr lang="en-US" dirty="0"/>
              <a:t>The autonomic nervous system regulates functions throughout the body.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9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CONVENTIONAL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362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Communication among paramedics is easier and more precise when using common terminology.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79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ENDOCRINE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/>
              <a:t>The endocrine glands regulate the body by secreting hormones directly into the bloodstream. 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These glands affect physical strength, mental ability, stature, reproduction, hair growth, voice pitch, and behavior.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278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 algn="just">
              <a:defRPr/>
            </a:pPr>
            <a:r>
              <a:rPr lang="en-US" dirty="0"/>
              <a:t>The secretions from these tiny glands can affect how people think, act and feel. 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Each gland produces one or more hormones.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Some of the glands in the endocrine system are the thyroid, parathyroid, adrenals, ovaries, testes, and the pituitary.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141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0"/>
            <a:ext cx="720276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066800" y="838200"/>
            <a:ext cx="2590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66800" y="1295400"/>
            <a:ext cx="1905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68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MUSCULOSKELETAL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The musculoskeletal system is made up of the skeleton and muscles. 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This system helps to give the body shape and to protect internal organs.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Muscles also provide for movement.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90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5364163"/>
          </a:xfrm>
        </p:spPr>
        <p:txBody>
          <a:bodyPr>
            <a:noAutofit/>
          </a:bodyPr>
          <a:lstStyle/>
          <a:p>
            <a:pPr marL="228600" indent="-228600" algn="just">
              <a:defRPr/>
            </a:pPr>
            <a:r>
              <a:rPr lang="en-US" dirty="0"/>
              <a:t>The skeleton shapes the human body with its bony framework. </a:t>
            </a:r>
          </a:p>
          <a:p>
            <a:pPr marL="228600" indent="-228600" algn="just">
              <a:defRPr/>
            </a:pPr>
            <a:endParaRPr lang="en-US" dirty="0"/>
          </a:p>
          <a:p>
            <a:pPr marL="354013" indent="-354013" algn="just">
              <a:defRPr/>
            </a:pPr>
            <a:r>
              <a:rPr lang="en-US" dirty="0"/>
              <a:t>The bone consists of living cells and non-living matter. </a:t>
            </a:r>
          </a:p>
          <a:p>
            <a:pPr marL="354013" indent="-354013" algn="just">
              <a:defRPr/>
            </a:pPr>
            <a:endParaRPr lang="en-US" dirty="0"/>
          </a:p>
          <a:p>
            <a:pPr marL="290513" indent="-290513" algn="just">
              <a:defRPr/>
            </a:pPr>
            <a:r>
              <a:rPr lang="en-US" dirty="0"/>
              <a:t>The non-living matter contains calcium compounds that help make the bone hard and rigid.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51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r>
              <a:rPr lang="en-US" dirty="0"/>
              <a:t>Without bones, the body would collapse. 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/>
              <a:t>The skeleton is held together mainly by ligaments, tendons and layers of muscle.</a:t>
            </a:r>
          </a:p>
          <a:p>
            <a:pPr algn="just"/>
            <a:endParaRPr lang="en-US" dirty="0"/>
          </a:p>
          <a:p>
            <a:pPr algn="just">
              <a:buFont typeface="Arial" charset="0"/>
              <a:buChar char="•"/>
            </a:pPr>
            <a:r>
              <a:rPr lang="en-US" dirty="0"/>
              <a:t>The three kinds of joints are immovable like the skull, slightly movable like the spine, and freely movable like the elbow or the knee.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523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5E41259-19DF-4A1B-B12C-BA02F83B0D20}" type="datetime1">
              <a:rPr lang="en-US" sz="1400" b="0" smtClean="0"/>
              <a:pPr eaLnBrk="1" hangingPunct="1"/>
              <a:t>12/18/2025</a:t>
            </a:fld>
            <a:endParaRPr lang="en-US" sz="1400" b="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49156" name="Picture 10" descr="C:\Documents and Settings\Administrator\Desktop\101MSDCF\C.JPG"/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11"/>
          <p:cNvSpPr>
            <a:spLocks noChangeArrowheads="1"/>
          </p:cNvSpPr>
          <p:nvPr/>
        </p:nvSpPr>
        <p:spPr bwMode="auto">
          <a:xfrm>
            <a:off x="0" y="1371600"/>
            <a:ext cx="73914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1524000"/>
            <a:ext cx="2057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66FFFF"/>
                </a:solidFill>
                <a:latin typeface="Verdana" pitchFamily="34" charset="0"/>
              </a:rPr>
              <a:t>Immovable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743200" y="1447800"/>
            <a:ext cx="2971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66FFFF"/>
                </a:solidFill>
                <a:latin typeface="Verdana" pitchFamily="34" charset="0"/>
              </a:rPr>
              <a:t>Slightly Movable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791200" y="1447800"/>
            <a:ext cx="2895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66FFFF"/>
                </a:solidFill>
                <a:latin typeface="Verdana" pitchFamily="34" charset="0"/>
              </a:rPr>
              <a:t>Freely movable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66FFFF"/>
                </a:solidFill>
                <a:latin typeface="Verdana" pitchFamily="34" charset="0"/>
              </a:rPr>
              <a:t>JOINTS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1832E0-52AD-4912-5E4B-F4236A53BB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82472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MAJOR AREAS OF THE SKELETON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352800"/>
          </a:xfrm>
        </p:spPr>
        <p:txBody>
          <a:bodyPr/>
          <a:lstStyle/>
          <a:p>
            <a:pPr marL="241300" indent="-241300" algn="just">
              <a:buFont typeface="Arial" charset="0"/>
              <a:buChar char="•"/>
              <a:defRPr/>
            </a:pPr>
            <a:r>
              <a:rPr lang="en-US" dirty="0"/>
              <a:t>The skull has several broad, flat bones that form a hollow shell.</a:t>
            </a:r>
          </a:p>
          <a:p>
            <a:pPr algn="just">
              <a:defRPr/>
            </a:pPr>
            <a:endParaRPr lang="en-US" dirty="0"/>
          </a:p>
          <a:p>
            <a:pPr marL="295275" indent="-295275" algn="just">
              <a:buFont typeface="Arial" charset="0"/>
              <a:buChar char="•"/>
              <a:defRPr/>
            </a:pPr>
            <a:r>
              <a:rPr lang="en-US" dirty="0"/>
              <a:t>The top, including the forehead, back, and sides of this shell make up the cranium.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233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The spinal column houses and protects the spinal cord. 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The spinal column is the main supportive bony structure of the body. 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It consists of 33 bones called vertebrae. </a:t>
            </a:r>
          </a:p>
          <a:p>
            <a:pPr algn="just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488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516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The spine is divided into five major sections: 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 Cervical spine -7 vertebrae.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 Thoracic spine -12 Vertebrae.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 Lumbar spine-5 vertebrae.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 Sacrum -5 fused vertebrae.</a:t>
            </a:r>
          </a:p>
          <a:p>
            <a:pPr algn="just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 Coccyx-4 fused vertebrae.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1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ANATOMICAL PLANES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en-US" dirty="0"/>
              <a:t>The anatomical planes refer to imaginary planes that divide the body in two halves, in different orientations.</a:t>
            </a:r>
          </a:p>
          <a:p>
            <a:pPr marL="241300" indent="-241300" algn="just">
              <a:defRPr/>
            </a:pPr>
            <a:endParaRPr lang="en-US" dirty="0"/>
          </a:p>
          <a:p>
            <a:pPr algn="just">
              <a:defRPr/>
            </a:pPr>
            <a:r>
              <a:rPr lang="en-US" u="sng" dirty="0"/>
              <a:t>Medial plane</a:t>
            </a:r>
            <a:r>
              <a:rPr lang="en-US" dirty="0"/>
              <a:t>: Imaginary plane that divides the body in two halves — Left half and right half.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772400" y="56388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360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0292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dirty="0"/>
              <a:t>The thorax, or rib cage, protects the heart and lungs .</a:t>
            </a:r>
          </a:p>
          <a:p>
            <a:pPr algn="just">
              <a:defRPr/>
            </a:pPr>
            <a:r>
              <a:rPr lang="en-US" dirty="0"/>
              <a:t>They are enclosed by 12 pairs of ribs and are attached at the back to the spine. </a:t>
            </a:r>
          </a:p>
          <a:p>
            <a:pPr algn="just">
              <a:defRPr/>
            </a:pPr>
            <a:r>
              <a:rPr lang="en-US" dirty="0"/>
              <a:t>The top 10 pairs attached in the front to the sternum, or breastbone. </a:t>
            </a:r>
          </a:p>
          <a:p>
            <a:pPr algn="just">
              <a:defRPr/>
            </a:pPr>
            <a:r>
              <a:rPr lang="en-US" dirty="0"/>
              <a:t>The lowest portion of the sternum is called the xiphoid process.</a:t>
            </a:r>
          </a:p>
        </p:txBody>
      </p:sp>
    </p:spTree>
    <p:extLst>
      <p:ext uri="{BB962C8B-B14F-4D97-AF65-F5344CB8AC3E}">
        <p14:creationId xmlns:p14="http://schemas.microsoft.com/office/powerpoint/2010/main" val="12937003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 marL="228600" indent="-228600" algn="just">
              <a:defRPr/>
            </a:pPr>
            <a:r>
              <a:rPr lang="en-US" dirty="0"/>
              <a:t>The pelvis, or hip bones, consists of the ilium, pubis, and ischium. </a:t>
            </a:r>
          </a:p>
          <a:p>
            <a:pPr marL="228600" indent="-228600" algn="just">
              <a:defRPr/>
            </a:pPr>
            <a:endParaRPr lang="en-US" dirty="0"/>
          </a:p>
          <a:p>
            <a:pPr marL="228600" indent="-228600" algn="just">
              <a:defRPr/>
            </a:pPr>
            <a:r>
              <a:rPr lang="en-US" dirty="0"/>
              <a:t>Iliac crests from the “wings” of the pelvis. </a:t>
            </a:r>
          </a:p>
          <a:p>
            <a:pPr marL="228600" indent="-228600" algn="just">
              <a:defRPr/>
            </a:pPr>
            <a:endParaRPr lang="en-US" dirty="0"/>
          </a:p>
          <a:p>
            <a:pPr marL="228600" indent="-228600" algn="just">
              <a:defRPr/>
            </a:pPr>
            <a:r>
              <a:rPr lang="en-US" dirty="0"/>
              <a:t>The pubis is the anterior portion of the pelvis. </a:t>
            </a:r>
          </a:p>
          <a:p>
            <a:pPr marL="228600" indent="-228600"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The ischium is the posterior portion.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941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3622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 </a:t>
            </a:r>
            <a:r>
              <a:rPr lang="en-US" sz="3600" b="1" dirty="0"/>
              <a:t>The shoulder girdle consists of the clavicle (collar bone) and the scapulae (shoulder blades).</a:t>
            </a:r>
          </a:p>
        </p:txBody>
      </p:sp>
    </p:spTree>
    <p:extLst>
      <p:ext uri="{BB962C8B-B14F-4D97-AF65-F5344CB8AC3E}">
        <p14:creationId xmlns:p14="http://schemas.microsoft.com/office/powerpoint/2010/main" val="38437184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The upper extremities extend from the shoulders to the fingertips. 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The arm (shoulder to elbow) has one bone known as the humorous.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The bones in the forearm (elbow to wrist) are the radius and the ulna.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431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Autofit/>
          </a:bodyPr>
          <a:lstStyle/>
          <a:p>
            <a:pPr marL="166688" indent="-166688" algn="just">
              <a:defRPr/>
            </a:pPr>
            <a:r>
              <a:rPr lang="en-US" dirty="0"/>
              <a:t>The lower extremities extend from the hips to the toes. </a:t>
            </a:r>
          </a:p>
          <a:p>
            <a:pPr marL="228600" indent="-228600" algn="just">
              <a:defRPr/>
            </a:pPr>
            <a:r>
              <a:rPr lang="en-US" dirty="0"/>
              <a:t>The bone in the thigh, or upper leg, is known as the femur. </a:t>
            </a:r>
          </a:p>
          <a:p>
            <a:pPr marL="290513" indent="-290513" algn="just">
              <a:defRPr/>
            </a:pPr>
            <a:r>
              <a:rPr lang="en-US" dirty="0"/>
              <a:t>The bones in the lower leg (knee to ankle) are the tibia and fibula. </a:t>
            </a:r>
          </a:p>
          <a:p>
            <a:pPr algn="just">
              <a:defRPr/>
            </a:pPr>
            <a:r>
              <a:rPr lang="en-US" dirty="0"/>
              <a:t>The kneecap is called the patella.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33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MAJOR TYPES OF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Autofit/>
          </a:bodyPr>
          <a:lstStyle/>
          <a:p>
            <a:pPr marL="166688" indent="-166688" algn="just">
              <a:defRPr/>
            </a:pPr>
            <a:r>
              <a:rPr lang="en-US" dirty="0"/>
              <a:t>Skeletal muscle, or voluntary muscle, makes possible all deliberate acts like walking and chewing.</a:t>
            </a:r>
          </a:p>
          <a:p>
            <a:pPr marL="228600" indent="-228600" algn="just">
              <a:defRPr/>
            </a:pPr>
            <a:r>
              <a:rPr lang="en-US" dirty="0"/>
              <a:t>Smooth muscle, or involuntary muscle, is made of longer fibers and is located in the walls of tube-like organs, ducts and blood vessels and forms much of the intestinal wall. </a:t>
            </a:r>
          </a:p>
          <a:p>
            <a:pPr marL="295275" indent="-295275" algn="just">
              <a:defRPr/>
            </a:pPr>
            <a:r>
              <a:rPr lang="en-US" dirty="0"/>
              <a:t> A person has little or no control over this type of muscle.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501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/>
              <a:t>Cardiac muscle makes up the walls of the heart. 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This muscle can stimulate itself into contraction, even when disconnected from the brain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920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60D52E4-B804-427E-8679-B6E45BDD811E}" type="datetime1">
              <a:rPr lang="en-US" sz="1400" b="0" smtClean="0"/>
              <a:pPr eaLnBrk="1" hangingPunct="1"/>
              <a:t>12/18/2025</a:t>
            </a:fld>
            <a:endParaRPr lang="en-US" sz="1400" b="0"/>
          </a:p>
        </p:txBody>
      </p:sp>
      <p:sp>
        <p:nvSpPr>
          <p:cNvPr id="6041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60420" name="Picture 2" descr="C:\Documents and Settings\Administrator\Desktop\101MSDCF\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66FFFF"/>
                </a:solidFill>
                <a:latin typeface="Verdana" pitchFamily="34" charset="0"/>
              </a:rPr>
              <a:t>TYPES OF MUSCLES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4F79B5-3044-64E8-4BB6-1859C42C7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3756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THE 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 algn="just">
              <a:defRPr/>
            </a:pPr>
            <a:r>
              <a:rPr lang="en-US" dirty="0"/>
              <a:t>The skin protects the body from the outside world. </a:t>
            </a:r>
          </a:p>
          <a:p>
            <a:pPr marL="228600" indent="-228600" algn="just">
              <a:defRPr/>
            </a:pPr>
            <a:endParaRPr lang="en-US" dirty="0"/>
          </a:p>
          <a:p>
            <a:pPr marL="228600" indent="-228600" algn="just">
              <a:defRPr/>
            </a:pPr>
            <a:r>
              <a:rPr lang="en-US" dirty="0"/>
              <a:t>It also protects the deep tissues from injury, drying out, and invasion by bacteria and other foreign bodies.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308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228600" indent="-228600" algn="just">
              <a:defRPr/>
            </a:pPr>
            <a:r>
              <a:rPr lang="en-US" dirty="0"/>
              <a:t>The skin helps to regulate the body temperature, aids in getting rid of water and various salts, and helps to prevent dehydration.</a:t>
            </a:r>
          </a:p>
          <a:p>
            <a:pPr algn="just">
              <a:defRPr/>
            </a:pPr>
            <a:endParaRPr lang="en-US" dirty="0"/>
          </a:p>
          <a:p>
            <a:pPr marL="290513" indent="-290513" algn="just">
              <a:defRPr/>
            </a:pPr>
            <a:r>
              <a:rPr lang="en-US" dirty="0"/>
              <a:t>The skin also acts as the receptor organ for touch, pain, heat, and cold.</a:t>
            </a:r>
          </a:p>
          <a:p>
            <a:pPr marL="290513" indent="-290513" algn="just">
              <a:defRPr/>
            </a:pPr>
            <a:endParaRPr lang="en-US" dirty="0"/>
          </a:p>
          <a:p>
            <a:pPr marL="290513" indent="-290513" algn="just">
              <a:defRPr/>
            </a:pPr>
            <a:r>
              <a:rPr lang="en-US" dirty="0"/>
              <a:t>The epidermis is the outermost layer of the skin and contains cells that give it color. </a:t>
            </a:r>
          </a:p>
          <a:p>
            <a:pPr marL="290513" indent="-290513" algn="just">
              <a:defRPr/>
            </a:pPr>
            <a:endParaRPr lang="en-US" dirty="0"/>
          </a:p>
          <a:p>
            <a:pPr marL="290513" indent="-290513" algn="just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6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u="sng" dirty="0"/>
              <a:t>Transverse plane</a:t>
            </a:r>
            <a:r>
              <a:rPr lang="en-US" dirty="0"/>
              <a:t>: Imaginary plane that passes through the navel and divides the body in two halves — the superior half and inferior half.</a:t>
            </a:r>
          </a:p>
          <a:p>
            <a:pPr algn="just">
              <a:defRPr/>
            </a:pPr>
            <a:endParaRPr lang="en-US" dirty="0"/>
          </a:p>
          <a:p>
            <a:pPr marL="0" indent="0" algn="just">
              <a:buNone/>
              <a:defRPr/>
            </a:pPr>
            <a:r>
              <a:rPr lang="en-US" u="sng" dirty="0"/>
              <a:t>Frontal plane</a:t>
            </a:r>
            <a:r>
              <a:rPr lang="en-US" dirty="0"/>
              <a:t>: Imaginary plane that divides the body in two halves — anterior half and posterior half.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860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5287963"/>
          </a:xfrm>
        </p:spPr>
        <p:txBody>
          <a:bodyPr>
            <a:noAutofit/>
          </a:bodyPr>
          <a:lstStyle/>
          <a:p>
            <a:pPr marL="228600" indent="-228600" algn="just">
              <a:defRPr/>
            </a:pPr>
            <a:r>
              <a:rPr lang="en-US" dirty="0"/>
              <a:t>The dermis, or second layer, contains a vast network of blood vessels.</a:t>
            </a:r>
          </a:p>
          <a:p>
            <a:pPr algn="just">
              <a:defRPr/>
            </a:pPr>
            <a:endParaRPr lang="en-US" dirty="0"/>
          </a:p>
          <a:p>
            <a:pPr marL="228600" indent="-228600" algn="just">
              <a:defRPr/>
            </a:pPr>
            <a:r>
              <a:rPr lang="en-US" dirty="0"/>
              <a:t>The deepest layers of the skin contain hair follicles, sweat and oil glands, and sensory nerves. </a:t>
            </a:r>
          </a:p>
          <a:p>
            <a:pPr marL="228600" indent="-228600" algn="just">
              <a:defRPr/>
            </a:pPr>
            <a:endParaRPr lang="en-US" dirty="0"/>
          </a:p>
          <a:p>
            <a:pPr marL="228600" indent="-228600" algn="just">
              <a:defRPr/>
            </a:pPr>
            <a:r>
              <a:rPr lang="en-US" dirty="0"/>
              <a:t>Just under the skin is a layer of subcutaneous fatty tissue.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246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66FFFF"/>
                </a:solidFill>
                <a:latin typeface="Verdana" pitchFamily="34" charset="0"/>
              </a:rPr>
              <a:t>SKIN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350"/>
            <a:ext cx="9144000" cy="621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DB931A-3DCB-7893-8111-D06553D41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-31049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280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Monotype Sorts" pitchFamily="2" charset="2"/>
              <a:buNone/>
            </a:pPr>
            <a:endParaRPr lang="en-US" dirty="0"/>
          </a:p>
          <a:p>
            <a:pPr algn="ctr">
              <a:buFont typeface="Monotype Sorts" pitchFamily="2" charset="2"/>
              <a:buNone/>
            </a:pPr>
            <a:r>
              <a:rPr lang="en-US" sz="8000" b="1" dirty="0">
                <a:solidFill>
                  <a:srgbClr val="FF0000"/>
                </a:solidFill>
              </a:rPr>
              <a:t>ANY QUESTION</a:t>
            </a:r>
          </a:p>
          <a:p>
            <a:pPr marL="0" indent="0" algn="ctr">
              <a:buNone/>
            </a:pPr>
            <a:r>
              <a:rPr lang="en-IN" sz="8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54310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1828800"/>
          </a:xfrm>
        </p:spPr>
        <p:txBody>
          <a:bodyPr/>
          <a:lstStyle/>
          <a:p>
            <a:pPr marL="0" indent="0" algn="ctr">
              <a:buNone/>
            </a:pPr>
            <a:r>
              <a:rPr lang="en-IN" sz="8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79762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istrator\Desktop\101MSDCF\c.JPG">
            <a:hlinkClick r:id="rId2" action="ppaction://hlinkpres?slideindex=1&amp;slidetitle=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17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 rot="10800000">
            <a:off x="8153400" y="586740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124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195236"/>
              </p:ext>
            </p:extLst>
          </p:nvPr>
        </p:nvGraphicFramePr>
        <p:xfrm>
          <a:off x="2743200" y="152400"/>
          <a:ext cx="37338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572109" imgH="4086795" progId="PBrush">
                  <p:embed/>
                </p:oleObj>
              </mc:Choice>
              <mc:Fallback>
                <p:oleObj name="Bitmap Image" r:id="rId2" imgW="2572109" imgH="4086795" progId="PBrush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52400"/>
                        <a:ext cx="3733800" cy="60198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971800" y="6273799"/>
            <a:ext cx="3276600" cy="5842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</a:rPr>
              <a:t>MEDIAL PLANE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914400" y="2667000"/>
            <a:ext cx="1066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800000"/>
                </a:solidFill>
              </a:rPr>
              <a:t>RIGHT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6781800" y="2667000"/>
            <a:ext cx="1066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LEFT</a:t>
            </a:r>
          </a:p>
        </p:txBody>
      </p:sp>
      <p:sp>
        <p:nvSpPr>
          <p:cNvPr id="9" name="Right Arrow 16"/>
          <p:cNvSpPr>
            <a:spLocks noChangeArrowheads="1"/>
          </p:cNvSpPr>
          <p:nvPr/>
        </p:nvSpPr>
        <p:spPr bwMode="auto">
          <a:xfrm>
            <a:off x="4572000" y="2819400"/>
            <a:ext cx="20574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Right Arrow 17"/>
          <p:cNvSpPr>
            <a:spLocks noChangeArrowheads="1"/>
          </p:cNvSpPr>
          <p:nvPr/>
        </p:nvSpPr>
        <p:spPr bwMode="auto">
          <a:xfrm rot="10800000">
            <a:off x="2057400" y="2819400"/>
            <a:ext cx="24384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1" name="Straight Connector 11"/>
          <p:cNvCxnSpPr>
            <a:cxnSpLocks noChangeShapeType="1"/>
          </p:cNvCxnSpPr>
          <p:nvPr/>
        </p:nvCxnSpPr>
        <p:spPr bwMode="auto">
          <a:xfrm rot="5400000">
            <a:off x="1735932" y="3221832"/>
            <a:ext cx="5557837" cy="190500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ight Arrow 11">
            <a:hlinkClick r:id="rId4" action="ppaction://hlinksldjump"/>
          </p:cNvPr>
          <p:cNvSpPr/>
          <p:nvPr/>
        </p:nvSpPr>
        <p:spPr>
          <a:xfrm rot="10800000">
            <a:off x="8001000" y="5791200"/>
            <a:ext cx="838200" cy="482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74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2286000" y="6172200"/>
            <a:ext cx="4572000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TRANSVERSE  PLANE</a:t>
            </a: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152400" y="3124200"/>
            <a:ext cx="2819400" cy="46166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TRANSVERSE  PLANE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093800"/>
              </p:ext>
            </p:extLst>
          </p:nvPr>
        </p:nvGraphicFramePr>
        <p:xfrm>
          <a:off x="3048000" y="457200"/>
          <a:ext cx="2962275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514286" imgH="4277322" progId="PBrush">
                  <p:embed/>
                </p:oleObj>
              </mc:Choice>
              <mc:Fallback>
                <p:oleObj name="Bitmap Image" r:id="rId3" imgW="2514286" imgH="4277322" progId="PBrush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8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"/>
                        <a:ext cx="2962275" cy="558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6629400" y="4495800"/>
            <a:ext cx="1524000" cy="4619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Inferior</a:t>
            </a:r>
            <a:r>
              <a:rPr lang="en-US" dirty="0"/>
              <a:t> </a:t>
            </a:r>
          </a:p>
        </p:txBody>
      </p:sp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6400800" y="1595438"/>
            <a:ext cx="1524000" cy="46196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Superior</a:t>
            </a:r>
            <a:r>
              <a:rPr lang="en-US" dirty="0"/>
              <a:t> 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971800" y="3276600"/>
            <a:ext cx="3429000" cy="158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9" name="Right Arrow 16"/>
          <p:cNvSpPr>
            <a:spLocks noChangeArrowheads="1"/>
          </p:cNvSpPr>
          <p:nvPr/>
        </p:nvSpPr>
        <p:spPr bwMode="auto">
          <a:xfrm rot="-1386054">
            <a:off x="4641850" y="2025650"/>
            <a:ext cx="1808163" cy="120650"/>
          </a:xfrm>
          <a:prstGeom prst="rightArrow">
            <a:avLst>
              <a:gd name="adj1" fmla="val 50000"/>
              <a:gd name="adj2" fmla="val 49332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60" name="Right Arrow 17"/>
          <p:cNvSpPr>
            <a:spLocks noChangeArrowheads="1"/>
          </p:cNvSpPr>
          <p:nvPr/>
        </p:nvSpPr>
        <p:spPr bwMode="auto">
          <a:xfrm rot="855236">
            <a:off x="4573588" y="4484688"/>
            <a:ext cx="1876425" cy="85725"/>
          </a:xfrm>
          <a:prstGeom prst="rightArrow">
            <a:avLst>
              <a:gd name="adj1" fmla="val 50000"/>
              <a:gd name="adj2" fmla="val 50669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 rot="10800000">
            <a:off x="8153400" y="6019800"/>
            <a:ext cx="8382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695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2743200" y="6096000"/>
            <a:ext cx="3657600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FRONTAL PLANE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194585"/>
              </p:ext>
            </p:extLst>
          </p:nvPr>
        </p:nvGraphicFramePr>
        <p:xfrm>
          <a:off x="3048000" y="533400"/>
          <a:ext cx="2962275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514286" imgH="4277322" progId="PBrush">
                  <p:embed/>
                </p:oleObj>
              </mc:Choice>
              <mc:Fallback>
                <p:oleObj name="Bitmap Image" r:id="rId3" imgW="2514286" imgH="4277322" progId="PBrush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8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33400"/>
                        <a:ext cx="2962275" cy="541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2205038"/>
            <a:ext cx="152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Anterior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2281238"/>
            <a:ext cx="16764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Posterior </a:t>
            </a:r>
          </a:p>
        </p:txBody>
      </p:sp>
      <p:cxnSp>
        <p:nvCxnSpPr>
          <p:cNvPr id="3080" name="Straight Connector 13"/>
          <p:cNvCxnSpPr>
            <a:cxnSpLocks noChangeShapeType="1"/>
          </p:cNvCxnSpPr>
          <p:nvPr/>
        </p:nvCxnSpPr>
        <p:spPr bwMode="auto">
          <a:xfrm rot="16200000" flipH="1">
            <a:off x="2209800" y="3200400"/>
            <a:ext cx="4800600" cy="76200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2" name="Right Arrow 15"/>
          <p:cNvSpPr>
            <a:spLocks noChangeArrowheads="1"/>
          </p:cNvSpPr>
          <p:nvPr/>
        </p:nvSpPr>
        <p:spPr bwMode="auto">
          <a:xfrm>
            <a:off x="5029200" y="2438400"/>
            <a:ext cx="1066800" cy="76200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83" name="Right Arrow 16"/>
          <p:cNvSpPr>
            <a:spLocks noChangeArrowheads="1"/>
          </p:cNvSpPr>
          <p:nvPr/>
        </p:nvSpPr>
        <p:spPr bwMode="auto">
          <a:xfrm rot="10800000">
            <a:off x="2819400" y="2438400"/>
            <a:ext cx="1295400" cy="76200"/>
          </a:xfrm>
          <a:prstGeom prst="rightArrow">
            <a:avLst>
              <a:gd name="adj1" fmla="val 50000"/>
              <a:gd name="adj2" fmla="val 4997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Right Arrow 12">
            <a:hlinkClick r:id="rId5" action="ppaction://hlinksldjump"/>
          </p:cNvPr>
          <p:cNvSpPr/>
          <p:nvPr/>
        </p:nvSpPr>
        <p:spPr>
          <a:xfrm rot="10800000">
            <a:off x="8153400" y="6019800"/>
            <a:ext cx="8382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000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FBDA497-7698-449C-BC16-E7E00DE15E02}" type="datetime1">
              <a:rPr lang="en-US" sz="1400" b="0" smtClean="0"/>
              <a:pPr eaLnBrk="1" hangingPunct="1"/>
              <a:t>12/18/2025</a:t>
            </a:fld>
            <a:endParaRPr lang="en-US" sz="1400" b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20484" name="Picture 13" descr="C:\Documents and Settings\Administrator\Desktop\101MSDCF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1295400" y="1143000"/>
            <a:ext cx="1219200" cy="5334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5867400" y="2667000"/>
            <a:ext cx="1219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6019800" y="3352800"/>
            <a:ext cx="15240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6248400" y="4648200"/>
            <a:ext cx="1600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914400" y="0"/>
            <a:ext cx="82296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bg2">
                    <a:lumMod val="90000"/>
                  </a:schemeClr>
                </a:solidFill>
              </a:rPr>
              <a:t>BODY CAVITIES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33400" y="1219200"/>
            <a:ext cx="1981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Cranial Cavity</a:t>
            </a:r>
          </a:p>
        </p:txBody>
      </p:sp>
      <p:sp>
        <p:nvSpPr>
          <p:cNvPr id="17424" name="Cloud Callout 15"/>
          <p:cNvSpPr>
            <a:spLocks noChangeArrowheads="1"/>
          </p:cNvSpPr>
          <p:nvPr/>
        </p:nvSpPr>
        <p:spPr bwMode="auto">
          <a:xfrm>
            <a:off x="3352800" y="838200"/>
            <a:ext cx="1600200" cy="838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5" name="Freeform 16"/>
          <p:cNvSpPr>
            <a:spLocks noChangeArrowheads="1"/>
          </p:cNvSpPr>
          <p:nvPr/>
        </p:nvSpPr>
        <p:spPr bwMode="auto">
          <a:xfrm>
            <a:off x="2986088" y="1841500"/>
            <a:ext cx="996950" cy="3648075"/>
          </a:xfrm>
          <a:custGeom>
            <a:avLst/>
            <a:gdLst>
              <a:gd name="T0" fmla="*/ 0 w 996815"/>
              <a:gd name="T1" fmla="*/ 0 h 3649344"/>
              <a:gd name="T2" fmla="*/ 996815 w 996815"/>
              <a:gd name="T3" fmla="*/ 3649344 h 3649344"/>
            </a:gdLst>
            <a:ahLst/>
            <a:cxnLst/>
            <a:rect l="T0" t="T1" r="T2" b="T3"/>
            <a:pathLst>
              <a:path w="996815" h="3649344">
                <a:moveTo>
                  <a:pt x="924625" y="36094"/>
                </a:moveTo>
                <a:cubicBezTo>
                  <a:pt x="920615" y="88231"/>
                  <a:pt x="919080" y="140618"/>
                  <a:pt x="912594" y="192505"/>
                </a:cubicBezTo>
                <a:cubicBezTo>
                  <a:pt x="911021" y="205090"/>
                  <a:pt x="904046" y="216405"/>
                  <a:pt x="900562" y="228600"/>
                </a:cubicBezTo>
                <a:cubicBezTo>
                  <a:pt x="889232" y="268253"/>
                  <a:pt x="884770" y="295525"/>
                  <a:pt x="876499" y="336884"/>
                </a:cubicBezTo>
                <a:cubicBezTo>
                  <a:pt x="873426" y="370689"/>
                  <a:pt x="875581" y="459035"/>
                  <a:pt x="852436" y="505326"/>
                </a:cubicBezTo>
                <a:cubicBezTo>
                  <a:pt x="845969" y="518260"/>
                  <a:pt x="837406" y="530130"/>
                  <a:pt x="828373" y="541421"/>
                </a:cubicBezTo>
                <a:cubicBezTo>
                  <a:pt x="821287" y="550279"/>
                  <a:pt x="812330" y="557463"/>
                  <a:pt x="804309" y="565484"/>
                </a:cubicBezTo>
                <a:cubicBezTo>
                  <a:pt x="791602" y="603608"/>
                  <a:pt x="794871" y="604354"/>
                  <a:pt x="768215" y="637673"/>
                </a:cubicBezTo>
                <a:cubicBezTo>
                  <a:pt x="761129" y="646531"/>
                  <a:pt x="751237" y="652878"/>
                  <a:pt x="744151" y="661736"/>
                </a:cubicBezTo>
                <a:cubicBezTo>
                  <a:pt x="735118" y="673027"/>
                  <a:pt x="729610" y="686949"/>
                  <a:pt x="720088" y="697831"/>
                </a:cubicBezTo>
                <a:cubicBezTo>
                  <a:pt x="701414" y="719173"/>
                  <a:pt x="659930" y="757989"/>
                  <a:pt x="659930" y="757989"/>
                </a:cubicBezTo>
                <a:cubicBezTo>
                  <a:pt x="655920" y="770021"/>
                  <a:pt x="656867" y="785116"/>
                  <a:pt x="647899" y="794084"/>
                </a:cubicBezTo>
                <a:cubicBezTo>
                  <a:pt x="627449" y="814534"/>
                  <a:pt x="575709" y="842210"/>
                  <a:pt x="575709" y="842210"/>
                </a:cubicBezTo>
                <a:cubicBezTo>
                  <a:pt x="567688" y="854242"/>
                  <a:pt x="558113" y="865371"/>
                  <a:pt x="551646" y="878305"/>
                </a:cubicBezTo>
                <a:cubicBezTo>
                  <a:pt x="532477" y="916643"/>
                  <a:pt x="542073" y="961297"/>
                  <a:pt x="491488" y="986589"/>
                </a:cubicBezTo>
                <a:cubicBezTo>
                  <a:pt x="432018" y="1016324"/>
                  <a:pt x="460377" y="1004980"/>
                  <a:pt x="407267" y="1022684"/>
                </a:cubicBezTo>
                <a:cubicBezTo>
                  <a:pt x="352106" y="1105425"/>
                  <a:pt x="386577" y="1085727"/>
                  <a:pt x="323046" y="1106905"/>
                </a:cubicBezTo>
                <a:lnTo>
                  <a:pt x="274920" y="1179094"/>
                </a:lnTo>
                <a:cubicBezTo>
                  <a:pt x="266899" y="1191126"/>
                  <a:pt x="255430" y="1201471"/>
                  <a:pt x="250857" y="1215189"/>
                </a:cubicBezTo>
                <a:cubicBezTo>
                  <a:pt x="246846" y="1227221"/>
                  <a:pt x="244497" y="1239940"/>
                  <a:pt x="238825" y="1251284"/>
                </a:cubicBezTo>
                <a:cubicBezTo>
                  <a:pt x="232358" y="1264218"/>
                  <a:pt x="221229" y="1274445"/>
                  <a:pt x="214762" y="1287379"/>
                </a:cubicBezTo>
                <a:cubicBezTo>
                  <a:pt x="209090" y="1298722"/>
                  <a:pt x="208889" y="1312387"/>
                  <a:pt x="202730" y="1323473"/>
                </a:cubicBezTo>
                <a:cubicBezTo>
                  <a:pt x="188685" y="1348754"/>
                  <a:pt x="154604" y="1395663"/>
                  <a:pt x="154604" y="1395663"/>
                </a:cubicBezTo>
                <a:cubicBezTo>
                  <a:pt x="150594" y="1411705"/>
                  <a:pt x="149087" y="1428590"/>
                  <a:pt x="142573" y="1443789"/>
                </a:cubicBezTo>
                <a:cubicBezTo>
                  <a:pt x="136877" y="1457080"/>
                  <a:pt x="124382" y="1466670"/>
                  <a:pt x="118509" y="1479884"/>
                </a:cubicBezTo>
                <a:cubicBezTo>
                  <a:pt x="108207" y="1503062"/>
                  <a:pt x="102467" y="1528010"/>
                  <a:pt x="94446" y="1552073"/>
                </a:cubicBezTo>
                <a:cubicBezTo>
                  <a:pt x="90436" y="1564105"/>
                  <a:pt x="84902" y="1575732"/>
                  <a:pt x="82415" y="1588168"/>
                </a:cubicBezTo>
                <a:cubicBezTo>
                  <a:pt x="52789" y="1736292"/>
                  <a:pt x="64135" y="1667995"/>
                  <a:pt x="46320" y="1792705"/>
                </a:cubicBezTo>
                <a:cubicBezTo>
                  <a:pt x="55412" y="1919992"/>
                  <a:pt x="52889" y="1940406"/>
                  <a:pt x="70383" y="2045368"/>
                </a:cubicBezTo>
                <a:cubicBezTo>
                  <a:pt x="73745" y="2065540"/>
                  <a:pt x="77034" y="2085797"/>
                  <a:pt x="82415" y="2105526"/>
                </a:cubicBezTo>
                <a:cubicBezTo>
                  <a:pt x="89089" y="2129997"/>
                  <a:pt x="98457" y="2153652"/>
                  <a:pt x="106478" y="2177715"/>
                </a:cubicBezTo>
                <a:cubicBezTo>
                  <a:pt x="106480" y="2177720"/>
                  <a:pt x="130538" y="2249901"/>
                  <a:pt x="130541" y="2249905"/>
                </a:cubicBezTo>
                <a:cubicBezTo>
                  <a:pt x="138562" y="2261937"/>
                  <a:pt x="148137" y="2273066"/>
                  <a:pt x="154604" y="2286000"/>
                </a:cubicBezTo>
                <a:cubicBezTo>
                  <a:pt x="204417" y="2385626"/>
                  <a:pt x="121737" y="2254745"/>
                  <a:pt x="190699" y="2358189"/>
                </a:cubicBezTo>
                <a:cubicBezTo>
                  <a:pt x="206195" y="2404679"/>
                  <a:pt x="205083" y="2396369"/>
                  <a:pt x="214762" y="2454442"/>
                </a:cubicBezTo>
                <a:cubicBezTo>
                  <a:pt x="219424" y="2482415"/>
                  <a:pt x="218645" y="2511500"/>
                  <a:pt x="226794" y="2538663"/>
                </a:cubicBezTo>
                <a:cubicBezTo>
                  <a:pt x="235681" y="2568285"/>
                  <a:pt x="257475" y="2577014"/>
                  <a:pt x="274920" y="2598821"/>
                </a:cubicBezTo>
                <a:cubicBezTo>
                  <a:pt x="283953" y="2610112"/>
                  <a:pt x="293110" y="2621701"/>
                  <a:pt x="298983" y="2634915"/>
                </a:cubicBezTo>
                <a:cubicBezTo>
                  <a:pt x="309285" y="2658094"/>
                  <a:pt x="323046" y="2707105"/>
                  <a:pt x="323046" y="2707105"/>
                </a:cubicBezTo>
                <a:cubicBezTo>
                  <a:pt x="327057" y="2811379"/>
                  <a:pt x="335078" y="2915575"/>
                  <a:pt x="335078" y="3019926"/>
                </a:cubicBezTo>
                <a:cubicBezTo>
                  <a:pt x="335078" y="3309373"/>
                  <a:pt x="339403" y="3122942"/>
                  <a:pt x="311015" y="3236494"/>
                </a:cubicBezTo>
                <a:cubicBezTo>
                  <a:pt x="306166" y="3255890"/>
                  <a:pt x="299453" y="3310244"/>
                  <a:pt x="286951" y="3332747"/>
                </a:cubicBezTo>
                <a:cubicBezTo>
                  <a:pt x="272906" y="3358028"/>
                  <a:pt x="266261" y="3395790"/>
                  <a:pt x="238825" y="3404936"/>
                </a:cubicBezTo>
                <a:lnTo>
                  <a:pt x="202730" y="3416968"/>
                </a:lnTo>
                <a:cubicBezTo>
                  <a:pt x="172490" y="3507694"/>
                  <a:pt x="216800" y="3399381"/>
                  <a:pt x="154604" y="3477126"/>
                </a:cubicBezTo>
                <a:cubicBezTo>
                  <a:pt x="146681" y="3487029"/>
                  <a:pt x="149098" y="3502346"/>
                  <a:pt x="142573" y="3513221"/>
                </a:cubicBezTo>
                <a:cubicBezTo>
                  <a:pt x="136737" y="3522948"/>
                  <a:pt x="126530" y="3529263"/>
                  <a:pt x="118509" y="3537284"/>
                </a:cubicBezTo>
                <a:cubicBezTo>
                  <a:pt x="114499" y="3549316"/>
                  <a:pt x="115446" y="3564411"/>
                  <a:pt x="106478" y="3573379"/>
                </a:cubicBezTo>
                <a:cubicBezTo>
                  <a:pt x="97510" y="3582347"/>
                  <a:pt x="81727" y="3579738"/>
                  <a:pt x="70383" y="3585410"/>
                </a:cubicBezTo>
                <a:cubicBezTo>
                  <a:pt x="57449" y="3591877"/>
                  <a:pt x="46320" y="3601452"/>
                  <a:pt x="34288" y="3609473"/>
                </a:cubicBezTo>
                <a:cubicBezTo>
                  <a:pt x="26267" y="3621505"/>
                  <a:pt x="0" y="3635343"/>
                  <a:pt x="10225" y="3645568"/>
                </a:cubicBezTo>
                <a:cubicBezTo>
                  <a:pt x="14001" y="3649344"/>
                  <a:pt x="86116" y="3624282"/>
                  <a:pt x="94446" y="3621505"/>
                </a:cubicBezTo>
                <a:cubicBezTo>
                  <a:pt x="118509" y="3605463"/>
                  <a:pt x="146186" y="3593829"/>
                  <a:pt x="166636" y="3573379"/>
                </a:cubicBezTo>
                <a:lnTo>
                  <a:pt x="226794" y="3513221"/>
                </a:lnTo>
                <a:cubicBezTo>
                  <a:pt x="257034" y="3422495"/>
                  <a:pt x="212724" y="3530808"/>
                  <a:pt x="274920" y="3453063"/>
                </a:cubicBezTo>
                <a:cubicBezTo>
                  <a:pt x="282843" y="3443160"/>
                  <a:pt x="280426" y="3427843"/>
                  <a:pt x="286951" y="3416968"/>
                </a:cubicBezTo>
                <a:cubicBezTo>
                  <a:pt x="292787" y="3407241"/>
                  <a:pt x="304209" y="3401980"/>
                  <a:pt x="311015" y="3392905"/>
                </a:cubicBezTo>
                <a:cubicBezTo>
                  <a:pt x="328367" y="3369769"/>
                  <a:pt x="359141" y="3320715"/>
                  <a:pt x="359141" y="3320715"/>
                </a:cubicBezTo>
                <a:cubicBezTo>
                  <a:pt x="363783" y="3302150"/>
                  <a:pt x="383204" y="3227711"/>
                  <a:pt x="383204" y="3212431"/>
                </a:cubicBezTo>
                <a:cubicBezTo>
                  <a:pt x="383204" y="3199749"/>
                  <a:pt x="375183" y="3188368"/>
                  <a:pt x="371173" y="3176336"/>
                </a:cubicBezTo>
                <a:cubicBezTo>
                  <a:pt x="379194" y="3164305"/>
                  <a:pt x="393927" y="3154643"/>
                  <a:pt x="395236" y="3140242"/>
                </a:cubicBezTo>
                <a:cubicBezTo>
                  <a:pt x="400094" y="3086798"/>
                  <a:pt x="386186" y="3052937"/>
                  <a:pt x="371173" y="3007894"/>
                </a:cubicBezTo>
                <a:cubicBezTo>
                  <a:pt x="394890" y="2936742"/>
                  <a:pt x="392463" y="2960096"/>
                  <a:pt x="371173" y="2839452"/>
                </a:cubicBezTo>
                <a:cubicBezTo>
                  <a:pt x="366765" y="2814473"/>
                  <a:pt x="347109" y="2767263"/>
                  <a:pt x="347109" y="2767263"/>
                </a:cubicBezTo>
                <a:cubicBezTo>
                  <a:pt x="372122" y="2692225"/>
                  <a:pt x="368917" y="2717638"/>
                  <a:pt x="347109" y="2586789"/>
                </a:cubicBezTo>
                <a:cubicBezTo>
                  <a:pt x="323062" y="2442506"/>
                  <a:pt x="329053" y="2568694"/>
                  <a:pt x="311015" y="2478505"/>
                </a:cubicBezTo>
                <a:cubicBezTo>
                  <a:pt x="307004" y="2458452"/>
                  <a:pt x="303943" y="2438186"/>
                  <a:pt x="298983" y="2418347"/>
                </a:cubicBezTo>
                <a:cubicBezTo>
                  <a:pt x="295907" y="2406043"/>
                  <a:pt x="290435" y="2394447"/>
                  <a:pt x="286951" y="2382252"/>
                </a:cubicBezTo>
                <a:cubicBezTo>
                  <a:pt x="282408" y="2366353"/>
                  <a:pt x="279463" y="2350025"/>
                  <a:pt x="274920" y="2334126"/>
                </a:cubicBezTo>
                <a:cubicBezTo>
                  <a:pt x="271436" y="2321931"/>
                  <a:pt x="266372" y="2310226"/>
                  <a:pt x="262888" y="2298031"/>
                </a:cubicBezTo>
                <a:cubicBezTo>
                  <a:pt x="258345" y="2282132"/>
                  <a:pt x="255608" y="2265743"/>
                  <a:pt x="250857" y="2249905"/>
                </a:cubicBezTo>
                <a:cubicBezTo>
                  <a:pt x="243569" y="2225610"/>
                  <a:pt x="234815" y="2201778"/>
                  <a:pt x="226794" y="2177715"/>
                </a:cubicBezTo>
                <a:cubicBezTo>
                  <a:pt x="222783" y="2165684"/>
                  <a:pt x="217838" y="2153925"/>
                  <a:pt x="214762" y="2141621"/>
                </a:cubicBezTo>
                <a:cubicBezTo>
                  <a:pt x="187623" y="2033064"/>
                  <a:pt x="201157" y="2076743"/>
                  <a:pt x="178667" y="2009273"/>
                </a:cubicBezTo>
                <a:cubicBezTo>
                  <a:pt x="174657" y="1949115"/>
                  <a:pt x="172094" y="1888844"/>
                  <a:pt x="166636" y="1828800"/>
                </a:cubicBezTo>
                <a:cubicBezTo>
                  <a:pt x="164069" y="1800558"/>
                  <a:pt x="150594" y="1772653"/>
                  <a:pt x="154604" y="1744579"/>
                </a:cubicBezTo>
                <a:cubicBezTo>
                  <a:pt x="158923" y="1714342"/>
                  <a:pt x="179355" y="1688716"/>
                  <a:pt x="190699" y="1660357"/>
                </a:cubicBezTo>
                <a:cubicBezTo>
                  <a:pt x="209033" y="1614523"/>
                  <a:pt x="200507" y="1621122"/>
                  <a:pt x="214762" y="1564105"/>
                </a:cubicBezTo>
                <a:cubicBezTo>
                  <a:pt x="217838" y="1551801"/>
                  <a:pt x="222783" y="1540042"/>
                  <a:pt x="226794" y="1528010"/>
                </a:cubicBezTo>
                <a:cubicBezTo>
                  <a:pt x="248507" y="1397725"/>
                  <a:pt x="227161" y="1502664"/>
                  <a:pt x="250857" y="1419726"/>
                </a:cubicBezTo>
                <a:cubicBezTo>
                  <a:pt x="255400" y="1403827"/>
                  <a:pt x="256374" y="1386799"/>
                  <a:pt x="262888" y="1371600"/>
                </a:cubicBezTo>
                <a:cubicBezTo>
                  <a:pt x="268584" y="1358309"/>
                  <a:pt x="280484" y="1348439"/>
                  <a:pt x="286951" y="1335505"/>
                </a:cubicBezTo>
                <a:cubicBezTo>
                  <a:pt x="292623" y="1324161"/>
                  <a:pt x="292824" y="1310497"/>
                  <a:pt x="298983" y="1299410"/>
                </a:cubicBezTo>
                <a:cubicBezTo>
                  <a:pt x="313028" y="1274129"/>
                  <a:pt x="319673" y="1236367"/>
                  <a:pt x="347109" y="1227221"/>
                </a:cubicBezTo>
                <a:cubicBezTo>
                  <a:pt x="396922" y="1210616"/>
                  <a:pt x="372651" y="1222224"/>
                  <a:pt x="419299" y="1191126"/>
                </a:cubicBezTo>
                <a:cubicBezTo>
                  <a:pt x="444965" y="1114123"/>
                  <a:pt x="409673" y="1187917"/>
                  <a:pt x="467425" y="1143000"/>
                </a:cubicBezTo>
                <a:cubicBezTo>
                  <a:pt x="494287" y="1122107"/>
                  <a:pt x="515552" y="1094873"/>
                  <a:pt x="539615" y="1070810"/>
                </a:cubicBezTo>
                <a:cubicBezTo>
                  <a:pt x="551646" y="1058778"/>
                  <a:pt x="568099" y="1049934"/>
                  <a:pt x="575709" y="1034715"/>
                </a:cubicBezTo>
                <a:cubicBezTo>
                  <a:pt x="606240" y="973656"/>
                  <a:pt x="589824" y="1001512"/>
                  <a:pt x="623836" y="950494"/>
                </a:cubicBezTo>
                <a:cubicBezTo>
                  <a:pt x="627846" y="938463"/>
                  <a:pt x="628496" y="924720"/>
                  <a:pt x="635867" y="914400"/>
                </a:cubicBezTo>
                <a:cubicBezTo>
                  <a:pt x="649054" y="895939"/>
                  <a:pt x="671409" y="885150"/>
                  <a:pt x="683994" y="866273"/>
                </a:cubicBezTo>
                <a:cubicBezTo>
                  <a:pt x="692015" y="854242"/>
                  <a:pt x="699024" y="841470"/>
                  <a:pt x="708057" y="830179"/>
                </a:cubicBezTo>
                <a:cubicBezTo>
                  <a:pt x="715143" y="821321"/>
                  <a:pt x="725314" y="815190"/>
                  <a:pt x="732120" y="806115"/>
                </a:cubicBezTo>
                <a:cubicBezTo>
                  <a:pt x="749472" y="782979"/>
                  <a:pt x="780246" y="733926"/>
                  <a:pt x="780246" y="733926"/>
                </a:cubicBezTo>
                <a:cubicBezTo>
                  <a:pt x="784257" y="717884"/>
                  <a:pt x="784074" y="700157"/>
                  <a:pt x="792278" y="685800"/>
                </a:cubicBezTo>
                <a:cubicBezTo>
                  <a:pt x="800720" y="671027"/>
                  <a:pt x="817480" y="662777"/>
                  <a:pt x="828373" y="649705"/>
                </a:cubicBezTo>
                <a:cubicBezTo>
                  <a:pt x="837630" y="638596"/>
                  <a:pt x="844415" y="625642"/>
                  <a:pt x="852436" y="613610"/>
                </a:cubicBezTo>
                <a:cubicBezTo>
                  <a:pt x="827530" y="538894"/>
                  <a:pt x="839316" y="612944"/>
                  <a:pt x="876499" y="553452"/>
                </a:cubicBezTo>
                <a:cubicBezTo>
                  <a:pt x="889942" y="531943"/>
                  <a:pt x="892541" y="505326"/>
                  <a:pt x="900562" y="481263"/>
                </a:cubicBezTo>
                <a:lnTo>
                  <a:pt x="948688" y="336884"/>
                </a:lnTo>
                <a:lnTo>
                  <a:pt x="972751" y="264694"/>
                </a:lnTo>
                <a:cubicBezTo>
                  <a:pt x="987859" y="204264"/>
                  <a:pt x="979554" y="232255"/>
                  <a:pt x="996815" y="180473"/>
                </a:cubicBezTo>
                <a:cubicBezTo>
                  <a:pt x="987360" y="123743"/>
                  <a:pt x="987110" y="110415"/>
                  <a:pt x="972751" y="60157"/>
                </a:cubicBezTo>
                <a:cubicBezTo>
                  <a:pt x="969267" y="47963"/>
                  <a:pt x="968642" y="33966"/>
                  <a:pt x="960720" y="24063"/>
                </a:cubicBezTo>
                <a:cubicBezTo>
                  <a:pt x="951687" y="12772"/>
                  <a:pt x="936657" y="8021"/>
                  <a:pt x="924625" y="0"/>
                </a:cubicBezTo>
                <a:lnTo>
                  <a:pt x="876499" y="12031"/>
                </a:lnTo>
              </a:path>
            </a:pathLst>
          </a:cu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Heart 17"/>
          <p:cNvSpPr/>
          <p:nvPr/>
        </p:nvSpPr>
        <p:spPr bwMode="auto">
          <a:xfrm>
            <a:off x="4267200" y="3276600"/>
            <a:ext cx="228600" cy="304800"/>
          </a:xfrm>
          <a:prstGeom prst="hear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9" name="Teardrop 18"/>
          <p:cNvSpPr/>
          <p:nvPr/>
        </p:nvSpPr>
        <p:spPr bwMode="auto">
          <a:xfrm>
            <a:off x="3810000" y="2819400"/>
            <a:ext cx="457200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Teardrop 19"/>
          <p:cNvSpPr/>
          <p:nvPr/>
        </p:nvSpPr>
        <p:spPr bwMode="auto">
          <a:xfrm rot="20231629" flipH="1">
            <a:off x="4424363" y="2728913"/>
            <a:ext cx="454025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3" name="Freeform 22"/>
          <p:cNvSpPr>
            <a:spLocks noChangeArrowheads="1"/>
          </p:cNvSpPr>
          <p:nvPr/>
        </p:nvSpPr>
        <p:spPr bwMode="auto">
          <a:xfrm>
            <a:off x="3644900" y="3452813"/>
            <a:ext cx="1441450" cy="493712"/>
          </a:xfrm>
          <a:custGeom>
            <a:avLst/>
            <a:gdLst>
              <a:gd name="T0" fmla="*/ 0 w 1440828"/>
              <a:gd name="T1" fmla="*/ 498743 h 493295"/>
              <a:gd name="T2" fmla="*/ 24194 w 1440828"/>
              <a:gd name="T3" fmla="*/ 462248 h 493295"/>
              <a:gd name="T4" fmla="*/ 36303 w 1440828"/>
              <a:gd name="T5" fmla="*/ 425757 h 493295"/>
              <a:gd name="T6" fmla="*/ 72593 w 1440828"/>
              <a:gd name="T7" fmla="*/ 401429 h 493295"/>
              <a:gd name="T8" fmla="*/ 84692 w 1440828"/>
              <a:gd name="T9" fmla="*/ 364934 h 493295"/>
              <a:gd name="T10" fmla="*/ 145192 w 1440828"/>
              <a:gd name="T11" fmla="*/ 291948 h 493295"/>
              <a:gd name="T12" fmla="*/ 157295 w 1440828"/>
              <a:gd name="T13" fmla="*/ 255454 h 493295"/>
              <a:gd name="T14" fmla="*/ 217790 w 1440828"/>
              <a:gd name="T15" fmla="*/ 194631 h 493295"/>
              <a:gd name="T16" fmla="*/ 290383 w 1440828"/>
              <a:gd name="T17" fmla="*/ 170303 h 493295"/>
              <a:gd name="T18" fmla="*/ 314581 w 1440828"/>
              <a:gd name="T19" fmla="*/ 133810 h 493295"/>
              <a:gd name="T20" fmla="*/ 350879 w 1440828"/>
              <a:gd name="T21" fmla="*/ 121645 h 493295"/>
              <a:gd name="T22" fmla="*/ 459772 w 1440828"/>
              <a:gd name="T23" fmla="*/ 72987 h 493295"/>
              <a:gd name="T24" fmla="*/ 568666 w 1440828"/>
              <a:gd name="T25" fmla="*/ 36498 h 493295"/>
              <a:gd name="T26" fmla="*/ 604965 w 1440828"/>
              <a:gd name="T27" fmla="*/ 24326 h 493295"/>
              <a:gd name="T28" fmla="*/ 725957 w 1440828"/>
              <a:gd name="T29" fmla="*/ 0 h 493295"/>
              <a:gd name="T30" fmla="*/ 980041 w 1440828"/>
              <a:gd name="T31" fmla="*/ 12162 h 493295"/>
              <a:gd name="T32" fmla="*/ 1064738 w 1440828"/>
              <a:gd name="T33" fmla="*/ 48659 h 493295"/>
              <a:gd name="T34" fmla="*/ 1137334 w 1440828"/>
              <a:gd name="T35" fmla="*/ 72987 h 493295"/>
              <a:gd name="T36" fmla="*/ 1222028 w 1440828"/>
              <a:gd name="T37" fmla="*/ 97317 h 493295"/>
              <a:gd name="T38" fmla="*/ 1294623 w 1440828"/>
              <a:gd name="T39" fmla="*/ 145973 h 493295"/>
              <a:gd name="T40" fmla="*/ 1318822 w 1440828"/>
              <a:gd name="T41" fmla="*/ 170303 h 493295"/>
              <a:gd name="T42" fmla="*/ 1355121 w 1440828"/>
              <a:gd name="T43" fmla="*/ 182468 h 493295"/>
              <a:gd name="T44" fmla="*/ 1427715 w 1440828"/>
              <a:gd name="T45" fmla="*/ 218961 h 493295"/>
              <a:gd name="T46" fmla="*/ 1427715 w 1440828"/>
              <a:gd name="T47" fmla="*/ 267620 h 49329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40828"/>
              <a:gd name="T73" fmla="*/ 0 h 493295"/>
              <a:gd name="T74" fmla="*/ 1440828 w 1440828"/>
              <a:gd name="T75" fmla="*/ 493295 h 49329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40828" h="493295">
                <a:moveTo>
                  <a:pt x="0" y="493295"/>
                </a:moveTo>
                <a:cubicBezTo>
                  <a:pt x="8021" y="481263"/>
                  <a:pt x="17597" y="470134"/>
                  <a:pt x="24064" y="457200"/>
                </a:cubicBezTo>
                <a:cubicBezTo>
                  <a:pt x="29736" y="445856"/>
                  <a:pt x="28172" y="431008"/>
                  <a:pt x="36095" y="421105"/>
                </a:cubicBezTo>
                <a:cubicBezTo>
                  <a:pt x="45128" y="409813"/>
                  <a:pt x="60158" y="405063"/>
                  <a:pt x="72190" y="397042"/>
                </a:cubicBezTo>
                <a:cubicBezTo>
                  <a:pt x="76200" y="385011"/>
                  <a:pt x="77186" y="371500"/>
                  <a:pt x="84221" y="360948"/>
                </a:cubicBezTo>
                <a:cubicBezTo>
                  <a:pt x="137441" y="281117"/>
                  <a:pt x="105013" y="367489"/>
                  <a:pt x="144379" y="288758"/>
                </a:cubicBezTo>
                <a:cubicBezTo>
                  <a:pt x="150051" y="277414"/>
                  <a:pt x="148801" y="262809"/>
                  <a:pt x="156411" y="252663"/>
                </a:cubicBezTo>
                <a:cubicBezTo>
                  <a:pt x="173426" y="229976"/>
                  <a:pt x="189666" y="201473"/>
                  <a:pt x="216569" y="192505"/>
                </a:cubicBezTo>
                <a:lnTo>
                  <a:pt x="288758" y="168442"/>
                </a:lnTo>
                <a:cubicBezTo>
                  <a:pt x="296779" y="156411"/>
                  <a:pt x="301530" y="141381"/>
                  <a:pt x="312821" y="132348"/>
                </a:cubicBezTo>
                <a:cubicBezTo>
                  <a:pt x="322724" y="124425"/>
                  <a:pt x="337572" y="125988"/>
                  <a:pt x="348916" y="120316"/>
                </a:cubicBezTo>
                <a:cubicBezTo>
                  <a:pt x="463314" y="63117"/>
                  <a:pt x="270961" y="134270"/>
                  <a:pt x="457200" y="72190"/>
                </a:cubicBezTo>
                <a:lnTo>
                  <a:pt x="565485" y="36095"/>
                </a:lnTo>
                <a:cubicBezTo>
                  <a:pt x="577516" y="32085"/>
                  <a:pt x="589275" y="27139"/>
                  <a:pt x="601579" y="24063"/>
                </a:cubicBezTo>
                <a:cubicBezTo>
                  <a:pt x="673373" y="6116"/>
                  <a:pt x="633395" y="14751"/>
                  <a:pt x="721895" y="0"/>
                </a:cubicBezTo>
                <a:cubicBezTo>
                  <a:pt x="806116" y="4011"/>
                  <a:pt x="890510" y="5308"/>
                  <a:pt x="974558" y="12032"/>
                </a:cubicBezTo>
                <a:cubicBezTo>
                  <a:pt x="1042485" y="17466"/>
                  <a:pt x="1003879" y="23726"/>
                  <a:pt x="1058779" y="48126"/>
                </a:cubicBezTo>
                <a:cubicBezTo>
                  <a:pt x="1081958" y="58428"/>
                  <a:pt x="1106361" y="66038"/>
                  <a:pt x="1130969" y="72190"/>
                </a:cubicBezTo>
                <a:cubicBezTo>
                  <a:pt x="1142301" y="75023"/>
                  <a:pt x="1201065" y="88406"/>
                  <a:pt x="1215190" y="96253"/>
                </a:cubicBezTo>
                <a:cubicBezTo>
                  <a:pt x="1240471" y="110298"/>
                  <a:pt x="1266929" y="123930"/>
                  <a:pt x="1287379" y="144379"/>
                </a:cubicBezTo>
                <a:cubicBezTo>
                  <a:pt x="1295400" y="152400"/>
                  <a:pt x="1301716" y="162606"/>
                  <a:pt x="1311443" y="168442"/>
                </a:cubicBezTo>
                <a:cubicBezTo>
                  <a:pt x="1322318" y="174967"/>
                  <a:pt x="1336194" y="174802"/>
                  <a:pt x="1347537" y="180474"/>
                </a:cubicBezTo>
                <a:cubicBezTo>
                  <a:pt x="1440828" y="227120"/>
                  <a:pt x="1329004" y="186327"/>
                  <a:pt x="1419727" y="216569"/>
                </a:cubicBezTo>
                <a:cubicBezTo>
                  <a:pt x="1433552" y="258044"/>
                  <a:pt x="1440725" y="243695"/>
                  <a:pt x="1419727" y="264695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Right Arrow 1">
            <a:hlinkClick r:id="rId4" action="ppaction://hlinksldjump"/>
          </p:cNvPr>
          <p:cNvSpPr/>
          <p:nvPr/>
        </p:nvSpPr>
        <p:spPr>
          <a:xfrm rot="10800000">
            <a:off x="7848600" y="5943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CD34B-B227-9C49-6BF2-A05D19C429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-15875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8119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FBDA497-7698-449C-BC16-E7E00DE15E02}" type="datetime1">
              <a:rPr lang="en-US" sz="1400" b="0" smtClean="0"/>
              <a:pPr eaLnBrk="1" hangingPunct="1"/>
              <a:t>12/18/2025</a:t>
            </a:fld>
            <a:endParaRPr lang="en-US" sz="1400" b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20484" name="Picture 13" descr="C:\Documents and Settings\Administrator\Desktop\101MSDCF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1295400" y="1143000"/>
            <a:ext cx="1219200" cy="5334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5867400" y="2667000"/>
            <a:ext cx="1219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6019800" y="3352800"/>
            <a:ext cx="15240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6248400" y="4648200"/>
            <a:ext cx="1600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914400" y="0"/>
            <a:ext cx="82296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bg2">
                    <a:lumMod val="90000"/>
                  </a:schemeClr>
                </a:solidFill>
              </a:rPr>
              <a:t>BODY CAVITIES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019800" y="3352800"/>
            <a:ext cx="2133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Diaphragm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638800" y="4800600"/>
            <a:ext cx="14478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Abdominal</a:t>
            </a:r>
          </a:p>
        </p:txBody>
      </p:sp>
      <p:sp>
        <p:nvSpPr>
          <p:cNvPr id="17424" name="Cloud Callout 15"/>
          <p:cNvSpPr>
            <a:spLocks noChangeArrowheads="1"/>
          </p:cNvSpPr>
          <p:nvPr/>
        </p:nvSpPr>
        <p:spPr bwMode="auto">
          <a:xfrm>
            <a:off x="3352800" y="838200"/>
            <a:ext cx="1600200" cy="838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5" name="Freeform 16"/>
          <p:cNvSpPr>
            <a:spLocks noChangeArrowheads="1"/>
          </p:cNvSpPr>
          <p:nvPr/>
        </p:nvSpPr>
        <p:spPr bwMode="auto">
          <a:xfrm>
            <a:off x="2986088" y="1841500"/>
            <a:ext cx="996950" cy="3648075"/>
          </a:xfrm>
          <a:custGeom>
            <a:avLst/>
            <a:gdLst>
              <a:gd name="T0" fmla="*/ 0 w 996815"/>
              <a:gd name="T1" fmla="*/ 0 h 3649344"/>
              <a:gd name="T2" fmla="*/ 996815 w 996815"/>
              <a:gd name="T3" fmla="*/ 3649344 h 3649344"/>
            </a:gdLst>
            <a:ahLst/>
            <a:cxnLst/>
            <a:rect l="T0" t="T1" r="T2" b="T3"/>
            <a:pathLst>
              <a:path w="996815" h="3649344">
                <a:moveTo>
                  <a:pt x="924625" y="36094"/>
                </a:moveTo>
                <a:cubicBezTo>
                  <a:pt x="920615" y="88231"/>
                  <a:pt x="919080" y="140618"/>
                  <a:pt x="912594" y="192505"/>
                </a:cubicBezTo>
                <a:cubicBezTo>
                  <a:pt x="911021" y="205090"/>
                  <a:pt x="904046" y="216405"/>
                  <a:pt x="900562" y="228600"/>
                </a:cubicBezTo>
                <a:cubicBezTo>
                  <a:pt x="889232" y="268253"/>
                  <a:pt x="884770" y="295525"/>
                  <a:pt x="876499" y="336884"/>
                </a:cubicBezTo>
                <a:cubicBezTo>
                  <a:pt x="873426" y="370689"/>
                  <a:pt x="875581" y="459035"/>
                  <a:pt x="852436" y="505326"/>
                </a:cubicBezTo>
                <a:cubicBezTo>
                  <a:pt x="845969" y="518260"/>
                  <a:pt x="837406" y="530130"/>
                  <a:pt x="828373" y="541421"/>
                </a:cubicBezTo>
                <a:cubicBezTo>
                  <a:pt x="821287" y="550279"/>
                  <a:pt x="812330" y="557463"/>
                  <a:pt x="804309" y="565484"/>
                </a:cubicBezTo>
                <a:cubicBezTo>
                  <a:pt x="791602" y="603608"/>
                  <a:pt x="794871" y="604354"/>
                  <a:pt x="768215" y="637673"/>
                </a:cubicBezTo>
                <a:cubicBezTo>
                  <a:pt x="761129" y="646531"/>
                  <a:pt x="751237" y="652878"/>
                  <a:pt x="744151" y="661736"/>
                </a:cubicBezTo>
                <a:cubicBezTo>
                  <a:pt x="735118" y="673027"/>
                  <a:pt x="729610" y="686949"/>
                  <a:pt x="720088" y="697831"/>
                </a:cubicBezTo>
                <a:cubicBezTo>
                  <a:pt x="701414" y="719173"/>
                  <a:pt x="659930" y="757989"/>
                  <a:pt x="659930" y="757989"/>
                </a:cubicBezTo>
                <a:cubicBezTo>
                  <a:pt x="655920" y="770021"/>
                  <a:pt x="656867" y="785116"/>
                  <a:pt x="647899" y="794084"/>
                </a:cubicBezTo>
                <a:cubicBezTo>
                  <a:pt x="627449" y="814534"/>
                  <a:pt x="575709" y="842210"/>
                  <a:pt x="575709" y="842210"/>
                </a:cubicBezTo>
                <a:cubicBezTo>
                  <a:pt x="567688" y="854242"/>
                  <a:pt x="558113" y="865371"/>
                  <a:pt x="551646" y="878305"/>
                </a:cubicBezTo>
                <a:cubicBezTo>
                  <a:pt x="532477" y="916643"/>
                  <a:pt x="542073" y="961297"/>
                  <a:pt x="491488" y="986589"/>
                </a:cubicBezTo>
                <a:cubicBezTo>
                  <a:pt x="432018" y="1016324"/>
                  <a:pt x="460377" y="1004980"/>
                  <a:pt x="407267" y="1022684"/>
                </a:cubicBezTo>
                <a:cubicBezTo>
                  <a:pt x="352106" y="1105425"/>
                  <a:pt x="386577" y="1085727"/>
                  <a:pt x="323046" y="1106905"/>
                </a:cubicBezTo>
                <a:lnTo>
                  <a:pt x="274920" y="1179094"/>
                </a:lnTo>
                <a:cubicBezTo>
                  <a:pt x="266899" y="1191126"/>
                  <a:pt x="255430" y="1201471"/>
                  <a:pt x="250857" y="1215189"/>
                </a:cubicBezTo>
                <a:cubicBezTo>
                  <a:pt x="246846" y="1227221"/>
                  <a:pt x="244497" y="1239940"/>
                  <a:pt x="238825" y="1251284"/>
                </a:cubicBezTo>
                <a:cubicBezTo>
                  <a:pt x="232358" y="1264218"/>
                  <a:pt x="221229" y="1274445"/>
                  <a:pt x="214762" y="1287379"/>
                </a:cubicBezTo>
                <a:cubicBezTo>
                  <a:pt x="209090" y="1298722"/>
                  <a:pt x="208889" y="1312387"/>
                  <a:pt x="202730" y="1323473"/>
                </a:cubicBezTo>
                <a:cubicBezTo>
                  <a:pt x="188685" y="1348754"/>
                  <a:pt x="154604" y="1395663"/>
                  <a:pt x="154604" y="1395663"/>
                </a:cubicBezTo>
                <a:cubicBezTo>
                  <a:pt x="150594" y="1411705"/>
                  <a:pt x="149087" y="1428590"/>
                  <a:pt x="142573" y="1443789"/>
                </a:cubicBezTo>
                <a:cubicBezTo>
                  <a:pt x="136877" y="1457080"/>
                  <a:pt x="124382" y="1466670"/>
                  <a:pt x="118509" y="1479884"/>
                </a:cubicBezTo>
                <a:cubicBezTo>
                  <a:pt x="108207" y="1503062"/>
                  <a:pt x="102467" y="1528010"/>
                  <a:pt x="94446" y="1552073"/>
                </a:cubicBezTo>
                <a:cubicBezTo>
                  <a:pt x="90436" y="1564105"/>
                  <a:pt x="84902" y="1575732"/>
                  <a:pt x="82415" y="1588168"/>
                </a:cubicBezTo>
                <a:cubicBezTo>
                  <a:pt x="52789" y="1736292"/>
                  <a:pt x="64135" y="1667995"/>
                  <a:pt x="46320" y="1792705"/>
                </a:cubicBezTo>
                <a:cubicBezTo>
                  <a:pt x="55412" y="1919992"/>
                  <a:pt x="52889" y="1940406"/>
                  <a:pt x="70383" y="2045368"/>
                </a:cubicBezTo>
                <a:cubicBezTo>
                  <a:pt x="73745" y="2065540"/>
                  <a:pt x="77034" y="2085797"/>
                  <a:pt x="82415" y="2105526"/>
                </a:cubicBezTo>
                <a:cubicBezTo>
                  <a:pt x="89089" y="2129997"/>
                  <a:pt x="98457" y="2153652"/>
                  <a:pt x="106478" y="2177715"/>
                </a:cubicBezTo>
                <a:cubicBezTo>
                  <a:pt x="106480" y="2177720"/>
                  <a:pt x="130538" y="2249901"/>
                  <a:pt x="130541" y="2249905"/>
                </a:cubicBezTo>
                <a:cubicBezTo>
                  <a:pt x="138562" y="2261937"/>
                  <a:pt x="148137" y="2273066"/>
                  <a:pt x="154604" y="2286000"/>
                </a:cubicBezTo>
                <a:cubicBezTo>
                  <a:pt x="204417" y="2385626"/>
                  <a:pt x="121737" y="2254745"/>
                  <a:pt x="190699" y="2358189"/>
                </a:cubicBezTo>
                <a:cubicBezTo>
                  <a:pt x="206195" y="2404679"/>
                  <a:pt x="205083" y="2396369"/>
                  <a:pt x="214762" y="2454442"/>
                </a:cubicBezTo>
                <a:cubicBezTo>
                  <a:pt x="219424" y="2482415"/>
                  <a:pt x="218645" y="2511500"/>
                  <a:pt x="226794" y="2538663"/>
                </a:cubicBezTo>
                <a:cubicBezTo>
                  <a:pt x="235681" y="2568285"/>
                  <a:pt x="257475" y="2577014"/>
                  <a:pt x="274920" y="2598821"/>
                </a:cubicBezTo>
                <a:cubicBezTo>
                  <a:pt x="283953" y="2610112"/>
                  <a:pt x="293110" y="2621701"/>
                  <a:pt x="298983" y="2634915"/>
                </a:cubicBezTo>
                <a:cubicBezTo>
                  <a:pt x="309285" y="2658094"/>
                  <a:pt x="323046" y="2707105"/>
                  <a:pt x="323046" y="2707105"/>
                </a:cubicBezTo>
                <a:cubicBezTo>
                  <a:pt x="327057" y="2811379"/>
                  <a:pt x="335078" y="2915575"/>
                  <a:pt x="335078" y="3019926"/>
                </a:cubicBezTo>
                <a:cubicBezTo>
                  <a:pt x="335078" y="3309373"/>
                  <a:pt x="339403" y="3122942"/>
                  <a:pt x="311015" y="3236494"/>
                </a:cubicBezTo>
                <a:cubicBezTo>
                  <a:pt x="306166" y="3255890"/>
                  <a:pt x="299453" y="3310244"/>
                  <a:pt x="286951" y="3332747"/>
                </a:cubicBezTo>
                <a:cubicBezTo>
                  <a:pt x="272906" y="3358028"/>
                  <a:pt x="266261" y="3395790"/>
                  <a:pt x="238825" y="3404936"/>
                </a:cubicBezTo>
                <a:lnTo>
                  <a:pt x="202730" y="3416968"/>
                </a:lnTo>
                <a:cubicBezTo>
                  <a:pt x="172490" y="3507694"/>
                  <a:pt x="216800" y="3399381"/>
                  <a:pt x="154604" y="3477126"/>
                </a:cubicBezTo>
                <a:cubicBezTo>
                  <a:pt x="146681" y="3487029"/>
                  <a:pt x="149098" y="3502346"/>
                  <a:pt x="142573" y="3513221"/>
                </a:cubicBezTo>
                <a:cubicBezTo>
                  <a:pt x="136737" y="3522948"/>
                  <a:pt x="126530" y="3529263"/>
                  <a:pt x="118509" y="3537284"/>
                </a:cubicBezTo>
                <a:cubicBezTo>
                  <a:pt x="114499" y="3549316"/>
                  <a:pt x="115446" y="3564411"/>
                  <a:pt x="106478" y="3573379"/>
                </a:cubicBezTo>
                <a:cubicBezTo>
                  <a:pt x="97510" y="3582347"/>
                  <a:pt x="81727" y="3579738"/>
                  <a:pt x="70383" y="3585410"/>
                </a:cubicBezTo>
                <a:cubicBezTo>
                  <a:pt x="57449" y="3591877"/>
                  <a:pt x="46320" y="3601452"/>
                  <a:pt x="34288" y="3609473"/>
                </a:cubicBezTo>
                <a:cubicBezTo>
                  <a:pt x="26267" y="3621505"/>
                  <a:pt x="0" y="3635343"/>
                  <a:pt x="10225" y="3645568"/>
                </a:cubicBezTo>
                <a:cubicBezTo>
                  <a:pt x="14001" y="3649344"/>
                  <a:pt x="86116" y="3624282"/>
                  <a:pt x="94446" y="3621505"/>
                </a:cubicBezTo>
                <a:cubicBezTo>
                  <a:pt x="118509" y="3605463"/>
                  <a:pt x="146186" y="3593829"/>
                  <a:pt x="166636" y="3573379"/>
                </a:cubicBezTo>
                <a:lnTo>
                  <a:pt x="226794" y="3513221"/>
                </a:lnTo>
                <a:cubicBezTo>
                  <a:pt x="257034" y="3422495"/>
                  <a:pt x="212724" y="3530808"/>
                  <a:pt x="274920" y="3453063"/>
                </a:cubicBezTo>
                <a:cubicBezTo>
                  <a:pt x="282843" y="3443160"/>
                  <a:pt x="280426" y="3427843"/>
                  <a:pt x="286951" y="3416968"/>
                </a:cubicBezTo>
                <a:cubicBezTo>
                  <a:pt x="292787" y="3407241"/>
                  <a:pt x="304209" y="3401980"/>
                  <a:pt x="311015" y="3392905"/>
                </a:cubicBezTo>
                <a:cubicBezTo>
                  <a:pt x="328367" y="3369769"/>
                  <a:pt x="359141" y="3320715"/>
                  <a:pt x="359141" y="3320715"/>
                </a:cubicBezTo>
                <a:cubicBezTo>
                  <a:pt x="363783" y="3302150"/>
                  <a:pt x="383204" y="3227711"/>
                  <a:pt x="383204" y="3212431"/>
                </a:cubicBezTo>
                <a:cubicBezTo>
                  <a:pt x="383204" y="3199749"/>
                  <a:pt x="375183" y="3188368"/>
                  <a:pt x="371173" y="3176336"/>
                </a:cubicBezTo>
                <a:cubicBezTo>
                  <a:pt x="379194" y="3164305"/>
                  <a:pt x="393927" y="3154643"/>
                  <a:pt x="395236" y="3140242"/>
                </a:cubicBezTo>
                <a:cubicBezTo>
                  <a:pt x="400094" y="3086798"/>
                  <a:pt x="386186" y="3052937"/>
                  <a:pt x="371173" y="3007894"/>
                </a:cubicBezTo>
                <a:cubicBezTo>
                  <a:pt x="394890" y="2936742"/>
                  <a:pt x="392463" y="2960096"/>
                  <a:pt x="371173" y="2839452"/>
                </a:cubicBezTo>
                <a:cubicBezTo>
                  <a:pt x="366765" y="2814473"/>
                  <a:pt x="347109" y="2767263"/>
                  <a:pt x="347109" y="2767263"/>
                </a:cubicBezTo>
                <a:cubicBezTo>
                  <a:pt x="372122" y="2692225"/>
                  <a:pt x="368917" y="2717638"/>
                  <a:pt x="347109" y="2586789"/>
                </a:cubicBezTo>
                <a:cubicBezTo>
                  <a:pt x="323062" y="2442506"/>
                  <a:pt x="329053" y="2568694"/>
                  <a:pt x="311015" y="2478505"/>
                </a:cubicBezTo>
                <a:cubicBezTo>
                  <a:pt x="307004" y="2458452"/>
                  <a:pt x="303943" y="2438186"/>
                  <a:pt x="298983" y="2418347"/>
                </a:cubicBezTo>
                <a:cubicBezTo>
                  <a:pt x="295907" y="2406043"/>
                  <a:pt x="290435" y="2394447"/>
                  <a:pt x="286951" y="2382252"/>
                </a:cubicBezTo>
                <a:cubicBezTo>
                  <a:pt x="282408" y="2366353"/>
                  <a:pt x="279463" y="2350025"/>
                  <a:pt x="274920" y="2334126"/>
                </a:cubicBezTo>
                <a:cubicBezTo>
                  <a:pt x="271436" y="2321931"/>
                  <a:pt x="266372" y="2310226"/>
                  <a:pt x="262888" y="2298031"/>
                </a:cubicBezTo>
                <a:cubicBezTo>
                  <a:pt x="258345" y="2282132"/>
                  <a:pt x="255608" y="2265743"/>
                  <a:pt x="250857" y="2249905"/>
                </a:cubicBezTo>
                <a:cubicBezTo>
                  <a:pt x="243569" y="2225610"/>
                  <a:pt x="234815" y="2201778"/>
                  <a:pt x="226794" y="2177715"/>
                </a:cubicBezTo>
                <a:cubicBezTo>
                  <a:pt x="222783" y="2165684"/>
                  <a:pt x="217838" y="2153925"/>
                  <a:pt x="214762" y="2141621"/>
                </a:cubicBezTo>
                <a:cubicBezTo>
                  <a:pt x="187623" y="2033064"/>
                  <a:pt x="201157" y="2076743"/>
                  <a:pt x="178667" y="2009273"/>
                </a:cubicBezTo>
                <a:cubicBezTo>
                  <a:pt x="174657" y="1949115"/>
                  <a:pt x="172094" y="1888844"/>
                  <a:pt x="166636" y="1828800"/>
                </a:cubicBezTo>
                <a:cubicBezTo>
                  <a:pt x="164069" y="1800558"/>
                  <a:pt x="150594" y="1772653"/>
                  <a:pt x="154604" y="1744579"/>
                </a:cubicBezTo>
                <a:cubicBezTo>
                  <a:pt x="158923" y="1714342"/>
                  <a:pt x="179355" y="1688716"/>
                  <a:pt x="190699" y="1660357"/>
                </a:cubicBezTo>
                <a:cubicBezTo>
                  <a:pt x="209033" y="1614523"/>
                  <a:pt x="200507" y="1621122"/>
                  <a:pt x="214762" y="1564105"/>
                </a:cubicBezTo>
                <a:cubicBezTo>
                  <a:pt x="217838" y="1551801"/>
                  <a:pt x="222783" y="1540042"/>
                  <a:pt x="226794" y="1528010"/>
                </a:cubicBezTo>
                <a:cubicBezTo>
                  <a:pt x="248507" y="1397725"/>
                  <a:pt x="227161" y="1502664"/>
                  <a:pt x="250857" y="1419726"/>
                </a:cubicBezTo>
                <a:cubicBezTo>
                  <a:pt x="255400" y="1403827"/>
                  <a:pt x="256374" y="1386799"/>
                  <a:pt x="262888" y="1371600"/>
                </a:cubicBezTo>
                <a:cubicBezTo>
                  <a:pt x="268584" y="1358309"/>
                  <a:pt x="280484" y="1348439"/>
                  <a:pt x="286951" y="1335505"/>
                </a:cubicBezTo>
                <a:cubicBezTo>
                  <a:pt x="292623" y="1324161"/>
                  <a:pt x="292824" y="1310497"/>
                  <a:pt x="298983" y="1299410"/>
                </a:cubicBezTo>
                <a:cubicBezTo>
                  <a:pt x="313028" y="1274129"/>
                  <a:pt x="319673" y="1236367"/>
                  <a:pt x="347109" y="1227221"/>
                </a:cubicBezTo>
                <a:cubicBezTo>
                  <a:pt x="396922" y="1210616"/>
                  <a:pt x="372651" y="1222224"/>
                  <a:pt x="419299" y="1191126"/>
                </a:cubicBezTo>
                <a:cubicBezTo>
                  <a:pt x="444965" y="1114123"/>
                  <a:pt x="409673" y="1187917"/>
                  <a:pt x="467425" y="1143000"/>
                </a:cubicBezTo>
                <a:cubicBezTo>
                  <a:pt x="494287" y="1122107"/>
                  <a:pt x="515552" y="1094873"/>
                  <a:pt x="539615" y="1070810"/>
                </a:cubicBezTo>
                <a:cubicBezTo>
                  <a:pt x="551646" y="1058778"/>
                  <a:pt x="568099" y="1049934"/>
                  <a:pt x="575709" y="1034715"/>
                </a:cubicBezTo>
                <a:cubicBezTo>
                  <a:pt x="606240" y="973656"/>
                  <a:pt x="589824" y="1001512"/>
                  <a:pt x="623836" y="950494"/>
                </a:cubicBezTo>
                <a:cubicBezTo>
                  <a:pt x="627846" y="938463"/>
                  <a:pt x="628496" y="924720"/>
                  <a:pt x="635867" y="914400"/>
                </a:cubicBezTo>
                <a:cubicBezTo>
                  <a:pt x="649054" y="895939"/>
                  <a:pt x="671409" y="885150"/>
                  <a:pt x="683994" y="866273"/>
                </a:cubicBezTo>
                <a:cubicBezTo>
                  <a:pt x="692015" y="854242"/>
                  <a:pt x="699024" y="841470"/>
                  <a:pt x="708057" y="830179"/>
                </a:cubicBezTo>
                <a:cubicBezTo>
                  <a:pt x="715143" y="821321"/>
                  <a:pt x="725314" y="815190"/>
                  <a:pt x="732120" y="806115"/>
                </a:cubicBezTo>
                <a:cubicBezTo>
                  <a:pt x="749472" y="782979"/>
                  <a:pt x="780246" y="733926"/>
                  <a:pt x="780246" y="733926"/>
                </a:cubicBezTo>
                <a:cubicBezTo>
                  <a:pt x="784257" y="717884"/>
                  <a:pt x="784074" y="700157"/>
                  <a:pt x="792278" y="685800"/>
                </a:cubicBezTo>
                <a:cubicBezTo>
                  <a:pt x="800720" y="671027"/>
                  <a:pt x="817480" y="662777"/>
                  <a:pt x="828373" y="649705"/>
                </a:cubicBezTo>
                <a:cubicBezTo>
                  <a:pt x="837630" y="638596"/>
                  <a:pt x="844415" y="625642"/>
                  <a:pt x="852436" y="613610"/>
                </a:cubicBezTo>
                <a:cubicBezTo>
                  <a:pt x="827530" y="538894"/>
                  <a:pt x="839316" y="612944"/>
                  <a:pt x="876499" y="553452"/>
                </a:cubicBezTo>
                <a:cubicBezTo>
                  <a:pt x="889942" y="531943"/>
                  <a:pt x="892541" y="505326"/>
                  <a:pt x="900562" y="481263"/>
                </a:cubicBezTo>
                <a:lnTo>
                  <a:pt x="948688" y="336884"/>
                </a:lnTo>
                <a:lnTo>
                  <a:pt x="972751" y="264694"/>
                </a:lnTo>
                <a:cubicBezTo>
                  <a:pt x="987859" y="204264"/>
                  <a:pt x="979554" y="232255"/>
                  <a:pt x="996815" y="180473"/>
                </a:cubicBezTo>
                <a:cubicBezTo>
                  <a:pt x="987360" y="123743"/>
                  <a:pt x="987110" y="110415"/>
                  <a:pt x="972751" y="60157"/>
                </a:cubicBezTo>
                <a:cubicBezTo>
                  <a:pt x="969267" y="47963"/>
                  <a:pt x="968642" y="33966"/>
                  <a:pt x="960720" y="24063"/>
                </a:cubicBezTo>
                <a:cubicBezTo>
                  <a:pt x="951687" y="12772"/>
                  <a:pt x="936657" y="8021"/>
                  <a:pt x="924625" y="0"/>
                </a:cubicBezTo>
                <a:lnTo>
                  <a:pt x="876499" y="12031"/>
                </a:lnTo>
              </a:path>
            </a:pathLst>
          </a:cu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Heart 17"/>
          <p:cNvSpPr/>
          <p:nvPr/>
        </p:nvSpPr>
        <p:spPr bwMode="auto">
          <a:xfrm>
            <a:off x="4267200" y="3276600"/>
            <a:ext cx="228600" cy="304800"/>
          </a:xfrm>
          <a:prstGeom prst="hear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9" name="Teardrop 18"/>
          <p:cNvSpPr/>
          <p:nvPr/>
        </p:nvSpPr>
        <p:spPr bwMode="auto">
          <a:xfrm>
            <a:off x="3810000" y="2819400"/>
            <a:ext cx="457200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Teardrop 19"/>
          <p:cNvSpPr/>
          <p:nvPr/>
        </p:nvSpPr>
        <p:spPr bwMode="auto">
          <a:xfrm rot="20231629" flipH="1">
            <a:off x="4424363" y="2728913"/>
            <a:ext cx="454025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3" name="Freeform 22"/>
          <p:cNvSpPr>
            <a:spLocks noChangeArrowheads="1"/>
          </p:cNvSpPr>
          <p:nvPr/>
        </p:nvSpPr>
        <p:spPr bwMode="auto">
          <a:xfrm>
            <a:off x="3644900" y="3452813"/>
            <a:ext cx="1441450" cy="493712"/>
          </a:xfrm>
          <a:custGeom>
            <a:avLst/>
            <a:gdLst>
              <a:gd name="T0" fmla="*/ 0 w 1440828"/>
              <a:gd name="T1" fmla="*/ 498743 h 493295"/>
              <a:gd name="T2" fmla="*/ 24194 w 1440828"/>
              <a:gd name="T3" fmla="*/ 462248 h 493295"/>
              <a:gd name="T4" fmla="*/ 36303 w 1440828"/>
              <a:gd name="T5" fmla="*/ 425757 h 493295"/>
              <a:gd name="T6" fmla="*/ 72593 w 1440828"/>
              <a:gd name="T7" fmla="*/ 401429 h 493295"/>
              <a:gd name="T8" fmla="*/ 84692 w 1440828"/>
              <a:gd name="T9" fmla="*/ 364934 h 493295"/>
              <a:gd name="T10" fmla="*/ 145192 w 1440828"/>
              <a:gd name="T11" fmla="*/ 291948 h 493295"/>
              <a:gd name="T12" fmla="*/ 157295 w 1440828"/>
              <a:gd name="T13" fmla="*/ 255454 h 493295"/>
              <a:gd name="T14" fmla="*/ 217790 w 1440828"/>
              <a:gd name="T15" fmla="*/ 194631 h 493295"/>
              <a:gd name="T16" fmla="*/ 290383 w 1440828"/>
              <a:gd name="T17" fmla="*/ 170303 h 493295"/>
              <a:gd name="T18" fmla="*/ 314581 w 1440828"/>
              <a:gd name="T19" fmla="*/ 133810 h 493295"/>
              <a:gd name="T20" fmla="*/ 350879 w 1440828"/>
              <a:gd name="T21" fmla="*/ 121645 h 493295"/>
              <a:gd name="T22" fmla="*/ 459772 w 1440828"/>
              <a:gd name="T23" fmla="*/ 72987 h 493295"/>
              <a:gd name="T24" fmla="*/ 568666 w 1440828"/>
              <a:gd name="T25" fmla="*/ 36498 h 493295"/>
              <a:gd name="T26" fmla="*/ 604965 w 1440828"/>
              <a:gd name="T27" fmla="*/ 24326 h 493295"/>
              <a:gd name="T28" fmla="*/ 725957 w 1440828"/>
              <a:gd name="T29" fmla="*/ 0 h 493295"/>
              <a:gd name="T30" fmla="*/ 980041 w 1440828"/>
              <a:gd name="T31" fmla="*/ 12162 h 493295"/>
              <a:gd name="T32" fmla="*/ 1064738 w 1440828"/>
              <a:gd name="T33" fmla="*/ 48659 h 493295"/>
              <a:gd name="T34" fmla="*/ 1137334 w 1440828"/>
              <a:gd name="T35" fmla="*/ 72987 h 493295"/>
              <a:gd name="T36" fmla="*/ 1222028 w 1440828"/>
              <a:gd name="T37" fmla="*/ 97317 h 493295"/>
              <a:gd name="T38" fmla="*/ 1294623 w 1440828"/>
              <a:gd name="T39" fmla="*/ 145973 h 493295"/>
              <a:gd name="T40" fmla="*/ 1318822 w 1440828"/>
              <a:gd name="T41" fmla="*/ 170303 h 493295"/>
              <a:gd name="T42" fmla="*/ 1355121 w 1440828"/>
              <a:gd name="T43" fmla="*/ 182468 h 493295"/>
              <a:gd name="T44" fmla="*/ 1427715 w 1440828"/>
              <a:gd name="T45" fmla="*/ 218961 h 493295"/>
              <a:gd name="T46" fmla="*/ 1427715 w 1440828"/>
              <a:gd name="T47" fmla="*/ 267620 h 49329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40828"/>
              <a:gd name="T73" fmla="*/ 0 h 493295"/>
              <a:gd name="T74" fmla="*/ 1440828 w 1440828"/>
              <a:gd name="T75" fmla="*/ 493295 h 49329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40828" h="493295">
                <a:moveTo>
                  <a:pt x="0" y="493295"/>
                </a:moveTo>
                <a:cubicBezTo>
                  <a:pt x="8021" y="481263"/>
                  <a:pt x="17597" y="470134"/>
                  <a:pt x="24064" y="457200"/>
                </a:cubicBezTo>
                <a:cubicBezTo>
                  <a:pt x="29736" y="445856"/>
                  <a:pt x="28172" y="431008"/>
                  <a:pt x="36095" y="421105"/>
                </a:cubicBezTo>
                <a:cubicBezTo>
                  <a:pt x="45128" y="409813"/>
                  <a:pt x="60158" y="405063"/>
                  <a:pt x="72190" y="397042"/>
                </a:cubicBezTo>
                <a:cubicBezTo>
                  <a:pt x="76200" y="385011"/>
                  <a:pt x="77186" y="371500"/>
                  <a:pt x="84221" y="360948"/>
                </a:cubicBezTo>
                <a:cubicBezTo>
                  <a:pt x="137441" y="281117"/>
                  <a:pt x="105013" y="367489"/>
                  <a:pt x="144379" y="288758"/>
                </a:cubicBezTo>
                <a:cubicBezTo>
                  <a:pt x="150051" y="277414"/>
                  <a:pt x="148801" y="262809"/>
                  <a:pt x="156411" y="252663"/>
                </a:cubicBezTo>
                <a:cubicBezTo>
                  <a:pt x="173426" y="229976"/>
                  <a:pt x="189666" y="201473"/>
                  <a:pt x="216569" y="192505"/>
                </a:cubicBezTo>
                <a:lnTo>
                  <a:pt x="288758" y="168442"/>
                </a:lnTo>
                <a:cubicBezTo>
                  <a:pt x="296779" y="156411"/>
                  <a:pt x="301530" y="141381"/>
                  <a:pt x="312821" y="132348"/>
                </a:cubicBezTo>
                <a:cubicBezTo>
                  <a:pt x="322724" y="124425"/>
                  <a:pt x="337572" y="125988"/>
                  <a:pt x="348916" y="120316"/>
                </a:cubicBezTo>
                <a:cubicBezTo>
                  <a:pt x="463314" y="63117"/>
                  <a:pt x="270961" y="134270"/>
                  <a:pt x="457200" y="72190"/>
                </a:cubicBezTo>
                <a:lnTo>
                  <a:pt x="565485" y="36095"/>
                </a:lnTo>
                <a:cubicBezTo>
                  <a:pt x="577516" y="32085"/>
                  <a:pt x="589275" y="27139"/>
                  <a:pt x="601579" y="24063"/>
                </a:cubicBezTo>
                <a:cubicBezTo>
                  <a:pt x="673373" y="6116"/>
                  <a:pt x="633395" y="14751"/>
                  <a:pt x="721895" y="0"/>
                </a:cubicBezTo>
                <a:cubicBezTo>
                  <a:pt x="806116" y="4011"/>
                  <a:pt x="890510" y="5308"/>
                  <a:pt x="974558" y="12032"/>
                </a:cubicBezTo>
                <a:cubicBezTo>
                  <a:pt x="1042485" y="17466"/>
                  <a:pt x="1003879" y="23726"/>
                  <a:pt x="1058779" y="48126"/>
                </a:cubicBezTo>
                <a:cubicBezTo>
                  <a:pt x="1081958" y="58428"/>
                  <a:pt x="1106361" y="66038"/>
                  <a:pt x="1130969" y="72190"/>
                </a:cubicBezTo>
                <a:cubicBezTo>
                  <a:pt x="1142301" y="75023"/>
                  <a:pt x="1201065" y="88406"/>
                  <a:pt x="1215190" y="96253"/>
                </a:cubicBezTo>
                <a:cubicBezTo>
                  <a:pt x="1240471" y="110298"/>
                  <a:pt x="1266929" y="123930"/>
                  <a:pt x="1287379" y="144379"/>
                </a:cubicBezTo>
                <a:cubicBezTo>
                  <a:pt x="1295400" y="152400"/>
                  <a:pt x="1301716" y="162606"/>
                  <a:pt x="1311443" y="168442"/>
                </a:cubicBezTo>
                <a:cubicBezTo>
                  <a:pt x="1322318" y="174967"/>
                  <a:pt x="1336194" y="174802"/>
                  <a:pt x="1347537" y="180474"/>
                </a:cubicBezTo>
                <a:cubicBezTo>
                  <a:pt x="1440828" y="227120"/>
                  <a:pt x="1329004" y="186327"/>
                  <a:pt x="1419727" y="216569"/>
                </a:cubicBezTo>
                <a:cubicBezTo>
                  <a:pt x="1433552" y="258044"/>
                  <a:pt x="1440725" y="243695"/>
                  <a:pt x="1419727" y="264695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10800000">
            <a:off x="4267200" y="4572000"/>
            <a:ext cx="12954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ight Arrow 24">
            <a:hlinkClick r:id="rId4" action="ppaction://hlinksldjump"/>
          </p:cNvPr>
          <p:cNvSpPr/>
          <p:nvPr/>
        </p:nvSpPr>
        <p:spPr>
          <a:xfrm rot="10800000">
            <a:off x="7848600" y="5943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9B9028-9262-7D16-80B5-9622B57B40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81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195236"/>
              </p:ext>
            </p:extLst>
          </p:nvPr>
        </p:nvGraphicFramePr>
        <p:xfrm>
          <a:off x="2743200" y="152400"/>
          <a:ext cx="37338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572109" imgH="4086795" progId="PBrush">
                  <p:embed/>
                </p:oleObj>
              </mc:Choice>
              <mc:Fallback>
                <p:oleObj name="Bitmap Image" r:id="rId2" imgW="2572109" imgH="4086795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52400"/>
                        <a:ext cx="3733800" cy="60198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971800" y="6273799"/>
            <a:ext cx="3276600" cy="5842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</a:rPr>
              <a:t>MEDIAL PLANE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914400" y="2667000"/>
            <a:ext cx="1066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800000"/>
                </a:solidFill>
              </a:rPr>
              <a:t>RIGHT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6781800" y="2667000"/>
            <a:ext cx="1066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LEFT</a:t>
            </a:r>
          </a:p>
        </p:txBody>
      </p:sp>
      <p:sp>
        <p:nvSpPr>
          <p:cNvPr id="9" name="Right Arrow 16"/>
          <p:cNvSpPr>
            <a:spLocks noChangeArrowheads="1"/>
          </p:cNvSpPr>
          <p:nvPr/>
        </p:nvSpPr>
        <p:spPr bwMode="auto">
          <a:xfrm>
            <a:off x="4572000" y="2819400"/>
            <a:ext cx="20574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Right Arrow 17"/>
          <p:cNvSpPr>
            <a:spLocks noChangeArrowheads="1"/>
          </p:cNvSpPr>
          <p:nvPr/>
        </p:nvSpPr>
        <p:spPr bwMode="auto">
          <a:xfrm rot="10800000">
            <a:off x="2057400" y="2819400"/>
            <a:ext cx="24384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1" name="Straight Connector 11"/>
          <p:cNvCxnSpPr>
            <a:cxnSpLocks noChangeShapeType="1"/>
          </p:cNvCxnSpPr>
          <p:nvPr/>
        </p:nvCxnSpPr>
        <p:spPr bwMode="auto">
          <a:xfrm rot="5400000">
            <a:off x="1735932" y="3221832"/>
            <a:ext cx="5557837" cy="190500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ight Arrow 11">
            <a:hlinkClick r:id="rId4" action="ppaction://hlinksldjump"/>
          </p:cNvPr>
          <p:cNvSpPr/>
          <p:nvPr/>
        </p:nvSpPr>
        <p:spPr>
          <a:xfrm rot="10800000">
            <a:off x="8001000" y="5791200"/>
            <a:ext cx="838200" cy="482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74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FBDA497-7698-449C-BC16-E7E00DE15E02}" type="datetime1">
              <a:rPr lang="en-US" sz="1400" b="0" smtClean="0"/>
              <a:pPr eaLnBrk="1" hangingPunct="1"/>
              <a:t>12/18/2025</a:t>
            </a:fld>
            <a:endParaRPr lang="en-US" sz="1400" b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20484" name="Picture 13" descr="C:\Documents and Settings\Administrator\Desktop\101MSDCF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1295400" y="1143000"/>
            <a:ext cx="1219200" cy="5334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5867400" y="2667000"/>
            <a:ext cx="1219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6019800" y="3352800"/>
            <a:ext cx="15240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6248400" y="4648200"/>
            <a:ext cx="1600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914400" y="0"/>
            <a:ext cx="82296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bg2">
                    <a:lumMod val="90000"/>
                  </a:schemeClr>
                </a:solidFill>
              </a:rPr>
              <a:t>BODY CAVITIES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91200" y="2819400"/>
            <a:ext cx="2286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Thoracic Cavity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019800" y="3352800"/>
            <a:ext cx="2133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Diaphragm</a:t>
            </a:r>
          </a:p>
        </p:txBody>
      </p:sp>
      <p:sp>
        <p:nvSpPr>
          <p:cNvPr id="17424" name="Cloud Callout 15"/>
          <p:cNvSpPr>
            <a:spLocks noChangeArrowheads="1"/>
          </p:cNvSpPr>
          <p:nvPr/>
        </p:nvSpPr>
        <p:spPr bwMode="auto">
          <a:xfrm>
            <a:off x="3352800" y="838200"/>
            <a:ext cx="1600200" cy="838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5" name="Freeform 16"/>
          <p:cNvSpPr>
            <a:spLocks noChangeArrowheads="1"/>
          </p:cNvSpPr>
          <p:nvPr/>
        </p:nvSpPr>
        <p:spPr bwMode="auto">
          <a:xfrm>
            <a:off x="2986088" y="1841500"/>
            <a:ext cx="996950" cy="3648075"/>
          </a:xfrm>
          <a:custGeom>
            <a:avLst/>
            <a:gdLst>
              <a:gd name="T0" fmla="*/ 0 w 996815"/>
              <a:gd name="T1" fmla="*/ 0 h 3649344"/>
              <a:gd name="T2" fmla="*/ 996815 w 996815"/>
              <a:gd name="T3" fmla="*/ 3649344 h 3649344"/>
            </a:gdLst>
            <a:ahLst/>
            <a:cxnLst/>
            <a:rect l="T0" t="T1" r="T2" b="T3"/>
            <a:pathLst>
              <a:path w="996815" h="3649344">
                <a:moveTo>
                  <a:pt x="924625" y="36094"/>
                </a:moveTo>
                <a:cubicBezTo>
                  <a:pt x="920615" y="88231"/>
                  <a:pt x="919080" y="140618"/>
                  <a:pt x="912594" y="192505"/>
                </a:cubicBezTo>
                <a:cubicBezTo>
                  <a:pt x="911021" y="205090"/>
                  <a:pt x="904046" y="216405"/>
                  <a:pt x="900562" y="228600"/>
                </a:cubicBezTo>
                <a:cubicBezTo>
                  <a:pt x="889232" y="268253"/>
                  <a:pt x="884770" y="295525"/>
                  <a:pt x="876499" y="336884"/>
                </a:cubicBezTo>
                <a:cubicBezTo>
                  <a:pt x="873426" y="370689"/>
                  <a:pt x="875581" y="459035"/>
                  <a:pt x="852436" y="505326"/>
                </a:cubicBezTo>
                <a:cubicBezTo>
                  <a:pt x="845969" y="518260"/>
                  <a:pt x="837406" y="530130"/>
                  <a:pt x="828373" y="541421"/>
                </a:cubicBezTo>
                <a:cubicBezTo>
                  <a:pt x="821287" y="550279"/>
                  <a:pt x="812330" y="557463"/>
                  <a:pt x="804309" y="565484"/>
                </a:cubicBezTo>
                <a:cubicBezTo>
                  <a:pt x="791602" y="603608"/>
                  <a:pt x="794871" y="604354"/>
                  <a:pt x="768215" y="637673"/>
                </a:cubicBezTo>
                <a:cubicBezTo>
                  <a:pt x="761129" y="646531"/>
                  <a:pt x="751237" y="652878"/>
                  <a:pt x="744151" y="661736"/>
                </a:cubicBezTo>
                <a:cubicBezTo>
                  <a:pt x="735118" y="673027"/>
                  <a:pt x="729610" y="686949"/>
                  <a:pt x="720088" y="697831"/>
                </a:cubicBezTo>
                <a:cubicBezTo>
                  <a:pt x="701414" y="719173"/>
                  <a:pt x="659930" y="757989"/>
                  <a:pt x="659930" y="757989"/>
                </a:cubicBezTo>
                <a:cubicBezTo>
                  <a:pt x="655920" y="770021"/>
                  <a:pt x="656867" y="785116"/>
                  <a:pt x="647899" y="794084"/>
                </a:cubicBezTo>
                <a:cubicBezTo>
                  <a:pt x="627449" y="814534"/>
                  <a:pt x="575709" y="842210"/>
                  <a:pt x="575709" y="842210"/>
                </a:cubicBezTo>
                <a:cubicBezTo>
                  <a:pt x="567688" y="854242"/>
                  <a:pt x="558113" y="865371"/>
                  <a:pt x="551646" y="878305"/>
                </a:cubicBezTo>
                <a:cubicBezTo>
                  <a:pt x="532477" y="916643"/>
                  <a:pt x="542073" y="961297"/>
                  <a:pt x="491488" y="986589"/>
                </a:cubicBezTo>
                <a:cubicBezTo>
                  <a:pt x="432018" y="1016324"/>
                  <a:pt x="460377" y="1004980"/>
                  <a:pt x="407267" y="1022684"/>
                </a:cubicBezTo>
                <a:cubicBezTo>
                  <a:pt x="352106" y="1105425"/>
                  <a:pt x="386577" y="1085727"/>
                  <a:pt x="323046" y="1106905"/>
                </a:cubicBezTo>
                <a:lnTo>
                  <a:pt x="274920" y="1179094"/>
                </a:lnTo>
                <a:cubicBezTo>
                  <a:pt x="266899" y="1191126"/>
                  <a:pt x="255430" y="1201471"/>
                  <a:pt x="250857" y="1215189"/>
                </a:cubicBezTo>
                <a:cubicBezTo>
                  <a:pt x="246846" y="1227221"/>
                  <a:pt x="244497" y="1239940"/>
                  <a:pt x="238825" y="1251284"/>
                </a:cubicBezTo>
                <a:cubicBezTo>
                  <a:pt x="232358" y="1264218"/>
                  <a:pt x="221229" y="1274445"/>
                  <a:pt x="214762" y="1287379"/>
                </a:cubicBezTo>
                <a:cubicBezTo>
                  <a:pt x="209090" y="1298722"/>
                  <a:pt x="208889" y="1312387"/>
                  <a:pt x="202730" y="1323473"/>
                </a:cubicBezTo>
                <a:cubicBezTo>
                  <a:pt x="188685" y="1348754"/>
                  <a:pt x="154604" y="1395663"/>
                  <a:pt x="154604" y="1395663"/>
                </a:cubicBezTo>
                <a:cubicBezTo>
                  <a:pt x="150594" y="1411705"/>
                  <a:pt x="149087" y="1428590"/>
                  <a:pt x="142573" y="1443789"/>
                </a:cubicBezTo>
                <a:cubicBezTo>
                  <a:pt x="136877" y="1457080"/>
                  <a:pt x="124382" y="1466670"/>
                  <a:pt x="118509" y="1479884"/>
                </a:cubicBezTo>
                <a:cubicBezTo>
                  <a:pt x="108207" y="1503062"/>
                  <a:pt x="102467" y="1528010"/>
                  <a:pt x="94446" y="1552073"/>
                </a:cubicBezTo>
                <a:cubicBezTo>
                  <a:pt x="90436" y="1564105"/>
                  <a:pt x="84902" y="1575732"/>
                  <a:pt x="82415" y="1588168"/>
                </a:cubicBezTo>
                <a:cubicBezTo>
                  <a:pt x="52789" y="1736292"/>
                  <a:pt x="64135" y="1667995"/>
                  <a:pt x="46320" y="1792705"/>
                </a:cubicBezTo>
                <a:cubicBezTo>
                  <a:pt x="55412" y="1919992"/>
                  <a:pt x="52889" y="1940406"/>
                  <a:pt x="70383" y="2045368"/>
                </a:cubicBezTo>
                <a:cubicBezTo>
                  <a:pt x="73745" y="2065540"/>
                  <a:pt x="77034" y="2085797"/>
                  <a:pt x="82415" y="2105526"/>
                </a:cubicBezTo>
                <a:cubicBezTo>
                  <a:pt x="89089" y="2129997"/>
                  <a:pt x="98457" y="2153652"/>
                  <a:pt x="106478" y="2177715"/>
                </a:cubicBezTo>
                <a:cubicBezTo>
                  <a:pt x="106480" y="2177720"/>
                  <a:pt x="130538" y="2249901"/>
                  <a:pt x="130541" y="2249905"/>
                </a:cubicBezTo>
                <a:cubicBezTo>
                  <a:pt x="138562" y="2261937"/>
                  <a:pt x="148137" y="2273066"/>
                  <a:pt x="154604" y="2286000"/>
                </a:cubicBezTo>
                <a:cubicBezTo>
                  <a:pt x="204417" y="2385626"/>
                  <a:pt x="121737" y="2254745"/>
                  <a:pt x="190699" y="2358189"/>
                </a:cubicBezTo>
                <a:cubicBezTo>
                  <a:pt x="206195" y="2404679"/>
                  <a:pt x="205083" y="2396369"/>
                  <a:pt x="214762" y="2454442"/>
                </a:cubicBezTo>
                <a:cubicBezTo>
                  <a:pt x="219424" y="2482415"/>
                  <a:pt x="218645" y="2511500"/>
                  <a:pt x="226794" y="2538663"/>
                </a:cubicBezTo>
                <a:cubicBezTo>
                  <a:pt x="235681" y="2568285"/>
                  <a:pt x="257475" y="2577014"/>
                  <a:pt x="274920" y="2598821"/>
                </a:cubicBezTo>
                <a:cubicBezTo>
                  <a:pt x="283953" y="2610112"/>
                  <a:pt x="293110" y="2621701"/>
                  <a:pt x="298983" y="2634915"/>
                </a:cubicBezTo>
                <a:cubicBezTo>
                  <a:pt x="309285" y="2658094"/>
                  <a:pt x="323046" y="2707105"/>
                  <a:pt x="323046" y="2707105"/>
                </a:cubicBezTo>
                <a:cubicBezTo>
                  <a:pt x="327057" y="2811379"/>
                  <a:pt x="335078" y="2915575"/>
                  <a:pt x="335078" y="3019926"/>
                </a:cubicBezTo>
                <a:cubicBezTo>
                  <a:pt x="335078" y="3309373"/>
                  <a:pt x="339403" y="3122942"/>
                  <a:pt x="311015" y="3236494"/>
                </a:cubicBezTo>
                <a:cubicBezTo>
                  <a:pt x="306166" y="3255890"/>
                  <a:pt x="299453" y="3310244"/>
                  <a:pt x="286951" y="3332747"/>
                </a:cubicBezTo>
                <a:cubicBezTo>
                  <a:pt x="272906" y="3358028"/>
                  <a:pt x="266261" y="3395790"/>
                  <a:pt x="238825" y="3404936"/>
                </a:cubicBezTo>
                <a:lnTo>
                  <a:pt x="202730" y="3416968"/>
                </a:lnTo>
                <a:cubicBezTo>
                  <a:pt x="172490" y="3507694"/>
                  <a:pt x="216800" y="3399381"/>
                  <a:pt x="154604" y="3477126"/>
                </a:cubicBezTo>
                <a:cubicBezTo>
                  <a:pt x="146681" y="3487029"/>
                  <a:pt x="149098" y="3502346"/>
                  <a:pt x="142573" y="3513221"/>
                </a:cubicBezTo>
                <a:cubicBezTo>
                  <a:pt x="136737" y="3522948"/>
                  <a:pt x="126530" y="3529263"/>
                  <a:pt x="118509" y="3537284"/>
                </a:cubicBezTo>
                <a:cubicBezTo>
                  <a:pt x="114499" y="3549316"/>
                  <a:pt x="115446" y="3564411"/>
                  <a:pt x="106478" y="3573379"/>
                </a:cubicBezTo>
                <a:cubicBezTo>
                  <a:pt x="97510" y="3582347"/>
                  <a:pt x="81727" y="3579738"/>
                  <a:pt x="70383" y="3585410"/>
                </a:cubicBezTo>
                <a:cubicBezTo>
                  <a:pt x="57449" y="3591877"/>
                  <a:pt x="46320" y="3601452"/>
                  <a:pt x="34288" y="3609473"/>
                </a:cubicBezTo>
                <a:cubicBezTo>
                  <a:pt x="26267" y="3621505"/>
                  <a:pt x="0" y="3635343"/>
                  <a:pt x="10225" y="3645568"/>
                </a:cubicBezTo>
                <a:cubicBezTo>
                  <a:pt x="14001" y="3649344"/>
                  <a:pt x="86116" y="3624282"/>
                  <a:pt x="94446" y="3621505"/>
                </a:cubicBezTo>
                <a:cubicBezTo>
                  <a:pt x="118509" y="3605463"/>
                  <a:pt x="146186" y="3593829"/>
                  <a:pt x="166636" y="3573379"/>
                </a:cubicBezTo>
                <a:lnTo>
                  <a:pt x="226794" y="3513221"/>
                </a:lnTo>
                <a:cubicBezTo>
                  <a:pt x="257034" y="3422495"/>
                  <a:pt x="212724" y="3530808"/>
                  <a:pt x="274920" y="3453063"/>
                </a:cubicBezTo>
                <a:cubicBezTo>
                  <a:pt x="282843" y="3443160"/>
                  <a:pt x="280426" y="3427843"/>
                  <a:pt x="286951" y="3416968"/>
                </a:cubicBezTo>
                <a:cubicBezTo>
                  <a:pt x="292787" y="3407241"/>
                  <a:pt x="304209" y="3401980"/>
                  <a:pt x="311015" y="3392905"/>
                </a:cubicBezTo>
                <a:cubicBezTo>
                  <a:pt x="328367" y="3369769"/>
                  <a:pt x="359141" y="3320715"/>
                  <a:pt x="359141" y="3320715"/>
                </a:cubicBezTo>
                <a:cubicBezTo>
                  <a:pt x="363783" y="3302150"/>
                  <a:pt x="383204" y="3227711"/>
                  <a:pt x="383204" y="3212431"/>
                </a:cubicBezTo>
                <a:cubicBezTo>
                  <a:pt x="383204" y="3199749"/>
                  <a:pt x="375183" y="3188368"/>
                  <a:pt x="371173" y="3176336"/>
                </a:cubicBezTo>
                <a:cubicBezTo>
                  <a:pt x="379194" y="3164305"/>
                  <a:pt x="393927" y="3154643"/>
                  <a:pt x="395236" y="3140242"/>
                </a:cubicBezTo>
                <a:cubicBezTo>
                  <a:pt x="400094" y="3086798"/>
                  <a:pt x="386186" y="3052937"/>
                  <a:pt x="371173" y="3007894"/>
                </a:cubicBezTo>
                <a:cubicBezTo>
                  <a:pt x="394890" y="2936742"/>
                  <a:pt x="392463" y="2960096"/>
                  <a:pt x="371173" y="2839452"/>
                </a:cubicBezTo>
                <a:cubicBezTo>
                  <a:pt x="366765" y="2814473"/>
                  <a:pt x="347109" y="2767263"/>
                  <a:pt x="347109" y="2767263"/>
                </a:cubicBezTo>
                <a:cubicBezTo>
                  <a:pt x="372122" y="2692225"/>
                  <a:pt x="368917" y="2717638"/>
                  <a:pt x="347109" y="2586789"/>
                </a:cubicBezTo>
                <a:cubicBezTo>
                  <a:pt x="323062" y="2442506"/>
                  <a:pt x="329053" y="2568694"/>
                  <a:pt x="311015" y="2478505"/>
                </a:cubicBezTo>
                <a:cubicBezTo>
                  <a:pt x="307004" y="2458452"/>
                  <a:pt x="303943" y="2438186"/>
                  <a:pt x="298983" y="2418347"/>
                </a:cubicBezTo>
                <a:cubicBezTo>
                  <a:pt x="295907" y="2406043"/>
                  <a:pt x="290435" y="2394447"/>
                  <a:pt x="286951" y="2382252"/>
                </a:cubicBezTo>
                <a:cubicBezTo>
                  <a:pt x="282408" y="2366353"/>
                  <a:pt x="279463" y="2350025"/>
                  <a:pt x="274920" y="2334126"/>
                </a:cubicBezTo>
                <a:cubicBezTo>
                  <a:pt x="271436" y="2321931"/>
                  <a:pt x="266372" y="2310226"/>
                  <a:pt x="262888" y="2298031"/>
                </a:cubicBezTo>
                <a:cubicBezTo>
                  <a:pt x="258345" y="2282132"/>
                  <a:pt x="255608" y="2265743"/>
                  <a:pt x="250857" y="2249905"/>
                </a:cubicBezTo>
                <a:cubicBezTo>
                  <a:pt x="243569" y="2225610"/>
                  <a:pt x="234815" y="2201778"/>
                  <a:pt x="226794" y="2177715"/>
                </a:cubicBezTo>
                <a:cubicBezTo>
                  <a:pt x="222783" y="2165684"/>
                  <a:pt x="217838" y="2153925"/>
                  <a:pt x="214762" y="2141621"/>
                </a:cubicBezTo>
                <a:cubicBezTo>
                  <a:pt x="187623" y="2033064"/>
                  <a:pt x="201157" y="2076743"/>
                  <a:pt x="178667" y="2009273"/>
                </a:cubicBezTo>
                <a:cubicBezTo>
                  <a:pt x="174657" y="1949115"/>
                  <a:pt x="172094" y="1888844"/>
                  <a:pt x="166636" y="1828800"/>
                </a:cubicBezTo>
                <a:cubicBezTo>
                  <a:pt x="164069" y="1800558"/>
                  <a:pt x="150594" y="1772653"/>
                  <a:pt x="154604" y="1744579"/>
                </a:cubicBezTo>
                <a:cubicBezTo>
                  <a:pt x="158923" y="1714342"/>
                  <a:pt x="179355" y="1688716"/>
                  <a:pt x="190699" y="1660357"/>
                </a:cubicBezTo>
                <a:cubicBezTo>
                  <a:pt x="209033" y="1614523"/>
                  <a:pt x="200507" y="1621122"/>
                  <a:pt x="214762" y="1564105"/>
                </a:cubicBezTo>
                <a:cubicBezTo>
                  <a:pt x="217838" y="1551801"/>
                  <a:pt x="222783" y="1540042"/>
                  <a:pt x="226794" y="1528010"/>
                </a:cubicBezTo>
                <a:cubicBezTo>
                  <a:pt x="248507" y="1397725"/>
                  <a:pt x="227161" y="1502664"/>
                  <a:pt x="250857" y="1419726"/>
                </a:cubicBezTo>
                <a:cubicBezTo>
                  <a:pt x="255400" y="1403827"/>
                  <a:pt x="256374" y="1386799"/>
                  <a:pt x="262888" y="1371600"/>
                </a:cubicBezTo>
                <a:cubicBezTo>
                  <a:pt x="268584" y="1358309"/>
                  <a:pt x="280484" y="1348439"/>
                  <a:pt x="286951" y="1335505"/>
                </a:cubicBezTo>
                <a:cubicBezTo>
                  <a:pt x="292623" y="1324161"/>
                  <a:pt x="292824" y="1310497"/>
                  <a:pt x="298983" y="1299410"/>
                </a:cubicBezTo>
                <a:cubicBezTo>
                  <a:pt x="313028" y="1274129"/>
                  <a:pt x="319673" y="1236367"/>
                  <a:pt x="347109" y="1227221"/>
                </a:cubicBezTo>
                <a:cubicBezTo>
                  <a:pt x="396922" y="1210616"/>
                  <a:pt x="372651" y="1222224"/>
                  <a:pt x="419299" y="1191126"/>
                </a:cubicBezTo>
                <a:cubicBezTo>
                  <a:pt x="444965" y="1114123"/>
                  <a:pt x="409673" y="1187917"/>
                  <a:pt x="467425" y="1143000"/>
                </a:cubicBezTo>
                <a:cubicBezTo>
                  <a:pt x="494287" y="1122107"/>
                  <a:pt x="515552" y="1094873"/>
                  <a:pt x="539615" y="1070810"/>
                </a:cubicBezTo>
                <a:cubicBezTo>
                  <a:pt x="551646" y="1058778"/>
                  <a:pt x="568099" y="1049934"/>
                  <a:pt x="575709" y="1034715"/>
                </a:cubicBezTo>
                <a:cubicBezTo>
                  <a:pt x="606240" y="973656"/>
                  <a:pt x="589824" y="1001512"/>
                  <a:pt x="623836" y="950494"/>
                </a:cubicBezTo>
                <a:cubicBezTo>
                  <a:pt x="627846" y="938463"/>
                  <a:pt x="628496" y="924720"/>
                  <a:pt x="635867" y="914400"/>
                </a:cubicBezTo>
                <a:cubicBezTo>
                  <a:pt x="649054" y="895939"/>
                  <a:pt x="671409" y="885150"/>
                  <a:pt x="683994" y="866273"/>
                </a:cubicBezTo>
                <a:cubicBezTo>
                  <a:pt x="692015" y="854242"/>
                  <a:pt x="699024" y="841470"/>
                  <a:pt x="708057" y="830179"/>
                </a:cubicBezTo>
                <a:cubicBezTo>
                  <a:pt x="715143" y="821321"/>
                  <a:pt x="725314" y="815190"/>
                  <a:pt x="732120" y="806115"/>
                </a:cubicBezTo>
                <a:cubicBezTo>
                  <a:pt x="749472" y="782979"/>
                  <a:pt x="780246" y="733926"/>
                  <a:pt x="780246" y="733926"/>
                </a:cubicBezTo>
                <a:cubicBezTo>
                  <a:pt x="784257" y="717884"/>
                  <a:pt x="784074" y="700157"/>
                  <a:pt x="792278" y="685800"/>
                </a:cubicBezTo>
                <a:cubicBezTo>
                  <a:pt x="800720" y="671027"/>
                  <a:pt x="817480" y="662777"/>
                  <a:pt x="828373" y="649705"/>
                </a:cubicBezTo>
                <a:cubicBezTo>
                  <a:pt x="837630" y="638596"/>
                  <a:pt x="844415" y="625642"/>
                  <a:pt x="852436" y="613610"/>
                </a:cubicBezTo>
                <a:cubicBezTo>
                  <a:pt x="827530" y="538894"/>
                  <a:pt x="839316" y="612944"/>
                  <a:pt x="876499" y="553452"/>
                </a:cubicBezTo>
                <a:cubicBezTo>
                  <a:pt x="889942" y="531943"/>
                  <a:pt x="892541" y="505326"/>
                  <a:pt x="900562" y="481263"/>
                </a:cubicBezTo>
                <a:lnTo>
                  <a:pt x="948688" y="336884"/>
                </a:lnTo>
                <a:lnTo>
                  <a:pt x="972751" y="264694"/>
                </a:lnTo>
                <a:cubicBezTo>
                  <a:pt x="987859" y="204264"/>
                  <a:pt x="979554" y="232255"/>
                  <a:pt x="996815" y="180473"/>
                </a:cubicBezTo>
                <a:cubicBezTo>
                  <a:pt x="987360" y="123743"/>
                  <a:pt x="987110" y="110415"/>
                  <a:pt x="972751" y="60157"/>
                </a:cubicBezTo>
                <a:cubicBezTo>
                  <a:pt x="969267" y="47963"/>
                  <a:pt x="968642" y="33966"/>
                  <a:pt x="960720" y="24063"/>
                </a:cubicBezTo>
                <a:cubicBezTo>
                  <a:pt x="951687" y="12772"/>
                  <a:pt x="936657" y="8021"/>
                  <a:pt x="924625" y="0"/>
                </a:cubicBezTo>
                <a:lnTo>
                  <a:pt x="876499" y="12031"/>
                </a:lnTo>
              </a:path>
            </a:pathLst>
          </a:cu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Heart 17"/>
          <p:cNvSpPr/>
          <p:nvPr/>
        </p:nvSpPr>
        <p:spPr bwMode="auto">
          <a:xfrm>
            <a:off x="4267200" y="3276600"/>
            <a:ext cx="228600" cy="304800"/>
          </a:xfrm>
          <a:prstGeom prst="hear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9" name="Teardrop 18"/>
          <p:cNvSpPr/>
          <p:nvPr/>
        </p:nvSpPr>
        <p:spPr bwMode="auto">
          <a:xfrm>
            <a:off x="3810000" y="2819400"/>
            <a:ext cx="457200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Teardrop 19"/>
          <p:cNvSpPr/>
          <p:nvPr/>
        </p:nvSpPr>
        <p:spPr bwMode="auto">
          <a:xfrm rot="20231629" flipH="1">
            <a:off x="4424363" y="2728913"/>
            <a:ext cx="454025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3" name="Freeform 22"/>
          <p:cNvSpPr>
            <a:spLocks noChangeArrowheads="1"/>
          </p:cNvSpPr>
          <p:nvPr/>
        </p:nvSpPr>
        <p:spPr bwMode="auto">
          <a:xfrm>
            <a:off x="3644900" y="3452813"/>
            <a:ext cx="1441450" cy="493712"/>
          </a:xfrm>
          <a:custGeom>
            <a:avLst/>
            <a:gdLst>
              <a:gd name="T0" fmla="*/ 0 w 1440828"/>
              <a:gd name="T1" fmla="*/ 498743 h 493295"/>
              <a:gd name="T2" fmla="*/ 24194 w 1440828"/>
              <a:gd name="T3" fmla="*/ 462248 h 493295"/>
              <a:gd name="T4" fmla="*/ 36303 w 1440828"/>
              <a:gd name="T5" fmla="*/ 425757 h 493295"/>
              <a:gd name="T6" fmla="*/ 72593 w 1440828"/>
              <a:gd name="T7" fmla="*/ 401429 h 493295"/>
              <a:gd name="T8" fmla="*/ 84692 w 1440828"/>
              <a:gd name="T9" fmla="*/ 364934 h 493295"/>
              <a:gd name="T10" fmla="*/ 145192 w 1440828"/>
              <a:gd name="T11" fmla="*/ 291948 h 493295"/>
              <a:gd name="T12" fmla="*/ 157295 w 1440828"/>
              <a:gd name="T13" fmla="*/ 255454 h 493295"/>
              <a:gd name="T14" fmla="*/ 217790 w 1440828"/>
              <a:gd name="T15" fmla="*/ 194631 h 493295"/>
              <a:gd name="T16" fmla="*/ 290383 w 1440828"/>
              <a:gd name="T17" fmla="*/ 170303 h 493295"/>
              <a:gd name="T18" fmla="*/ 314581 w 1440828"/>
              <a:gd name="T19" fmla="*/ 133810 h 493295"/>
              <a:gd name="T20" fmla="*/ 350879 w 1440828"/>
              <a:gd name="T21" fmla="*/ 121645 h 493295"/>
              <a:gd name="T22" fmla="*/ 459772 w 1440828"/>
              <a:gd name="T23" fmla="*/ 72987 h 493295"/>
              <a:gd name="T24" fmla="*/ 568666 w 1440828"/>
              <a:gd name="T25" fmla="*/ 36498 h 493295"/>
              <a:gd name="T26" fmla="*/ 604965 w 1440828"/>
              <a:gd name="T27" fmla="*/ 24326 h 493295"/>
              <a:gd name="T28" fmla="*/ 725957 w 1440828"/>
              <a:gd name="T29" fmla="*/ 0 h 493295"/>
              <a:gd name="T30" fmla="*/ 980041 w 1440828"/>
              <a:gd name="T31" fmla="*/ 12162 h 493295"/>
              <a:gd name="T32" fmla="*/ 1064738 w 1440828"/>
              <a:gd name="T33" fmla="*/ 48659 h 493295"/>
              <a:gd name="T34" fmla="*/ 1137334 w 1440828"/>
              <a:gd name="T35" fmla="*/ 72987 h 493295"/>
              <a:gd name="T36" fmla="*/ 1222028 w 1440828"/>
              <a:gd name="T37" fmla="*/ 97317 h 493295"/>
              <a:gd name="T38" fmla="*/ 1294623 w 1440828"/>
              <a:gd name="T39" fmla="*/ 145973 h 493295"/>
              <a:gd name="T40" fmla="*/ 1318822 w 1440828"/>
              <a:gd name="T41" fmla="*/ 170303 h 493295"/>
              <a:gd name="T42" fmla="*/ 1355121 w 1440828"/>
              <a:gd name="T43" fmla="*/ 182468 h 493295"/>
              <a:gd name="T44" fmla="*/ 1427715 w 1440828"/>
              <a:gd name="T45" fmla="*/ 218961 h 493295"/>
              <a:gd name="T46" fmla="*/ 1427715 w 1440828"/>
              <a:gd name="T47" fmla="*/ 267620 h 49329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40828"/>
              <a:gd name="T73" fmla="*/ 0 h 493295"/>
              <a:gd name="T74" fmla="*/ 1440828 w 1440828"/>
              <a:gd name="T75" fmla="*/ 493295 h 49329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440828" h="493295">
                <a:moveTo>
                  <a:pt x="0" y="493295"/>
                </a:moveTo>
                <a:cubicBezTo>
                  <a:pt x="8021" y="481263"/>
                  <a:pt x="17597" y="470134"/>
                  <a:pt x="24064" y="457200"/>
                </a:cubicBezTo>
                <a:cubicBezTo>
                  <a:pt x="29736" y="445856"/>
                  <a:pt x="28172" y="431008"/>
                  <a:pt x="36095" y="421105"/>
                </a:cubicBezTo>
                <a:cubicBezTo>
                  <a:pt x="45128" y="409813"/>
                  <a:pt x="60158" y="405063"/>
                  <a:pt x="72190" y="397042"/>
                </a:cubicBezTo>
                <a:cubicBezTo>
                  <a:pt x="76200" y="385011"/>
                  <a:pt x="77186" y="371500"/>
                  <a:pt x="84221" y="360948"/>
                </a:cubicBezTo>
                <a:cubicBezTo>
                  <a:pt x="137441" y="281117"/>
                  <a:pt x="105013" y="367489"/>
                  <a:pt x="144379" y="288758"/>
                </a:cubicBezTo>
                <a:cubicBezTo>
                  <a:pt x="150051" y="277414"/>
                  <a:pt x="148801" y="262809"/>
                  <a:pt x="156411" y="252663"/>
                </a:cubicBezTo>
                <a:cubicBezTo>
                  <a:pt x="173426" y="229976"/>
                  <a:pt x="189666" y="201473"/>
                  <a:pt x="216569" y="192505"/>
                </a:cubicBezTo>
                <a:lnTo>
                  <a:pt x="288758" y="168442"/>
                </a:lnTo>
                <a:cubicBezTo>
                  <a:pt x="296779" y="156411"/>
                  <a:pt x="301530" y="141381"/>
                  <a:pt x="312821" y="132348"/>
                </a:cubicBezTo>
                <a:cubicBezTo>
                  <a:pt x="322724" y="124425"/>
                  <a:pt x="337572" y="125988"/>
                  <a:pt x="348916" y="120316"/>
                </a:cubicBezTo>
                <a:cubicBezTo>
                  <a:pt x="463314" y="63117"/>
                  <a:pt x="270961" y="134270"/>
                  <a:pt x="457200" y="72190"/>
                </a:cubicBezTo>
                <a:lnTo>
                  <a:pt x="565485" y="36095"/>
                </a:lnTo>
                <a:cubicBezTo>
                  <a:pt x="577516" y="32085"/>
                  <a:pt x="589275" y="27139"/>
                  <a:pt x="601579" y="24063"/>
                </a:cubicBezTo>
                <a:cubicBezTo>
                  <a:pt x="673373" y="6116"/>
                  <a:pt x="633395" y="14751"/>
                  <a:pt x="721895" y="0"/>
                </a:cubicBezTo>
                <a:cubicBezTo>
                  <a:pt x="806116" y="4011"/>
                  <a:pt x="890510" y="5308"/>
                  <a:pt x="974558" y="12032"/>
                </a:cubicBezTo>
                <a:cubicBezTo>
                  <a:pt x="1042485" y="17466"/>
                  <a:pt x="1003879" y="23726"/>
                  <a:pt x="1058779" y="48126"/>
                </a:cubicBezTo>
                <a:cubicBezTo>
                  <a:pt x="1081958" y="58428"/>
                  <a:pt x="1106361" y="66038"/>
                  <a:pt x="1130969" y="72190"/>
                </a:cubicBezTo>
                <a:cubicBezTo>
                  <a:pt x="1142301" y="75023"/>
                  <a:pt x="1201065" y="88406"/>
                  <a:pt x="1215190" y="96253"/>
                </a:cubicBezTo>
                <a:cubicBezTo>
                  <a:pt x="1240471" y="110298"/>
                  <a:pt x="1266929" y="123930"/>
                  <a:pt x="1287379" y="144379"/>
                </a:cubicBezTo>
                <a:cubicBezTo>
                  <a:pt x="1295400" y="152400"/>
                  <a:pt x="1301716" y="162606"/>
                  <a:pt x="1311443" y="168442"/>
                </a:cubicBezTo>
                <a:cubicBezTo>
                  <a:pt x="1322318" y="174967"/>
                  <a:pt x="1336194" y="174802"/>
                  <a:pt x="1347537" y="180474"/>
                </a:cubicBezTo>
                <a:cubicBezTo>
                  <a:pt x="1440828" y="227120"/>
                  <a:pt x="1329004" y="186327"/>
                  <a:pt x="1419727" y="216569"/>
                </a:cubicBezTo>
                <a:cubicBezTo>
                  <a:pt x="1433552" y="258044"/>
                  <a:pt x="1440725" y="243695"/>
                  <a:pt x="1419727" y="264695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" name="Right Arrow 24">
            <a:hlinkClick r:id="rId4" action="ppaction://hlinksldjump"/>
          </p:cNvPr>
          <p:cNvSpPr/>
          <p:nvPr/>
        </p:nvSpPr>
        <p:spPr>
          <a:xfrm rot="10800000">
            <a:off x="7848600" y="5943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B22B65-7820-AB38-B35D-A7885B4C5B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8119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FBDA497-7698-449C-BC16-E7E00DE15E02}" type="datetime1">
              <a:rPr lang="en-US" sz="1400" b="0" smtClean="0"/>
              <a:pPr eaLnBrk="1" hangingPunct="1"/>
              <a:t>12/18/2025</a:t>
            </a:fld>
            <a:endParaRPr lang="en-US" sz="1400" b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20484" name="Picture 13" descr="C:\Documents and Settings\Administrator\Desktop\101MSDCF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1295400" y="1143000"/>
            <a:ext cx="1219200" cy="5334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5867400" y="2667000"/>
            <a:ext cx="1219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6019800" y="3352800"/>
            <a:ext cx="15240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6248400" y="4648200"/>
            <a:ext cx="1600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914400" y="0"/>
            <a:ext cx="82296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bg2">
                    <a:lumMod val="90000"/>
                  </a:schemeClr>
                </a:solidFill>
              </a:rPr>
              <a:t>BODY CAVITIES</a:t>
            </a:r>
          </a:p>
        </p:txBody>
      </p:sp>
      <p:sp>
        <p:nvSpPr>
          <p:cNvPr id="17424" name="Cloud Callout 15"/>
          <p:cNvSpPr>
            <a:spLocks noChangeArrowheads="1"/>
          </p:cNvSpPr>
          <p:nvPr/>
        </p:nvSpPr>
        <p:spPr bwMode="auto">
          <a:xfrm>
            <a:off x="3352800" y="838200"/>
            <a:ext cx="1600200" cy="838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5" name="Freeform 16"/>
          <p:cNvSpPr>
            <a:spLocks noChangeArrowheads="1"/>
          </p:cNvSpPr>
          <p:nvPr/>
        </p:nvSpPr>
        <p:spPr bwMode="auto">
          <a:xfrm>
            <a:off x="2986088" y="1841500"/>
            <a:ext cx="996950" cy="3648075"/>
          </a:xfrm>
          <a:custGeom>
            <a:avLst/>
            <a:gdLst>
              <a:gd name="T0" fmla="*/ 0 w 996815"/>
              <a:gd name="T1" fmla="*/ 0 h 3649344"/>
              <a:gd name="T2" fmla="*/ 996815 w 996815"/>
              <a:gd name="T3" fmla="*/ 3649344 h 3649344"/>
            </a:gdLst>
            <a:ahLst/>
            <a:cxnLst/>
            <a:rect l="T0" t="T1" r="T2" b="T3"/>
            <a:pathLst>
              <a:path w="996815" h="3649344">
                <a:moveTo>
                  <a:pt x="924625" y="36094"/>
                </a:moveTo>
                <a:cubicBezTo>
                  <a:pt x="920615" y="88231"/>
                  <a:pt x="919080" y="140618"/>
                  <a:pt x="912594" y="192505"/>
                </a:cubicBezTo>
                <a:cubicBezTo>
                  <a:pt x="911021" y="205090"/>
                  <a:pt x="904046" y="216405"/>
                  <a:pt x="900562" y="228600"/>
                </a:cubicBezTo>
                <a:cubicBezTo>
                  <a:pt x="889232" y="268253"/>
                  <a:pt x="884770" y="295525"/>
                  <a:pt x="876499" y="336884"/>
                </a:cubicBezTo>
                <a:cubicBezTo>
                  <a:pt x="873426" y="370689"/>
                  <a:pt x="875581" y="459035"/>
                  <a:pt x="852436" y="505326"/>
                </a:cubicBezTo>
                <a:cubicBezTo>
                  <a:pt x="845969" y="518260"/>
                  <a:pt x="837406" y="530130"/>
                  <a:pt x="828373" y="541421"/>
                </a:cubicBezTo>
                <a:cubicBezTo>
                  <a:pt x="821287" y="550279"/>
                  <a:pt x="812330" y="557463"/>
                  <a:pt x="804309" y="565484"/>
                </a:cubicBezTo>
                <a:cubicBezTo>
                  <a:pt x="791602" y="603608"/>
                  <a:pt x="794871" y="604354"/>
                  <a:pt x="768215" y="637673"/>
                </a:cubicBezTo>
                <a:cubicBezTo>
                  <a:pt x="761129" y="646531"/>
                  <a:pt x="751237" y="652878"/>
                  <a:pt x="744151" y="661736"/>
                </a:cubicBezTo>
                <a:cubicBezTo>
                  <a:pt x="735118" y="673027"/>
                  <a:pt x="729610" y="686949"/>
                  <a:pt x="720088" y="697831"/>
                </a:cubicBezTo>
                <a:cubicBezTo>
                  <a:pt x="701414" y="719173"/>
                  <a:pt x="659930" y="757989"/>
                  <a:pt x="659930" y="757989"/>
                </a:cubicBezTo>
                <a:cubicBezTo>
                  <a:pt x="655920" y="770021"/>
                  <a:pt x="656867" y="785116"/>
                  <a:pt x="647899" y="794084"/>
                </a:cubicBezTo>
                <a:cubicBezTo>
                  <a:pt x="627449" y="814534"/>
                  <a:pt x="575709" y="842210"/>
                  <a:pt x="575709" y="842210"/>
                </a:cubicBezTo>
                <a:cubicBezTo>
                  <a:pt x="567688" y="854242"/>
                  <a:pt x="558113" y="865371"/>
                  <a:pt x="551646" y="878305"/>
                </a:cubicBezTo>
                <a:cubicBezTo>
                  <a:pt x="532477" y="916643"/>
                  <a:pt x="542073" y="961297"/>
                  <a:pt x="491488" y="986589"/>
                </a:cubicBezTo>
                <a:cubicBezTo>
                  <a:pt x="432018" y="1016324"/>
                  <a:pt x="460377" y="1004980"/>
                  <a:pt x="407267" y="1022684"/>
                </a:cubicBezTo>
                <a:cubicBezTo>
                  <a:pt x="352106" y="1105425"/>
                  <a:pt x="386577" y="1085727"/>
                  <a:pt x="323046" y="1106905"/>
                </a:cubicBezTo>
                <a:lnTo>
                  <a:pt x="274920" y="1179094"/>
                </a:lnTo>
                <a:cubicBezTo>
                  <a:pt x="266899" y="1191126"/>
                  <a:pt x="255430" y="1201471"/>
                  <a:pt x="250857" y="1215189"/>
                </a:cubicBezTo>
                <a:cubicBezTo>
                  <a:pt x="246846" y="1227221"/>
                  <a:pt x="244497" y="1239940"/>
                  <a:pt x="238825" y="1251284"/>
                </a:cubicBezTo>
                <a:cubicBezTo>
                  <a:pt x="232358" y="1264218"/>
                  <a:pt x="221229" y="1274445"/>
                  <a:pt x="214762" y="1287379"/>
                </a:cubicBezTo>
                <a:cubicBezTo>
                  <a:pt x="209090" y="1298722"/>
                  <a:pt x="208889" y="1312387"/>
                  <a:pt x="202730" y="1323473"/>
                </a:cubicBezTo>
                <a:cubicBezTo>
                  <a:pt x="188685" y="1348754"/>
                  <a:pt x="154604" y="1395663"/>
                  <a:pt x="154604" y="1395663"/>
                </a:cubicBezTo>
                <a:cubicBezTo>
                  <a:pt x="150594" y="1411705"/>
                  <a:pt x="149087" y="1428590"/>
                  <a:pt x="142573" y="1443789"/>
                </a:cubicBezTo>
                <a:cubicBezTo>
                  <a:pt x="136877" y="1457080"/>
                  <a:pt x="124382" y="1466670"/>
                  <a:pt x="118509" y="1479884"/>
                </a:cubicBezTo>
                <a:cubicBezTo>
                  <a:pt x="108207" y="1503062"/>
                  <a:pt x="102467" y="1528010"/>
                  <a:pt x="94446" y="1552073"/>
                </a:cubicBezTo>
                <a:cubicBezTo>
                  <a:pt x="90436" y="1564105"/>
                  <a:pt x="84902" y="1575732"/>
                  <a:pt x="82415" y="1588168"/>
                </a:cubicBezTo>
                <a:cubicBezTo>
                  <a:pt x="52789" y="1736292"/>
                  <a:pt x="64135" y="1667995"/>
                  <a:pt x="46320" y="1792705"/>
                </a:cubicBezTo>
                <a:cubicBezTo>
                  <a:pt x="55412" y="1919992"/>
                  <a:pt x="52889" y="1940406"/>
                  <a:pt x="70383" y="2045368"/>
                </a:cubicBezTo>
                <a:cubicBezTo>
                  <a:pt x="73745" y="2065540"/>
                  <a:pt x="77034" y="2085797"/>
                  <a:pt x="82415" y="2105526"/>
                </a:cubicBezTo>
                <a:cubicBezTo>
                  <a:pt x="89089" y="2129997"/>
                  <a:pt x="98457" y="2153652"/>
                  <a:pt x="106478" y="2177715"/>
                </a:cubicBezTo>
                <a:cubicBezTo>
                  <a:pt x="106480" y="2177720"/>
                  <a:pt x="130538" y="2249901"/>
                  <a:pt x="130541" y="2249905"/>
                </a:cubicBezTo>
                <a:cubicBezTo>
                  <a:pt x="138562" y="2261937"/>
                  <a:pt x="148137" y="2273066"/>
                  <a:pt x="154604" y="2286000"/>
                </a:cubicBezTo>
                <a:cubicBezTo>
                  <a:pt x="204417" y="2385626"/>
                  <a:pt x="121737" y="2254745"/>
                  <a:pt x="190699" y="2358189"/>
                </a:cubicBezTo>
                <a:cubicBezTo>
                  <a:pt x="206195" y="2404679"/>
                  <a:pt x="205083" y="2396369"/>
                  <a:pt x="214762" y="2454442"/>
                </a:cubicBezTo>
                <a:cubicBezTo>
                  <a:pt x="219424" y="2482415"/>
                  <a:pt x="218645" y="2511500"/>
                  <a:pt x="226794" y="2538663"/>
                </a:cubicBezTo>
                <a:cubicBezTo>
                  <a:pt x="235681" y="2568285"/>
                  <a:pt x="257475" y="2577014"/>
                  <a:pt x="274920" y="2598821"/>
                </a:cubicBezTo>
                <a:cubicBezTo>
                  <a:pt x="283953" y="2610112"/>
                  <a:pt x="293110" y="2621701"/>
                  <a:pt x="298983" y="2634915"/>
                </a:cubicBezTo>
                <a:cubicBezTo>
                  <a:pt x="309285" y="2658094"/>
                  <a:pt x="323046" y="2707105"/>
                  <a:pt x="323046" y="2707105"/>
                </a:cubicBezTo>
                <a:cubicBezTo>
                  <a:pt x="327057" y="2811379"/>
                  <a:pt x="335078" y="2915575"/>
                  <a:pt x="335078" y="3019926"/>
                </a:cubicBezTo>
                <a:cubicBezTo>
                  <a:pt x="335078" y="3309373"/>
                  <a:pt x="339403" y="3122942"/>
                  <a:pt x="311015" y="3236494"/>
                </a:cubicBezTo>
                <a:cubicBezTo>
                  <a:pt x="306166" y="3255890"/>
                  <a:pt x="299453" y="3310244"/>
                  <a:pt x="286951" y="3332747"/>
                </a:cubicBezTo>
                <a:cubicBezTo>
                  <a:pt x="272906" y="3358028"/>
                  <a:pt x="266261" y="3395790"/>
                  <a:pt x="238825" y="3404936"/>
                </a:cubicBezTo>
                <a:lnTo>
                  <a:pt x="202730" y="3416968"/>
                </a:lnTo>
                <a:cubicBezTo>
                  <a:pt x="172490" y="3507694"/>
                  <a:pt x="216800" y="3399381"/>
                  <a:pt x="154604" y="3477126"/>
                </a:cubicBezTo>
                <a:cubicBezTo>
                  <a:pt x="146681" y="3487029"/>
                  <a:pt x="149098" y="3502346"/>
                  <a:pt x="142573" y="3513221"/>
                </a:cubicBezTo>
                <a:cubicBezTo>
                  <a:pt x="136737" y="3522948"/>
                  <a:pt x="126530" y="3529263"/>
                  <a:pt x="118509" y="3537284"/>
                </a:cubicBezTo>
                <a:cubicBezTo>
                  <a:pt x="114499" y="3549316"/>
                  <a:pt x="115446" y="3564411"/>
                  <a:pt x="106478" y="3573379"/>
                </a:cubicBezTo>
                <a:cubicBezTo>
                  <a:pt x="97510" y="3582347"/>
                  <a:pt x="81727" y="3579738"/>
                  <a:pt x="70383" y="3585410"/>
                </a:cubicBezTo>
                <a:cubicBezTo>
                  <a:pt x="57449" y="3591877"/>
                  <a:pt x="46320" y="3601452"/>
                  <a:pt x="34288" y="3609473"/>
                </a:cubicBezTo>
                <a:cubicBezTo>
                  <a:pt x="26267" y="3621505"/>
                  <a:pt x="0" y="3635343"/>
                  <a:pt x="10225" y="3645568"/>
                </a:cubicBezTo>
                <a:cubicBezTo>
                  <a:pt x="14001" y="3649344"/>
                  <a:pt x="86116" y="3624282"/>
                  <a:pt x="94446" y="3621505"/>
                </a:cubicBezTo>
                <a:cubicBezTo>
                  <a:pt x="118509" y="3605463"/>
                  <a:pt x="146186" y="3593829"/>
                  <a:pt x="166636" y="3573379"/>
                </a:cubicBezTo>
                <a:lnTo>
                  <a:pt x="226794" y="3513221"/>
                </a:lnTo>
                <a:cubicBezTo>
                  <a:pt x="257034" y="3422495"/>
                  <a:pt x="212724" y="3530808"/>
                  <a:pt x="274920" y="3453063"/>
                </a:cubicBezTo>
                <a:cubicBezTo>
                  <a:pt x="282843" y="3443160"/>
                  <a:pt x="280426" y="3427843"/>
                  <a:pt x="286951" y="3416968"/>
                </a:cubicBezTo>
                <a:cubicBezTo>
                  <a:pt x="292787" y="3407241"/>
                  <a:pt x="304209" y="3401980"/>
                  <a:pt x="311015" y="3392905"/>
                </a:cubicBezTo>
                <a:cubicBezTo>
                  <a:pt x="328367" y="3369769"/>
                  <a:pt x="359141" y="3320715"/>
                  <a:pt x="359141" y="3320715"/>
                </a:cubicBezTo>
                <a:cubicBezTo>
                  <a:pt x="363783" y="3302150"/>
                  <a:pt x="383204" y="3227711"/>
                  <a:pt x="383204" y="3212431"/>
                </a:cubicBezTo>
                <a:cubicBezTo>
                  <a:pt x="383204" y="3199749"/>
                  <a:pt x="375183" y="3188368"/>
                  <a:pt x="371173" y="3176336"/>
                </a:cubicBezTo>
                <a:cubicBezTo>
                  <a:pt x="379194" y="3164305"/>
                  <a:pt x="393927" y="3154643"/>
                  <a:pt x="395236" y="3140242"/>
                </a:cubicBezTo>
                <a:cubicBezTo>
                  <a:pt x="400094" y="3086798"/>
                  <a:pt x="386186" y="3052937"/>
                  <a:pt x="371173" y="3007894"/>
                </a:cubicBezTo>
                <a:cubicBezTo>
                  <a:pt x="394890" y="2936742"/>
                  <a:pt x="392463" y="2960096"/>
                  <a:pt x="371173" y="2839452"/>
                </a:cubicBezTo>
                <a:cubicBezTo>
                  <a:pt x="366765" y="2814473"/>
                  <a:pt x="347109" y="2767263"/>
                  <a:pt x="347109" y="2767263"/>
                </a:cubicBezTo>
                <a:cubicBezTo>
                  <a:pt x="372122" y="2692225"/>
                  <a:pt x="368917" y="2717638"/>
                  <a:pt x="347109" y="2586789"/>
                </a:cubicBezTo>
                <a:cubicBezTo>
                  <a:pt x="323062" y="2442506"/>
                  <a:pt x="329053" y="2568694"/>
                  <a:pt x="311015" y="2478505"/>
                </a:cubicBezTo>
                <a:cubicBezTo>
                  <a:pt x="307004" y="2458452"/>
                  <a:pt x="303943" y="2438186"/>
                  <a:pt x="298983" y="2418347"/>
                </a:cubicBezTo>
                <a:cubicBezTo>
                  <a:pt x="295907" y="2406043"/>
                  <a:pt x="290435" y="2394447"/>
                  <a:pt x="286951" y="2382252"/>
                </a:cubicBezTo>
                <a:cubicBezTo>
                  <a:pt x="282408" y="2366353"/>
                  <a:pt x="279463" y="2350025"/>
                  <a:pt x="274920" y="2334126"/>
                </a:cubicBezTo>
                <a:cubicBezTo>
                  <a:pt x="271436" y="2321931"/>
                  <a:pt x="266372" y="2310226"/>
                  <a:pt x="262888" y="2298031"/>
                </a:cubicBezTo>
                <a:cubicBezTo>
                  <a:pt x="258345" y="2282132"/>
                  <a:pt x="255608" y="2265743"/>
                  <a:pt x="250857" y="2249905"/>
                </a:cubicBezTo>
                <a:cubicBezTo>
                  <a:pt x="243569" y="2225610"/>
                  <a:pt x="234815" y="2201778"/>
                  <a:pt x="226794" y="2177715"/>
                </a:cubicBezTo>
                <a:cubicBezTo>
                  <a:pt x="222783" y="2165684"/>
                  <a:pt x="217838" y="2153925"/>
                  <a:pt x="214762" y="2141621"/>
                </a:cubicBezTo>
                <a:cubicBezTo>
                  <a:pt x="187623" y="2033064"/>
                  <a:pt x="201157" y="2076743"/>
                  <a:pt x="178667" y="2009273"/>
                </a:cubicBezTo>
                <a:cubicBezTo>
                  <a:pt x="174657" y="1949115"/>
                  <a:pt x="172094" y="1888844"/>
                  <a:pt x="166636" y="1828800"/>
                </a:cubicBezTo>
                <a:cubicBezTo>
                  <a:pt x="164069" y="1800558"/>
                  <a:pt x="150594" y="1772653"/>
                  <a:pt x="154604" y="1744579"/>
                </a:cubicBezTo>
                <a:cubicBezTo>
                  <a:pt x="158923" y="1714342"/>
                  <a:pt x="179355" y="1688716"/>
                  <a:pt x="190699" y="1660357"/>
                </a:cubicBezTo>
                <a:cubicBezTo>
                  <a:pt x="209033" y="1614523"/>
                  <a:pt x="200507" y="1621122"/>
                  <a:pt x="214762" y="1564105"/>
                </a:cubicBezTo>
                <a:cubicBezTo>
                  <a:pt x="217838" y="1551801"/>
                  <a:pt x="222783" y="1540042"/>
                  <a:pt x="226794" y="1528010"/>
                </a:cubicBezTo>
                <a:cubicBezTo>
                  <a:pt x="248507" y="1397725"/>
                  <a:pt x="227161" y="1502664"/>
                  <a:pt x="250857" y="1419726"/>
                </a:cubicBezTo>
                <a:cubicBezTo>
                  <a:pt x="255400" y="1403827"/>
                  <a:pt x="256374" y="1386799"/>
                  <a:pt x="262888" y="1371600"/>
                </a:cubicBezTo>
                <a:cubicBezTo>
                  <a:pt x="268584" y="1358309"/>
                  <a:pt x="280484" y="1348439"/>
                  <a:pt x="286951" y="1335505"/>
                </a:cubicBezTo>
                <a:cubicBezTo>
                  <a:pt x="292623" y="1324161"/>
                  <a:pt x="292824" y="1310497"/>
                  <a:pt x="298983" y="1299410"/>
                </a:cubicBezTo>
                <a:cubicBezTo>
                  <a:pt x="313028" y="1274129"/>
                  <a:pt x="319673" y="1236367"/>
                  <a:pt x="347109" y="1227221"/>
                </a:cubicBezTo>
                <a:cubicBezTo>
                  <a:pt x="396922" y="1210616"/>
                  <a:pt x="372651" y="1222224"/>
                  <a:pt x="419299" y="1191126"/>
                </a:cubicBezTo>
                <a:cubicBezTo>
                  <a:pt x="444965" y="1114123"/>
                  <a:pt x="409673" y="1187917"/>
                  <a:pt x="467425" y="1143000"/>
                </a:cubicBezTo>
                <a:cubicBezTo>
                  <a:pt x="494287" y="1122107"/>
                  <a:pt x="515552" y="1094873"/>
                  <a:pt x="539615" y="1070810"/>
                </a:cubicBezTo>
                <a:cubicBezTo>
                  <a:pt x="551646" y="1058778"/>
                  <a:pt x="568099" y="1049934"/>
                  <a:pt x="575709" y="1034715"/>
                </a:cubicBezTo>
                <a:cubicBezTo>
                  <a:pt x="606240" y="973656"/>
                  <a:pt x="589824" y="1001512"/>
                  <a:pt x="623836" y="950494"/>
                </a:cubicBezTo>
                <a:cubicBezTo>
                  <a:pt x="627846" y="938463"/>
                  <a:pt x="628496" y="924720"/>
                  <a:pt x="635867" y="914400"/>
                </a:cubicBezTo>
                <a:cubicBezTo>
                  <a:pt x="649054" y="895939"/>
                  <a:pt x="671409" y="885150"/>
                  <a:pt x="683994" y="866273"/>
                </a:cubicBezTo>
                <a:cubicBezTo>
                  <a:pt x="692015" y="854242"/>
                  <a:pt x="699024" y="841470"/>
                  <a:pt x="708057" y="830179"/>
                </a:cubicBezTo>
                <a:cubicBezTo>
                  <a:pt x="715143" y="821321"/>
                  <a:pt x="725314" y="815190"/>
                  <a:pt x="732120" y="806115"/>
                </a:cubicBezTo>
                <a:cubicBezTo>
                  <a:pt x="749472" y="782979"/>
                  <a:pt x="780246" y="733926"/>
                  <a:pt x="780246" y="733926"/>
                </a:cubicBezTo>
                <a:cubicBezTo>
                  <a:pt x="784257" y="717884"/>
                  <a:pt x="784074" y="700157"/>
                  <a:pt x="792278" y="685800"/>
                </a:cubicBezTo>
                <a:cubicBezTo>
                  <a:pt x="800720" y="671027"/>
                  <a:pt x="817480" y="662777"/>
                  <a:pt x="828373" y="649705"/>
                </a:cubicBezTo>
                <a:cubicBezTo>
                  <a:pt x="837630" y="638596"/>
                  <a:pt x="844415" y="625642"/>
                  <a:pt x="852436" y="613610"/>
                </a:cubicBezTo>
                <a:cubicBezTo>
                  <a:pt x="827530" y="538894"/>
                  <a:pt x="839316" y="612944"/>
                  <a:pt x="876499" y="553452"/>
                </a:cubicBezTo>
                <a:cubicBezTo>
                  <a:pt x="889942" y="531943"/>
                  <a:pt x="892541" y="505326"/>
                  <a:pt x="900562" y="481263"/>
                </a:cubicBezTo>
                <a:lnTo>
                  <a:pt x="948688" y="336884"/>
                </a:lnTo>
                <a:lnTo>
                  <a:pt x="972751" y="264694"/>
                </a:lnTo>
                <a:cubicBezTo>
                  <a:pt x="987859" y="204264"/>
                  <a:pt x="979554" y="232255"/>
                  <a:pt x="996815" y="180473"/>
                </a:cubicBezTo>
                <a:cubicBezTo>
                  <a:pt x="987360" y="123743"/>
                  <a:pt x="987110" y="110415"/>
                  <a:pt x="972751" y="60157"/>
                </a:cubicBezTo>
                <a:cubicBezTo>
                  <a:pt x="969267" y="47963"/>
                  <a:pt x="968642" y="33966"/>
                  <a:pt x="960720" y="24063"/>
                </a:cubicBezTo>
                <a:cubicBezTo>
                  <a:pt x="951687" y="12772"/>
                  <a:pt x="936657" y="8021"/>
                  <a:pt x="924625" y="0"/>
                </a:cubicBezTo>
                <a:lnTo>
                  <a:pt x="876499" y="12031"/>
                </a:lnTo>
              </a:path>
            </a:pathLst>
          </a:cu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Heart 17"/>
          <p:cNvSpPr/>
          <p:nvPr/>
        </p:nvSpPr>
        <p:spPr bwMode="auto">
          <a:xfrm>
            <a:off x="4267200" y="3276600"/>
            <a:ext cx="228600" cy="304800"/>
          </a:xfrm>
          <a:prstGeom prst="hear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9" name="Teardrop 18"/>
          <p:cNvSpPr/>
          <p:nvPr/>
        </p:nvSpPr>
        <p:spPr bwMode="auto">
          <a:xfrm>
            <a:off x="3810000" y="2819400"/>
            <a:ext cx="457200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Teardrop 19"/>
          <p:cNvSpPr/>
          <p:nvPr/>
        </p:nvSpPr>
        <p:spPr bwMode="auto">
          <a:xfrm rot="20231629" flipH="1">
            <a:off x="4424363" y="2728913"/>
            <a:ext cx="454025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3334" name="Rectangle 23"/>
          <p:cNvSpPr>
            <a:spLocks noChangeArrowheads="1"/>
          </p:cNvSpPr>
          <p:nvPr/>
        </p:nvSpPr>
        <p:spPr bwMode="auto">
          <a:xfrm>
            <a:off x="5486400" y="5638800"/>
            <a:ext cx="1619354" cy="36933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pelvic cavity</a:t>
            </a:r>
          </a:p>
        </p:txBody>
      </p:sp>
      <p:cxnSp>
        <p:nvCxnSpPr>
          <p:cNvPr id="13336" name="Straight Arrow Connector 29"/>
          <p:cNvCxnSpPr>
            <a:cxnSpLocks noChangeShapeType="1"/>
          </p:cNvCxnSpPr>
          <p:nvPr/>
        </p:nvCxnSpPr>
        <p:spPr bwMode="auto">
          <a:xfrm rot="10800000">
            <a:off x="3886200" y="5638800"/>
            <a:ext cx="1600200" cy="152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ight Arrow 24">
            <a:hlinkClick r:id="rId4" action="ppaction://hlinksldjump"/>
          </p:cNvPr>
          <p:cNvSpPr/>
          <p:nvPr/>
        </p:nvSpPr>
        <p:spPr>
          <a:xfrm rot="10800000">
            <a:off x="7848600" y="5943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3432AF-4EB4-9201-C696-31BB0F4681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8119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FBDA497-7698-449C-BC16-E7E00DE15E02}" type="datetime1">
              <a:rPr lang="en-US" sz="1400" b="0" smtClean="0"/>
              <a:pPr eaLnBrk="1" hangingPunct="1"/>
              <a:t>12/18/2025</a:t>
            </a:fld>
            <a:endParaRPr lang="en-US" sz="1400" b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b="0"/>
              <a:t>Anatomical References</a:t>
            </a:r>
          </a:p>
        </p:txBody>
      </p:sp>
      <p:pic>
        <p:nvPicPr>
          <p:cNvPr id="20484" name="Picture 13" descr="C:\Documents and Settings\Administrator\Desktop\101MSDCF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1295400" y="1143000"/>
            <a:ext cx="1219200" cy="5334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5867400" y="2667000"/>
            <a:ext cx="1219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6019800" y="3352800"/>
            <a:ext cx="15240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6248400" y="4648200"/>
            <a:ext cx="1600200" cy="685800"/>
          </a:xfrm>
          <a:prstGeom prst="rect">
            <a:avLst/>
          </a:prstGeom>
          <a:solidFill>
            <a:srgbClr val="BDB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914400" y="0"/>
            <a:ext cx="82296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dirty="0">
                <a:solidFill>
                  <a:schemeClr val="bg2">
                    <a:lumMod val="90000"/>
                  </a:schemeClr>
                </a:solidFill>
              </a:rPr>
              <a:t>BODY CAVITIES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2209800" y="3810000"/>
            <a:ext cx="838200" cy="460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304800" y="3657600"/>
            <a:ext cx="1905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Spinal cavity</a:t>
            </a:r>
          </a:p>
        </p:txBody>
      </p:sp>
      <p:sp>
        <p:nvSpPr>
          <p:cNvPr id="17424" name="Cloud Callout 15"/>
          <p:cNvSpPr>
            <a:spLocks noChangeArrowheads="1"/>
          </p:cNvSpPr>
          <p:nvPr/>
        </p:nvSpPr>
        <p:spPr bwMode="auto">
          <a:xfrm>
            <a:off x="3352800" y="838200"/>
            <a:ext cx="1600200" cy="838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5" name="Freeform 16"/>
          <p:cNvSpPr>
            <a:spLocks noChangeArrowheads="1"/>
          </p:cNvSpPr>
          <p:nvPr/>
        </p:nvSpPr>
        <p:spPr bwMode="auto">
          <a:xfrm>
            <a:off x="2986088" y="1841500"/>
            <a:ext cx="996950" cy="3648075"/>
          </a:xfrm>
          <a:custGeom>
            <a:avLst/>
            <a:gdLst>
              <a:gd name="T0" fmla="*/ 0 w 996815"/>
              <a:gd name="T1" fmla="*/ 0 h 3649344"/>
              <a:gd name="T2" fmla="*/ 996815 w 996815"/>
              <a:gd name="T3" fmla="*/ 3649344 h 3649344"/>
            </a:gdLst>
            <a:ahLst/>
            <a:cxnLst/>
            <a:rect l="T0" t="T1" r="T2" b="T3"/>
            <a:pathLst>
              <a:path w="996815" h="3649344">
                <a:moveTo>
                  <a:pt x="924625" y="36094"/>
                </a:moveTo>
                <a:cubicBezTo>
                  <a:pt x="920615" y="88231"/>
                  <a:pt x="919080" y="140618"/>
                  <a:pt x="912594" y="192505"/>
                </a:cubicBezTo>
                <a:cubicBezTo>
                  <a:pt x="911021" y="205090"/>
                  <a:pt x="904046" y="216405"/>
                  <a:pt x="900562" y="228600"/>
                </a:cubicBezTo>
                <a:cubicBezTo>
                  <a:pt x="889232" y="268253"/>
                  <a:pt x="884770" y="295525"/>
                  <a:pt x="876499" y="336884"/>
                </a:cubicBezTo>
                <a:cubicBezTo>
                  <a:pt x="873426" y="370689"/>
                  <a:pt x="875581" y="459035"/>
                  <a:pt x="852436" y="505326"/>
                </a:cubicBezTo>
                <a:cubicBezTo>
                  <a:pt x="845969" y="518260"/>
                  <a:pt x="837406" y="530130"/>
                  <a:pt x="828373" y="541421"/>
                </a:cubicBezTo>
                <a:cubicBezTo>
                  <a:pt x="821287" y="550279"/>
                  <a:pt x="812330" y="557463"/>
                  <a:pt x="804309" y="565484"/>
                </a:cubicBezTo>
                <a:cubicBezTo>
                  <a:pt x="791602" y="603608"/>
                  <a:pt x="794871" y="604354"/>
                  <a:pt x="768215" y="637673"/>
                </a:cubicBezTo>
                <a:cubicBezTo>
                  <a:pt x="761129" y="646531"/>
                  <a:pt x="751237" y="652878"/>
                  <a:pt x="744151" y="661736"/>
                </a:cubicBezTo>
                <a:cubicBezTo>
                  <a:pt x="735118" y="673027"/>
                  <a:pt x="729610" y="686949"/>
                  <a:pt x="720088" y="697831"/>
                </a:cubicBezTo>
                <a:cubicBezTo>
                  <a:pt x="701414" y="719173"/>
                  <a:pt x="659930" y="757989"/>
                  <a:pt x="659930" y="757989"/>
                </a:cubicBezTo>
                <a:cubicBezTo>
                  <a:pt x="655920" y="770021"/>
                  <a:pt x="656867" y="785116"/>
                  <a:pt x="647899" y="794084"/>
                </a:cubicBezTo>
                <a:cubicBezTo>
                  <a:pt x="627449" y="814534"/>
                  <a:pt x="575709" y="842210"/>
                  <a:pt x="575709" y="842210"/>
                </a:cubicBezTo>
                <a:cubicBezTo>
                  <a:pt x="567688" y="854242"/>
                  <a:pt x="558113" y="865371"/>
                  <a:pt x="551646" y="878305"/>
                </a:cubicBezTo>
                <a:cubicBezTo>
                  <a:pt x="532477" y="916643"/>
                  <a:pt x="542073" y="961297"/>
                  <a:pt x="491488" y="986589"/>
                </a:cubicBezTo>
                <a:cubicBezTo>
                  <a:pt x="432018" y="1016324"/>
                  <a:pt x="460377" y="1004980"/>
                  <a:pt x="407267" y="1022684"/>
                </a:cubicBezTo>
                <a:cubicBezTo>
                  <a:pt x="352106" y="1105425"/>
                  <a:pt x="386577" y="1085727"/>
                  <a:pt x="323046" y="1106905"/>
                </a:cubicBezTo>
                <a:lnTo>
                  <a:pt x="274920" y="1179094"/>
                </a:lnTo>
                <a:cubicBezTo>
                  <a:pt x="266899" y="1191126"/>
                  <a:pt x="255430" y="1201471"/>
                  <a:pt x="250857" y="1215189"/>
                </a:cubicBezTo>
                <a:cubicBezTo>
                  <a:pt x="246846" y="1227221"/>
                  <a:pt x="244497" y="1239940"/>
                  <a:pt x="238825" y="1251284"/>
                </a:cubicBezTo>
                <a:cubicBezTo>
                  <a:pt x="232358" y="1264218"/>
                  <a:pt x="221229" y="1274445"/>
                  <a:pt x="214762" y="1287379"/>
                </a:cubicBezTo>
                <a:cubicBezTo>
                  <a:pt x="209090" y="1298722"/>
                  <a:pt x="208889" y="1312387"/>
                  <a:pt x="202730" y="1323473"/>
                </a:cubicBezTo>
                <a:cubicBezTo>
                  <a:pt x="188685" y="1348754"/>
                  <a:pt x="154604" y="1395663"/>
                  <a:pt x="154604" y="1395663"/>
                </a:cubicBezTo>
                <a:cubicBezTo>
                  <a:pt x="150594" y="1411705"/>
                  <a:pt x="149087" y="1428590"/>
                  <a:pt x="142573" y="1443789"/>
                </a:cubicBezTo>
                <a:cubicBezTo>
                  <a:pt x="136877" y="1457080"/>
                  <a:pt x="124382" y="1466670"/>
                  <a:pt x="118509" y="1479884"/>
                </a:cubicBezTo>
                <a:cubicBezTo>
                  <a:pt x="108207" y="1503062"/>
                  <a:pt x="102467" y="1528010"/>
                  <a:pt x="94446" y="1552073"/>
                </a:cubicBezTo>
                <a:cubicBezTo>
                  <a:pt x="90436" y="1564105"/>
                  <a:pt x="84902" y="1575732"/>
                  <a:pt x="82415" y="1588168"/>
                </a:cubicBezTo>
                <a:cubicBezTo>
                  <a:pt x="52789" y="1736292"/>
                  <a:pt x="64135" y="1667995"/>
                  <a:pt x="46320" y="1792705"/>
                </a:cubicBezTo>
                <a:cubicBezTo>
                  <a:pt x="55412" y="1919992"/>
                  <a:pt x="52889" y="1940406"/>
                  <a:pt x="70383" y="2045368"/>
                </a:cubicBezTo>
                <a:cubicBezTo>
                  <a:pt x="73745" y="2065540"/>
                  <a:pt x="77034" y="2085797"/>
                  <a:pt x="82415" y="2105526"/>
                </a:cubicBezTo>
                <a:cubicBezTo>
                  <a:pt x="89089" y="2129997"/>
                  <a:pt x="98457" y="2153652"/>
                  <a:pt x="106478" y="2177715"/>
                </a:cubicBezTo>
                <a:cubicBezTo>
                  <a:pt x="106480" y="2177720"/>
                  <a:pt x="130538" y="2249901"/>
                  <a:pt x="130541" y="2249905"/>
                </a:cubicBezTo>
                <a:cubicBezTo>
                  <a:pt x="138562" y="2261937"/>
                  <a:pt x="148137" y="2273066"/>
                  <a:pt x="154604" y="2286000"/>
                </a:cubicBezTo>
                <a:cubicBezTo>
                  <a:pt x="204417" y="2385626"/>
                  <a:pt x="121737" y="2254745"/>
                  <a:pt x="190699" y="2358189"/>
                </a:cubicBezTo>
                <a:cubicBezTo>
                  <a:pt x="206195" y="2404679"/>
                  <a:pt x="205083" y="2396369"/>
                  <a:pt x="214762" y="2454442"/>
                </a:cubicBezTo>
                <a:cubicBezTo>
                  <a:pt x="219424" y="2482415"/>
                  <a:pt x="218645" y="2511500"/>
                  <a:pt x="226794" y="2538663"/>
                </a:cubicBezTo>
                <a:cubicBezTo>
                  <a:pt x="235681" y="2568285"/>
                  <a:pt x="257475" y="2577014"/>
                  <a:pt x="274920" y="2598821"/>
                </a:cubicBezTo>
                <a:cubicBezTo>
                  <a:pt x="283953" y="2610112"/>
                  <a:pt x="293110" y="2621701"/>
                  <a:pt x="298983" y="2634915"/>
                </a:cubicBezTo>
                <a:cubicBezTo>
                  <a:pt x="309285" y="2658094"/>
                  <a:pt x="323046" y="2707105"/>
                  <a:pt x="323046" y="2707105"/>
                </a:cubicBezTo>
                <a:cubicBezTo>
                  <a:pt x="327057" y="2811379"/>
                  <a:pt x="335078" y="2915575"/>
                  <a:pt x="335078" y="3019926"/>
                </a:cubicBezTo>
                <a:cubicBezTo>
                  <a:pt x="335078" y="3309373"/>
                  <a:pt x="339403" y="3122942"/>
                  <a:pt x="311015" y="3236494"/>
                </a:cubicBezTo>
                <a:cubicBezTo>
                  <a:pt x="306166" y="3255890"/>
                  <a:pt x="299453" y="3310244"/>
                  <a:pt x="286951" y="3332747"/>
                </a:cubicBezTo>
                <a:cubicBezTo>
                  <a:pt x="272906" y="3358028"/>
                  <a:pt x="266261" y="3395790"/>
                  <a:pt x="238825" y="3404936"/>
                </a:cubicBezTo>
                <a:lnTo>
                  <a:pt x="202730" y="3416968"/>
                </a:lnTo>
                <a:cubicBezTo>
                  <a:pt x="172490" y="3507694"/>
                  <a:pt x="216800" y="3399381"/>
                  <a:pt x="154604" y="3477126"/>
                </a:cubicBezTo>
                <a:cubicBezTo>
                  <a:pt x="146681" y="3487029"/>
                  <a:pt x="149098" y="3502346"/>
                  <a:pt x="142573" y="3513221"/>
                </a:cubicBezTo>
                <a:cubicBezTo>
                  <a:pt x="136737" y="3522948"/>
                  <a:pt x="126530" y="3529263"/>
                  <a:pt x="118509" y="3537284"/>
                </a:cubicBezTo>
                <a:cubicBezTo>
                  <a:pt x="114499" y="3549316"/>
                  <a:pt x="115446" y="3564411"/>
                  <a:pt x="106478" y="3573379"/>
                </a:cubicBezTo>
                <a:cubicBezTo>
                  <a:pt x="97510" y="3582347"/>
                  <a:pt x="81727" y="3579738"/>
                  <a:pt x="70383" y="3585410"/>
                </a:cubicBezTo>
                <a:cubicBezTo>
                  <a:pt x="57449" y="3591877"/>
                  <a:pt x="46320" y="3601452"/>
                  <a:pt x="34288" y="3609473"/>
                </a:cubicBezTo>
                <a:cubicBezTo>
                  <a:pt x="26267" y="3621505"/>
                  <a:pt x="0" y="3635343"/>
                  <a:pt x="10225" y="3645568"/>
                </a:cubicBezTo>
                <a:cubicBezTo>
                  <a:pt x="14001" y="3649344"/>
                  <a:pt x="86116" y="3624282"/>
                  <a:pt x="94446" y="3621505"/>
                </a:cubicBezTo>
                <a:cubicBezTo>
                  <a:pt x="118509" y="3605463"/>
                  <a:pt x="146186" y="3593829"/>
                  <a:pt x="166636" y="3573379"/>
                </a:cubicBezTo>
                <a:lnTo>
                  <a:pt x="226794" y="3513221"/>
                </a:lnTo>
                <a:cubicBezTo>
                  <a:pt x="257034" y="3422495"/>
                  <a:pt x="212724" y="3530808"/>
                  <a:pt x="274920" y="3453063"/>
                </a:cubicBezTo>
                <a:cubicBezTo>
                  <a:pt x="282843" y="3443160"/>
                  <a:pt x="280426" y="3427843"/>
                  <a:pt x="286951" y="3416968"/>
                </a:cubicBezTo>
                <a:cubicBezTo>
                  <a:pt x="292787" y="3407241"/>
                  <a:pt x="304209" y="3401980"/>
                  <a:pt x="311015" y="3392905"/>
                </a:cubicBezTo>
                <a:cubicBezTo>
                  <a:pt x="328367" y="3369769"/>
                  <a:pt x="359141" y="3320715"/>
                  <a:pt x="359141" y="3320715"/>
                </a:cubicBezTo>
                <a:cubicBezTo>
                  <a:pt x="363783" y="3302150"/>
                  <a:pt x="383204" y="3227711"/>
                  <a:pt x="383204" y="3212431"/>
                </a:cubicBezTo>
                <a:cubicBezTo>
                  <a:pt x="383204" y="3199749"/>
                  <a:pt x="375183" y="3188368"/>
                  <a:pt x="371173" y="3176336"/>
                </a:cubicBezTo>
                <a:cubicBezTo>
                  <a:pt x="379194" y="3164305"/>
                  <a:pt x="393927" y="3154643"/>
                  <a:pt x="395236" y="3140242"/>
                </a:cubicBezTo>
                <a:cubicBezTo>
                  <a:pt x="400094" y="3086798"/>
                  <a:pt x="386186" y="3052937"/>
                  <a:pt x="371173" y="3007894"/>
                </a:cubicBezTo>
                <a:cubicBezTo>
                  <a:pt x="394890" y="2936742"/>
                  <a:pt x="392463" y="2960096"/>
                  <a:pt x="371173" y="2839452"/>
                </a:cubicBezTo>
                <a:cubicBezTo>
                  <a:pt x="366765" y="2814473"/>
                  <a:pt x="347109" y="2767263"/>
                  <a:pt x="347109" y="2767263"/>
                </a:cubicBezTo>
                <a:cubicBezTo>
                  <a:pt x="372122" y="2692225"/>
                  <a:pt x="368917" y="2717638"/>
                  <a:pt x="347109" y="2586789"/>
                </a:cubicBezTo>
                <a:cubicBezTo>
                  <a:pt x="323062" y="2442506"/>
                  <a:pt x="329053" y="2568694"/>
                  <a:pt x="311015" y="2478505"/>
                </a:cubicBezTo>
                <a:cubicBezTo>
                  <a:pt x="307004" y="2458452"/>
                  <a:pt x="303943" y="2438186"/>
                  <a:pt x="298983" y="2418347"/>
                </a:cubicBezTo>
                <a:cubicBezTo>
                  <a:pt x="295907" y="2406043"/>
                  <a:pt x="290435" y="2394447"/>
                  <a:pt x="286951" y="2382252"/>
                </a:cubicBezTo>
                <a:cubicBezTo>
                  <a:pt x="282408" y="2366353"/>
                  <a:pt x="279463" y="2350025"/>
                  <a:pt x="274920" y="2334126"/>
                </a:cubicBezTo>
                <a:cubicBezTo>
                  <a:pt x="271436" y="2321931"/>
                  <a:pt x="266372" y="2310226"/>
                  <a:pt x="262888" y="2298031"/>
                </a:cubicBezTo>
                <a:cubicBezTo>
                  <a:pt x="258345" y="2282132"/>
                  <a:pt x="255608" y="2265743"/>
                  <a:pt x="250857" y="2249905"/>
                </a:cubicBezTo>
                <a:cubicBezTo>
                  <a:pt x="243569" y="2225610"/>
                  <a:pt x="234815" y="2201778"/>
                  <a:pt x="226794" y="2177715"/>
                </a:cubicBezTo>
                <a:cubicBezTo>
                  <a:pt x="222783" y="2165684"/>
                  <a:pt x="217838" y="2153925"/>
                  <a:pt x="214762" y="2141621"/>
                </a:cubicBezTo>
                <a:cubicBezTo>
                  <a:pt x="187623" y="2033064"/>
                  <a:pt x="201157" y="2076743"/>
                  <a:pt x="178667" y="2009273"/>
                </a:cubicBezTo>
                <a:cubicBezTo>
                  <a:pt x="174657" y="1949115"/>
                  <a:pt x="172094" y="1888844"/>
                  <a:pt x="166636" y="1828800"/>
                </a:cubicBezTo>
                <a:cubicBezTo>
                  <a:pt x="164069" y="1800558"/>
                  <a:pt x="150594" y="1772653"/>
                  <a:pt x="154604" y="1744579"/>
                </a:cubicBezTo>
                <a:cubicBezTo>
                  <a:pt x="158923" y="1714342"/>
                  <a:pt x="179355" y="1688716"/>
                  <a:pt x="190699" y="1660357"/>
                </a:cubicBezTo>
                <a:cubicBezTo>
                  <a:pt x="209033" y="1614523"/>
                  <a:pt x="200507" y="1621122"/>
                  <a:pt x="214762" y="1564105"/>
                </a:cubicBezTo>
                <a:cubicBezTo>
                  <a:pt x="217838" y="1551801"/>
                  <a:pt x="222783" y="1540042"/>
                  <a:pt x="226794" y="1528010"/>
                </a:cubicBezTo>
                <a:cubicBezTo>
                  <a:pt x="248507" y="1397725"/>
                  <a:pt x="227161" y="1502664"/>
                  <a:pt x="250857" y="1419726"/>
                </a:cubicBezTo>
                <a:cubicBezTo>
                  <a:pt x="255400" y="1403827"/>
                  <a:pt x="256374" y="1386799"/>
                  <a:pt x="262888" y="1371600"/>
                </a:cubicBezTo>
                <a:cubicBezTo>
                  <a:pt x="268584" y="1358309"/>
                  <a:pt x="280484" y="1348439"/>
                  <a:pt x="286951" y="1335505"/>
                </a:cubicBezTo>
                <a:cubicBezTo>
                  <a:pt x="292623" y="1324161"/>
                  <a:pt x="292824" y="1310497"/>
                  <a:pt x="298983" y="1299410"/>
                </a:cubicBezTo>
                <a:cubicBezTo>
                  <a:pt x="313028" y="1274129"/>
                  <a:pt x="319673" y="1236367"/>
                  <a:pt x="347109" y="1227221"/>
                </a:cubicBezTo>
                <a:cubicBezTo>
                  <a:pt x="396922" y="1210616"/>
                  <a:pt x="372651" y="1222224"/>
                  <a:pt x="419299" y="1191126"/>
                </a:cubicBezTo>
                <a:cubicBezTo>
                  <a:pt x="444965" y="1114123"/>
                  <a:pt x="409673" y="1187917"/>
                  <a:pt x="467425" y="1143000"/>
                </a:cubicBezTo>
                <a:cubicBezTo>
                  <a:pt x="494287" y="1122107"/>
                  <a:pt x="515552" y="1094873"/>
                  <a:pt x="539615" y="1070810"/>
                </a:cubicBezTo>
                <a:cubicBezTo>
                  <a:pt x="551646" y="1058778"/>
                  <a:pt x="568099" y="1049934"/>
                  <a:pt x="575709" y="1034715"/>
                </a:cubicBezTo>
                <a:cubicBezTo>
                  <a:pt x="606240" y="973656"/>
                  <a:pt x="589824" y="1001512"/>
                  <a:pt x="623836" y="950494"/>
                </a:cubicBezTo>
                <a:cubicBezTo>
                  <a:pt x="627846" y="938463"/>
                  <a:pt x="628496" y="924720"/>
                  <a:pt x="635867" y="914400"/>
                </a:cubicBezTo>
                <a:cubicBezTo>
                  <a:pt x="649054" y="895939"/>
                  <a:pt x="671409" y="885150"/>
                  <a:pt x="683994" y="866273"/>
                </a:cubicBezTo>
                <a:cubicBezTo>
                  <a:pt x="692015" y="854242"/>
                  <a:pt x="699024" y="841470"/>
                  <a:pt x="708057" y="830179"/>
                </a:cubicBezTo>
                <a:cubicBezTo>
                  <a:pt x="715143" y="821321"/>
                  <a:pt x="725314" y="815190"/>
                  <a:pt x="732120" y="806115"/>
                </a:cubicBezTo>
                <a:cubicBezTo>
                  <a:pt x="749472" y="782979"/>
                  <a:pt x="780246" y="733926"/>
                  <a:pt x="780246" y="733926"/>
                </a:cubicBezTo>
                <a:cubicBezTo>
                  <a:pt x="784257" y="717884"/>
                  <a:pt x="784074" y="700157"/>
                  <a:pt x="792278" y="685800"/>
                </a:cubicBezTo>
                <a:cubicBezTo>
                  <a:pt x="800720" y="671027"/>
                  <a:pt x="817480" y="662777"/>
                  <a:pt x="828373" y="649705"/>
                </a:cubicBezTo>
                <a:cubicBezTo>
                  <a:pt x="837630" y="638596"/>
                  <a:pt x="844415" y="625642"/>
                  <a:pt x="852436" y="613610"/>
                </a:cubicBezTo>
                <a:cubicBezTo>
                  <a:pt x="827530" y="538894"/>
                  <a:pt x="839316" y="612944"/>
                  <a:pt x="876499" y="553452"/>
                </a:cubicBezTo>
                <a:cubicBezTo>
                  <a:pt x="889942" y="531943"/>
                  <a:pt x="892541" y="505326"/>
                  <a:pt x="900562" y="481263"/>
                </a:cubicBezTo>
                <a:lnTo>
                  <a:pt x="948688" y="336884"/>
                </a:lnTo>
                <a:lnTo>
                  <a:pt x="972751" y="264694"/>
                </a:lnTo>
                <a:cubicBezTo>
                  <a:pt x="987859" y="204264"/>
                  <a:pt x="979554" y="232255"/>
                  <a:pt x="996815" y="180473"/>
                </a:cubicBezTo>
                <a:cubicBezTo>
                  <a:pt x="987360" y="123743"/>
                  <a:pt x="987110" y="110415"/>
                  <a:pt x="972751" y="60157"/>
                </a:cubicBezTo>
                <a:cubicBezTo>
                  <a:pt x="969267" y="47963"/>
                  <a:pt x="968642" y="33966"/>
                  <a:pt x="960720" y="24063"/>
                </a:cubicBezTo>
                <a:cubicBezTo>
                  <a:pt x="951687" y="12772"/>
                  <a:pt x="936657" y="8021"/>
                  <a:pt x="924625" y="0"/>
                </a:cubicBezTo>
                <a:lnTo>
                  <a:pt x="876499" y="12031"/>
                </a:lnTo>
              </a:path>
            </a:pathLst>
          </a:cu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Heart 17"/>
          <p:cNvSpPr/>
          <p:nvPr/>
        </p:nvSpPr>
        <p:spPr bwMode="auto">
          <a:xfrm>
            <a:off x="4267200" y="3276600"/>
            <a:ext cx="228600" cy="304800"/>
          </a:xfrm>
          <a:prstGeom prst="hear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9" name="Teardrop 18"/>
          <p:cNvSpPr/>
          <p:nvPr/>
        </p:nvSpPr>
        <p:spPr bwMode="auto">
          <a:xfrm>
            <a:off x="3810000" y="2819400"/>
            <a:ext cx="457200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0" name="Teardrop 19"/>
          <p:cNvSpPr/>
          <p:nvPr/>
        </p:nvSpPr>
        <p:spPr bwMode="auto">
          <a:xfrm rot="20231629" flipH="1">
            <a:off x="4424363" y="2728913"/>
            <a:ext cx="454025" cy="762000"/>
          </a:xfrm>
          <a:prstGeom prst="teardrop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5" name="Right Arrow 24">
            <a:hlinkClick r:id="rId4" action="ppaction://hlinksldjump"/>
          </p:cNvPr>
          <p:cNvSpPr/>
          <p:nvPr/>
        </p:nvSpPr>
        <p:spPr>
          <a:xfrm rot="10800000">
            <a:off x="7848600" y="59436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D2CF99-AC98-67CA-9739-D96B09384C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0"/>
            <a:ext cx="1247775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8119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FEMALE REPRODUCTIVE SYSTEM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 rot="10800000">
            <a:off x="8077200" y="6400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624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MALE REPRODUCTIVE SYSTEM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>
            <a:hlinkClick r:id="rId3" action="ppaction://hlinksldjump"/>
          </p:cNvPr>
          <p:cNvSpPr/>
          <p:nvPr/>
        </p:nvSpPr>
        <p:spPr>
          <a:xfrm rot="10800000">
            <a:off x="8077200" y="6400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41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2286000" y="6172200"/>
            <a:ext cx="4572000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TRANSVERSE  PLANE</a:t>
            </a: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152400" y="3124200"/>
            <a:ext cx="2819400" cy="46166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TRANSVERSE  PLANE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093800"/>
              </p:ext>
            </p:extLst>
          </p:nvPr>
        </p:nvGraphicFramePr>
        <p:xfrm>
          <a:off x="3048000" y="457200"/>
          <a:ext cx="2962275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514286" imgH="4277322" progId="PBrush">
                  <p:embed/>
                </p:oleObj>
              </mc:Choice>
              <mc:Fallback>
                <p:oleObj name="Bitmap Image" r:id="rId3" imgW="2514286" imgH="427732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8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"/>
                        <a:ext cx="2962275" cy="558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6629400" y="4495800"/>
            <a:ext cx="1524000" cy="4619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Inferior</a:t>
            </a:r>
            <a:r>
              <a:rPr lang="en-US" dirty="0"/>
              <a:t> </a:t>
            </a:r>
          </a:p>
        </p:txBody>
      </p:sp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6400800" y="1595438"/>
            <a:ext cx="1524000" cy="46196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Superior</a:t>
            </a:r>
            <a:r>
              <a:rPr lang="en-US" dirty="0"/>
              <a:t> 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971800" y="3276600"/>
            <a:ext cx="3429000" cy="158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9" name="Right Arrow 16"/>
          <p:cNvSpPr>
            <a:spLocks noChangeArrowheads="1"/>
          </p:cNvSpPr>
          <p:nvPr/>
        </p:nvSpPr>
        <p:spPr bwMode="auto">
          <a:xfrm rot="-1386054">
            <a:off x="4641850" y="2025650"/>
            <a:ext cx="1808163" cy="120650"/>
          </a:xfrm>
          <a:prstGeom prst="rightArrow">
            <a:avLst>
              <a:gd name="adj1" fmla="val 50000"/>
              <a:gd name="adj2" fmla="val 49332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60" name="Right Arrow 17"/>
          <p:cNvSpPr>
            <a:spLocks noChangeArrowheads="1"/>
          </p:cNvSpPr>
          <p:nvPr/>
        </p:nvSpPr>
        <p:spPr bwMode="auto">
          <a:xfrm rot="855236">
            <a:off x="4573588" y="4484688"/>
            <a:ext cx="1876425" cy="85725"/>
          </a:xfrm>
          <a:prstGeom prst="rightArrow">
            <a:avLst>
              <a:gd name="adj1" fmla="val 50000"/>
              <a:gd name="adj2" fmla="val 50669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 rot="10800000">
            <a:off x="8153400" y="6019800"/>
            <a:ext cx="8382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6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2743200" y="6096000"/>
            <a:ext cx="3657600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FRONTAL PLANE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194585"/>
              </p:ext>
            </p:extLst>
          </p:nvPr>
        </p:nvGraphicFramePr>
        <p:xfrm>
          <a:off x="3048000" y="533400"/>
          <a:ext cx="2962275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514286" imgH="4277322" progId="PBrush">
                  <p:embed/>
                </p:oleObj>
              </mc:Choice>
              <mc:Fallback>
                <p:oleObj name="Bitmap Image" r:id="rId3" imgW="2514286" imgH="427732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8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33400"/>
                        <a:ext cx="2962275" cy="541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2205038"/>
            <a:ext cx="152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Anterior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2281238"/>
            <a:ext cx="16764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Posterior </a:t>
            </a:r>
          </a:p>
        </p:txBody>
      </p:sp>
      <p:cxnSp>
        <p:nvCxnSpPr>
          <p:cNvPr id="3080" name="Straight Connector 13"/>
          <p:cNvCxnSpPr>
            <a:cxnSpLocks noChangeShapeType="1"/>
          </p:cNvCxnSpPr>
          <p:nvPr/>
        </p:nvCxnSpPr>
        <p:spPr bwMode="auto">
          <a:xfrm rot="16200000" flipH="1">
            <a:off x="2209800" y="3200400"/>
            <a:ext cx="4800600" cy="76200"/>
          </a:xfrm>
          <a:prstGeom prst="lin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2" name="Right Arrow 15"/>
          <p:cNvSpPr>
            <a:spLocks noChangeArrowheads="1"/>
          </p:cNvSpPr>
          <p:nvPr/>
        </p:nvSpPr>
        <p:spPr bwMode="auto">
          <a:xfrm>
            <a:off x="5029200" y="2438400"/>
            <a:ext cx="1066800" cy="76200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83" name="Right Arrow 16"/>
          <p:cNvSpPr>
            <a:spLocks noChangeArrowheads="1"/>
          </p:cNvSpPr>
          <p:nvPr/>
        </p:nvSpPr>
        <p:spPr bwMode="auto">
          <a:xfrm rot="10800000">
            <a:off x="2819400" y="2438400"/>
            <a:ext cx="1295400" cy="76200"/>
          </a:xfrm>
          <a:prstGeom prst="rightArrow">
            <a:avLst>
              <a:gd name="adj1" fmla="val 50000"/>
              <a:gd name="adj2" fmla="val 4997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Right Arrow 12">
            <a:hlinkClick r:id="rId5" action="ppaction://hlinksldjump"/>
          </p:cNvPr>
          <p:cNvSpPr/>
          <p:nvPr/>
        </p:nvSpPr>
        <p:spPr>
          <a:xfrm rot="10800000">
            <a:off x="8153400" y="6019800"/>
            <a:ext cx="8382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00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2151</Words>
  <Application>Microsoft Office PowerPoint</Application>
  <PresentationFormat>On-screen Show (4:3)</PresentationFormat>
  <Paragraphs>381</Paragraphs>
  <Slides>74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2" baseType="lpstr">
      <vt:lpstr>Arial</vt:lpstr>
      <vt:lpstr>Arial Black</vt:lpstr>
      <vt:lpstr>Calibri</vt:lpstr>
      <vt:lpstr>Monotype Sorts</vt:lpstr>
      <vt:lpstr>Tahoma</vt:lpstr>
      <vt:lpstr>Verdana</vt:lpstr>
      <vt:lpstr>Office Theme</vt:lpstr>
      <vt:lpstr>Bitmap Image</vt:lpstr>
      <vt:lpstr>PowerPoint Presentation</vt:lpstr>
      <vt:lpstr>OBJECTIVES </vt:lpstr>
      <vt:lpstr>ANATOMICAL POSITION</vt:lpstr>
      <vt:lpstr>CONVENTIONAL REFERENCES</vt:lpstr>
      <vt:lpstr>ANATOMICAL PLANES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BODY REGIONS</vt:lpstr>
      <vt:lpstr>PowerPoint Presentation</vt:lpstr>
      <vt:lpstr>BODY CAVITIES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RESPIRATORY SYSTEM</vt:lpstr>
      <vt:lpstr>PowerPoint Presentation</vt:lpstr>
      <vt:lpstr>PowerPoint Presentation</vt:lpstr>
      <vt:lpstr>PowerPoint Presentation</vt:lpstr>
      <vt:lpstr>PowerPoint Presentation</vt:lpstr>
      <vt:lpstr>DIGESTIVE SYSTEM</vt:lpstr>
      <vt:lpstr>PowerPoint Presentation</vt:lpstr>
      <vt:lpstr>PowerPoint Presentation</vt:lpstr>
      <vt:lpstr>PowerPoint Presentation</vt:lpstr>
      <vt:lpstr>URINARY SYSTEM</vt:lpstr>
      <vt:lpstr>PowerPoint Presentation</vt:lpstr>
      <vt:lpstr>PowerPoint Presentation</vt:lpstr>
      <vt:lpstr>FEMALE REPRODUCTIVE SYSTEM</vt:lpstr>
      <vt:lpstr>MALE REPRODUCTIVE SYSTEM</vt:lpstr>
      <vt:lpstr>NERVOUS SYSTEM</vt:lpstr>
      <vt:lpstr>PowerPoint Presentation</vt:lpstr>
      <vt:lpstr>NERVOUS SYSTEM</vt:lpstr>
      <vt:lpstr>PowerPoint Presentation</vt:lpstr>
      <vt:lpstr>ENDOCRINE SYSTEM</vt:lpstr>
      <vt:lpstr>PowerPoint Presentation</vt:lpstr>
      <vt:lpstr>PowerPoint Presentation</vt:lpstr>
      <vt:lpstr>MUSCULOSKELETAL SYSTEM</vt:lpstr>
      <vt:lpstr>PowerPoint Presentation</vt:lpstr>
      <vt:lpstr>PowerPoint Presentation</vt:lpstr>
      <vt:lpstr>PowerPoint Presentation</vt:lpstr>
      <vt:lpstr>MAJOR AREAS OF THE SKELETON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TYPES OF MUSCLES</vt:lpstr>
      <vt:lpstr>PowerPoint Presentation</vt:lpstr>
      <vt:lpstr>PowerPoint Presentation</vt:lpstr>
      <vt:lpstr>THE SKIN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FEMALE REPRODUCTIVE SYSTEM</vt:lpstr>
      <vt:lpstr>MALE REPRODUCTIVE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MTI MTI</cp:lastModifiedBy>
  <cp:revision>43</cp:revision>
  <dcterms:created xsi:type="dcterms:W3CDTF">2006-08-16T00:00:00Z</dcterms:created>
  <dcterms:modified xsi:type="dcterms:W3CDTF">2025-12-18T12:28:42Z</dcterms:modified>
</cp:coreProperties>
</file>