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2" r:id="rId2"/>
    <p:sldId id="383" r:id="rId3"/>
    <p:sldId id="384" r:id="rId4"/>
    <p:sldId id="385" r:id="rId5"/>
    <p:sldId id="386" r:id="rId6"/>
    <p:sldId id="387" r:id="rId7"/>
    <p:sldId id="388" r:id="rId8"/>
    <p:sldId id="389" r:id="rId9"/>
    <p:sldId id="390" r:id="rId10"/>
    <p:sldId id="391" r:id="rId11"/>
    <p:sldId id="392" r:id="rId12"/>
    <p:sldId id="393" r:id="rId13"/>
    <p:sldId id="394"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445" r:id="rId35"/>
    <p:sldId id="416" r:id="rId36"/>
    <p:sldId id="444"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38" r:id="rId57"/>
    <p:sldId id="439" r:id="rId58"/>
    <p:sldId id="440" r:id="rId59"/>
    <p:sldId id="441" r:id="rId60"/>
    <p:sldId id="442" r:id="rId61"/>
    <p:sldId id="443" r:id="rId62"/>
    <p:sldId id="35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3ED10-1ED9-478E-BCCF-FBF4E92913E1}" type="datetimeFigureOut">
              <a:rPr lang="en-US" smtClean="0"/>
              <a:pPr/>
              <a:t>12/19/2025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AF6B3-1D5E-410E-8E9B-F16734ECF885}" type="slidenum">
              <a:rPr lang="en-US" smtClean="0"/>
              <a:pPr/>
              <a:t>‹#›</a:t>
            </a:fld>
            <a:endParaRPr lang="en-US"/>
          </a:p>
        </p:txBody>
      </p:sp>
    </p:spTree>
    <p:extLst>
      <p:ext uri="{BB962C8B-B14F-4D97-AF65-F5344CB8AC3E}">
        <p14:creationId xmlns:p14="http://schemas.microsoft.com/office/powerpoint/2010/main" val="53936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225897" y="6438421"/>
            <a:ext cx="1740960" cy="148320"/>
          </a:xfrm>
          <a:prstGeom prst="rect">
            <a:avLst/>
          </a:prstGeom>
          <a:noFill/>
          <a:ln>
            <a:noFill/>
          </a:ln>
        </p:spPr>
        <p:txBody>
          <a:bodyPr spcFirstLastPara="1" wrap="square" lIns="22008" tIns="22008" rIns="22008" bIns="22008" anchor="t" anchorCtr="0">
            <a:spAutoFit/>
          </a:bodyPr>
          <a:lstStyle/>
          <a:p>
            <a:pPr marL="0" marR="0" lvl="0" indent="0" algn="ctr" rtl="0">
              <a:spcBef>
                <a:spcPts val="0"/>
              </a:spcBef>
              <a:spcAft>
                <a:spcPts val="0"/>
              </a:spcAft>
              <a:buNone/>
            </a:pPr>
            <a:r>
              <a:rPr lang="en-US" sz="675" b="0" i="0" u="none" strike="noStrike" cap="none">
                <a:solidFill>
                  <a:srgbClr val="535353"/>
                </a:solidFill>
                <a:latin typeface="Open Sans SemiBold"/>
                <a:ea typeface="Open Sans SemiBold"/>
                <a:cs typeface="Open Sans SemiBold"/>
                <a:sym typeface="Open Sans SemiBold"/>
              </a:rPr>
              <a:t>PEER | CSSR | INDIA</a:t>
            </a:r>
            <a:endParaRPr sz="1013"/>
          </a:p>
        </p:txBody>
      </p:sp>
      <p:sp>
        <p:nvSpPr>
          <p:cNvPr id="17" name="Google Shape;17;p2"/>
          <p:cNvSpPr/>
          <p:nvPr/>
        </p:nvSpPr>
        <p:spPr>
          <a:xfrm>
            <a:off x="381000" y="6756400"/>
            <a:ext cx="1430752" cy="101600"/>
          </a:xfrm>
          <a:prstGeom prst="rect">
            <a:avLst/>
          </a:prstGeom>
          <a:solidFill>
            <a:srgbClr val="C00000"/>
          </a:solidFill>
          <a:ln>
            <a:noFill/>
          </a:ln>
        </p:spPr>
        <p:txBody>
          <a:bodyPr spcFirstLastPara="1" wrap="square" lIns="22008" tIns="22008" rIns="22008" bIns="22008" anchor="t" anchorCtr="0">
            <a:noAutofit/>
          </a:bodyPr>
          <a:lstStyle/>
          <a:p>
            <a:pPr marL="0" marR="0" lvl="0" indent="0" algn="l" rtl="0">
              <a:spcBef>
                <a:spcPts val="0"/>
              </a:spcBef>
              <a:spcAft>
                <a:spcPts val="0"/>
              </a:spcAft>
              <a:buNone/>
            </a:pPr>
            <a:endParaRPr sz="506">
              <a:solidFill>
                <a:schemeClr val="dk1"/>
              </a:solidFill>
              <a:latin typeface="Calibri"/>
              <a:ea typeface="Calibri"/>
              <a:cs typeface="Calibri"/>
              <a:sym typeface="Calibri"/>
            </a:endParaRPr>
          </a:p>
        </p:txBody>
      </p:sp>
      <p:sp>
        <p:nvSpPr>
          <p:cNvPr id="18" name="Google Shape;18;p2"/>
          <p:cNvSpPr txBox="1"/>
          <p:nvPr/>
        </p:nvSpPr>
        <p:spPr>
          <a:xfrm>
            <a:off x="8068176" y="6406671"/>
            <a:ext cx="522874" cy="174353"/>
          </a:xfrm>
          <a:prstGeom prst="rect">
            <a:avLst/>
          </a:prstGeom>
          <a:noFill/>
          <a:ln>
            <a:noFill/>
          </a:ln>
        </p:spPr>
        <p:txBody>
          <a:bodyPr spcFirstLastPara="1" wrap="square" lIns="22008" tIns="22008" rIns="22008" bIns="22008" anchor="t" anchorCtr="0">
            <a:spAutoFit/>
          </a:bodyPr>
          <a:lstStyle/>
          <a:p>
            <a:pPr marL="0" marR="0" lvl="0" indent="0" algn="ctr" rtl="0">
              <a:spcBef>
                <a:spcPts val="0"/>
              </a:spcBef>
              <a:spcAft>
                <a:spcPts val="0"/>
              </a:spcAft>
              <a:buNone/>
            </a:pPr>
            <a:r>
              <a:rPr lang="en-US" sz="844" b="1">
                <a:solidFill>
                  <a:srgbClr val="535353"/>
                </a:solidFill>
                <a:latin typeface="Open Sans"/>
                <a:ea typeface="Open Sans"/>
                <a:cs typeface="Open Sans"/>
                <a:sym typeface="Open Sans"/>
              </a:rPr>
              <a:t>PPT 2 -</a:t>
            </a:r>
            <a:endParaRPr sz="1013"/>
          </a:p>
        </p:txBody>
      </p:sp>
      <p:sp>
        <p:nvSpPr>
          <p:cNvPr id="19" name="Google Shape;19;p2"/>
          <p:cNvSpPr/>
          <p:nvPr/>
        </p:nvSpPr>
        <p:spPr>
          <a:xfrm>
            <a:off x="8077201" y="6756400"/>
            <a:ext cx="704850" cy="101600"/>
          </a:xfrm>
          <a:prstGeom prst="rect">
            <a:avLst/>
          </a:prstGeom>
          <a:solidFill>
            <a:srgbClr val="C00000"/>
          </a:solidFill>
          <a:ln>
            <a:noFill/>
          </a:ln>
        </p:spPr>
        <p:txBody>
          <a:bodyPr spcFirstLastPara="1" wrap="square" lIns="22008" tIns="22008" rIns="22008" bIns="22008" anchor="t" anchorCtr="0">
            <a:noAutofit/>
          </a:bodyPr>
          <a:lstStyle/>
          <a:p>
            <a:pPr marL="0" marR="0" lvl="0" indent="0" algn="l" rtl="0">
              <a:spcBef>
                <a:spcPts val="0"/>
              </a:spcBef>
              <a:spcAft>
                <a:spcPts val="0"/>
              </a:spcAft>
              <a:buNone/>
            </a:pPr>
            <a:endParaRPr sz="506">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8538423" y="6406673"/>
            <a:ext cx="226582"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844" b="1">
                <a:solidFill>
                  <a:srgbClr val="535353"/>
                </a:solidFill>
                <a:latin typeface="Open Sans"/>
                <a:ea typeface="Open Sans"/>
                <a:cs typeface="Open Sans"/>
                <a:sym typeface="Open Sans"/>
              </a:defRPr>
            </a:lvl1pPr>
            <a:lvl2pPr marL="0" lvl="1" indent="0" algn="ctr">
              <a:spcBef>
                <a:spcPts val="0"/>
              </a:spcBef>
              <a:buNone/>
              <a:defRPr sz="844" b="1">
                <a:solidFill>
                  <a:srgbClr val="535353"/>
                </a:solidFill>
                <a:latin typeface="Open Sans"/>
                <a:ea typeface="Open Sans"/>
                <a:cs typeface="Open Sans"/>
                <a:sym typeface="Open Sans"/>
              </a:defRPr>
            </a:lvl2pPr>
            <a:lvl3pPr marL="0" lvl="2" indent="0" algn="ctr">
              <a:spcBef>
                <a:spcPts val="0"/>
              </a:spcBef>
              <a:buNone/>
              <a:defRPr sz="844" b="1">
                <a:solidFill>
                  <a:srgbClr val="535353"/>
                </a:solidFill>
                <a:latin typeface="Open Sans"/>
                <a:ea typeface="Open Sans"/>
                <a:cs typeface="Open Sans"/>
                <a:sym typeface="Open Sans"/>
              </a:defRPr>
            </a:lvl3pPr>
            <a:lvl4pPr marL="0" lvl="3" indent="0" algn="ctr">
              <a:spcBef>
                <a:spcPts val="0"/>
              </a:spcBef>
              <a:buNone/>
              <a:defRPr sz="844" b="1">
                <a:solidFill>
                  <a:srgbClr val="535353"/>
                </a:solidFill>
                <a:latin typeface="Open Sans"/>
                <a:ea typeface="Open Sans"/>
                <a:cs typeface="Open Sans"/>
                <a:sym typeface="Open Sans"/>
              </a:defRPr>
            </a:lvl4pPr>
            <a:lvl5pPr marL="0" lvl="4" indent="0" algn="ctr">
              <a:spcBef>
                <a:spcPts val="0"/>
              </a:spcBef>
              <a:buNone/>
              <a:defRPr sz="844" b="1">
                <a:solidFill>
                  <a:srgbClr val="535353"/>
                </a:solidFill>
                <a:latin typeface="Open Sans"/>
                <a:ea typeface="Open Sans"/>
                <a:cs typeface="Open Sans"/>
                <a:sym typeface="Open Sans"/>
              </a:defRPr>
            </a:lvl5pPr>
            <a:lvl6pPr marL="0" lvl="5" indent="0" algn="ctr">
              <a:spcBef>
                <a:spcPts val="0"/>
              </a:spcBef>
              <a:buNone/>
              <a:defRPr sz="844" b="1">
                <a:solidFill>
                  <a:srgbClr val="535353"/>
                </a:solidFill>
                <a:latin typeface="Open Sans"/>
                <a:ea typeface="Open Sans"/>
                <a:cs typeface="Open Sans"/>
                <a:sym typeface="Open Sans"/>
              </a:defRPr>
            </a:lvl6pPr>
            <a:lvl7pPr marL="0" lvl="6" indent="0" algn="ctr">
              <a:spcBef>
                <a:spcPts val="0"/>
              </a:spcBef>
              <a:buNone/>
              <a:defRPr sz="844" b="1">
                <a:solidFill>
                  <a:srgbClr val="535353"/>
                </a:solidFill>
                <a:latin typeface="Open Sans"/>
                <a:ea typeface="Open Sans"/>
                <a:cs typeface="Open Sans"/>
                <a:sym typeface="Open Sans"/>
              </a:defRPr>
            </a:lvl7pPr>
            <a:lvl8pPr marL="0" lvl="7" indent="0" algn="ctr">
              <a:spcBef>
                <a:spcPts val="0"/>
              </a:spcBef>
              <a:buNone/>
              <a:defRPr sz="844" b="1">
                <a:solidFill>
                  <a:srgbClr val="535353"/>
                </a:solidFill>
                <a:latin typeface="Open Sans"/>
                <a:ea typeface="Open Sans"/>
                <a:cs typeface="Open Sans"/>
                <a:sym typeface="Open Sans"/>
              </a:defRPr>
            </a:lvl8pPr>
            <a:lvl9pPr marL="0" lvl="8" indent="0" algn="ctr">
              <a:spcBef>
                <a:spcPts val="0"/>
              </a:spcBef>
              <a:buNone/>
              <a:defRPr sz="844"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654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FA2025F-5810-376A-F728-FFFBA2D393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11" y="14206"/>
            <a:ext cx="1528399" cy="13453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1C07536-5CB7-9E90-634C-430D2741D44A}"/>
              </a:ext>
            </a:extLst>
          </p:cNvPr>
          <p:cNvPicPr>
            <a:picLocks noChangeAspect="1"/>
          </p:cNvPicPr>
          <p:nvPr/>
        </p:nvPicPr>
        <p:blipFill>
          <a:blip r:embed="rId2"/>
          <a:stretch>
            <a:fillRect/>
          </a:stretch>
        </p:blipFill>
        <p:spPr>
          <a:xfrm>
            <a:off x="1143000" y="1500188"/>
            <a:ext cx="6858000" cy="3857625"/>
          </a:xfrm>
          <a:prstGeom prst="rect">
            <a:avLst/>
          </a:prstGeom>
        </p:spPr>
      </p:pic>
      <p:sp>
        <p:nvSpPr>
          <p:cNvPr id="2" name="Rectangle 1"/>
          <p:cNvSpPr/>
          <p:nvPr/>
        </p:nvSpPr>
        <p:spPr>
          <a:xfrm>
            <a:off x="1142930" y="1481381"/>
            <a:ext cx="6858071" cy="551094"/>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257243">
              <a:defRPr sz="2800" b="1">
                <a:solidFill>
                  <a:srgbClr val="000000"/>
                </a:solidFill>
              </a:defRPr>
            </a:pPr>
            <a:r>
              <a:rPr lang="hi-IN" sz="3300" b="1" u="sng" dirty="0">
                <a:solidFill>
                  <a:srgbClr val="7030A0"/>
                </a:solidFill>
                <a:latin typeface="Calibri" panose="020F0502020204030204" pitchFamily="34" charset="0"/>
                <a:ea typeface="Times New Roman" panose="02020603050405020304" pitchFamily="18" charset="0"/>
              </a:rPr>
              <a:t>पाठ-2</a:t>
            </a:r>
            <a:endParaRPr kumimoji="0" sz="3038" b="1" i="0" u="none" strike="noStrike" kern="1200" cap="none" spc="0" normalizeH="0" baseline="0" noProof="0" dirty="0">
              <a:ln>
                <a:noFill/>
              </a:ln>
              <a:solidFill>
                <a:srgbClr val="1F497D"/>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94C656E4-A45D-D4B5-7D96-49F0A2CBA3C7}"/>
              </a:ext>
            </a:extLst>
          </p:cNvPr>
          <p:cNvPicPr>
            <a:picLocks noChangeAspect="1"/>
          </p:cNvPicPr>
          <p:nvPr/>
        </p:nvPicPr>
        <p:blipFill>
          <a:blip r:embed="rId3"/>
          <a:stretch>
            <a:fillRect/>
          </a:stretch>
        </p:blipFill>
        <p:spPr>
          <a:xfrm>
            <a:off x="1143000" y="2553157"/>
            <a:ext cx="4445142" cy="797231"/>
          </a:xfrm>
          <a:prstGeom prst="rect">
            <a:avLst/>
          </a:prstGeom>
        </p:spPr>
      </p:pic>
      <p:sp>
        <p:nvSpPr>
          <p:cNvPr id="14" name="Slide Number Placeholder 13">
            <a:extLst>
              <a:ext uri="{FF2B5EF4-FFF2-40B4-BE49-F238E27FC236}">
                <a16:creationId xmlns:a16="http://schemas.microsoft.com/office/drawing/2014/main" xmlns="" id="{0A7BC186-99B6-55E4-AE43-C224DA8F6114}"/>
              </a:ext>
            </a:extLst>
          </p:cNvPr>
          <p:cNvSpPr>
            <a:spLocks noGrp="1"/>
          </p:cNvSpPr>
          <p:nvPr>
            <p:ph type="sldNum" sz="quarter" idx="12"/>
          </p:nvPr>
        </p:nvSpPr>
        <p:spPr>
          <a:xfrm>
            <a:off x="6293754" y="5076064"/>
            <a:ext cx="1200463" cy="205436"/>
          </a:xfrm>
        </p:spPr>
        <p:txBody>
          <a:bodyPr/>
          <a:lstStyle/>
          <a:p>
            <a:pPr marL="0" marR="0" lvl="0" indent="0" algn="ctr" defTabSz="257243" rtl="0" eaLnBrk="1" fontAlgn="auto" latinLnBrk="0" hangingPunct="1">
              <a:lnSpc>
                <a:spcPct val="100000"/>
              </a:lnSpc>
              <a:spcBef>
                <a:spcPts val="0"/>
              </a:spcBef>
              <a:spcAft>
                <a:spcPts val="0"/>
              </a:spcAft>
              <a:buClrTx/>
              <a:buSzTx/>
              <a:buFontTx/>
              <a:buNone/>
              <a:tabLst/>
              <a:defRPr/>
            </a:pPr>
            <a:fld id="{C1FF6DA9-008F-8B48-92A6-B652298478BF}" type="slidenum">
              <a:rPr kumimoji="0" lang="en-US" sz="2100" b="1"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257243" rtl="0" eaLnBrk="1" fontAlgn="auto" latinLnBrk="0" hangingPunct="1">
                <a:lnSpc>
                  <a:spcPct val="100000"/>
                </a:lnSpc>
                <a:spcBef>
                  <a:spcPts val="0"/>
                </a:spcBef>
                <a:spcAft>
                  <a:spcPts val="0"/>
                </a:spcAft>
                <a:buClrTx/>
                <a:buSzTx/>
                <a:buFontTx/>
                <a:buNone/>
                <a:tabLst/>
                <a:defRPr/>
              </a:pPr>
              <a:t>1</a:t>
            </a:fld>
            <a:endParaRPr kumimoji="0" lang="en-US" sz="21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xmlns="" id="{E64D77E5-ADDD-D943-4D08-440A5154A816}"/>
              </a:ext>
            </a:extLst>
          </p:cNvPr>
          <p:cNvSpPr txBox="1"/>
          <p:nvPr/>
        </p:nvSpPr>
        <p:spPr>
          <a:xfrm>
            <a:off x="1315723" y="2534853"/>
            <a:ext cx="4099695" cy="461665"/>
          </a:xfrm>
          <a:prstGeom prst="rect">
            <a:avLst/>
          </a:prstGeom>
          <a:noFill/>
        </p:spPr>
        <p:txBody>
          <a:bodyPr wrap="square">
            <a:spAutoFit/>
          </a:bodyPr>
          <a:lstStyle/>
          <a:p>
            <a:pPr lvl="0" algn="ctr"/>
            <a:r>
              <a:rPr lang="hi-IN" sz="2400" dirty="0">
                <a:solidFill>
                  <a:srgbClr val="002060"/>
                </a:solidFill>
                <a:latin typeface="Calibri"/>
              </a:rPr>
              <a:t>शारीरिक</a:t>
            </a:r>
            <a:r>
              <a:rPr lang="en-IN" sz="2400" dirty="0">
                <a:solidFill>
                  <a:srgbClr val="002060"/>
                </a:solidFill>
                <a:latin typeface="Calibri"/>
              </a:rPr>
              <a:t> </a:t>
            </a:r>
            <a:r>
              <a:rPr lang="hi-IN" sz="2400" dirty="0">
                <a:solidFill>
                  <a:srgbClr val="002060"/>
                </a:solidFill>
                <a:latin typeface="Calibri"/>
              </a:rPr>
              <a:t>संदर्भ</a:t>
            </a:r>
            <a:endParaRPr lang="en-US" sz="2400" dirty="0">
              <a:solidFill>
                <a:srgbClr val="002060"/>
              </a:solidFill>
              <a:latin typeface="Calibri"/>
            </a:endParaRPr>
          </a:p>
        </p:txBody>
      </p:sp>
      <p:sp>
        <p:nvSpPr>
          <p:cNvPr id="8" name="Title 1"/>
          <p:cNvSpPr txBox="1">
            <a:spLocks/>
          </p:cNvSpPr>
          <p:nvPr/>
        </p:nvSpPr>
        <p:spPr>
          <a:xfrm>
            <a:off x="7092280" y="5877272"/>
            <a:ext cx="1842503"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fu0@QkekZ0</a:t>
            </a:r>
          </a:p>
          <a:p>
            <a:r>
              <a:rPr lang="en-US" sz="4000" b="1" dirty="0" err="1" smtClean="0">
                <a:solidFill>
                  <a:srgbClr val="002060"/>
                </a:solidFill>
                <a:latin typeface="Kruti Dev 011" pitchFamily="2" charset="0"/>
                <a:cs typeface="Arial" pitchFamily="34" charset="0"/>
              </a:rPr>
              <a:t>vksedkj</a:t>
            </a:r>
            <a:r>
              <a:rPr lang="en-US" sz="4000" b="1" dirty="0" smtClean="0">
                <a:solidFill>
                  <a:srgbClr val="002060"/>
                </a:solidFill>
                <a:latin typeface="Kruti Dev 011" pitchFamily="2" charset="0"/>
                <a:cs typeface="Arial" pitchFamily="34" charset="0"/>
              </a:rPr>
              <a:t> </a:t>
            </a:r>
            <a:r>
              <a:rPr lang="en-US" sz="4000" b="1" dirty="0" smtClean="0">
                <a:solidFill>
                  <a:srgbClr val="002060"/>
                </a:solidFill>
                <a:latin typeface="Kruti Dev 011" pitchFamily="2" charset="0"/>
                <a:cs typeface="Arial" pitchFamily="34" charset="0"/>
              </a:rPr>
              <a:t>;</a:t>
            </a:r>
            <a:r>
              <a:rPr lang="en-US" sz="4000" b="1" dirty="0" err="1" smtClean="0">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61777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57973"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3"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3" cstate="print"/>
          <a:stretch>
            <a:fillRect/>
          </a:stretch>
        </p:blipFill>
        <p:spPr>
          <a:xfrm>
            <a:off x="1550775" y="5189688"/>
            <a:ext cx="360921" cy="155396"/>
          </a:xfrm>
          <a:prstGeom prst="rect">
            <a:avLst/>
          </a:prstGeom>
        </p:spPr>
      </p:pic>
      <p:graphicFrame>
        <p:nvGraphicFramePr>
          <p:cNvPr id="9" name="Object 16">
            <a:extLst>
              <a:ext uri="{FF2B5EF4-FFF2-40B4-BE49-F238E27FC236}">
                <a16:creationId xmlns:a16="http://schemas.microsoft.com/office/drawing/2014/main" xmlns="" id="{0693C920-2570-4E40-89E1-B448A3D89725}"/>
              </a:ext>
            </a:extLst>
          </p:cNvPr>
          <p:cNvGraphicFramePr>
            <a:graphicFrameLocks noChangeAspect="1"/>
          </p:cNvGraphicFramePr>
          <p:nvPr/>
        </p:nvGraphicFramePr>
        <p:xfrm>
          <a:off x="5508105" y="1271081"/>
          <a:ext cx="2170868" cy="4966232"/>
        </p:xfrm>
        <a:graphic>
          <a:graphicData uri="http://schemas.openxmlformats.org/presentationml/2006/ole">
            <mc:AlternateContent xmlns:mc="http://schemas.openxmlformats.org/markup-compatibility/2006">
              <mc:Choice xmlns:v="urn:schemas-microsoft-com:vml" Requires="v">
                <p:oleObj spid="_x0000_s5122" name="Bitmap Image" r:id="rId4" imgW="2572109" imgH="4086795" progId="PBrush">
                  <p:embed/>
                </p:oleObj>
              </mc:Choice>
              <mc:Fallback>
                <p:oleObj name="Bitmap Image" r:id="rId4" imgW="2572109" imgH="4086795" progId="PBrush">
                  <p:embed/>
                  <p:pic>
                    <p:nvPicPr>
                      <p:cNvPr id="9" name="Object 16">
                        <a:extLst>
                          <a:ext uri="{FF2B5EF4-FFF2-40B4-BE49-F238E27FC236}">
                            <a16:creationId xmlns:a16="http://schemas.microsoft.com/office/drawing/2014/main" xmlns="" id="{0693C920-2570-4E40-89E1-B448A3D89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5" y="1271081"/>
                        <a:ext cx="2170868" cy="4966232"/>
                      </a:xfrm>
                      <a:prstGeom prst="rect">
                        <a:avLst/>
                      </a:prstGeom>
                      <a:noFill/>
                      <a:ln w="38100">
                        <a:solidFill>
                          <a:srgbClr val="800000"/>
                        </a:solidFill>
                        <a:miter lim="800000"/>
                        <a:headEnd/>
                        <a:tailEnd/>
                      </a:ln>
                      <a:effectLst/>
                    </p:spPr>
                  </p:pic>
                </p:oleObj>
              </mc:Fallback>
            </mc:AlternateContent>
          </a:graphicData>
        </a:graphic>
      </p:graphicFrame>
      <p:sp>
        <p:nvSpPr>
          <p:cNvPr id="10" name="Rectangle 14">
            <a:extLst>
              <a:ext uri="{FF2B5EF4-FFF2-40B4-BE49-F238E27FC236}">
                <a16:creationId xmlns:a16="http://schemas.microsoft.com/office/drawing/2014/main" xmlns="" id="{5F7E2D2E-01D6-485E-B851-5AC4F9CDA432}"/>
              </a:ext>
            </a:extLst>
          </p:cNvPr>
          <p:cNvSpPr>
            <a:spLocks noChangeArrowheads="1"/>
          </p:cNvSpPr>
          <p:nvPr/>
        </p:nvSpPr>
        <p:spPr bwMode="auto">
          <a:xfrm>
            <a:off x="7873221" y="3348596"/>
            <a:ext cx="1066800" cy="457200"/>
          </a:xfrm>
          <a:prstGeom prst="rect">
            <a:avLst/>
          </a:prstGeom>
          <a:solidFill>
            <a:srgbClr val="C0504D">
              <a:lumMod val="60000"/>
              <a:lumOff val="40000"/>
            </a:srgbClr>
          </a:solidFill>
          <a:ln w="9525">
            <a:noFill/>
            <a:miter lim="800000"/>
            <a:headEnd/>
            <a:tailEnd/>
          </a:ln>
        </p:spPr>
        <p:txBody>
          <a:bodyPr wrap="none" anchor="ctr"/>
          <a:lstStyle/>
          <a:p>
            <a:pPr lvl="0" algn="ctr">
              <a:defRPr/>
            </a:pPr>
            <a:r>
              <a:rPr lang="hi-IN" kern="0" dirty="0">
                <a:solidFill>
                  <a:srgbClr val="C0504D">
                    <a:lumMod val="75000"/>
                  </a:srgbClr>
                </a:solidFill>
                <a:latin typeface="Calibri"/>
              </a:rPr>
              <a:t>बाएं</a:t>
            </a:r>
            <a:endParaRPr kumimoji="0" lang="en-US" sz="1800" b="0" i="0" u="none" strike="noStrike" kern="0" cap="none" spc="0" normalizeH="0" baseline="0" noProof="0" dirty="0">
              <a:ln>
                <a:noFill/>
              </a:ln>
              <a:solidFill>
                <a:srgbClr val="C0504D">
                  <a:lumMod val="75000"/>
                </a:srgbClr>
              </a:solidFill>
              <a:effectLst/>
              <a:uLnTx/>
              <a:uFillTx/>
              <a:latin typeface="Calibri"/>
              <a:ea typeface="+mn-ea"/>
              <a:cs typeface="+mn-cs"/>
            </a:endParaRPr>
          </a:p>
        </p:txBody>
      </p:sp>
      <p:sp>
        <p:nvSpPr>
          <p:cNvPr id="11" name="Rectangle 13">
            <a:extLst>
              <a:ext uri="{FF2B5EF4-FFF2-40B4-BE49-F238E27FC236}">
                <a16:creationId xmlns:a16="http://schemas.microsoft.com/office/drawing/2014/main" xmlns="" id="{9452E2BD-0D68-4C1B-8878-AA11EEB7AA94}"/>
              </a:ext>
            </a:extLst>
          </p:cNvPr>
          <p:cNvSpPr>
            <a:spLocks noChangeArrowheads="1"/>
          </p:cNvSpPr>
          <p:nvPr/>
        </p:nvSpPr>
        <p:spPr bwMode="auto">
          <a:xfrm>
            <a:off x="4038600" y="3403673"/>
            <a:ext cx="1066800" cy="457200"/>
          </a:xfrm>
          <a:prstGeom prst="rect">
            <a:avLst/>
          </a:prstGeom>
          <a:solidFill>
            <a:srgbClr val="C0504D">
              <a:lumMod val="60000"/>
              <a:lumOff val="40000"/>
            </a:srgbClr>
          </a:solidFill>
          <a:ln w="9525">
            <a:noFill/>
            <a:miter lim="800000"/>
            <a:headEnd/>
            <a:tailEnd/>
          </a:ln>
        </p:spPr>
        <p:txBody>
          <a:bodyPr wrap="none" anchor="ctr"/>
          <a:lstStyle/>
          <a:p>
            <a:pPr lvl="0" algn="ctr">
              <a:defRPr/>
            </a:pPr>
            <a:r>
              <a:rPr lang="hi-IN" kern="0" dirty="0">
                <a:solidFill>
                  <a:srgbClr val="800000"/>
                </a:solidFill>
                <a:latin typeface="Calibri"/>
              </a:rPr>
              <a:t>दायां</a:t>
            </a:r>
            <a:endParaRPr kumimoji="0" lang="en-US" sz="1800" b="0" i="0" u="none" strike="noStrike" kern="0" cap="none" spc="0" normalizeH="0" baseline="0" noProof="0" dirty="0">
              <a:ln>
                <a:noFill/>
              </a:ln>
              <a:solidFill>
                <a:srgbClr val="800000"/>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xmlns="" id="{A463B029-6DA7-444D-BD19-01DCEA017ACB}"/>
              </a:ext>
            </a:extLst>
          </p:cNvPr>
          <p:cNvCxnSpPr>
            <a:cxnSpLocks/>
            <a:stCxn id="9" idx="0"/>
          </p:cNvCxnSpPr>
          <p:nvPr/>
        </p:nvCxnSpPr>
        <p:spPr bwMode="auto">
          <a:xfrm flipH="1">
            <a:off x="6467339" y="1271081"/>
            <a:ext cx="126200" cy="4966232"/>
          </a:xfrm>
          <a:prstGeom prst="line">
            <a:avLst/>
          </a:prstGeom>
          <a:noFill/>
          <a:ln w="38100" cap="flat" cmpd="sng" algn="ctr">
            <a:solidFill>
              <a:sysClr val="windowText" lastClr="000000">
                <a:shade val="95000"/>
                <a:satMod val="105000"/>
              </a:sysClr>
            </a:solidFill>
            <a:prstDash val="solid"/>
            <a:headEnd type="none" w="med" len="med"/>
            <a:tailEnd type="none" w="med" len="med"/>
          </a:ln>
          <a:effectLst/>
        </p:spPr>
      </p:cxnSp>
      <p:sp>
        <p:nvSpPr>
          <p:cNvPr id="14" name="Rectangle 15">
            <a:extLst>
              <a:ext uri="{FF2B5EF4-FFF2-40B4-BE49-F238E27FC236}">
                <a16:creationId xmlns:a16="http://schemas.microsoft.com/office/drawing/2014/main" xmlns="" id="{6EF96A73-41E8-4222-ACD7-4FB85C97D5B6}"/>
              </a:ext>
            </a:extLst>
          </p:cNvPr>
          <p:cNvSpPr>
            <a:spLocks noChangeArrowheads="1"/>
          </p:cNvSpPr>
          <p:nvPr/>
        </p:nvSpPr>
        <p:spPr bwMode="auto">
          <a:xfrm>
            <a:off x="3807185" y="1271080"/>
            <a:ext cx="1700920" cy="175432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hi-IN" dirty="0">
                <a:solidFill>
                  <a:srgbClr val="002060"/>
                </a:solidFill>
                <a:latin typeface="Calibri"/>
              </a:rPr>
              <a:t>समीपस्थ</a:t>
            </a:r>
            <a:r>
              <a:rPr lang="en-US" u="sng" dirty="0">
                <a:solidFill>
                  <a:srgbClr val="FF0000"/>
                </a:solidFill>
                <a:latin typeface="Calibri"/>
              </a:rPr>
              <a:t> </a:t>
            </a:r>
          </a:p>
          <a:p>
            <a:r>
              <a:rPr lang="hi-IN" dirty="0">
                <a:solidFill>
                  <a:prstClr val="black"/>
                </a:solidFill>
                <a:latin typeface="Calibri"/>
              </a:rPr>
              <a:t>इसका अर्थ है दिए गए संदर्भ बिंदु के करीब, या उससे अधिक निकट</a:t>
            </a:r>
            <a:r>
              <a:rPr lang="en-US" dirty="0">
                <a:solidFill>
                  <a:prstClr val="black"/>
                </a:solidFill>
                <a:latin typeface="Calibri"/>
              </a:rPr>
              <a:t>.</a:t>
            </a:r>
          </a:p>
        </p:txBody>
      </p:sp>
      <p:sp>
        <p:nvSpPr>
          <p:cNvPr id="15" name="Rectangle 16">
            <a:extLst>
              <a:ext uri="{FF2B5EF4-FFF2-40B4-BE49-F238E27FC236}">
                <a16:creationId xmlns:a16="http://schemas.microsoft.com/office/drawing/2014/main" xmlns="" id="{DAC6E66B-8E65-4C43-A9A1-140082447222}"/>
              </a:ext>
            </a:extLst>
          </p:cNvPr>
          <p:cNvSpPr>
            <a:spLocks noChangeArrowheads="1"/>
          </p:cNvSpPr>
          <p:nvPr/>
        </p:nvSpPr>
        <p:spPr bwMode="auto">
          <a:xfrm>
            <a:off x="3750999" y="4291759"/>
            <a:ext cx="1757106" cy="147732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hi-IN" kern="0" dirty="0">
                <a:solidFill>
                  <a:srgbClr val="002060"/>
                </a:solidFill>
                <a:latin typeface="Calibri"/>
              </a:rPr>
              <a:t>दूरस्थ</a:t>
            </a:r>
            <a:r>
              <a:rPr lang="en-US" u="sng" dirty="0">
                <a:solidFill>
                  <a:srgbClr val="FF0000"/>
                </a:solidFill>
                <a:latin typeface="Calibri"/>
              </a:rPr>
              <a:t> </a:t>
            </a:r>
          </a:p>
          <a:p>
            <a:r>
              <a:rPr lang="hi-IN" dirty="0">
                <a:solidFill>
                  <a:prstClr val="black"/>
                </a:solidFill>
                <a:latin typeface="Calibri"/>
              </a:rPr>
              <a:t>इसका अर्थ है दिए गए संदर्भ बिंदु से दूर, या अधिक दूर।</a:t>
            </a:r>
            <a:endParaRPr lang="en-US" dirty="0">
              <a:solidFill>
                <a:prstClr val="black"/>
              </a:solidFill>
              <a:latin typeface="Calibri"/>
            </a:endParaRPr>
          </a:p>
        </p:txBody>
      </p:sp>
      <p:sp>
        <p:nvSpPr>
          <p:cNvPr id="16" name="Rectangle 21">
            <a:extLst>
              <a:ext uri="{FF2B5EF4-FFF2-40B4-BE49-F238E27FC236}">
                <a16:creationId xmlns:a16="http://schemas.microsoft.com/office/drawing/2014/main" xmlns="" id="{C6AB0A62-B32B-4281-8AD3-5376F3478DE5}"/>
              </a:ext>
            </a:extLst>
          </p:cNvPr>
          <p:cNvSpPr>
            <a:spLocks noChangeArrowheads="1"/>
          </p:cNvSpPr>
          <p:nvPr/>
        </p:nvSpPr>
        <p:spPr bwMode="auto">
          <a:xfrm>
            <a:off x="7521801" y="1899846"/>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hi-IN" dirty="0">
                <a:solidFill>
                  <a:srgbClr val="002060"/>
                </a:solidFill>
                <a:latin typeface="Calibri"/>
              </a:rPr>
              <a:t>समीपस्थ</a:t>
            </a:r>
            <a:endParaRPr lang="en-US" dirty="0">
              <a:solidFill>
                <a:srgbClr val="002060"/>
              </a:solidFill>
              <a:latin typeface="Calibri"/>
            </a:endParaRPr>
          </a:p>
        </p:txBody>
      </p:sp>
      <p:sp>
        <p:nvSpPr>
          <p:cNvPr id="4" name="Rectangle 3">
            <a:extLst>
              <a:ext uri="{FF2B5EF4-FFF2-40B4-BE49-F238E27FC236}">
                <a16:creationId xmlns:a16="http://schemas.microsoft.com/office/drawing/2014/main" xmlns="" id="{70F8BD22-0C0F-4822-9F34-5A40089D6768}"/>
              </a:ext>
            </a:extLst>
          </p:cNvPr>
          <p:cNvSpPr/>
          <p:nvPr/>
        </p:nvSpPr>
        <p:spPr>
          <a:xfrm>
            <a:off x="7752752" y="2563742"/>
            <a:ext cx="823905" cy="369332"/>
          </a:xfrm>
          <a:prstGeom prst="rect">
            <a:avLst/>
          </a:prstGeom>
        </p:spPr>
        <p:txBody>
          <a:bodyPr wrap="square">
            <a:spAutoFit/>
          </a:bodyPr>
          <a:lstStyle/>
          <a:p>
            <a:pPr lvl="0">
              <a:defRPr/>
            </a:pPr>
            <a:r>
              <a:rPr lang="hi-IN" kern="0" dirty="0">
                <a:solidFill>
                  <a:srgbClr val="002060"/>
                </a:solidFill>
                <a:latin typeface="Calibri"/>
              </a:rPr>
              <a:t>दूरस्थ</a:t>
            </a:r>
            <a:endParaRPr kumimoji="0" lang="en-IN" sz="1800" b="0" i="0" u="none" strike="noStrike" kern="0" cap="none" spc="0" normalizeH="0" baseline="0" noProof="0" dirty="0">
              <a:ln>
                <a:noFill/>
              </a:ln>
              <a:solidFill>
                <a:srgbClr val="002060"/>
              </a:solidFill>
              <a:effectLst/>
              <a:uLnTx/>
              <a:uFillTx/>
            </a:endParaRPr>
          </a:p>
        </p:txBody>
      </p:sp>
      <p:pic>
        <p:nvPicPr>
          <p:cNvPr id="7" name="Picture 6">
            <a:extLst>
              <a:ext uri="{FF2B5EF4-FFF2-40B4-BE49-F238E27FC236}">
                <a16:creationId xmlns:a16="http://schemas.microsoft.com/office/drawing/2014/main" xmlns="" id="{D583E7E6-20E9-4A2A-A267-80F51FAC0438}"/>
              </a:ext>
            </a:extLst>
          </p:cNvPr>
          <p:cNvPicPr>
            <a:picLocks noChangeAspect="1"/>
          </p:cNvPicPr>
          <p:nvPr/>
        </p:nvPicPr>
        <p:blipFill>
          <a:blip r:embed="rId6"/>
          <a:stretch>
            <a:fillRect/>
          </a:stretch>
        </p:blipFill>
        <p:spPr>
          <a:xfrm rot="15650405">
            <a:off x="7339102" y="2146798"/>
            <a:ext cx="365792" cy="792549"/>
          </a:xfrm>
          <a:prstGeom prst="rect">
            <a:avLst/>
          </a:prstGeom>
        </p:spPr>
      </p:pic>
      <p:sp>
        <p:nvSpPr>
          <p:cNvPr id="19" name="Line 18">
            <a:extLst>
              <a:ext uri="{FF2B5EF4-FFF2-40B4-BE49-F238E27FC236}">
                <a16:creationId xmlns:a16="http://schemas.microsoft.com/office/drawing/2014/main" xmlns="" id="{30E23AF7-4D64-4CF5-A3E6-773D19D0D014}"/>
              </a:ext>
            </a:extLst>
          </p:cNvPr>
          <p:cNvSpPr>
            <a:spLocks noChangeShapeType="1"/>
          </p:cNvSpPr>
          <p:nvPr/>
        </p:nvSpPr>
        <p:spPr bwMode="auto">
          <a:xfrm rot="10672159" flipV="1">
            <a:off x="7397126" y="2942630"/>
            <a:ext cx="522448" cy="447973"/>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a:endParaRPr>
          </a:p>
        </p:txBody>
      </p:sp>
      <p:sp>
        <p:nvSpPr>
          <p:cNvPr id="20" name="Rectangle 25">
            <a:extLst>
              <a:ext uri="{FF2B5EF4-FFF2-40B4-BE49-F238E27FC236}">
                <a16:creationId xmlns:a16="http://schemas.microsoft.com/office/drawing/2014/main" xmlns="" id="{83687702-151A-473E-812B-9C9030FD0C04}"/>
              </a:ext>
            </a:extLst>
          </p:cNvPr>
          <p:cNvSpPr>
            <a:spLocks noChangeArrowheads="1"/>
          </p:cNvSpPr>
          <p:nvPr/>
        </p:nvSpPr>
        <p:spPr bwMode="auto">
          <a:xfrm>
            <a:off x="7664556" y="4149715"/>
            <a:ext cx="115212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hi-IN" dirty="0">
                <a:solidFill>
                  <a:srgbClr val="002060"/>
                </a:solidFill>
                <a:latin typeface="Calibri"/>
              </a:rPr>
              <a:t>समीपस्थ</a:t>
            </a:r>
            <a:endParaRPr lang="en-US" dirty="0">
              <a:solidFill>
                <a:srgbClr val="002060"/>
              </a:solidFill>
              <a:latin typeface="Calibri"/>
            </a:endParaRPr>
          </a:p>
        </p:txBody>
      </p:sp>
      <p:sp>
        <p:nvSpPr>
          <p:cNvPr id="21" name="Rectangle 26">
            <a:extLst>
              <a:ext uri="{FF2B5EF4-FFF2-40B4-BE49-F238E27FC236}">
                <a16:creationId xmlns:a16="http://schemas.microsoft.com/office/drawing/2014/main" xmlns="" id="{CBCB99DE-27B9-4998-B992-0DAE1528EAC6}"/>
              </a:ext>
            </a:extLst>
          </p:cNvPr>
          <p:cNvSpPr>
            <a:spLocks noChangeArrowheads="1"/>
          </p:cNvSpPr>
          <p:nvPr/>
        </p:nvSpPr>
        <p:spPr bwMode="auto">
          <a:xfrm>
            <a:off x="7752752" y="4910840"/>
            <a:ext cx="11406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hi-IN" kern="0" dirty="0">
                <a:solidFill>
                  <a:srgbClr val="002060"/>
                </a:solidFill>
                <a:latin typeface="Calibri"/>
              </a:rPr>
              <a:t>दूरस्थ</a:t>
            </a:r>
            <a:r>
              <a:rPr lang="en-US" dirty="0">
                <a:solidFill>
                  <a:srgbClr val="F79646">
                    <a:lumMod val="75000"/>
                  </a:srgbClr>
                </a:solidFill>
                <a:latin typeface="Calibri"/>
              </a:rPr>
              <a:t> </a:t>
            </a:r>
          </a:p>
        </p:txBody>
      </p:sp>
      <p:sp>
        <p:nvSpPr>
          <p:cNvPr id="22" name="Line 19">
            <a:extLst>
              <a:ext uri="{FF2B5EF4-FFF2-40B4-BE49-F238E27FC236}">
                <a16:creationId xmlns:a16="http://schemas.microsoft.com/office/drawing/2014/main" xmlns="" id="{94B42563-39A0-48D7-82BF-85284E906D93}"/>
              </a:ext>
            </a:extLst>
          </p:cNvPr>
          <p:cNvSpPr>
            <a:spLocks noChangeShapeType="1"/>
          </p:cNvSpPr>
          <p:nvPr/>
        </p:nvSpPr>
        <p:spPr bwMode="auto">
          <a:xfrm rot="1558413" flipH="1">
            <a:off x="6934077" y="4194767"/>
            <a:ext cx="815437" cy="202846"/>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a:endParaRPr>
          </a:p>
        </p:txBody>
      </p:sp>
      <p:sp>
        <p:nvSpPr>
          <p:cNvPr id="23" name="Line 20">
            <a:extLst>
              <a:ext uri="{FF2B5EF4-FFF2-40B4-BE49-F238E27FC236}">
                <a16:creationId xmlns:a16="http://schemas.microsoft.com/office/drawing/2014/main" xmlns="" id="{A09973BA-32CC-41C6-A11D-3947D0FC4666}"/>
              </a:ext>
            </a:extLst>
          </p:cNvPr>
          <p:cNvSpPr>
            <a:spLocks noChangeShapeType="1"/>
          </p:cNvSpPr>
          <p:nvPr/>
        </p:nvSpPr>
        <p:spPr bwMode="auto">
          <a:xfrm rot="-9085518" flipV="1">
            <a:off x="6838581" y="4877949"/>
            <a:ext cx="1100795" cy="682586"/>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solidFill>
                <a:prstClr val="black"/>
              </a:solidFill>
              <a:latin typeface="Calibri"/>
            </a:endParaRPr>
          </a:p>
        </p:txBody>
      </p:sp>
      <p:sp>
        <p:nvSpPr>
          <p:cNvPr id="12" name="Rectangle 11">
            <a:extLst>
              <a:ext uri="{FF2B5EF4-FFF2-40B4-BE49-F238E27FC236}">
                <a16:creationId xmlns:a16="http://schemas.microsoft.com/office/drawing/2014/main" xmlns="" id="{F05D5E37-4E7F-2884-7622-31F3D5703814}"/>
              </a:ext>
            </a:extLst>
          </p:cNvPr>
          <p:cNvSpPr/>
          <p:nvPr/>
        </p:nvSpPr>
        <p:spPr>
          <a:xfrm>
            <a:off x="435532" y="3172719"/>
            <a:ext cx="2952328" cy="584775"/>
          </a:xfrm>
          <a:prstGeom prst="rect">
            <a:avLst/>
          </a:prstGeom>
        </p:spPr>
        <p:txBody>
          <a:bodyPr wrap="square">
            <a:spAutoFit/>
          </a:bodyPr>
          <a:lstStyle/>
          <a:p>
            <a:pPr lvl="0">
              <a:defRPr/>
            </a:pPr>
            <a:r>
              <a:rPr lang="hi-IN" sz="3200" b="1" u="sng" kern="0" dirty="0">
                <a:solidFill>
                  <a:srgbClr val="FF0000"/>
                </a:solidFill>
                <a:latin typeface="Calibri"/>
                <a:ea typeface="+mj-ea"/>
                <a:cs typeface="+mj-cs"/>
              </a:rPr>
              <a:t>शारीरिक तल</a:t>
            </a:r>
            <a:endParaRPr kumimoji="0" lang="en-IN"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7314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35827"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Rectangle 5">
            <a:extLst>
              <a:ext uri="{FF2B5EF4-FFF2-40B4-BE49-F238E27FC236}">
                <a16:creationId xmlns:a16="http://schemas.microsoft.com/office/drawing/2014/main" xmlns="" id="{DECD98C2-C59B-40E8-B9A1-2A0960C8A85D}"/>
              </a:ext>
            </a:extLst>
          </p:cNvPr>
          <p:cNvSpPr/>
          <p:nvPr/>
        </p:nvSpPr>
        <p:spPr>
          <a:xfrm>
            <a:off x="179511" y="2705725"/>
            <a:ext cx="3509725" cy="584775"/>
          </a:xfrm>
          <a:prstGeom prst="rect">
            <a:avLst/>
          </a:prstGeom>
        </p:spPr>
        <p:txBody>
          <a:bodyPr wrap="square">
            <a:spAutoFit/>
          </a:bodyPr>
          <a:lstStyle/>
          <a:p>
            <a:pPr lvl="0">
              <a:defRPr/>
            </a:pPr>
            <a:r>
              <a:rPr lang="hi-IN" sz="3200" b="1" u="sng" kern="0" dirty="0">
                <a:solidFill>
                  <a:srgbClr val="FF0000"/>
                </a:solidFill>
                <a:latin typeface="Calibri"/>
              </a:rPr>
              <a:t>शारीरिक स्थितियाँ</a:t>
            </a:r>
            <a:endParaRPr kumimoji="0" lang="en-IN" sz="32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24" name="Picture 2">
            <a:extLst>
              <a:ext uri="{FF2B5EF4-FFF2-40B4-BE49-F238E27FC236}">
                <a16:creationId xmlns:a16="http://schemas.microsoft.com/office/drawing/2014/main" xmlns="" id="{EC9F6B2E-B8F9-4198-B18E-27407C9E2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631" y="2078578"/>
            <a:ext cx="2441488" cy="135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xmlns="" id="{BFDAD230-4541-4C75-8019-DBB65F31C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232" y="2078578"/>
            <a:ext cx="2368668" cy="145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a:extLst>
              <a:ext uri="{FF2B5EF4-FFF2-40B4-BE49-F238E27FC236}">
                <a16:creationId xmlns:a16="http://schemas.microsoft.com/office/drawing/2014/main" xmlns="" id="{F39134A8-0E4D-4531-9642-9FEA2DC59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1111" y="4240971"/>
            <a:ext cx="2539008"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a:extLst>
              <a:ext uri="{FF2B5EF4-FFF2-40B4-BE49-F238E27FC236}">
                <a16:creationId xmlns:a16="http://schemas.microsoft.com/office/drawing/2014/main" xmlns="" id="{5167EEA9-1973-48F8-8BD4-7CD5D2F28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9880" y="4251000"/>
            <a:ext cx="2416019" cy="10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4">
            <a:extLst>
              <a:ext uri="{FF2B5EF4-FFF2-40B4-BE49-F238E27FC236}">
                <a16:creationId xmlns:a16="http://schemas.microsoft.com/office/drawing/2014/main" xmlns="" id="{E736DB88-B96B-4C6C-A910-60585F4694E0}"/>
              </a:ext>
            </a:extLst>
          </p:cNvPr>
          <p:cNvSpPr>
            <a:spLocks noChangeArrowheads="1"/>
          </p:cNvSpPr>
          <p:nvPr/>
        </p:nvSpPr>
        <p:spPr bwMode="auto">
          <a:xfrm>
            <a:off x="3689236" y="3414145"/>
            <a:ext cx="2610884" cy="533400"/>
          </a:xfrm>
          <a:prstGeom prst="rect">
            <a:avLst/>
          </a:prstGeom>
          <a:solidFill>
            <a:schemeClr val="accent1"/>
          </a:solidFill>
          <a:ln w="9525">
            <a:solidFill>
              <a:schemeClr val="tx1"/>
            </a:solidFill>
            <a:miter lim="800000"/>
            <a:headEnd/>
            <a:tailEnd/>
          </a:ln>
        </p:spPr>
        <p:txBody>
          <a:bodyPr wrap="none" anchor="ctr"/>
          <a:lstStyle/>
          <a:p>
            <a:pPr algn="ctr"/>
            <a:r>
              <a:rPr lang="hi-IN" sz="1600" dirty="0">
                <a:solidFill>
                  <a:srgbClr val="66FFFF"/>
                </a:solidFill>
                <a:latin typeface="Verdana" pitchFamily="34" charset="0"/>
              </a:rPr>
              <a:t>पीठ के बल लेटने की स्थिति</a:t>
            </a:r>
            <a:endParaRPr lang="en-US" sz="1600" dirty="0">
              <a:solidFill>
                <a:srgbClr val="66FFFF"/>
              </a:solidFill>
              <a:latin typeface="Verdana" pitchFamily="34" charset="0"/>
            </a:endParaRPr>
          </a:p>
        </p:txBody>
      </p:sp>
      <p:sp>
        <p:nvSpPr>
          <p:cNvPr id="29" name="Rectangle 5">
            <a:extLst>
              <a:ext uri="{FF2B5EF4-FFF2-40B4-BE49-F238E27FC236}">
                <a16:creationId xmlns:a16="http://schemas.microsoft.com/office/drawing/2014/main" xmlns="" id="{DB5131C0-C820-45EA-8F38-21AC89388453}"/>
              </a:ext>
            </a:extLst>
          </p:cNvPr>
          <p:cNvSpPr>
            <a:spLocks noChangeArrowheads="1"/>
          </p:cNvSpPr>
          <p:nvPr/>
        </p:nvSpPr>
        <p:spPr bwMode="auto">
          <a:xfrm>
            <a:off x="6607232" y="3458281"/>
            <a:ext cx="2368668" cy="489264"/>
          </a:xfrm>
          <a:prstGeom prst="rect">
            <a:avLst/>
          </a:prstGeom>
          <a:solidFill>
            <a:schemeClr val="accent1"/>
          </a:solidFill>
          <a:ln w="9525">
            <a:solidFill>
              <a:schemeClr val="tx1"/>
            </a:solidFill>
            <a:miter lim="800000"/>
            <a:headEnd/>
            <a:tailEnd/>
          </a:ln>
        </p:spPr>
        <p:txBody>
          <a:bodyPr wrap="none" anchor="ctr"/>
          <a:lstStyle/>
          <a:p>
            <a:pPr algn="ctr"/>
            <a:r>
              <a:rPr lang="hi-IN" sz="2400" dirty="0">
                <a:solidFill>
                  <a:srgbClr val="66FFFF"/>
                </a:solidFill>
                <a:latin typeface="Verdana" pitchFamily="34" charset="0"/>
              </a:rPr>
              <a:t>प्रवृत्त स्थिति</a:t>
            </a:r>
            <a:endParaRPr lang="en-US" sz="2400" dirty="0">
              <a:solidFill>
                <a:srgbClr val="66FFFF"/>
              </a:solidFill>
              <a:latin typeface="Verdana" pitchFamily="34" charset="0"/>
            </a:endParaRPr>
          </a:p>
        </p:txBody>
      </p:sp>
      <p:sp>
        <p:nvSpPr>
          <p:cNvPr id="30" name="Rectangle 6">
            <a:extLst>
              <a:ext uri="{FF2B5EF4-FFF2-40B4-BE49-F238E27FC236}">
                <a16:creationId xmlns:a16="http://schemas.microsoft.com/office/drawing/2014/main" xmlns="" id="{335EC5CA-A05F-4EA4-9130-07E1F80607AD}"/>
              </a:ext>
            </a:extLst>
          </p:cNvPr>
          <p:cNvSpPr>
            <a:spLocks noChangeArrowheads="1"/>
          </p:cNvSpPr>
          <p:nvPr/>
        </p:nvSpPr>
        <p:spPr bwMode="auto">
          <a:xfrm>
            <a:off x="3761111" y="5417905"/>
            <a:ext cx="2539008" cy="1066800"/>
          </a:xfrm>
          <a:prstGeom prst="rect">
            <a:avLst/>
          </a:prstGeom>
          <a:solidFill>
            <a:schemeClr val="accent1"/>
          </a:solidFill>
          <a:ln w="9525">
            <a:solidFill>
              <a:schemeClr val="tx1"/>
            </a:solidFill>
            <a:miter lim="800000"/>
            <a:headEnd/>
            <a:tailEnd/>
          </a:ln>
        </p:spPr>
        <p:txBody>
          <a:bodyPr wrap="none" anchor="ctr"/>
          <a:lstStyle/>
          <a:p>
            <a:pPr algn="ctr"/>
            <a:r>
              <a:rPr lang="hi-IN" dirty="0">
                <a:solidFill>
                  <a:srgbClr val="66FFFF"/>
                </a:solidFill>
              </a:rPr>
              <a:t>दाएँ पार्श्व लेटे हुए</a:t>
            </a:r>
          </a:p>
          <a:p>
            <a:pPr algn="ctr"/>
            <a:r>
              <a:rPr lang="hi-IN" dirty="0">
                <a:solidFill>
                  <a:srgbClr val="66FFFF"/>
                </a:solidFill>
              </a:rPr>
              <a:t>स्थिति</a:t>
            </a:r>
          </a:p>
          <a:p>
            <a:pPr algn="ctr"/>
            <a:r>
              <a:rPr lang="hi-IN" dirty="0">
                <a:solidFill>
                  <a:srgbClr val="66FFFF"/>
                </a:solidFill>
              </a:rPr>
              <a:t>(पुनर्प्राप्ति स्थिति)</a:t>
            </a:r>
            <a:endParaRPr lang="en-US" b="0" dirty="0">
              <a:solidFill>
                <a:srgbClr val="66FFFF"/>
              </a:solidFill>
            </a:endParaRPr>
          </a:p>
        </p:txBody>
      </p:sp>
      <p:sp>
        <p:nvSpPr>
          <p:cNvPr id="31" name="Rectangle 6">
            <a:extLst>
              <a:ext uri="{FF2B5EF4-FFF2-40B4-BE49-F238E27FC236}">
                <a16:creationId xmlns:a16="http://schemas.microsoft.com/office/drawing/2014/main" xmlns="" id="{1A19111C-C50D-491C-8F38-DBF55529EBD7}"/>
              </a:ext>
            </a:extLst>
          </p:cNvPr>
          <p:cNvSpPr>
            <a:spLocks noChangeArrowheads="1"/>
          </p:cNvSpPr>
          <p:nvPr/>
        </p:nvSpPr>
        <p:spPr bwMode="auto">
          <a:xfrm>
            <a:off x="6559880" y="5410200"/>
            <a:ext cx="2416020" cy="1066800"/>
          </a:xfrm>
          <a:prstGeom prst="rect">
            <a:avLst/>
          </a:prstGeom>
          <a:solidFill>
            <a:schemeClr val="accent1"/>
          </a:solidFill>
          <a:ln w="9525">
            <a:solidFill>
              <a:schemeClr val="tx1"/>
            </a:solidFill>
            <a:miter lim="800000"/>
            <a:headEnd/>
            <a:tailEnd/>
          </a:ln>
        </p:spPr>
        <p:txBody>
          <a:bodyPr wrap="none" anchor="ctr"/>
          <a:lstStyle/>
          <a:p>
            <a:pPr algn="ctr"/>
            <a:r>
              <a:rPr lang="hi-IN" dirty="0">
                <a:solidFill>
                  <a:srgbClr val="66FFFF"/>
                </a:solidFill>
              </a:rPr>
              <a:t>लेफ्ट लेटरल </a:t>
            </a:r>
            <a:endParaRPr lang="en-IN" dirty="0">
              <a:solidFill>
                <a:srgbClr val="66FFFF"/>
              </a:solidFill>
            </a:endParaRPr>
          </a:p>
          <a:p>
            <a:pPr algn="ctr"/>
            <a:r>
              <a:rPr lang="hi-IN" dirty="0">
                <a:solidFill>
                  <a:srgbClr val="66FFFF"/>
                </a:solidFill>
              </a:rPr>
              <a:t>रिक्म्बेंटस्थिति</a:t>
            </a:r>
            <a:endParaRPr lang="en-IN" dirty="0">
              <a:solidFill>
                <a:srgbClr val="66FFFF"/>
              </a:solidFill>
            </a:endParaRPr>
          </a:p>
          <a:p>
            <a:pPr algn="ctr"/>
            <a:r>
              <a:rPr lang="hi-IN" dirty="0">
                <a:solidFill>
                  <a:srgbClr val="66FFFF"/>
                </a:solidFill>
              </a:rPr>
              <a:t>(रिकवरी पोज़िशन)</a:t>
            </a:r>
            <a:endParaRPr lang="en-US" b="0" dirty="0">
              <a:solidFill>
                <a:srgbClr val="66FFFF"/>
              </a:solidFill>
            </a:endParaRPr>
          </a:p>
        </p:txBody>
      </p:sp>
    </p:spTree>
    <p:extLst>
      <p:ext uri="{BB962C8B-B14F-4D97-AF65-F5344CB8AC3E}">
        <p14:creationId xmlns:p14="http://schemas.microsoft.com/office/powerpoint/2010/main" val="236532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987824" y="0"/>
            <a:ext cx="615617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r>
              <a:rPr lang="hi-IN" sz="2800" dirty="0">
                <a:solidFill>
                  <a:prstClr val="black"/>
                </a:solidFill>
                <a:latin typeface="Calibri"/>
              </a:rPr>
              <a:t>इस पाठ्यक्रम के प्रयोजनों के लिए हम पाँच क्षेत्रों को मान्यता देते हैं:</a:t>
            </a:r>
            <a:endParaRPr lang="en-US"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सिर: खोपड़ी, चेहरा, जबड़ा (मैंडिबल)।</a:t>
            </a:r>
            <a:endParaRPr lang="en-US"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गर्दन।</a:t>
            </a:r>
            <a:endParaRPr lang="en-IN"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धड़: वक्ष, उदर, श्रोणि।</a:t>
            </a:r>
            <a:endParaRPr lang="en-IN"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ऊपरी अंग: कंधे का जोड़ (स्कैपुला, क्लैविकल और ह्यूमरस), बांह, कोहनी, अग्रबाहु, कलाई, हाथ।</a:t>
            </a:r>
            <a:endParaRPr lang="en-IN"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निचले अंग: कूल्हे का जोड़ (श्रोणि और फीमर), जांघ, घुटना, पैर, टखना, पैर।</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BA5BB75D-7031-47AF-9084-0E04D71CA0EC}"/>
              </a:ext>
            </a:extLst>
          </p:cNvPr>
          <p:cNvSpPr/>
          <p:nvPr/>
        </p:nvSpPr>
        <p:spPr>
          <a:xfrm>
            <a:off x="38843" y="2793502"/>
            <a:ext cx="3437222" cy="584775"/>
          </a:xfrm>
          <a:prstGeom prst="rect">
            <a:avLst/>
          </a:prstGeom>
        </p:spPr>
        <p:txBody>
          <a:bodyPr wrap="square">
            <a:spAutoFit/>
          </a:bodyPr>
          <a:lstStyle/>
          <a:p>
            <a:pPr lvl="0"/>
            <a:r>
              <a:rPr lang="hi-IN" sz="3200" b="1" u="sng" dirty="0">
                <a:solidFill>
                  <a:srgbClr val="FF0000"/>
                </a:solidFill>
                <a:latin typeface="Calibri"/>
                <a:ea typeface="+mj-ea"/>
                <a:cs typeface="+mj-cs"/>
              </a:rPr>
              <a:t>शरीर के क्षेत्र</a:t>
            </a:r>
            <a:endParaRPr kumimoji="0" lang="en-IN" sz="32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6860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BA5BB75D-7031-47AF-9084-0E04D71CA0EC}"/>
              </a:ext>
            </a:extLst>
          </p:cNvPr>
          <p:cNvSpPr/>
          <p:nvPr/>
        </p:nvSpPr>
        <p:spPr>
          <a:xfrm>
            <a:off x="38843" y="2793502"/>
            <a:ext cx="3437222" cy="584775"/>
          </a:xfrm>
          <a:prstGeom prst="rect">
            <a:avLst/>
          </a:prstGeom>
        </p:spPr>
        <p:txBody>
          <a:bodyPr wrap="square">
            <a:spAutoFit/>
          </a:bodyPr>
          <a:lstStyle/>
          <a:p>
            <a:pPr lvl="0"/>
            <a:r>
              <a:rPr lang="hi-IN" sz="3200" b="1" u="sng" dirty="0">
                <a:solidFill>
                  <a:srgbClr val="FF0000"/>
                </a:solidFill>
                <a:latin typeface="Calibri"/>
              </a:rPr>
              <a:t>शरीर के क्षेत्र</a:t>
            </a:r>
            <a:endParaRPr lang="en-IN" sz="3200" kern="0" dirty="0">
              <a:solidFill>
                <a:sysClr val="windowText" lastClr="000000"/>
              </a:solidFill>
            </a:endParaRPr>
          </a:p>
        </p:txBody>
      </p:sp>
      <p:pic>
        <p:nvPicPr>
          <p:cNvPr id="23" name="Picture 1031" descr="C:\Documents and Settings\Administrator\My Documents\MFRCSSRCourse Material\ITBPmodified Course Materials\ITBP MFR\Lessons\Lesson 11\Graphics 11\Axial.jpg">
            <a:extLst>
              <a:ext uri="{FF2B5EF4-FFF2-40B4-BE49-F238E27FC236}">
                <a16:creationId xmlns:a16="http://schemas.microsoft.com/office/drawing/2014/main" xmlns="" id="{9DE38436-59B9-4F21-A969-4E83651ACB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740" y="1628800"/>
            <a:ext cx="2088232" cy="403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xmlns="" id="{EA7BBB70-756A-4C9C-AF05-73ABCFBD077E}"/>
              </a:ext>
            </a:extLst>
          </p:cNvPr>
          <p:cNvSpPr/>
          <p:nvPr/>
        </p:nvSpPr>
        <p:spPr>
          <a:xfrm>
            <a:off x="4569590" y="1887474"/>
            <a:ext cx="534121" cy="369332"/>
          </a:xfrm>
          <a:prstGeom prst="rect">
            <a:avLst/>
          </a:prstGeom>
          <a:solidFill>
            <a:srgbClr val="C0504D">
              <a:lumMod val="60000"/>
              <a:lumOff val="40000"/>
            </a:srgbClr>
          </a:solidFill>
        </p:spPr>
        <p:txBody>
          <a:bodyPr wrap="none">
            <a:spAutoFit/>
          </a:bodyPr>
          <a:lstStyle/>
          <a:p>
            <a:pPr lvl="0">
              <a:defRPr/>
            </a:pPr>
            <a:r>
              <a:rPr lang="hi-IN" dirty="0">
                <a:solidFill>
                  <a:prstClr val="black"/>
                </a:solidFill>
                <a:latin typeface="Calibri"/>
              </a:rPr>
              <a:t>सिर</a:t>
            </a:r>
            <a:endParaRPr kumimoji="0" lang="en-US" sz="1800" b="1" i="0" u="none" strike="noStrike" kern="0" cap="none" spc="0" normalizeH="0" baseline="0" noProof="0" dirty="0">
              <a:ln>
                <a:noFill/>
              </a:ln>
              <a:solidFill>
                <a:prstClr val="black"/>
              </a:solidFill>
              <a:effectLst/>
              <a:uLnTx/>
              <a:uFillTx/>
              <a:latin typeface="Calibri"/>
            </a:endParaRPr>
          </a:p>
        </p:txBody>
      </p:sp>
      <p:sp>
        <p:nvSpPr>
          <p:cNvPr id="25" name="Rectangle 24">
            <a:extLst>
              <a:ext uri="{FF2B5EF4-FFF2-40B4-BE49-F238E27FC236}">
                <a16:creationId xmlns:a16="http://schemas.microsoft.com/office/drawing/2014/main" xmlns="" id="{3D76246B-A204-400E-B5E2-646193F423D4}"/>
              </a:ext>
            </a:extLst>
          </p:cNvPr>
          <p:cNvSpPr/>
          <p:nvPr/>
        </p:nvSpPr>
        <p:spPr>
          <a:xfrm>
            <a:off x="4569590" y="2576857"/>
            <a:ext cx="635110" cy="369332"/>
          </a:xfrm>
          <a:prstGeom prst="rect">
            <a:avLst/>
          </a:prstGeom>
          <a:solidFill>
            <a:srgbClr val="C0504D">
              <a:lumMod val="60000"/>
              <a:lumOff val="40000"/>
            </a:srgbClr>
          </a:solidFill>
        </p:spPr>
        <p:txBody>
          <a:bodyPr wrap="none">
            <a:spAutoFit/>
          </a:bodyPr>
          <a:lstStyle/>
          <a:p>
            <a:pPr lvl="0">
              <a:defRPr/>
            </a:pPr>
            <a:r>
              <a:rPr lang="hi-IN" dirty="0">
                <a:solidFill>
                  <a:prstClr val="black"/>
                </a:solidFill>
                <a:latin typeface="Calibri"/>
              </a:rPr>
              <a:t>गर्दन</a:t>
            </a:r>
            <a:endParaRPr kumimoji="0" lang="en-US" sz="1800" b="1" i="0" u="none" strike="noStrike" kern="0" cap="none" spc="0" normalizeH="0" baseline="0" noProof="0" dirty="0">
              <a:ln>
                <a:noFill/>
              </a:ln>
              <a:solidFill>
                <a:prstClr val="black"/>
              </a:solidFill>
              <a:effectLst/>
              <a:uLnTx/>
              <a:uFillTx/>
              <a:latin typeface="Calibri"/>
            </a:endParaRPr>
          </a:p>
        </p:txBody>
      </p:sp>
      <p:sp>
        <p:nvSpPr>
          <p:cNvPr id="26" name="Rectangle 25">
            <a:extLst>
              <a:ext uri="{FF2B5EF4-FFF2-40B4-BE49-F238E27FC236}">
                <a16:creationId xmlns:a16="http://schemas.microsoft.com/office/drawing/2014/main" xmlns="" id="{E9E201E5-4A09-4EBD-9D50-7B4CC5B4A80F}"/>
              </a:ext>
            </a:extLst>
          </p:cNvPr>
          <p:cNvSpPr/>
          <p:nvPr/>
        </p:nvSpPr>
        <p:spPr>
          <a:xfrm>
            <a:off x="4502905" y="3959614"/>
            <a:ext cx="538930" cy="369332"/>
          </a:xfrm>
          <a:prstGeom prst="rect">
            <a:avLst/>
          </a:prstGeom>
          <a:solidFill>
            <a:srgbClr val="C0504D">
              <a:lumMod val="60000"/>
              <a:lumOff val="40000"/>
            </a:srgbClr>
          </a:solidFill>
        </p:spPr>
        <p:txBody>
          <a:bodyPr wrap="none">
            <a:spAutoFit/>
          </a:bodyPr>
          <a:lstStyle/>
          <a:p>
            <a:pPr lvl="0">
              <a:defRPr/>
            </a:pPr>
            <a:r>
              <a:rPr lang="hi-IN" dirty="0">
                <a:solidFill>
                  <a:prstClr val="black"/>
                </a:solidFill>
                <a:latin typeface="Calibri"/>
              </a:rPr>
              <a:t>धड़:</a:t>
            </a:r>
            <a:endParaRPr kumimoji="0" lang="en-US" sz="1800" b="1" i="0" u="none" strike="noStrike" kern="0" cap="none" spc="0" normalizeH="0" baseline="0" noProof="0" dirty="0">
              <a:ln>
                <a:noFill/>
              </a:ln>
              <a:solidFill>
                <a:prstClr val="black"/>
              </a:solidFill>
              <a:effectLst/>
              <a:uLnTx/>
              <a:uFillTx/>
              <a:latin typeface="Calibri"/>
            </a:endParaRPr>
          </a:p>
        </p:txBody>
      </p:sp>
      <p:sp>
        <p:nvSpPr>
          <p:cNvPr id="27" name="Right Arrow 11">
            <a:extLst>
              <a:ext uri="{FF2B5EF4-FFF2-40B4-BE49-F238E27FC236}">
                <a16:creationId xmlns:a16="http://schemas.microsoft.com/office/drawing/2014/main" xmlns="" id="{E40B2B92-5310-4E75-8D2D-075B2D3AB756}"/>
              </a:ext>
            </a:extLst>
          </p:cNvPr>
          <p:cNvSpPr>
            <a:spLocks noChangeArrowheads="1"/>
          </p:cNvSpPr>
          <p:nvPr/>
        </p:nvSpPr>
        <p:spPr bwMode="auto">
          <a:xfrm>
            <a:off x="5423286" y="2008766"/>
            <a:ext cx="676788" cy="146677"/>
          </a:xfrm>
          <a:prstGeom prst="rightArrow">
            <a:avLst>
              <a:gd name="adj1" fmla="val 50000"/>
              <a:gd name="adj2" fmla="val 50000"/>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
        <p:nvSpPr>
          <p:cNvPr id="28" name="Right Arrow 11">
            <a:extLst>
              <a:ext uri="{FF2B5EF4-FFF2-40B4-BE49-F238E27FC236}">
                <a16:creationId xmlns:a16="http://schemas.microsoft.com/office/drawing/2014/main" xmlns="" id="{83D7E427-5468-4DD0-A33B-B7E630B69D46}"/>
              </a:ext>
            </a:extLst>
          </p:cNvPr>
          <p:cNvSpPr>
            <a:spLocks noChangeArrowheads="1"/>
          </p:cNvSpPr>
          <p:nvPr/>
        </p:nvSpPr>
        <p:spPr bwMode="auto">
          <a:xfrm>
            <a:off x="5487360" y="2726161"/>
            <a:ext cx="676788" cy="146677"/>
          </a:xfrm>
          <a:prstGeom prst="rightArrow">
            <a:avLst>
              <a:gd name="adj1" fmla="val 50000"/>
              <a:gd name="adj2" fmla="val 50000"/>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
        <p:nvSpPr>
          <p:cNvPr id="29" name="Right Arrow 11">
            <a:extLst>
              <a:ext uri="{FF2B5EF4-FFF2-40B4-BE49-F238E27FC236}">
                <a16:creationId xmlns:a16="http://schemas.microsoft.com/office/drawing/2014/main" xmlns="" id="{45A314E5-BDBE-47CE-AF61-50B5F2D95D05}"/>
              </a:ext>
            </a:extLst>
          </p:cNvPr>
          <p:cNvSpPr>
            <a:spLocks noChangeArrowheads="1"/>
          </p:cNvSpPr>
          <p:nvPr/>
        </p:nvSpPr>
        <p:spPr bwMode="auto">
          <a:xfrm rot="20779876">
            <a:off x="5303364" y="3973266"/>
            <a:ext cx="725840" cy="106867"/>
          </a:xfrm>
          <a:prstGeom prst="rightArrow">
            <a:avLst>
              <a:gd name="adj1" fmla="val 50000"/>
              <a:gd name="adj2" fmla="val 50000"/>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Tree>
    <p:extLst>
      <p:ext uri="{BB962C8B-B14F-4D97-AF65-F5344CB8AC3E}">
        <p14:creationId xmlns:p14="http://schemas.microsoft.com/office/powerpoint/2010/main" val="216012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669661"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BA5BB75D-7031-47AF-9084-0E04D71CA0EC}"/>
              </a:ext>
            </a:extLst>
          </p:cNvPr>
          <p:cNvSpPr/>
          <p:nvPr/>
        </p:nvSpPr>
        <p:spPr>
          <a:xfrm>
            <a:off x="521042" y="2806089"/>
            <a:ext cx="3437222" cy="584775"/>
          </a:xfrm>
          <a:prstGeom prst="rect">
            <a:avLst/>
          </a:prstGeom>
        </p:spPr>
        <p:txBody>
          <a:bodyPr wrap="square">
            <a:spAutoFit/>
          </a:bodyPr>
          <a:lstStyle/>
          <a:p>
            <a:pPr lvl="0"/>
            <a:r>
              <a:rPr lang="hi-IN" sz="3200" b="1" u="sng" dirty="0">
                <a:solidFill>
                  <a:srgbClr val="FF0000"/>
                </a:solidFill>
                <a:latin typeface="Calibri"/>
              </a:rPr>
              <a:t>शरीर के क्षेत्र</a:t>
            </a:r>
            <a:endParaRPr lang="en-IN" sz="3200" kern="0" dirty="0">
              <a:solidFill>
                <a:sysClr val="windowText" lastClr="000000"/>
              </a:solidFill>
            </a:endParaRPr>
          </a:p>
        </p:txBody>
      </p:sp>
      <p:pic>
        <p:nvPicPr>
          <p:cNvPr id="16" name="Picture 1030" descr="C:\Documents and Settings\Administrator\My Documents\MFRCSSRCourse Material\ITBPmodified Course Materials\ITBP MFR\Lessons\Lesson 11\Graphics 11\Appendicular.jpg">
            <a:extLst>
              <a:ext uri="{FF2B5EF4-FFF2-40B4-BE49-F238E27FC236}">
                <a16:creationId xmlns:a16="http://schemas.microsoft.com/office/drawing/2014/main" xmlns="" id="{72758C91-9801-4076-95F5-DC33822C0E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630" y="1523522"/>
            <a:ext cx="1935281" cy="432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305E4D98-791B-4562-A05C-A1C4814AA16D}"/>
              </a:ext>
            </a:extLst>
          </p:cNvPr>
          <p:cNvSpPr/>
          <p:nvPr/>
        </p:nvSpPr>
        <p:spPr>
          <a:xfrm>
            <a:off x="3871816" y="1321346"/>
            <a:ext cx="1981200" cy="369332"/>
          </a:xfrm>
          <a:prstGeom prst="rect">
            <a:avLst/>
          </a:prstGeom>
          <a:solidFill>
            <a:srgbClr val="C0504D">
              <a:lumMod val="60000"/>
              <a:lumOff val="40000"/>
            </a:srgbClr>
          </a:solidFill>
        </p:spPr>
        <p:txBody>
          <a:bodyPr>
            <a:spAutoFit/>
          </a:bodyPr>
          <a:lstStyle/>
          <a:p>
            <a:pPr lvl="0" algn="ctr">
              <a:defRPr/>
            </a:pPr>
            <a:r>
              <a:rPr lang="hi-IN" dirty="0">
                <a:solidFill>
                  <a:prstClr val="black"/>
                </a:solidFill>
                <a:latin typeface="Calibri"/>
              </a:rPr>
              <a:t>ऊपरी अंग</a:t>
            </a:r>
            <a:endParaRPr kumimoji="0" lang="en-US" sz="1800" b="1" i="0" u="none" strike="noStrike" kern="0" cap="none" spc="0" normalizeH="0" baseline="0" noProof="0" dirty="0">
              <a:ln>
                <a:noFill/>
              </a:ln>
              <a:solidFill>
                <a:prstClr val="black"/>
              </a:solidFill>
              <a:effectLst/>
              <a:uLnTx/>
              <a:uFillTx/>
              <a:latin typeface="Calibri"/>
            </a:endParaRPr>
          </a:p>
        </p:txBody>
      </p:sp>
      <p:sp>
        <p:nvSpPr>
          <p:cNvPr id="18" name="Rectangle 17">
            <a:extLst>
              <a:ext uri="{FF2B5EF4-FFF2-40B4-BE49-F238E27FC236}">
                <a16:creationId xmlns:a16="http://schemas.microsoft.com/office/drawing/2014/main" xmlns="" id="{249DCE12-A70F-4947-958E-9EFB89CD07EC}"/>
              </a:ext>
            </a:extLst>
          </p:cNvPr>
          <p:cNvSpPr/>
          <p:nvPr/>
        </p:nvSpPr>
        <p:spPr>
          <a:xfrm>
            <a:off x="3871816" y="5259336"/>
            <a:ext cx="1981200" cy="369332"/>
          </a:xfrm>
          <a:prstGeom prst="rect">
            <a:avLst/>
          </a:prstGeom>
          <a:solidFill>
            <a:srgbClr val="C0504D">
              <a:lumMod val="60000"/>
              <a:lumOff val="40000"/>
            </a:srgbClr>
          </a:solidFill>
        </p:spPr>
        <p:txBody>
          <a:bodyPr>
            <a:spAutoFit/>
          </a:bodyPr>
          <a:lstStyle/>
          <a:p>
            <a:pPr lvl="0" algn="ctr">
              <a:defRPr/>
            </a:pPr>
            <a:r>
              <a:rPr lang="hi-IN" dirty="0">
                <a:solidFill>
                  <a:prstClr val="black"/>
                </a:solidFill>
                <a:latin typeface="Calibri"/>
              </a:rPr>
              <a:t>निचले अंग</a:t>
            </a:r>
            <a:endParaRPr kumimoji="0" lang="en-US" sz="1800" b="1" i="0" u="none" strike="noStrike" kern="0" cap="none" spc="0" normalizeH="0" baseline="0" noProof="0" dirty="0">
              <a:ln>
                <a:noFill/>
              </a:ln>
              <a:solidFill>
                <a:prstClr val="black"/>
              </a:solidFill>
              <a:effectLst/>
              <a:uLnTx/>
              <a:uFillTx/>
              <a:latin typeface="Calibri"/>
            </a:endParaRPr>
          </a:p>
        </p:txBody>
      </p:sp>
      <p:sp>
        <p:nvSpPr>
          <p:cNvPr id="19" name="Right Arrow 13">
            <a:extLst>
              <a:ext uri="{FF2B5EF4-FFF2-40B4-BE49-F238E27FC236}">
                <a16:creationId xmlns:a16="http://schemas.microsoft.com/office/drawing/2014/main" xmlns="" id="{D2E59998-C2AB-4798-B41B-313C98CC8C69}"/>
              </a:ext>
            </a:extLst>
          </p:cNvPr>
          <p:cNvSpPr>
            <a:spLocks noChangeArrowheads="1"/>
          </p:cNvSpPr>
          <p:nvPr/>
        </p:nvSpPr>
        <p:spPr bwMode="auto">
          <a:xfrm rot="2727129">
            <a:off x="5107403" y="2067183"/>
            <a:ext cx="1172824" cy="130232"/>
          </a:xfrm>
          <a:prstGeom prst="rightArrow">
            <a:avLst>
              <a:gd name="adj1" fmla="val 50000"/>
              <a:gd name="adj2" fmla="val 50067"/>
            </a:avLst>
          </a:prstGeom>
          <a:solidFill>
            <a:srgbClr val="FF0000"/>
          </a:solidFill>
          <a:ln w="9525" algn="ctr">
            <a:solidFill>
              <a:srgbClr val="FF0000"/>
            </a:solidFill>
            <a:round/>
            <a:headEnd/>
            <a:tailEnd/>
          </a:ln>
        </p:spPr>
        <p:txBody>
          <a:bodyPr wrap="none"/>
          <a:lstStyle/>
          <a:p>
            <a:endParaRPr lang="en-US"/>
          </a:p>
        </p:txBody>
      </p:sp>
      <p:sp>
        <p:nvSpPr>
          <p:cNvPr id="20" name="Right Arrow 14">
            <a:extLst>
              <a:ext uri="{FF2B5EF4-FFF2-40B4-BE49-F238E27FC236}">
                <a16:creationId xmlns:a16="http://schemas.microsoft.com/office/drawing/2014/main" xmlns="" id="{1F21ABC6-09BD-4BF2-9AFA-885898E3F602}"/>
              </a:ext>
            </a:extLst>
          </p:cNvPr>
          <p:cNvSpPr>
            <a:spLocks noChangeArrowheads="1"/>
          </p:cNvSpPr>
          <p:nvPr/>
        </p:nvSpPr>
        <p:spPr bwMode="auto">
          <a:xfrm rot="874925">
            <a:off x="5194496" y="1913774"/>
            <a:ext cx="2117725" cy="110244"/>
          </a:xfrm>
          <a:prstGeom prst="rightArrow">
            <a:avLst>
              <a:gd name="adj1" fmla="val 50000"/>
              <a:gd name="adj2" fmla="val 49765"/>
            </a:avLst>
          </a:prstGeom>
          <a:solidFill>
            <a:srgbClr val="FF0000"/>
          </a:solidFill>
          <a:ln w="9525" algn="ctr">
            <a:solidFill>
              <a:srgbClr val="FF0000"/>
            </a:solidFill>
            <a:round/>
            <a:headEnd/>
            <a:tailEnd/>
          </a:ln>
        </p:spPr>
        <p:txBody>
          <a:bodyPr wrap="none"/>
          <a:lstStyle/>
          <a:p>
            <a:endParaRPr lang="en-US" dirty="0">
              <a:solidFill>
                <a:prstClr val="black"/>
              </a:solidFill>
              <a:latin typeface="Calibri"/>
            </a:endParaRPr>
          </a:p>
        </p:txBody>
      </p:sp>
      <p:sp>
        <p:nvSpPr>
          <p:cNvPr id="21" name="Right Arrow 12">
            <a:extLst>
              <a:ext uri="{FF2B5EF4-FFF2-40B4-BE49-F238E27FC236}">
                <a16:creationId xmlns:a16="http://schemas.microsoft.com/office/drawing/2014/main" xmlns="" id="{8616D3DA-E51B-41D6-A3CE-9254391E40EB}"/>
              </a:ext>
            </a:extLst>
          </p:cNvPr>
          <p:cNvSpPr>
            <a:spLocks noChangeArrowheads="1"/>
          </p:cNvSpPr>
          <p:nvPr/>
        </p:nvSpPr>
        <p:spPr bwMode="auto">
          <a:xfrm rot="20987387" flipV="1">
            <a:off x="5596243" y="5067904"/>
            <a:ext cx="1291743" cy="117934"/>
          </a:xfrm>
          <a:prstGeom prst="rightArrow">
            <a:avLst>
              <a:gd name="adj1" fmla="val 50000"/>
              <a:gd name="adj2" fmla="val 49668"/>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
        <p:nvSpPr>
          <p:cNvPr id="22" name="Right Arrow 12">
            <a:extLst>
              <a:ext uri="{FF2B5EF4-FFF2-40B4-BE49-F238E27FC236}">
                <a16:creationId xmlns:a16="http://schemas.microsoft.com/office/drawing/2014/main" xmlns="" id="{3BD2495B-BE1D-4C57-83AE-D3C80D3E17F8}"/>
              </a:ext>
            </a:extLst>
          </p:cNvPr>
          <p:cNvSpPr>
            <a:spLocks noChangeArrowheads="1"/>
          </p:cNvSpPr>
          <p:nvPr/>
        </p:nvSpPr>
        <p:spPr bwMode="auto">
          <a:xfrm rot="-2429317">
            <a:off x="5439085" y="4625640"/>
            <a:ext cx="1660525" cy="61912"/>
          </a:xfrm>
          <a:prstGeom prst="rightArrow">
            <a:avLst>
              <a:gd name="adj1" fmla="val 50000"/>
              <a:gd name="adj2" fmla="val 49668"/>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Tree>
    <p:extLst>
      <p:ext uri="{BB962C8B-B14F-4D97-AF65-F5344CB8AC3E}">
        <p14:creationId xmlns:p14="http://schemas.microsoft.com/office/powerpoint/2010/main" val="43646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r>
              <a:rPr lang="hi-IN" sz="2800" dirty="0">
                <a:solidFill>
                  <a:prstClr val="black"/>
                </a:solidFill>
                <a:latin typeface="Calibri"/>
              </a:rPr>
              <a:t>इस पाठ्यक्रम के प्रयोजनों के लिए हम पाँच शारीरिक गुहाओं को पहचानते हैं:</a:t>
            </a:r>
          </a:p>
          <a:p>
            <a:pPr lvl="0" algn="just">
              <a:spcBef>
                <a:spcPct val="20000"/>
              </a:spcBef>
              <a:defRPr/>
            </a:pPr>
            <a:r>
              <a:rPr lang="hi-IN" sz="2800" dirty="0">
                <a:solidFill>
                  <a:prstClr val="black"/>
                </a:solidFill>
                <a:latin typeface="Calibri"/>
              </a:rPr>
              <a:t>कपाल - मस्तिष्क को आश्रय देता है और उसकी रक्षा करता है। अचल जोड़ों से बना होता है।</a:t>
            </a:r>
          </a:p>
          <a:p>
            <a:pPr lvl="0" algn="just">
              <a:spcBef>
                <a:spcPct val="20000"/>
              </a:spcBef>
              <a:defRPr/>
            </a:pPr>
            <a:r>
              <a:rPr lang="hi-IN" sz="2800" dirty="0">
                <a:solidFill>
                  <a:prstClr val="black"/>
                </a:solidFill>
                <a:latin typeface="Calibri"/>
              </a:rPr>
              <a:t>उदर - सबसे कम संरक्षित गुहा।</a:t>
            </a:r>
          </a:p>
          <a:p>
            <a:pPr lvl="0" algn="just">
              <a:spcBef>
                <a:spcPct val="20000"/>
              </a:spcBef>
              <a:defRPr/>
            </a:pPr>
            <a:r>
              <a:rPr lang="hi-IN" sz="2800" dirty="0">
                <a:solidFill>
                  <a:prstClr val="black"/>
                </a:solidFill>
                <a:latin typeface="Calibri"/>
              </a:rPr>
              <a:t>वक्ष - इसमें हृदय, फेफड़े और बड़ी वाहिकाएँ होती हैं। डायाफ्राम द्वारा उदर से अलग होता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523220"/>
          </a:xfrm>
          <a:prstGeom prst="rect">
            <a:avLst/>
          </a:prstGeom>
        </p:spPr>
        <p:txBody>
          <a:bodyPr wrap="square">
            <a:spAutoFit/>
          </a:bodyPr>
          <a:lstStyle/>
          <a:p>
            <a:pPr lvl="0"/>
            <a:r>
              <a:rPr lang="en-US" sz="2800" b="1" u="sng" dirty="0">
                <a:solidFill>
                  <a:srgbClr val="FF0000"/>
                </a:solidFill>
                <a:latin typeface="Calibri"/>
                <a:ea typeface="+mj-ea"/>
                <a:cs typeface="+mj-cs"/>
              </a:rPr>
              <a:t> </a:t>
            </a:r>
            <a:r>
              <a:rPr lang="hi-IN" sz="2800" b="1" u="sng" dirty="0">
                <a:solidFill>
                  <a:srgbClr val="FF0000"/>
                </a:solidFill>
                <a:latin typeface="Calibri"/>
                <a:ea typeface="+mj-ea"/>
                <a:cs typeface="+mj-cs"/>
              </a:rPr>
              <a:t>शरीर की गुहाएँ</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45909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श्रोणि - इसमें मूत्राशय और प्रजनन अंग होते हैं। इसमें इलियम, प्यूबिस और इस्कियम होते हैं। इलियाक क्रेस्ट श्रोणि के पंख बनाते हैं।</a:t>
            </a:r>
          </a:p>
          <a:p>
            <a:pPr marL="342900" lvl="0" indent="-342900" algn="just">
              <a:spcBef>
                <a:spcPct val="20000"/>
              </a:spcBef>
              <a:buFont typeface="Arial" pitchFamily="34" charset="0"/>
              <a:buChar char="•"/>
              <a:defRPr/>
            </a:pPr>
            <a:r>
              <a:rPr lang="hi-IN" sz="3200" dirty="0">
                <a:solidFill>
                  <a:prstClr val="black"/>
                </a:solidFill>
                <a:latin typeface="Calibri"/>
              </a:rPr>
              <a:t>मेरुदंड - रीढ़ की हड्डी को सुरक्षित रखता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523220"/>
          </a:xfrm>
          <a:prstGeom prst="rect">
            <a:avLst/>
          </a:prstGeom>
        </p:spPr>
        <p:txBody>
          <a:bodyPr wrap="square">
            <a:spAutoFit/>
          </a:bodyPr>
          <a:lstStyle/>
          <a:p>
            <a:pPr lvl="0">
              <a:defRPr/>
            </a:pPr>
            <a:r>
              <a:rPr kumimoji="0" lang="en-US" sz="2800" b="1" i="0" u="sng" strike="noStrike" kern="1200" cap="none" spc="0" normalizeH="0" baseline="0" noProof="0" dirty="0">
                <a:ln>
                  <a:noFill/>
                </a:ln>
                <a:solidFill>
                  <a:srgbClr val="FF0000"/>
                </a:solidFill>
                <a:effectLst/>
                <a:uLnTx/>
                <a:uFillTx/>
                <a:latin typeface="Calibri"/>
                <a:ea typeface="+mn-ea"/>
                <a:cs typeface="+mn-cs"/>
              </a:rPr>
              <a:t> </a:t>
            </a:r>
            <a:r>
              <a:rPr lang="hi-IN" sz="2800" b="1" u="sng" dirty="0">
                <a:solidFill>
                  <a:srgbClr val="FF0000"/>
                </a:solidFill>
                <a:latin typeface="Calibri"/>
              </a:rPr>
              <a:t>शरीर की गुहाएँ</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7924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1389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523220"/>
          </a:xfrm>
          <a:prstGeom prst="rect">
            <a:avLst/>
          </a:prstGeom>
        </p:spPr>
        <p:txBody>
          <a:bodyPr wrap="square">
            <a:spAutoFit/>
          </a:bodyPr>
          <a:lstStyle/>
          <a:p>
            <a:pPr lvl="0">
              <a:defRPr/>
            </a:pPr>
            <a:r>
              <a:rPr kumimoji="0" lang="en-US" sz="2800" b="1" i="0" u="sng" strike="noStrike" kern="1200" cap="none" spc="0" normalizeH="0" baseline="0" noProof="0" dirty="0">
                <a:ln>
                  <a:noFill/>
                </a:ln>
                <a:solidFill>
                  <a:srgbClr val="FF0000"/>
                </a:solidFill>
                <a:effectLst/>
                <a:uLnTx/>
                <a:uFillTx/>
                <a:latin typeface="Calibri"/>
                <a:ea typeface="+mn-ea"/>
                <a:cs typeface="+mn-cs"/>
              </a:rPr>
              <a:t> </a:t>
            </a:r>
            <a:r>
              <a:rPr lang="hi-IN" sz="2800" b="1" u="sng" dirty="0">
                <a:solidFill>
                  <a:srgbClr val="FF0000"/>
                </a:solidFill>
                <a:latin typeface="Calibri"/>
              </a:rPr>
              <a:t>शरीर की गुहाएँ</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30" name="Picture 13" descr="C:\Documents and Settings\Administrator\Desktop\101MSDCF\A.JPG">
            <a:extLst>
              <a:ext uri="{FF2B5EF4-FFF2-40B4-BE49-F238E27FC236}">
                <a16:creationId xmlns:a16="http://schemas.microsoft.com/office/drawing/2014/main" xmlns="" id="{4F43896C-2ADA-4227-B170-3E0300DBC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680" y="1340768"/>
            <a:ext cx="2274292" cy="4913784"/>
          </a:xfrm>
          <a:prstGeom prst="rect">
            <a:avLst/>
          </a:prstGeom>
          <a:solidFill>
            <a:srgbClr val="BDB8B3"/>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9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3767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523220"/>
          </a:xfrm>
          <a:prstGeom prst="rect">
            <a:avLst/>
          </a:prstGeom>
        </p:spPr>
        <p:txBody>
          <a:bodyPr wrap="square">
            <a:spAutoFit/>
          </a:bodyPr>
          <a:lstStyle/>
          <a:p>
            <a:pPr lvl="0">
              <a:defRPr/>
            </a:pPr>
            <a:r>
              <a:rPr lang="hi-IN" sz="2800" b="1" u="sng" dirty="0">
                <a:solidFill>
                  <a:srgbClr val="FF0000"/>
                </a:solidFill>
                <a:latin typeface="Calibri"/>
              </a:rPr>
              <a:t>शरीर की गुहाएँ</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11" name="Picture 18" descr="C:\Documents and Settings\Administrator\Desktop\101MSDCF\B.JPG">
            <a:extLst>
              <a:ext uri="{FF2B5EF4-FFF2-40B4-BE49-F238E27FC236}">
                <a16:creationId xmlns:a16="http://schemas.microsoft.com/office/drawing/2014/main" xmlns="" id="{AD166481-C4A7-460F-B836-D7E6E8722324}"/>
              </a:ext>
            </a:extLst>
          </p:cNvPr>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4985123" y="2178804"/>
            <a:ext cx="2990905" cy="39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5">
            <a:extLst>
              <a:ext uri="{FF2B5EF4-FFF2-40B4-BE49-F238E27FC236}">
                <a16:creationId xmlns:a16="http://schemas.microsoft.com/office/drawing/2014/main" xmlns="" id="{8A6F9BDE-C8B2-4AC4-B32C-08152631AEA9}"/>
              </a:ext>
            </a:extLst>
          </p:cNvPr>
          <p:cNvSpPr>
            <a:spLocks noChangeArrowheads="1"/>
          </p:cNvSpPr>
          <p:nvPr/>
        </p:nvSpPr>
        <p:spPr bwMode="auto">
          <a:xfrm>
            <a:off x="3790102" y="2163348"/>
            <a:ext cx="1551856" cy="1442058"/>
          </a:xfrm>
          <a:prstGeom prst="rect">
            <a:avLst/>
          </a:prstGeom>
          <a:solidFill>
            <a:srgbClr val="1F497D">
              <a:lumMod val="20000"/>
              <a:lumOff val="80000"/>
            </a:srgbClr>
          </a:solidFill>
          <a:ln w="9525">
            <a:solidFill>
              <a:sysClr val="windowText" lastClr="000000"/>
            </a:solidFill>
            <a:miter lim="800000"/>
            <a:headEnd/>
            <a:tailEnd/>
          </a:ln>
        </p:spPr>
        <p:txBody>
          <a:bodyPr wrap="none" anchor="ctr"/>
          <a:lstStyle/>
          <a:p>
            <a:pPr lvl="0">
              <a:lnSpc>
                <a:spcPct val="120000"/>
              </a:lnSpc>
              <a:buFont typeface="Arial" charset="0"/>
              <a:buChar char="•"/>
              <a:defRPr/>
            </a:pPr>
            <a:r>
              <a:rPr kumimoji="0" lang="en-US" sz="2000" b="0" i="0" u="none" strike="noStrike" kern="0" cap="none" spc="0" normalizeH="0" baseline="0" noProof="0" dirty="0">
                <a:ln>
                  <a:noFill/>
                </a:ln>
                <a:solidFill>
                  <a:prstClr val="black"/>
                </a:solidFill>
                <a:effectLst/>
                <a:uLnTx/>
                <a:uFillTx/>
                <a:latin typeface="Calibri"/>
              </a:rPr>
              <a:t>  </a:t>
            </a:r>
            <a:r>
              <a:rPr lang="hi-IN" sz="2000" kern="0" dirty="0">
                <a:solidFill>
                  <a:prstClr val="black"/>
                </a:solidFill>
                <a:latin typeface="Calibri"/>
              </a:rPr>
              <a:t>यकृत</a:t>
            </a:r>
          </a:p>
          <a:p>
            <a:pPr lvl="0">
              <a:lnSpc>
                <a:spcPct val="120000"/>
              </a:lnSpc>
              <a:buFont typeface="Arial" charset="0"/>
              <a:buChar char="•"/>
              <a:defRPr/>
            </a:pPr>
            <a:r>
              <a:rPr lang="hi-IN" sz="2000" kern="0" dirty="0">
                <a:solidFill>
                  <a:prstClr val="black"/>
                </a:solidFill>
                <a:latin typeface="Calibri"/>
              </a:rPr>
              <a:t>बृहदान्त्र</a:t>
            </a:r>
          </a:p>
          <a:p>
            <a:pPr lvl="0">
              <a:lnSpc>
                <a:spcPct val="120000"/>
              </a:lnSpc>
              <a:buFont typeface="Arial" charset="0"/>
              <a:buChar char="•"/>
              <a:defRPr/>
            </a:pPr>
            <a:r>
              <a:rPr lang="hi-IN" sz="2000" kern="0" dirty="0">
                <a:solidFill>
                  <a:prstClr val="black"/>
                </a:solidFill>
                <a:latin typeface="Calibri"/>
              </a:rPr>
              <a:t>अग्न्याशय</a:t>
            </a:r>
          </a:p>
          <a:p>
            <a:pPr lvl="0">
              <a:lnSpc>
                <a:spcPct val="120000"/>
              </a:lnSpc>
              <a:buFont typeface="Arial" charset="0"/>
              <a:buChar char="•"/>
              <a:defRPr/>
            </a:pPr>
            <a:r>
              <a:rPr lang="hi-IN" sz="2000" kern="0" dirty="0">
                <a:solidFill>
                  <a:prstClr val="black"/>
                </a:solidFill>
                <a:latin typeface="Calibri"/>
              </a:rPr>
              <a:t>पित्ताशय</a:t>
            </a:r>
            <a:endParaRPr kumimoji="0" lang="en-US" sz="2000" b="0" i="0" u="none" strike="noStrike" kern="0" cap="none" spc="0" normalizeH="0" baseline="0" noProof="0" dirty="0">
              <a:ln>
                <a:noFill/>
              </a:ln>
              <a:solidFill>
                <a:prstClr val="black"/>
              </a:solidFill>
              <a:effectLst/>
              <a:uLnTx/>
              <a:uFillTx/>
              <a:latin typeface="Calibri"/>
            </a:endParaRPr>
          </a:p>
        </p:txBody>
      </p:sp>
      <p:sp>
        <p:nvSpPr>
          <p:cNvPr id="13" name="Rectangle 14">
            <a:extLst>
              <a:ext uri="{FF2B5EF4-FFF2-40B4-BE49-F238E27FC236}">
                <a16:creationId xmlns:a16="http://schemas.microsoft.com/office/drawing/2014/main" xmlns="" id="{1AC71650-92D9-4A74-80C6-E34DF071E461}"/>
              </a:ext>
            </a:extLst>
          </p:cNvPr>
          <p:cNvSpPr>
            <a:spLocks noChangeArrowheads="1"/>
          </p:cNvSpPr>
          <p:nvPr/>
        </p:nvSpPr>
        <p:spPr bwMode="auto">
          <a:xfrm>
            <a:off x="3767795" y="4516616"/>
            <a:ext cx="2014072" cy="1579900"/>
          </a:xfrm>
          <a:prstGeom prst="rect">
            <a:avLst/>
          </a:prstGeom>
          <a:solidFill>
            <a:srgbClr val="1F497D">
              <a:lumMod val="20000"/>
              <a:lumOff val="80000"/>
            </a:srgbClr>
          </a:solidFill>
          <a:ln w="9525">
            <a:solidFill>
              <a:sysClr val="windowText" lastClr="000000"/>
            </a:solidFill>
            <a:miter lim="800000"/>
            <a:headEnd/>
            <a:tailEnd/>
          </a:ln>
        </p:spPr>
        <p:txBody>
          <a:bodyPr wrap="none" anchor="ctr"/>
          <a:lstStyle/>
          <a:p>
            <a:pPr lvl="0">
              <a:lnSpc>
                <a:spcPct val="90000"/>
              </a:lnSpc>
              <a:buFont typeface="Arial" charset="0"/>
              <a:buChar char="•"/>
              <a:defRPr/>
            </a:pPr>
            <a:r>
              <a:rPr kumimoji="0" lang="en-US" sz="1800" b="0" i="0" u="none" strike="noStrike" kern="0" cap="none" spc="0" normalizeH="0" baseline="0" noProof="0" dirty="0">
                <a:ln>
                  <a:noFill/>
                </a:ln>
                <a:solidFill>
                  <a:prstClr val="black"/>
                </a:solidFill>
                <a:effectLst/>
                <a:uLnTx/>
                <a:uFillTx/>
                <a:latin typeface="Calibri"/>
              </a:rPr>
              <a:t> </a:t>
            </a:r>
            <a:r>
              <a:rPr lang="hi-IN" kern="0" dirty="0">
                <a:solidFill>
                  <a:prstClr val="black"/>
                </a:solidFill>
                <a:latin typeface="Calibri"/>
              </a:rPr>
              <a:t>बृहदान्त्र </a:t>
            </a:r>
            <a:endParaRPr lang="en-IN" kern="0" dirty="0">
              <a:solidFill>
                <a:prstClr val="black"/>
              </a:solidFill>
              <a:latin typeface="Calibri"/>
            </a:endParaRPr>
          </a:p>
          <a:p>
            <a:pPr lvl="0">
              <a:lnSpc>
                <a:spcPct val="90000"/>
              </a:lnSpc>
              <a:buFont typeface="Arial" charset="0"/>
              <a:buChar char="•"/>
              <a:defRPr/>
            </a:pPr>
            <a:r>
              <a:rPr lang="hi-IN" kern="0" dirty="0">
                <a:solidFill>
                  <a:prstClr val="black"/>
                </a:solidFill>
                <a:latin typeface="Calibri"/>
              </a:rPr>
              <a:t>छोटी आंत </a:t>
            </a:r>
            <a:endParaRPr lang="en-IN" kern="0" dirty="0">
              <a:solidFill>
                <a:prstClr val="black"/>
              </a:solidFill>
              <a:latin typeface="Calibri"/>
            </a:endParaRPr>
          </a:p>
          <a:p>
            <a:pPr lvl="0">
              <a:lnSpc>
                <a:spcPct val="90000"/>
              </a:lnSpc>
              <a:buFont typeface="Arial" charset="0"/>
              <a:buChar char="•"/>
              <a:defRPr/>
            </a:pPr>
            <a:r>
              <a:rPr lang="hi-IN" kern="0" dirty="0">
                <a:solidFill>
                  <a:prstClr val="black"/>
                </a:solidFill>
                <a:latin typeface="Calibri"/>
              </a:rPr>
              <a:t>दाहिनी ओर की </a:t>
            </a:r>
            <a:endParaRPr lang="en-IN" kern="0" dirty="0">
              <a:solidFill>
                <a:prstClr val="black"/>
              </a:solidFill>
              <a:latin typeface="Calibri"/>
            </a:endParaRPr>
          </a:p>
          <a:p>
            <a:pPr lvl="0">
              <a:lnSpc>
                <a:spcPct val="90000"/>
              </a:lnSpc>
              <a:defRPr/>
            </a:pPr>
            <a:r>
              <a:rPr lang="hi-IN" kern="0" dirty="0">
                <a:solidFill>
                  <a:prstClr val="black"/>
                </a:solidFill>
                <a:latin typeface="Calibri"/>
              </a:rPr>
              <a:t>प्रमुख धमनी </a:t>
            </a:r>
            <a:endParaRPr lang="en-IN" kern="0" dirty="0">
              <a:solidFill>
                <a:prstClr val="black"/>
              </a:solidFill>
              <a:latin typeface="Calibri"/>
            </a:endParaRPr>
          </a:p>
          <a:p>
            <a:pPr lvl="0">
              <a:lnSpc>
                <a:spcPct val="90000"/>
              </a:lnSpc>
              <a:buFont typeface="Arial" charset="0"/>
              <a:buChar char="•"/>
              <a:defRPr/>
            </a:pPr>
            <a:r>
              <a:rPr lang="hi-IN" kern="0" dirty="0">
                <a:solidFill>
                  <a:prstClr val="black"/>
                </a:solidFill>
                <a:latin typeface="Calibri"/>
              </a:rPr>
              <a:t>शिरा। </a:t>
            </a:r>
            <a:endParaRPr lang="en-IN" kern="0" dirty="0">
              <a:solidFill>
                <a:prstClr val="black"/>
              </a:solidFill>
              <a:latin typeface="Calibri"/>
            </a:endParaRPr>
          </a:p>
          <a:p>
            <a:pPr lvl="0">
              <a:lnSpc>
                <a:spcPct val="90000"/>
              </a:lnSpc>
              <a:buFont typeface="Arial" charset="0"/>
              <a:buChar char="•"/>
              <a:defRPr/>
            </a:pPr>
            <a:r>
              <a:rPr lang="hi-IN" kern="0" dirty="0">
                <a:solidFill>
                  <a:prstClr val="black"/>
                </a:solidFill>
                <a:latin typeface="Calibri"/>
              </a:rPr>
              <a:t>पैर मूत्रमार्ग </a:t>
            </a:r>
            <a:endParaRPr lang="en-IN" kern="0" dirty="0">
              <a:solidFill>
                <a:prstClr val="black"/>
              </a:solidFill>
              <a:latin typeface="Calibri"/>
            </a:endParaRPr>
          </a:p>
          <a:p>
            <a:pPr lvl="0">
              <a:lnSpc>
                <a:spcPct val="90000"/>
              </a:lnSpc>
              <a:buFont typeface="Arial" charset="0"/>
              <a:buChar char="•"/>
              <a:defRPr/>
            </a:pPr>
            <a:r>
              <a:rPr kumimoji="0" lang="en-US" sz="1800" b="0" i="0" u="none" strike="noStrike" kern="0" cap="none" spc="0" normalizeH="0" baseline="0" noProof="0" dirty="0">
                <a:ln>
                  <a:noFill/>
                </a:ln>
                <a:solidFill>
                  <a:prstClr val="black"/>
                </a:solidFill>
                <a:effectLst/>
                <a:uLnTx/>
                <a:uFillTx/>
                <a:latin typeface="Calibri"/>
              </a:rPr>
              <a:t>appendix</a:t>
            </a:r>
          </a:p>
        </p:txBody>
      </p:sp>
      <p:sp>
        <p:nvSpPr>
          <p:cNvPr id="14" name="Rectangle 16">
            <a:extLst>
              <a:ext uri="{FF2B5EF4-FFF2-40B4-BE49-F238E27FC236}">
                <a16:creationId xmlns:a16="http://schemas.microsoft.com/office/drawing/2014/main" xmlns="" id="{9117D931-7C63-41EF-A1A3-F89885DB887E}"/>
              </a:ext>
            </a:extLst>
          </p:cNvPr>
          <p:cNvSpPr>
            <a:spLocks noChangeArrowheads="1"/>
          </p:cNvSpPr>
          <p:nvPr/>
        </p:nvSpPr>
        <p:spPr bwMode="auto">
          <a:xfrm>
            <a:off x="7179284" y="4516616"/>
            <a:ext cx="2014072" cy="1579900"/>
          </a:xfrm>
          <a:prstGeom prst="rect">
            <a:avLst/>
          </a:prstGeom>
          <a:solidFill>
            <a:srgbClr val="1F497D">
              <a:lumMod val="20000"/>
              <a:lumOff val="80000"/>
            </a:srgbClr>
          </a:solidFill>
          <a:ln w="9525">
            <a:solidFill>
              <a:sysClr val="windowText" lastClr="000000"/>
            </a:solidFill>
            <a:miter lim="800000"/>
            <a:headEnd/>
            <a:tailEnd/>
          </a:ln>
        </p:spPr>
        <p:txBody>
          <a:bodyPr wrap="none" anchor="ctr"/>
          <a:lstStyle/>
          <a:p>
            <a:pPr lvl="0">
              <a:lnSpc>
                <a:spcPct val="90000"/>
              </a:lnSpc>
              <a:buFont typeface="Arial" charset="0"/>
              <a:buChar char="•"/>
              <a:defRPr/>
            </a:pPr>
            <a:r>
              <a:rPr kumimoji="0" lang="en-US" b="0" i="0" u="none" strike="noStrike" kern="0" cap="none" spc="0" normalizeH="0" baseline="0" noProof="0" dirty="0">
                <a:ln>
                  <a:noFill/>
                </a:ln>
                <a:solidFill>
                  <a:prstClr val="black"/>
                </a:solidFill>
                <a:effectLst/>
                <a:uLnTx/>
                <a:uFillTx/>
                <a:latin typeface="Calibri"/>
              </a:rPr>
              <a:t>  </a:t>
            </a:r>
            <a:r>
              <a:rPr lang="hi-IN" kern="0" dirty="0">
                <a:solidFill>
                  <a:prstClr val="black"/>
                </a:solidFill>
                <a:latin typeface="Calibri"/>
              </a:rPr>
              <a:t>बृहदान्त्र</a:t>
            </a:r>
          </a:p>
          <a:p>
            <a:pPr lvl="0">
              <a:lnSpc>
                <a:spcPct val="90000"/>
              </a:lnSpc>
              <a:buFont typeface="Arial" charset="0"/>
              <a:buChar char="•"/>
              <a:defRPr/>
            </a:pPr>
            <a:r>
              <a:rPr lang="hi-IN" kern="0" dirty="0">
                <a:solidFill>
                  <a:prstClr val="black"/>
                </a:solidFill>
                <a:latin typeface="Calibri"/>
              </a:rPr>
              <a:t>छोटी आंत</a:t>
            </a:r>
          </a:p>
          <a:p>
            <a:pPr lvl="0">
              <a:lnSpc>
                <a:spcPct val="90000"/>
              </a:lnSpc>
              <a:buFont typeface="Arial" charset="0"/>
              <a:buChar char="•"/>
              <a:defRPr/>
            </a:pPr>
            <a:r>
              <a:rPr lang="hi-IN" kern="0" dirty="0">
                <a:solidFill>
                  <a:prstClr val="black"/>
                </a:solidFill>
                <a:latin typeface="Calibri"/>
              </a:rPr>
              <a:t>प्रमुख धमनी और</a:t>
            </a:r>
          </a:p>
          <a:p>
            <a:pPr lvl="0">
              <a:lnSpc>
                <a:spcPct val="90000"/>
              </a:lnSpc>
              <a:buFont typeface="Arial" charset="0"/>
              <a:buChar char="•"/>
              <a:defRPr/>
            </a:pPr>
            <a:r>
              <a:rPr lang="hi-IN" kern="0" dirty="0">
                <a:solidFill>
                  <a:prstClr val="black"/>
                </a:solidFill>
                <a:latin typeface="Calibri"/>
              </a:rPr>
              <a:t>बाएँ पैर की शिरा</a:t>
            </a:r>
          </a:p>
          <a:p>
            <a:pPr lvl="0">
              <a:lnSpc>
                <a:spcPct val="90000"/>
              </a:lnSpc>
              <a:buFont typeface="Arial" charset="0"/>
              <a:buChar char="•"/>
              <a:defRPr/>
            </a:pPr>
            <a:r>
              <a:rPr lang="hi-IN" kern="0" dirty="0">
                <a:solidFill>
                  <a:prstClr val="black"/>
                </a:solidFill>
                <a:latin typeface="Calibri"/>
              </a:rPr>
              <a:t>मूत्रमार्ग</a:t>
            </a:r>
            <a:endParaRPr kumimoji="0" lang="en-US" b="0" i="0" u="none" strike="noStrike" kern="0" cap="none" spc="0" normalizeH="0" baseline="0" noProof="0" dirty="0">
              <a:ln>
                <a:noFill/>
              </a:ln>
              <a:solidFill>
                <a:prstClr val="black"/>
              </a:solidFill>
              <a:effectLst/>
              <a:uLnTx/>
              <a:uFillTx/>
              <a:latin typeface="Calibri"/>
            </a:endParaRPr>
          </a:p>
        </p:txBody>
      </p:sp>
      <p:sp>
        <p:nvSpPr>
          <p:cNvPr id="15" name="Rectangle 6">
            <a:extLst>
              <a:ext uri="{FF2B5EF4-FFF2-40B4-BE49-F238E27FC236}">
                <a16:creationId xmlns:a16="http://schemas.microsoft.com/office/drawing/2014/main" xmlns="" id="{BA59EAB2-E111-4140-B0C2-637A11A82478}"/>
              </a:ext>
            </a:extLst>
          </p:cNvPr>
          <p:cNvSpPr>
            <a:spLocks noChangeArrowheads="1"/>
          </p:cNvSpPr>
          <p:nvPr/>
        </p:nvSpPr>
        <p:spPr bwMode="auto">
          <a:xfrm>
            <a:off x="7254518" y="2163348"/>
            <a:ext cx="1551856" cy="1626792"/>
          </a:xfrm>
          <a:prstGeom prst="rect">
            <a:avLst/>
          </a:prstGeom>
          <a:solidFill>
            <a:srgbClr val="1F497D">
              <a:lumMod val="20000"/>
              <a:lumOff val="80000"/>
            </a:srgbClr>
          </a:solidFill>
          <a:ln w="9525">
            <a:solidFill>
              <a:sysClr val="windowText" lastClr="000000"/>
            </a:solidFill>
            <a:miter lim="800000"/>
            <a:headEnd/>
            <a:tailEnd/>
          </a:ln>
        </p:spPr>
        <p:txBody>
          <a:bodyPr wrap="none" anchor="ctr"/>
          <a:lstStyle/>
          <a:p>
            <a:pPr lvl="0">
              <a:lnSpc>
                <a:spcPct val="90000"/>
              </a:lnSpc>
              <a:buFont typeface="Arial" charset="0"/>
              <a:buChar char="•"/>
              <a:defRPr/>
            </a:pPr>
            <a:r>
              <a:rPr kumimoji="0" lang="en-US" sz="2000" b="0" i="0" u="none" strike="noStrike" kern="0" cap="none" spc="0" normalizeH="0" baseline="0" noProof="0" dirty="0">
                <a:ln>
                  <a:noFill/>
                </a:ln>
                <a:solidFill>
                  <a:prstClr val="black"/>
                </a:solidFill>
                <a:effectLst/>
                <a:uLnTx/>
                <a:uFillTx/>
                <a:latin typeface="Calibri"/>
              </a:rPr>
              <a:t>  </a:t>
            </a:r>
            <a:r>
              <a:rPr lang="hi-IN" sz="2000" kern="0" dirty="0">
                <a:solidFill>
                  <a:prstClr val="black"/>
                </a:solidFill>
                <a:latin typeface="Calibri"/>
              </a:rPr>
              <a:t>यकृत</a:t>
            </a:r>
          </a:p>
          <a:p>
            <a:pPr lvl="0">
              <a:lnSpc>
                <a:spcPct val="90000"/>
              </a:lnSpc>
              <a:buFont typeface="Arial" charset="0"/>
              <a:buChar char="•"/>
              <a:defRPr/>
            </a:pPr>
            <a:r>
              <a:rPr lang="hi-IN" sz="2000" kern="0" dirty="0">
                <a:solidFill>
                  <a:prstClr val="black"/>
                </a:solidFill>
                <a:latin typeface="Calibri"/>
              </a:rPr>
              <a:t>प्लीहा</a:t>
            </a:r>
          </a:p>
          <a:p>
            <a:pPr lvl="0">
              <a:lnSpc>
                <a:spcPct val="90000"/>
              </a:lnSpc>
              <a:buFont typeface="Arial" charset="0"/>
              <a:buChar char="•"/>
              <a:defRPr/>
            </a:pPr>
            <a:r>
              <a:rPr lang="hi-IN" sz="2000" kern="0" dirty="0">
                <a:solidFill>
                  <a:prstClr val="black"/>
                </a:solidFill>
                <a:latin typeface="Calibri"/>
              </a:rPr>
              <a:t>आमाशय</a:t>
            </a:r>
          </a:p>
          <a:p>
            <a:pPr lvl="0">
              <a:lnSpc>
                <a:spcPct val="90000"/>
              </a:lnSpc>
              <a:buFont typeface="Arial" charset="0"/>
              <a:buChar char="•"/>
              <a:defRPr/>
            </a:pPr>
            <a:r>
              <a:rPr lang="hi-IN" sz="2000" kern="0" dirty="0">
                <a:solidFill>
                  <a:prstClr val="black"/>
                </a:solidFill>
                <a:latin typeface="Calibri"/>
              </a:rPr>
              <a:t>बृहदान्त्र</a:t>
            </a:r>
          </a:p>
          <a:p>
            <a:pPr lvl="0">
              <a:lnSpc>
                <a:spcPct val="90000"/>
              </a:lnSpc>
              <a:buFont typeface="Arial" charset="0"/>
              <a:buChar char="•"/>
              <a:defRPr/>
            </a:pPr>
            <a:r>
              <a:rPr lang="hi-IN" sz="2000" kern="0" dirty="0">
                <a:solidFill>
                  <a:prstClr val="black"/>
                </a:solidFill>
                <a:latin typeface="Calibri"/>
              </a:rPr>
              <a:t>अग्न्याशय</a:t>
            </a:r>
            <a:endParaRPr kumimoji="0" lang="en-US" sz="2000" b="0" i="0" u="none" strike="noStrike" kern="0" cap="none" spc="0" normalizeH="0" baseline="0" noProof="0" dirty="0">
              <a:ln>
                <a:noFill/>
              </a:ln>
              <a:solidFill>
                <a:prstClr val="black"/>
              </a:solidFill>
              <a:effectLst/>
              <a:uLnTx/>
              <a:uFillTx/>
              <a:latin typeface="Calibri"/>
            </a:endParaRPr>
          </a:p>
        </p:txBody>
      </p:sp>
      <p:sp>
        <p:nvSpPr>
          <p:cNvPr id="16" name="Rectangle 17">
            <a:extLst>
              <a:ext uri="{FF2B5EF4-FFF2-40B4-BE49-F238E27FC236}">
                <a16:creationId xmlns:a16="http://schemas.microsoft.com/office/drawing/2014/main" xmlns="" id="{F15B70E7-6FC6-4316-A39F-407D575F2A99}"/>
              </a:ext>
            </a:extLst>
          </p:cNvPr>
          <p:cNvSpPr>
            <a:spLocks noChangeArrowheads="1"/>
          </p:cNvSpPr>
          <p:nvPr/>
        </p:nvSpPr>
        <p:spPr bwMode="auto">
          <a:xfrm>
            <a:off x="5366010" y="2178804"/>
            <a:ext cx="1865893" cy="1066800"/>
          </a:xfrm>
          <a:prstGeom prst="rect">
            <a:avLst/>
          </a:prstGeom>
          <a:solidFill>
            <a:srgbClr val="1F497D">
              <a:lumMod val="20000"/>
              <a:lumOff val="80000"/>
            </a:srgbClr>
          </a:solidFill>
          <a:ln w="9525">
            <a:solidFill>
              <a:sysClr val="windowText" lastClr="000000"/>
            </a:solidFill>
            <a:miter lim="800000"/>
            <a:headEnd/>
            <a:tailEnd/>
          </a:ln>
        </p:spPr>
        <p:txBody>
          <a:bodyPr wrap="none" anchor="ctr"/>
          <a:lstStyle/>
          <a:p>
            <a:pPr lvl="0">
              <a:lnSpc>
                <a:spcPct val="80000"/>
              </a:lnSpc>
              <a:buFont typeface="Arial" charset="0"/>
              <a:buChar char="•"/>
              <a:defRPr/>
            </a:pPr>
            <a:r>
              <a:rPr kumimoji="0" lang="en-US" sz="2000" b="0" i="0" u="none" strike="noStrike" kern="0" cap="none" spc="0" normalizeH="0" baseline="0" noProof="0" dirty="0">
                <a:ln>
                  <a:noFill/>
                </a:ln>
                <a:solidFill>
                  <a:prstClr val="black"/>
                </a:solidFill>
                <a:effectLst/>
                <a:uLnTx/>
                <a:uFillTx/>
                <a:latin typeface="Calibri"/>
              </a:rPr>
              <a:t> </a:t>
            </a:r>
            <a:r>
              <a:rPr lang="hi-IN" sz="2000" kern="0" dirty="0">
                <a:solidFill>
                  <a:prstClr val="black"/>
                </a:solidFill>
                <a:latin typeface="Calibri"/>
              </a:rPr>
              <a:t>महाधमनी</a:t>
            </a:r>
          </a:p>
          <a:p>
            <a:pPr lvl="0">
              <a:lnSpc>
                <a:spcPct val="80000"/>
              </a:lnSpc>
              <a:buFont typeface="Arial" charset="0"/>
              <a:buChar char="•"/>
              <a:defRPr/>
            </a:pPr>
            <a:r>
              <a:rPr lang="hi-IN" sz="2000" kern="0" dirty="0">
                <a:solidFill>
                  <a:prstClr val="black"/>
                </a:solidFill>
                <a:latin typeface="Calibri"/>
              </a:rPr>
              <a:t>छोटी आंत</a:t>
            </a:r>
          </a:p>
          <a:p>
            <a:pPr lvl="0">
              <a:lnSpc>
                <a:spcPct val="80000"/>
              </a:lnSpc>
              <a:buFont typeface="Arial" charset="0"/>
              <a:buChar char="•"/>
              <a:defRPr/>
            </a:pPr>
            <a:r>
              <a:rPr lang="hi-IN" sz="2000" kern="0" dirty="0">
                <a:solidFill>
                  <a:prstClr val="black"/>
                </a:solidFill>
                <a:latin typeface="Calibri"/>
              </a:rPr>
              <a:t>अग्न्याशय</a:t>
            </a:r>
          </a:p>
          <a:p>
            <a:pPr lvl="0">
              <a:lnSpc>
                <a:spcPct val="80000"/>
              </a:lnSpc>
              <a:buFont typeface="Arial" charset="0"/>
              <a:buChar char="•"/>
              <a:defRPr/>
            </a:pPr>
            <a:r>
              <a:rPr lang="hi-IN" sz="2000" kern="0" dirty="0">
                <a:solidFill>
                  <a:prstClr val="black"/>
                </a:solidFill>
                <a:latin typeface="Calibri"/>
              </a:rPr>
              <a:t>मूत्राशय</a:t>
            </a:r>
            <a:endParaRPr kumimoji="0" lang="en-US" sz="2000" b="0" i="0" u="none" strike="noStrike" kern="0" cap="none" spc="0" normalizeH="0" baseline="0" noProof="0" dirty="0">
              <a:ln>
                <a:noFill/>
              </a:ln>
              <a:solidFill>
                <a:prstClr val="black"/>
              </a:solidFill>
              <a:effectLst/>
              <a:uLnTx/>
              <a:uFillTx/>
              <a:latin typeface="Calibri"/>
            </a:endParaRPr>
          </a:p>
        </p:txBody>
      </p:sp>
      <p:sp>
        <p:nvSpPr>
          <p:cNvPr id="17" name="Text Box 10">
            <a:extLst>
              <a:ext uri="{FF2B5EF4-FFF2-40B4-BE49-F238E27FC236}">
                <a16:creationId xmlns:a16="http://schemas.microsoft.com/office/drawing/2014/main" xmlns="" id="{3F19627A-BC22-41D3-9534-C092BBEE8D03}"/>
              </a:ext>
            </a:extLst>
          </p:cNvPr>
          <p:cNvSpPr txBox="1">
            <a:spLocks noChangeArrowheads="1"/>
          </p:cNvSpPr>
          <p:nvPr/>
        </p:nvSpPr>
        <p:spPr bwMode="auto">
          <a:xfrm>
            <a:off x="6938327" y="1417320"/>
            <a:ext cx="2184238" cy="33784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algn="r" eaLnBrk="1" hangingPunct="1">
              <a:lnSpc>
                <a:spcPct val="120000"/>
              </a:lnSpc>
              <a:spcBef>
                <a:spcPct val="50000"/>
              </a:spcBef>
              <a:defRPr/>
            </a:pPr>
            <a:r>
              <a:rPr lang="hi-IN" sz="1400" u="sng" kern="0" dirty="0">
                <a:solidFill>
                  <a:srgbClr val="4BACC6">
                    <a:lumMod val="20000"/>
                    <a:lumOff val="80000"/>
                  </a:srgbClr>
                </a:solidFill>
                <a:ea typeface="Tahoma" pitchFamily="34" charset="0"/>
                <a:cs typeface="Tahoma" pitchFamily="34" charset="0"/>
              </a:rPr>
              <a:t>बायां ऊपरी चतुर्थांश</a:t>
            </a:r>
            <a:endParaRPr kumimoji="0" lang="en-US" sz="1400" b="1" i="0" u="sng" strike="noStrike" kern="0" cap="none" spc="0" normalizeH="0" baseline="0" noProof="0" dirty="0">
              <a:ln>
                <a:noFill/>
              </a:ln>
              <a:solidFill>
                <a:srgbClr val="4BACC6">
                  <a:lumMod val="20000"/>
                  <a:lumOff val="80000"/>
                </a:srgbClr>
              </a:solidFill>
              <a:effectLst/>
              <a:uLnTx/>
              <a:uFillTx/>
              <a:latin typeface="Tahoma" pitchFamily="34" charset="0"/>
              <a:ea typeface="Tahoma" pitchFamily="34" charset="0"/>
              <a:cs typeface="Tahoma" pitchFamily="34" charset="0"/>
            </a:endParaRPr>
          </a:p>
        </p:txBody>
      </p:sp>
      <p:sp>
        <p:nvSpPr>
          <p:cNvPr id="18" name="Rectangle 15">
            <a:extLst>
              <a:ext uri="{FF2B5EF4-FFF2-40B4-BE49-F238E27FC236}">
                <a16:creationId xmlns:a16="http://schemas.microsoft.com/office/drawing/2014/main" xmlns="" id="{880C6E10-F10E-491E-97D3-667D02D1F9C0}"/>
              </a:ext>
            </a:extLst>
          </p:cNvPr>
          <p:cNvSpPr>
            <a:spLocks noChangeArrowheads="1"/>
          </p:cNvSpPr>
          <p:nvPr/>
        </p:nvSpPr>
        <p:spPr bwMode="auto">
          <a:xfrm>
            <a:off x="5408531" y="1852436"/>
            <a:ext cx="1551856" cy="250664"/>
          </a:xfrm>
          <a:prstGeom prst="rect">
            <a:avLst/>
          </a:prstGeom>
          <a:solidFill>
            <a:srgbClr val="0000FF"/>
          </a:solidFill>
          <a:ln w="9525">
            <a:solidFill>
              <a:sysClr val="windowText" lastClr="000000"/>
            </a:solidFill>
            <a:miter lim="800000"/>
            <a:headEnd/>
            <a:tailEnd/>
          </a:ln>
        </p:spPr>
        <p:txBody>
          <a:bodyPr wrap="none" anchor="ctr"/>
          <a:lstStyle/>
          <a:p>
            <a:pPr lvl="0" algn="ctr">
              <a:lnSpc>
                <a:spcPct val="150000"/>
              </a:lnSpc>
              <a:defRPr/>
            </a:pPr>
            <a:r>
              <a:rPr lang="hi-IN" sz="1600" b="1" u="sng" kern="0" dirty="0">
                <a:solidFill>
                  <a:srgbClr val="4BACC6">
                    <a:lumMod val="20000"/>
                    <a:lumOff val="80000"/>
                  </a:srgbClr>
                </a:solidFill>
                <a:latin typeface="Tahoma" pitchFamily="34" charset="0"/>
                <a:ea typeface="Tahoma" pitchFamily="34" charset="0"/>
                <a:cs typeface="Tahoma" pitchFamily="34" charset="0"/>
              </a:rPr>
              <a:t>मध्य रेखा क्षेत्र</a:t>
            </a:r>
            <a:endParaRPr kumimoji="0" lang="en-US" sz="1600" b="1" i="0" u="sng" strike="noStrike" kern="0" cap="none" spc="0" normalizeH="0" baseline="0" noProof="0" dirty="0">
              <a:ln>
                <a:noFill/>
              </a:ln>
              <a:solidFill>
                <a:srgbClr val="4BACC6">
                  <a:lumMod val="20000"/>
                  <a:lumOff val="80000"/>
                </a:srgbClr>
              </a:solidFill>
              <a:effectLst/>
              <a:uLnTx/>
              <a:uFillTx/>
              <a:latin typeface="Tahoma" pitchFamily="34" charset="0"/>
              <a:ea typeface="Tahoma" pitchFamily="34" charset="0"/>
              <a:cs typeface="Tahoma" pitchFamily="34" charset="0"/>
            </a:endParaRPr>
          </a:p>
        </p:txBody>
      </p:sp>
      <p:sp>
        <p:nvSpPr>
          <p:cNvPr id="19" name="Text Box 7">
            <a:extLst>
              <a:ext uri="{FF2B5EF4-FFF2-40B4-BE49-F238E27FC236}">
                <a16:creationId xmlns:a16="http://schemas.microsoft.com/office/drawing/2014/main" xmlns="" id="{D7495290-F6AB-448B-84E1-6D08AE33C9AE}"/>
              </a:ext>
            </a:extLst>
          </p:cNvPr>
          <p:cNvSpPr txBox="1">
            <a:spLocks noChangeArrowheads="1"/>
          </p:cNvSpPr>
          <p:nvPr/>
        </p:nvSpPr>
        <p:spPr bwMode="auto">
          <a:xfrm>
            <a:off x="3790102" y="1410066"/>
            <a:ext cx="2294066" cy="33784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eaLnBrk="1" hangingPunct="1">
              <a:lnSpc>
                <a:spcPct val="120000"/>
              </a:lnSpc>
              <a:spcBef>
                <a:spcPct val="50000"/>
              </a:spcBef>
              <a:defRPr/>
            </a:pPr>
            <a:r>
              <a:rPr lang="hi-IN" sz="1400" u="sng" kern="0" dirty="0">
                <a:solidFill>
                  <a:srgbClr val="4BACC6">
                    <a:lumMod val="20000"/>
                    <a:lumOff val="80000"/>
                  </a:srgbClr>
                </a:solidFill>
              </a:rPr>
              <a:t>दायां ऊपरी चतुर्थांश</a:t>
            </a:r>
            <a:endParaRPr kumimoji="0" lang="en-US" sz="1400" b="1" i="0" u="sng" strike="noStrike" kern="0" cap="none" spc="0" normalizeH="0" baseline="0" noProof="0" dirty="0">
              <a:ln>
                <a:noFill/>
              </a:ln>
              <a:solidFill>
                <a:srgbClr val="4BACC6">
                  <a:lumMod val="20000"/>
                  <a:lumOff val="80000"/>
                </a:srgbClr>
              </a:solidFill>
              <a:effectLst/>
              <a:uLnTx/>
              <a:uFillTx/>
              <a:latin typeface="Tahoma" pitchFamily="34" charset="0"/>
            </a:endParaRPr>
          </a:p>
        </p:txBody>
      </p:sp>
      <p:sp>
        <p:nvSpPr>
          <p:cNvPr id="20" name="Text Box 12">
            <a:extLst>
              <a:ext uri="{FF2B5EF4-FFF2-40B4-BE49-F238E27FC236}">
                <a16:creationId xmlns:a16="http://schemas.microsoft.com/office/drawing/2014/main" xmlns="" id="{5A702332-3506-440E-8235-71CF44CB573E}"/>
              </a:ext>
            </a:extLst>
          </p:cNvPr>
          <p:cNvSpPr txBox="1">
            <a:spLocks noChangeArrowheads="1"/>
          </p:cNvSpPr>
          <p:nvPr/>
        </p:nvSpPr>
        <p:spPr bwMode="auto">
          <a:xfrm>
            <a:off x="3737676" y="6096516"/>
            <a:ext cx="2346492" cy="30777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eaLnBrk="1" hangingPunct="1">
              <a:spcBef>
                <a:spcPct val="50000"/>
              </a:spcBef>
              <a:defRPr/>
            </a:pPr>
            <a:r>
              <a:rPr lang="hi-IN" sz="1400" u="sng" kern="0" dirty="0">
                <a:solidFill>
                  <a:srgbClr val="4BACC6">
                    <a:lumMod val="20000"/>
                    <a:lumOff val="80000"/>
                  </a:srgbClr>
                </a:solidFill>
              </a:rPr>
              <a:t>दायां निचला चतुर्थांश</a:t>
            </a:r>
            <a:endParaRPr kumimoji="0" lang="en-US" sz="1400" b="1" i="0" u="sng" strike="noStrike" kern="0" cap="none" spc="0" normalizeH="0" baseline="0" noProof="0" dirty="0">
              <a:ln>
                <a:noFill/>
              </a:ln>
              <a:solidFill>
                <a:srgbClr val="4BACC6">
                  <a:lumMod val="20000"/>
                  <a:lumOff val="80000"/>
                </a:srgbClr>
              </a:solidFill>
              <a:effectLst/>
              <a:uLnTx/>
              <a:uFillTx/>
              <a:latin typeface="Tahoma" pitchFamily="34" charset="0"/>
            </a:endParaRPr>
          </a:p>
        </p:txBody>
      </p:sp>
      <p:sp>
        <p:nvSpPr>
          <p:cNvPr id="21" name="Text Box 13">
            <a:extLst>
              <a:ext uri="{FF2B5EF4-FFF2-40B4-BE49-F238E27FC236}">
                <a16:creationId xmlns:a16="http://schemas.microsoft.com/office/drawing/2014/main" xmlns="" id="{11EF4FB3-CD97-4B71-86D5-A72386B6CA78}"/>
              </a:ext>
            </a:extLst>
          </p:cNvPr>
          <p:cNvSpPr txBox="1">
            <a:spLocks noChangeArrowheads="1"/>
          </p:cNvSpPr>
          <p:nvPr/>
        </p:nvSpPr>
        <p:spPr bwMode="auto">
          <a:xfrm>
            <a:off x="6938327" y="6068057"/>
            <a:ext cx="2330014" cy="32169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algn="r" eaLnBrk="1" hangingPunct="1">
              <a:lnSpc>
                <a:spcPct val="110000"/>
              </a:lnSpc>
              <a:spcBef>
                <a:spcPct val="50000"/>
              </a:spcBef>
              <a:defRPr/>
            </a:pPr>
            <a:r>
              <a:rPr lang="hi-IN" sz="1400" u="sng" kern="0" dirty="0">
                <a:solidFill>
                  <a:srgbClr val="4BACC6">
                    <a:lumMod val="20000"/>
                    <a:lumOff val="80000"/>
                  </a:srgbClr>
                </a:solidFill>
                <a:ea typeface="Tahoma" pitchFamily="34" charset="0"/>
                <a:cs typeface="Tahoma" pitchFamily="34" charset="0"/>
              </a:rPr>
              <a:t>बायां निचला चतुर्थांश</a:t>
            </a:r>
            <a:endParaRPr kumimoji="0" lang="en-US" sz="1400" b="1" i="0" u="sng" strike="noStrike" kern="0" cap="none" spc="0" normalizeH="0" baseline="0" noProof="0" dirty="0">
              <a:ln>
                <a:noFill/>
              </a:ln>
              <a:solidFill>
                <a:srgbClr val="4BACC6">
                  <a:lumMod val="20000"/>
                  <a:lumOff val="80000"/>
                </a:srgbClr>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4355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915816" y="13890"/>
            <a:ext cx="622818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spcBef>
                <a:spcPct val="20000"/>
              </a:spcBef>
              <a:buFont typeface="Arial" pitchFamily="34" charset="0"/>
              <a:buChar char="•"/>
            </a:pPr>
            <a:endParaRPr lang="en-US" sz="2400" u="sng" dirty="0">
              <a:solidFill>
                <a:prstClr val="black"/>
              </a:solidFill>
              <a:latin typeface="Calibri"/>
            </a:endParaRPr>
          </a:p>
          <a:p>
            <a:pPr marL="342900" lvl="0" indent="-342900">
              <a:spcBef>
                <a:spcPct val="20000"/>
              </a:spcBef>
              <a:buFont typeface="Arial" pitchFamily="34" charset="0"/>
              <a:buChar char="•"/>
            </a:pPr>
            <a:endParaRPr lang="en-US" sz="2400" u="sng" dirty="0">
              <a:solidFill>
                <a:prstClr val="black"/>
              </a:solidFill>
              <a:latin typeface="Calibri"/>
            </a:endParaRPr>
          </a:p>
          <a:p>
            <a:pPr lvl="0">
              <a:spcBef>
                <a:spcPct val="20000"/>
              </a:spcBef>
            </a:pPr>
            <a:endParaRPr lang="en-US" sz="2400" u="sng" dirty="0">
              <a:solidFill>
                <a:prstClr val="black"/>
              </a:solidFill>
              <a:latin typeface="Calibri"/>
            </a:endParaRPr>
          </a:p>
          <a:p>
            <a:pPr lvl="0">
              <a:spcBef>
                <a:spcPct val="20000"/>
              </a:spcBef>
            </a:pPr>
            <a:endParaRPr lang="en-US" sz="2400" u="sng" dirty="0">
              <a:solidFill>
                <a:prstClr val="black"/>
              </a:solidFill>
              <a:latin typeface="Calibri"/>
            </a:endParaRPr>
          </a:p>
          <a:p>
            <a:pPr lvl="0">
              <a:spcBef>
                <a:spcPct val="20000"/>
              </a:spcBef>
            </a:pPr>
            <a:endParaRPr lang="en-US" sz="2400" u="sng" dirty="0">
              <a:solidFill>
                <a:prstClr val="black"/>
              </a:solidFill>
              <a:latin typeface="Calibri"/>
            </a:endParaRPr>
          </a:p>
          <a:p>
            <a:pPr marL="342900" lvl="0" indent="-342900">
              <a:spcBef>
                <a:spcPct val="20000"/>
              </a:spcBef>
              <a:buFont typeface="Arial" pitchFamily="34" charset="0"/>
              <a:buChar char="•"/>
            </a:pPr>
            <a:r>
              <a:rPr lang="hi-IN" sz="2400" dirty="0">
                <a:solidFill>
                  <a:prstClr val="black"/>
                </a:solidFill>
                <a:latin typeface="Calibri"/>
              </a:rPr>
              <a:t>खोखले उदर अंग: आमाशय, पित्ताशय, बड़ी और छोटी आंतें, मूत्राशय और गर्भाशय।</a:t>
            </a:r>
          </a:p>
          <a:p>
            <a:pPr marL="342900" lvl="0" indent="-342900">
              <a:spcBef>
                <a:spcPct val="20000"/>
              </a:spcBef>
              <a:buFont typeface="Arial" pitchFamily="34" charset="0"/>
              <a:buChar char="•"/>
            </a:pPr>
            <a:r>
              <a:rPr lang="hi-IN" sz="2400" dirty="0">
                <a:solidFill>
                  <a:prstClr val="black"/>
                </a:solidFill>
                <a:latin typeface="Calibri"/>
              </a:rPr>
              <a:t>ठोस उदर अंग: यकृत, प्लीहा और अग्न्याशय।</a:t>
            </a:r>
          </a:p>
          <a:p>
            <a:pPr marL="342900" lvl="0" indent="-342900">
              <a:spcBef>
                <a:spcPct val="20000"/>
              </a:spcBef>
              <a:buFont typeface="Arial" pitchFamily="34" charset="0"/>
              <a:buChar char="•"/>
            </a:pPr>
            <a:r>
              <a:rPr lang="hi-IN" sz="2400" dirty="0">
                <a:solidFill>
                  <a:prstClr val="black"/>
                </a:solidFill>
                <a:latin typeface="Calibri"/>
              </a:rPr>
              <a:t>उदर की शारीरिक रचना जानना महत्वपूर्ण है क्योंकि क्षतिग्रस्त अंग, जैसे यकृत या प्लीहा, रोगी के जीवन के लिए खतरा बन सकते हैं।</a:t>
            </a:r>
            <a:endParaRPr lang="en-US" sz="24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523220"/>
          </a:xfrm>
          <a:prstGeom prst="rect">
            <a:avLst/>
          </a:prstGeom>
        </p:spPr>
        <p:txBody>
          <a:bodyPr wrap="square">
            <a:spAutoFit/>
          </a:bodyPr>
          <a:lstStyle/>
          <a:p>
            <a:pPr lvl="0">
              <a:defRPr/>
            </a:pPr>
            <a:r>
              <a:rPr kumimoji="0" lang="en-US" sz="2800" b="1" i="0" u="sng" strike="noStrike" kern="1200" cap="none" spc="0" normalizeH="0" baseline="0" noProof="0" dirty="0">
                <a:ln>
                  <a:noFill/>
                </a:ln>
                <a:solidFill>
                  <a:srgbClr val="FF0000"/>
                </a:solidFill>
                <a:effectLst/>
                <a:uLnTx/>
                <a:uFillTx/>
                <a:latin typeface="Calibri"/>
                <a:ea typeface="+mn-ea"/>
                <a:cs typeface="+mn-cs"/>
              </a:rPr>
              <a:t> </a:t>
            </a:r>
            <a:r>
              <a:rPr lang="hi-IN" sz="2800" b="1" u="sng" dirty="0">
                <a:solidFill>
                  <a:srgbClr val="FF0000"/>
                </a:solidFill>
                <a:latin typeface="Calibri"/>
              </a:rPr>
              <a:t>शरीर की गुहाएँ</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90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lvl="1" indent="-285750">
              <a:spcBef>
                <a:spcPct val="20000"/>
              </a:spcBef>
              <a:defRPr/>
            </a:pPr>
            <a:endParaRPr lang="en-US" sz="3200" dirty="0">
              <a:solidFill>
                <a:prstClr val="black"/>
              </a:solidFill>
              <a:latin typeface="Calibri"/>
            </a:endParaRPr>
          </a:p>
          <a:p>
            <a:pPr marL="0" lvl="1" indent="-285750">
              <a:spcBef>
                <a:spcPct val="20000"/>
              </a:spcBef>
              <a:defRPr/>
            </a:pPr>
            <a:endParaRPr lang="en-US" sz="3200" dirty="0">
              <a:solidFill>
                <a:prstClr val="black"/>
              </a:solidFill>
              <a:latin typeface="Calibri"/>
            </a:endParaRPr>
          </a:p>
          <a:p>
            <a:pPr marL="0" lvl="2"/>
            <a:endParaRPr lang="en-US" sz="2400" dirty="0">
              <a:solidFill>
                <a:prstClr val="black"/>
              </a:solidFill>
              <a:latin typeface="Calibri"/>
            </a:endParaRPr>
          </a:p>
          <a:p>
            <a:pPr lvl="0">
              <a:spcBef>
                <a:spcPct val="20000"/>
              </a:spcBef>
            </a:pPr>
            <a:r>
              <a:rPr lang="hi-IN" sz="3200" dirty="0">
                <a:solidFill>
                  <a:prstClr val="black"/>
                </a:solidFill>
                <a:latin typeface="Calibri"/>
              </a:rPr>
              <a:t>इस पाठ के पूरा होने पर आप निम्नलिखित कार्य करने में सक्षम होंगे:</a:t>
            </a:r>
            <a:endParaRPr lang="en-US" sz="2400" dirty="0">
              <a:solidFill>
                <a:prstClr val="black"/>
              </a:solidFill>
              <a:latin typeface="Calibri"/>
            </a:endParaRPr>
          </a:p>
          <a:p>
            <a:pPr marL="0" lvl="2"/>
            <a:r>
              <a:rPr lang="hi-IN" sz="2400" dirty="0">
                <a:solidFill>
                  <a:prstClr val="black"/>
                </a:solidFill>
                <a:latin typeface="Calibri"/>
              </a:rPr>
              <a:t>1. शारीरिक स्थिति को परिभाषित करें।</a:t>
            </a:r>
          </a:p>
          <a:p>
            <a:pPr marL="0" lvl="2"/>
            <a:r>
              <a:rPr lang="hi-IN" sz="2400" dirty="0">
                <a:solidFill>
                  <a:prstClr val="black"/>
                </a:solidFill>
                <a:latin typeface="Calibri"/>
              </a:rPr>
              <a:t>2. तीन शारीरिक तलों की पहचान करें और उनका वर्णन करें।</a:t>
            </a:r>
          </a:p>
          <a:p>
            <a:pPr marL="0" lvl="2"/>
            <a:r>
              <a:rPr lang="hi-IN" sz="2400" dirty="0">
                <a:solidFill>
                  <a:prstClr val="black"/>
                </a:solidFill>
                <a:latin typeface="Calibri"/>
              </a:rPr>
              <a:t>3. मानव शरीर के पाँच क्षेत्रों की सूची बनाएँ।</a:t>
            </a:r>
          </a:p>
          <a:p>
            <a:pPr marL="0" lvl="2"/>
            <a:r>
              <a:rPr lang="hi-IN" sz="2400" dirty="0">
                <a:solidFill>
                  <a:prstClr val="black"/>
                </a:solidFill>
                <a:latin typeface="Calibri"/>
              </a:rPr>
              <a:t>4. पाँच शरीर गुहाओं और उनमें उपस्थित अंगों की गणना करें।</a:t>
            </a:r>
          </a:p>
          <a:p>
            <a:pPr marL="0" lvl="2"/>
            <a:r>
              <a:rPr lang="hi-IN" sz="2400" dirty="0">
                <a:solidFill>
                  <a:prstClr val="black"/>
                </a:solidFill>
                <a:latin typeface="Calibri"/>
              </a:rPr>
              <a:t>5. उदर चतुर्भुजों और उनमें उपस्थित अंगों की सूची बनाएँ।</a:t>
            </a:r>
            <a:endParaRPr lang="en-US" sz="3200" dirty="0">
              <a:solidFill>
                <a:prstClr val="black"/>
              </a:solidFill>
              <a:latin typeface="Calibri"/>
            </a:endParaRPr>
          </a:p>
          <a:p>
            <a:pPr marL="0" lvl="1" indent="-285750">
              <a:spcBef>
                <a:spcPct val="20000"/>
              </a:spcBef>
              <a:defRPr/>
            </a:pPr>
            <a:endParaRPr lang="en-US" sz="3200" dirty="0">
              <a:solidFill>
                <a:prstClr val="black"/>
              </a:solidFill>
              <a:latin typeface="Calibri"/>
            </a:endParaRPr>
          </a:p>
          <a:p>
            <a:pPr marL="0" lvl="1" indent="-285750">
              <a:spcBef>
                <a:spcPct val="20000"/>
              </a:spcBef>
              <a:defRPr/>
            </a:pPr>
            <a:endParaRPr lang="en-US" sz="3200" dirty="0">
              <a:solidFill>
                <a:prstClr val="black"/>
              </a:solidFill>
              <a:latin typeface="Calibri"/>
            </a:endParaRPr>
          </a:p>
          <a:p>
            <a:pPr marL="0" lvl="1" indent="-285750">
              <a:spcBef>
                <a:spcPct val="20000"/>
              </a:spcBef>
              <a:defRPr/>
            </a:pPr>
            <a:endParaRPr lang="en-US" sz="3200" dirty="0">
              <a:solidFill>
                <a:prstClr val="black"/>
              </a:solidFill>
              <a:latin typeface="Calibri"/>
            </a:endParaRPr>
          </a:p>
          <a:p>
            <a:pPr marL="0" lvl="1" indent="-285750">
              <a:spcBef>
                <a:spcPct val="20000"/>
              </a:spcBef>
              <a:defRPr/>
            </a:pPr>
            <a:endParaRPr lang="en-US" sz="3200" dirty="0">
              <a:solidFill>
                <a:prstClr val="black"/>
              </a:solidFill>
              <a:latin typeface="Calibri"/>
            </a:endParaRPr>
          </a:p>
          <a:p>
            <a:pPr marL="0" lvl="1" indent="-285750">
              <a:spcBef>
                <a:spcPct val="20000"/>
              </a:spcBef>
              <a:defRPr/>
            </a:pPr>
            <a:endParaRPr lang="en-US" sz="3200" dirty="0">
              <a:solidFill>
                <a:prstClr val="black"/>
              </a:solidFill>
              <a:latin typeface="Calibri"/>
            </a:endParaRPr>
          </a:p>
          <a:p>
            <a:pPr marL="0" lvl="1" indent="-285750">
              <a:spcBef>
                <a:spcPct val="20000"/>
              </a:spcBef>
              <a:defRPr/>
            </a:pPr>
            <a:r>
              <a:rPr lang="en-US" sz="3200" dirty="0">
                <a:solidFill>
                  <a:prstClr val="black"/>
                </a:solidFill>
                <a:latin typeface="Calibri"/>
              </a:rPr>
              <a:t>5</a:t>
            </a:r>
            <a:r>
              <a:rPr lang="en-US" sz="3300" dirty="0">
                <a:solidFill>
                  <a:prstClr val="black"/>
                </a:solidFill>
                <a:latin typeface="Calibri"/>
              </a:rPr>
              <a:t>. </a:t>
            </a:r>
            <a:r>
              <a:rPr lang="en-US" sz="3200" dirty="0">
                <a:solidFill>
                  <a:prstClr val="black"/>
                </a:solidFill>
                <a:latin typeface="Calibri"/>
              </a:rPr>
              <a:t>List the abdominal quadrants and organs they contain.</a:t>
            </a: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defTabSz="342900">
              <a:lnSpc>
                <a:spcPct val="115000"/>
              </a:lnSpc>
              <a:spcAft>
                <a:spcPts val="750"/>
              </a:spcAft>
            </a:pPr>
            <a:endParaRPr lang="en-IN" sz="24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defTabSz="342900">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rgbClr val="EBEBE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BA5BB75D-7031-47AF-9084-0E04D71CA0EC}"/>
              </a:ext>
            </a:extLst>
          </p:cNvPr>
          <p:cNvSpPr/>
          <p:nvPr/>
        </p:nvSpPr>
        <p:spPr>
          <a:xfrm>
            <a:off x="370287" y="2631957"/>
            <a:ext cx="3190297" cy="1446550"/>
          </a:xfrm>
          <a:prstGeom prst="rect">
            <a:avLst/>
          </a:prstGeom>
        </p:spPr>
        <p:txBody>
          <a:bodyPr wrap="none">
            <a:spAutoFit/>
          </a:bodyPr>
          <a:lstStyle/>
          <a:p>
            <a:pPr lvl="0">
              <a:defRPr/>
            </a:pPr>
            <a:r>
              <a:rPr kumimoji="0" lang="en-US" sz="4400" b="1" i="0" u="sng" strike="noStrike" kern="0" cap="none" spc="0" normalizeH="0" baseline="0" noProof="0" dirty="0">
                <a:ln>
                  <a:noFill/>
                </a:ln>
                <a:solidFill>
                  <a:srgbClr val="FF0000"/>
                </a:solidFill>
                <a:effectLst/>
                <a:uLnTx/>
                <a:uFillTx/>
                <a:latin typeface="Calibri"/>
                <a:ea typeface="+mj-ea"/>
                <a:cs typeface="+mj-cs"/>
              </a:rPr>
              <a:t>OBJECTIVES/</a:t>
            </a:r>
          </a:p>
          <a:p>
            <a:pPr lvl="0">
              <a:defRPr/>
            </a:pPr>
            <a:r>
              <a:rPr lang="hi-IN" sz="4400" b="1" u="sng" kern="0" dirty="0">
                <a:solidFill>
                  <a:srgbClr val="FF0000"/>
                </a:solidFill>
                <a:latin typeface="Calibri"/>
                <a:ea typeface="+mj-ea"/>
                <a:cs typeface="+mj-cs"/>
              </a:rPr>
              <a:t>उद्देश्य</a:t>
            </a:r>
            <a:endParaRPr kumimoji="0" lang="en-IN"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6998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059832" y="13890"/>
            <a:ext cx="6084168"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spcBef>
                <a:spcPct val="20000"/>
              </a:spcBef>
              <a:buFont typeface="Arial" pitchFamily="34" charset="0"/>
              <a:buChar char="•"/>
            </a:pPr>
            <a:endParaRPr lang="en-US" sz="3200" u="sng" dirty="0">
              <a:solidFill>
                <a:prstClr val="black"/>
              </a:solidFill>
              <a:latin typeface="Calibri"/>
            </a:endParaRPr>
          </a:p>
          <a:p>
            <a:pPr marL="342900" lvl="0" indent="-342900">
              <a:spcBef>
                <a:spcPct val="20000"/>
              </a:spcBef>
              <a:buFont typeface="Arial" pitchFamily="34" charset="0"/>
              <a:buChar char="•"/>
            </a:pPr>
            <a:endParaRPr lang="en-US" sz="3200" u="sng" dirty="0">
              <a:solidFill>
                <a:prstClr val="black"/>
              </a:solidFill>
              <a:latin typeface="Calibri"/>
            </a:endParaRPr>
          </a:p>
          <a:p>
            <a:pPr marL="342900" lvl="0" indent="-342900">
              <a:spcBef>
                <a:spcPct val="20000"/>
              </a:spcBef>
              <a:buFont typeface="Arial" pitchFamily="34" charset="0"/>
              <a:buChar char="•"/>
            </a:pPr>
            <a:endParaRPr lang="en-US" sz="3200" u="sng" dirty="0">
              <a:solidFill>
                <a:prstClr val="black"/>
              </a:solidFill>
              <a:latin typeface="Calibri"/>
            </a:endParaRPr>
          </a:p>
          <a:p>
            <a:pPr marL="342900" lvl="0" indent="-342900">
              <a:spcBef>
                <a:spcPct val="20000"/>
              </a:spcBef>
              <a:buFont typeface="Arial" pitchFamily="34" charset="0"/>
              <a:buChar char="•"/>
            </a:pPr>
            <a:endParaRPr lang="en-US" sz="3200" u="sng" dirty="0">
              <a:solidFill>
                <a:prstClr val="black"/>
              </a:solidFill>
              <a:latin typeface="Calibri"/>
            </a:endParaRPr>
          </a:p>
          <a:p>
            <a:pPr marL="342900" lvl="0" indent="-342900">
              <a:spcBef>
                <a:spcPct val="20000"/>
              </a:spcBef>
              <a:buFont typeface="Arial" pitchFamily="34" charset="0"/>
              <a:buChar char="•"/>
            </a:pPr>
            <a:r>
              <a:rPr lang="hi-IN" sz="3200" dirty="0">
                <a:solidFill>
                  <a:prstClr val="black"/>
                </a:solidFill>
                <a:latin typeface="Calibri"/>
              </a:rPr>
              <a:t>गुर्दे: ये ठोस अंग रेट्रोपेरिटोनियल गुहा (पेरिटोनियम या उदर भित्ति के पीछे) में स्थित होते हैं।</a:t>
            </a:r>
            <a:endParaRPr lang="en-IN" sz="3200" dirty="0">
              <a:solidFill>
                <a:prstClr val="black"/>
              </a:solidFill>
              <a:latin typeface="Calibri"/>
            </a:endParaRPr>
          </a:p>
          <a:p>
            <a:pPr marL="342900" lvl="0" indent="-342900">
              <a:spcBef>
                <a:spcPct val="20000"/>
              </a:spcBef>
              <a:buFont typeface="Arial" pitchFamily="34" charset="0"/>
              <a:buChar char="•"/>
            </a:pPr>
            <a:r>
              <a:rPr lang="hi-IN" sz="3200" dirty="0">
                <a:solidFill>
                  <a:prstClr val="black"/>
                </a:solidFill>
                <a:latin typeface="Calibri"/>
              </a:rPr>
              <a:t>ये उदर गुहा में नहीं होते।</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523220"/>
          </a:xfrm>
          <a:prstGeom prst="rect">
            <a:avLst/>
          </a:prstGeom>
        </p:spPr>
        <p:txBody>
          <a:bodyPr wrap="square">
            <a:spAutoFit/>
          </a:bodyPr>
          <a:lstStyle/>
          <a:p>
            <a:pPr lvl="0">
              <a:defRPr/>
            </a:pPr>
            <a:r>
              <a:rPr kumimoji="0" lang="en-US" sz="2800" b="1" i="0" u="sng" strike="noStrike" kern="1200" cap="none" spc="0" normalizeH="0" baseline="0" noProof="0" dirty="0">
                <a:ln>
                  <a:noFill/>
                </a:ln>
                <a:solidFill>
                  <a:srgbClr val="FF0000"/>
                </a:solidFill>
                <a:effectLst/>
                <a:uLnTx/>
                <a:uFillTx/>
                <a:latin typeface="Calibri"/>
                <a:ea typeface="+mn-ea"/>
                <a:cs typeface="+mn-cs"/>
              </a:rPr>
              <a:t> </a:t>
            </a:r>
            <a:r>
              <a:rPr lang="hi-IN" sz="2800" b="1" u="sng" dirty="0">
                <a:solidFill>
                  <a:srgbClr val="FF0000"/>
                </a:solidFill>
                <a:latin typeface="Calibri"/>
              </a:rPr>
              <a:t>शरीर की गुहाएँ</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605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627784" y="13890"/>
            <a:ext cx="651621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r>
              <a:rPr lang="hi-IN" sz="2800" dirty="0">
                <a:solidFill>
                  <a:prstClr val="black"/>
                </a:solidFill>
                <a:latin typeface="Calibri"/>
              </a:rPr>
              <a:t>श्वसन तंत्र का कार्य शरीर में ऑक्सीजन पहुँचाना और शरीर से कार्बन डाइऑक्साइड को बाहर निकालना है।</a:t>
            </a:r>
          </a:p>
          <a:p>
            <a:pPr marL="342900" lvl="0" indent="-342900" algn="just">
              <a:spcBef>
                <a:spcPct val="20000"/>
              </a:spcBef>
              <a:buFont typeface="Arial" charset="0"/>
              <a:buChar char="•"/>
            </a:pPr>
            <a:r>
              <a:rPr lang="hi-IN" sz="2800" dirty="0">
                <a:solidFill>
                  <a:prstClr val="black"/>
                </a:solidFill>
                <a:latin typeface="Calibri"/>
              </a:rPr>
              <a:t>फेफड़ों में आने-जाने वाली वायु को श्वसन कहते हैं।</a:t>
            </a:r>
          </a:p>
          <a:p>
            <a:pPr marL="342900" lvl="0" indent="-342900" algn="just">
              <a:spcBef>
                <a:spcPct val="20000"/>
              </a:spcBef>
              <a:buFont typeface="Arial" charset="0"/>
              <a:buChar char="•"/>
            </a:pPr>
            <a:r>
              <a:rPr lang="hi-IN" sz="2800" dirty="0">
                <a:solidFill>
                  <a:prstClr val="black"/>
                </a:solidFill>
                <a:latin typeface="Calibri"/>
              </a:rPr>
              <a:t>साँस अंदर लेने को प्रश्वसन कहते हैं और साँस बाहर छोड़ने को निःश्वसन कहते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646331"/>
          </a:xfrm>
          <a:prstGeom prst="rect">
            <a:avLst/>
          </a:prstGeom>
        </p:spPr>
        <p:txBody>
          <a:bodyPr wrap="square">
            <a:spAutoFit/>
          </a:bodyPr>
          <a:lstStyle/>
          <a:p>
            <a:pPr lvl="0"/>
            <a:r>
              <a:rPr lang="hi-IN" sz="3600" b="1" u="sng" dirty="0">
                <a:solidFill>
                  <a:srgbClr val="FF0000"/>
                </a:solidFill>
                <a:latin typeface="Calibri"/>
                <a:ea typeface="+mj-ea"/>
                <a:cs typeface="+mj-cs"/>
              </a:rPr>
              <a:t>श्वसन तंत्र</a:t>
            </a:r>
            <a:endParaRPr kumimoji="0" lang="en-IN" sz="36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5919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483768" y="13890"/>
            <a:ext cx="6660232"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endParaRPr lang="en-US" sz="2800" dirty="0">
              <a:solidFill>
                <a:prstClr val="black"/>
              </a:solidFill>
              <a:latin typeface="Calibri"/>
            </a:endParaRPr>
          </a:p>
          <a:p>
            <a:pPr marL="342900" lvl="0" indent="-342900" algn="just">
              <a:spcBef>
                <a:spcPct val="20000"/>
              </a:spcBef>
              <a:buFont typeface="Arial" charset="0"/>
              <a:buChar char="•"/>
            </a:pPr>
            <a:r>
              <a:rPr lang="hi-IN" sz="2400" dirty="0">
                <a:solidFill>
                  <a:prstClr val="black"/>
                </a:solidFill>
                <a:latin typeface="Calibri"/>
              </a:rPr>
              <a:t>साँस लेते समय या साँस लेने की प्रक्रिया के दौरान, वक्ष की मांसपेशियाँ सिकुड़ती हैं, जिससे पसलियाँ बाहर और ऊपर की ओर उठती हैं। डायाफ्राम सिकुड़ता है और नीचे की ओर जाता है।</a:t>
            </a:r>
          </a:p>
          <a:p>
            <a:pPr marL="342900" lvl="0" indent="-342900" algn="just">
              <a:spcBef>
                <a:spcPct val="20000"/>
              </a:spcBef>
              <a:buFont typeface="Arial" charset="0"/>
              <a:buChar char="•"/>
            </a:pPr>
            <a:r>
              <a:rPr lang="hi-IN" sz="2400" dirty="0">
                <a:solidFill>
                  <a:prstClr val="black"/>
                </a:solidFill>
                <a:latin typeface="Calibri"/>
              </a:rPr>
              <a:t>इस प्रक्रिया से वक्ष गुहा फैलती है और हवा फेफड़ों में प्रवाहित होती है।</a:t>
            </a:r>
          </a:p>
          <a:p>
            <a:pPr marL="342900" lvl="0" indent="-342900" algn="just">
              <a:spcBef>
                <a:spcPct val="20000"/>
              </a:spcBef>
              <a:buFont typeface="Arial" charset="0"/>
              <a:buChar char="•"/>
            </a:pPr>
            <a:r>
              <a:rPr lang="hi-IN" sz="2400" dirty="0">
                <a:solidFill>
                  <a:prstClr val="black"/>
                </a:solidFill>
                <a:latin typeface="Calibri"/>
              </a:rPr>
              <a:t>साँस छोड़ते समय विपरीत होता है। वक्ष की मांसपेशियाँ शिथिल हो जाती हैं और पसलियाँ अंदर की ओर उठती हैं। इस समय, डायाफ्राम शिथिल होकर ऊपर की ओर उठता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646331"/>
          </a:xfrm>
          <a:prstGeom prst="rect">
            <a:avLst/>
          </a:prstGeom>
        </p:spPr>
        <p:txBody>
          <a:bodyPr wrap="square">
            <a:spAutoFit/>
          </a:bodyPr>
          <a:lstStyle/>
          <a:p>
            <a:pPr lvl="0"/>
            <a:r>
              <a:rPr lang="hi-IN" sz="3600" b="1" u="sng" dirty="0">
                <a:solidFill>
                  <a:srgbClr val="FF0000"/>
                </a:solidFill>
                <a:latin typeface="Calibri"/>
              </a:rPr>
              <a:t>श्वसन तंत्र</a:t>
            </a:r>
            <a:endParaRPr lang="en-IN" sz="3600" kern="0" dirty="0">
              <a:solidFill>
                <a:sysClr val="windowText" lastClr="000000"/>
              </a:solidFill>
            </a:endParaRPr>
          </a:p>
        </p:txBody>
      </p:sp>
    </p:spTree>
    <p:extLst>
      <p:ext uri="{BB962C8B-B14F-4D97-AF65-F5344CB8AC3E}">
        <p14:creationId xmlns:p14="http://schemas.microsoft.com/office/powerpoint/2010/main" val="637555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771800" y="13890"/>
            <a:ext cx="6372200"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lvl="0" algn="just">
              <a:spcBef>
                <a:spcPct val="20000"/>
              </a:spcBef>
              <a:defRPr/>
            </a:pPr>
            <a:r>
              <a:rPr lang="hi-IN" sz="2800" dirty="0">
                <a:solidFill>
                  <a:prstClr val="black"/>
                </a:solidFill>
                <a:latin typeface="Calibri"/>
              </a:rPr>
              <a:t>श्वसन तंत्र उन अंगों से बना होता है जो हमें साँस लेने में मदद करते हैं।</a:t>
            </a:r>
          </a:p>
          <a:p>
            <a:pPr lvl="0" algn="just">
              <a:spcBef>
                <a:spcPct val="20000"/>
              </a:spcBef>
              <a:defRPr/>
            </a:pPr>
            <a:r>
              <a:rPr lang="hi-IN" sz="2800" dirty="0">
                <a:solidFill>
                  <a:prstClr val="black"/>
                </a:solidFill>
                <a:latin typeface="Calibri"/>
              </a:rPr>
              <a:t>हवा नाक और मुँह के माध्यम से अंदर प्रवेश करती है।</a:t>
            </a:r>
          </a:p>
          <a:p>
            <a:pPr lvl="0" algn="just">
              <a:spcBef>
                <a:spcPct val="20000"/>
              </a:spcBef>
              <a:defRPr/>
            </a:pPr>
            <a:r>
              <a:rPr lang="hi-IN" sz="2800" dirty="0">
                <a:solidFill>
                  <a:prstClr val="black"/>
                </a:solidFill>
                <a:latin typeface="Calibri"/>
              </a:rPr>
              <a:t>मुँह और नाक के पीछे के क्षेत्र को ग्रसनी कहा जाता है, जो मुख-ग्रसनी और नासिका-ग्रसनी (श्वांस नली) में विभाजित होती है।</a:t>
            </a:r>
          </a:p>
          <a:p>
            <a:pPr lvl="0" algn="just">
              <a:spcBef>
                <a:spcPct val="20000"/>
              </a:spcBef>
              <a:defRPr/>
            </a:pPr>
            <a:r>
              <a:rPr lang="hi-IN" sz="2800" dirty="0">
                <a:solidFill>
                  <a:prstClr val="black"/>
                </a:solidFill>
                <a:latin typeface="Calibri"/>
              </a:rPr>
              <a:t>श्वासनली फेफड़ों तक जाने वाला वायु मार्ग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646331"/>
          </a:xfrm>
          <a:prstGeom prst="rect">
            <a:avLst/>
          </a:prstGeom>
        </p:spPr>
        <p:txBody>
          <a:bodyPr wrap="square">
            <a:spAutoFit/>
          </a:bodyPr>
          <a:lstStyle/>
          <a:p>
            <a:pPr lvl="0"/>
            <a:r>
              <a:rPr lang="hi-IN" sz="3600" b="1" u="sng" dirty="0">
                <a:solidFill>
                  <a:srgbClr val="FF0000"/>
                </a:solidFill>
                <a:latin typeface="Calibri"/>
              </a:rPr>
              <a:t>श्वसन तंत्र</a:t>
            </a:r>
            <a:endParaRPr lang="en-IN" sz="3600" kern="0" dirty="0">
              <a:solidFill>
                <a:sysClr val="windowText" lastClr="000000"/>
              </a:solidFill>
            </a:endParaRPr>
          </a:p>
        </p:txBody>
      </p:sp>
    </p:spTree>
    <p:extLst>
      <p:ext uri="{BB962C8B-B14F-4D97-AF65-F5344CB8AC3E}">
        <p14:creationId xmlns:p14="http://schemas.microsoft.com/office/powerpoint/2010/main" val="6727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555776" y="13890"/>
            <a:ext cx="658822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2800" dirty="0">
              <a:solidFill>
                <a:prstClr val="black"/>
              </a:solidFill>
              <a:latin typeface="Calibri"/>
            </a:endParaRPr>
          </a:p>
          <a:p>
            <a:pPr marL="342900" lvl="0" indent="-342900" algn="just">
              <a:spcBef>
                <a:spcPct val="20000"/>
              </a:spcBef>
              <a:buFont typeface="Arial" pitchFamily="34" charset="0"/>
              <a:buChar char="•"/>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कंठच्छद एक पत्ती के आकार की संरचना है जो निगलने की प्रक्रिया के दौरान विदेशी वस्तुओं को श्वासनली में प्रवेश करने से रोकती है।</a:t>
            </a:r>
          </a:p>
          <a:p>
            <a:pPr marL="342900" lvl="0" indent="-342900" algn="just">
              <a:spcBef>
                <a:spcPct val="20000"/>
              </a:spcBef>
              <a:buFont typeface="Arial" pitchFamily="34" charset="0"/>
              <a:buChar char="•"/>
              <a:defRPr/>
            </a:pPr>
            <a:r>
              <a:rPr lang="hi-IN" sz="2800" dirty="0">
                <a:solidFill>
                  <a:prstClr val="black"/>
                </a:solidFill>
                <a:latin typeface="Calibri"/>
              </a:rPr>
              <a:t>श्वासनली दो श्वसनी में विभाजित हो जाती है।</a:t>
            </a:r>
          </a:p>
          <a:p>
            <a:pPr marL="342900" lvl="0" indent="-342900" algn="just">
              <a:spcBef>
                <a:spcPct val="20000"/>
              </a:spcBef>
              <a:buFont typeface="Arial" pitchFamily="34" charset="0"/>
              <a:buChar char="•"/>
              <a:defRPr/>
            </a:pPr>
            <a:r>
              <a:rPr lang="hi-IN" sz="2800" dirty="0">
                <a:solidFill>
                  <a:prstClr val="black"/>
                </a:solidFill>
                <a:latin typeface="Calibri"/>
              </a:rPr>
              <a:t>ये वायुमार्ग छोटे होते जाते हैं और तब तक छोटे होते जाते हैं जब तक वे वायुकोष्ठिका (अल्वियोली) तक नहीं पहुँच जाते, जहाँ कार्बन डाइऑक्साइड और ऑक्सीजन का रक्त के साथ आदान-प्रदान होता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646331"/>
          </a:xfrm>
          <a:prstGeom prst="rect">
            <a:avLst/>
          </a:prstGeom>
        </p:spPr>
        <p:txBody>
          <a:bodyPr wrap="square">
            <a:spAutoFit/>
          </a:bodyPr>
          <a:lstStyle/>
          <a:p>
            <a:pPr lvl="0"/>
            <a:r>
              <a:rPr lang="hi-IN" sz="3600" b="1" u="sng" dirty="0">
                <a:solidFill>
                  <a:srgbClr val="FF0000"/>
                </a:solidFill>
                <a:latin typeface="Calibri"/>
              </a:rPr>
              <a:t>श्वसन तंत्र</a:t>
            </a:r>
            <a:endParaRPr lang="en-IN" sz="3600" kern="0" dirty="0">
              <a:solidFill>
                <a:sysClr val="windowText" lastClr="000000"/>
              </a:solidFill>
            </a:endParaRPr>
          </a:p>
        </p:txBody>
      </p:sp>
    </p:spTree>
    <p:extLst>
      <p:ext uri="{BB962C8B-B14F-4D97-AF65-F5344CB8AC3E}">
        <p14:creationId xmlns:p14="http://schemas.microsoft.com/office/powerpoint/2010/main" val="3629668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1389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9" name="Rectangle 8">
            <a:extLst>
              <a:ext uri="{FF2B5EF4-FFF2-40B4-BE49-F238E27FC236}">
                <a16:creationId xmlns:a16="http://schemas.microsoft.com/office/drawing/2014/main" xmlns="" id="{795BAA72-777F-4B44-B1C4-FC4AF7260516}"/>
              </a:ext>
            </a:extLst>
          </p:cNvPr>
          <p:cNvSpPr/>
          <p:nvPr/>
        </p:nvSpPr>
        <p:spPr>
          <a:xfrm>
            <a:off x="38843" y="2793502"/>
            <a:ext cx="3123185" cy="646331"/>
          </a:xfrm>
          <a:prstGeom prst="rect">
            <a:avLst/>
          </a:prstGeom>
        </p:spPr>
        <p:txBody>
          <a:bodyPr wrap="square">
            <a:spAutoFit/>
          </a:bodyPr>
          <a:lstStyle/>
          <a:p>
            <a:pPr lvl="0"/>
            <a:r>
              <a:rPr lang="hi-IN" sz="3600" b="1" u="sng" dirty="0">
                <a:solidFill>
                  <a:srgbClr val="FF0000"/>
                </a:solidFill>
                <a:latin typeface="Calibri"/>
              </a:rPr>
              <a:t>श्वसन तंत्र</a:t>
            </a:r>
            <a:endParaRPr lang="en-IN" sz="3600" kern="0" dirty="0">
              <a:solidFill>
                <a:sysClr val="windowText" lastClr="000000"/>
              </a:solidFill>
            </a:endParaRPr>
          </a:p>
        </p:txBody>
      </p:sp>
      <p:pic>
        <p:nvPicPr>
          <p:cNvPr id="10" name="Picture 3">
            <a:extLst>
              <a:ext uri="{FF2B5EF4-FFF2-40B4-BE49-F238E27FC236}">
                <a16:creationId xmlns:a16="http://schemas.microsoft.com/office/drawing/2014/main" xmlns="" id="{0D63DA05-1CA5-4147-8BDB-99AF9F140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267" y="1462894"/>
            <a:ext cx="4109231" cy="505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279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1389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पाचन तंत्र में आहार नली (भोजन मार्ग) और अन्य अंग शामिल होते हैं।</a:t>
            </a:r>
          </a:p>
          <a:p>
            <a:pPr marL="342900" lvl="0" indent="-342900" algn="just">
              <a:spcBef>
                <a:spcPct val="20000"/>
              </a:spcBef>
              <a:buFont typeface="Arial" pitchFamily="34" charset="0"/>
              <a:buChar char="•"/>
              <a:defRPr/>
            </a:pPr>
            <a:r>
              <a:rPr lang="hi-IN" sz="2800" dirty="0">
                <a:solidFill>
                  <a:prstClr val="black"/>
                </a:solidFill>
                <a:latin typeface="Calibri"/>
              </a:rPr>
              <a:t>पाचन तंत्र का मुख्य कार्य भोजन को ग्रहण करना और अपशिष्ट पदार्थों को बाहर निकालना है।</a:t>
            </a:r>
          </a:p>
          <a:p>
            <a:pPr marL="342900" lvl="0" indent="-342900" algn="just">
              <a:spcBef>
                <a:spcPct val="20000"/>
              </a:spcBef>
              <a:buFont typeface="Arial" pitchFamily="34" charset="0"/>
              <a:buChar char="•"/>
              <a:defRPr/>
            </a:pPr>
            <a:r>
              <a:rPr lang="hi-IN" sz="2800" dirty="0">
                <a:solidFill>
                  <a:prstClr val="black"/>
                </a:solidFill>
                <a:latin typeface="Calibri"/>
              </a:rPr>
              <a:t>पाचन दो प्रक्रियाओं से मिलकर बनता है:</a:t>
            </a:r>
          </a:p>
          <a:p>
            <a:pPr marL="342900" lvl="0" indent="-342900" algn="just">
              <a:spcBef>
                <a:spcPct val="20000"/>
              </a:spcBef>
              <a:buFont typeface="Arial" pitchFamily="34" charset="0"/>
              <a:buChar char="•"/>
              <a:defRPr/>
            </a:pPr>
            <a:r>
              <a:rPr lang="hi-IN" sz="2800" dirty="0">
                <a:solidFill>
                  <a:prstClr val="black"/>
                </a:solidFill>
                <a:latin typeface="Calibri"/>
              </a:rPr>
              <a:t>यांत्रिक और रासायनिक।</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ea typeface="+mj-ea"/>
                <a:cs typeface="+mj-cs"/>
              </a:rPr>
              <a:t>पाचन तंत्र</a:t>
            </a: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408642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1389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2800" dirty="0">
              <a:solidFill>
                <a:prstClr val="black"/>
              </a:solidFill>
              <a:latin typeface="Calibri"/>
            </a:endParaRPr>
          </a:p>
          <a:p>
            <a:pPr marL="342900" lvl="0" indent="-342900" algn="just">
              <a:spcBef>
                <a:spcPct val="20000"/>
              </a:spcBef>
              <a:buFont typeface="Arial" pitchFamily="34" charset="0"/>
              <a:buChar char="•"/>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marL="342900" lvl="0" indent="-342900" algn="just">
              <a:spcBef>
                <a:spcPct val="20000"/>
              </a:spcBef>
              <a:buFont typeface="Arial" pitchFamily="34" charset="0"/>
              <a:buChar char="•"/>
              <a:defRPr/>
            </a:pPr>
            <a:r>
              <a:rPr lang="hi-IN" sz="2400" dirty="0">
                <a:solidFill>
                  <a:prstClr val="black"/>
                </a:solidFill>
                <a:latin typeface="Calibri"/>
              </a:rPr>
              <a:t>यांत्रिक प्रक्रिया में शामिल हैं -</a:t>
            </a:r>
          </a:p>
          <a:p>
            <a:pPr marL="342900" lvl="0" indent="-342900" algn="just">
              <a:spcBef>
                <a:spcPct val="20000"/>
              </a:spcBef>
              <a:buFont typeface="Arial" pitchFamily="34" charset="0"/>
              <a:buChar char="•"/>
              <a:defRPr/>
            </a:pPr>
            <a:r>
              <a:rPr lang="hi-IN" sz="2400" dirty="0">
                <a:solidFill>
                  <a:prstClr val="black"/>
                </a:solidFill>
                <a:latin typeface="Calibri"/>
              </a:rPr>
              <a:t>चबाना,</a:t>
            </a:r>
          </a:p>
          <a:p>
            <a:pPr marL="342900" lvl="0" indent="-342900" algn="just">
              <a:spcBef>
                <a:spcPct val="20000"/>
              </a:spcBef>
              <a:buFont typeface="Arial" pitchFamily="34" charset="0"/>
              <a:buChar char="•"/>
              <a:defRPr/>
            </a:pPr>
            <a:r>
              <a:rPr lang="hi-IN" sz="2400" dirty="0">
                <a:solidFill>
                  <a:prstClr val="black"/>
                </a:solidFill>
                <a:latin typeface="Calibri"/>
              </a:rPr>
              <a:t>निगलना,</a:t>
            </a:r>
          </a:p>
          <a:p>
            <a:pPr marL="342900" lvl="0" indent="-342900" algn="just">
              <a:spcBef>
                <a:spcPct val="20000"/>
              </a:spcBef>
              <a:buFont typeface="Arial" pitchFamily="34" charset="0"/>
              <a:buChar char="•"/>
              <a:defRPr/>
            </a:pPr>
            <a:r>
              <a:rPr lang="hi-IN" sz="2400" dirty="0">
                <a:solidFill>
                  <a:prstClr val="black"/>
                </a:solidFill>
                <a:latin typeface="Calibri"/>
              </a:rPr>
              <a:t>पाचन तंत्र में पदार्थ की लयबद्ध गति,</a:t>
            </a:r>
          </a:p>
          <a:p>
            <a:pPr marL="342900" lvl="0" indent="-342900" algn="just">
              <a:spcBef>
                <a:spcPct val="20000"/>
              </a:spcBef>
              <a:buFont typeface="Arial" pitchFamily="34" charset="0"/>
              <a:buChar char="•"/>
              <a:defRPr/>
            </a:pPr>
            <a:r>
              <a:rPr lang="hi-IN" sz="2400" dirty="0">
                <a:solidFill>
                  <a:prstClr val="black"/>
                </a:solidFill>
                <a:latin typeface="Calibri"/>
              </a:rPr>
              <a:t>मल त्याग (अपशिष्ट का निष्कासन)।</a:t>
            </a:r>
          </a:p>
          <a:p>
            <a:pPr marL="342900" lvl="0" indent="-342900" algn="just">
              <a:spcBef>
                <a:spcPct val="20000"/>
              </a:spcBef>
              <a:buFont typeface="Arial" pitchFamily="34" charset="0"/>
              <a:buChar char="•"/>
              <a:defRPr/>
            </a:pPr>
            <a:r>
              <a:rPr lang="hi-IN" sz="2400" dirty="0">
                <a:solidFill>
                  <a:prstClr val="black"/>
                </a:solidFill>
                <a:latin typeface="Calibri"/>
              </a:rPr>
              <a:t>रासायनिक प्रक्रिया में शामिल हैं -</a:t>
            </a:r>
          </a:p>
          <a:p>
            <a:pPr marL="342900" lvl="0" indent="-342900" algn="just">
              <a:spcBef>
                <a:spcPct val="20000"/>
              </a:spcBef>
              <a:buFont typeface="Arial" pitchFamily="34" charset="0"/>
              <a:buChar char="•"/>
              <a:defRPr/>
            </a:pPr>
            <a:r>
              <a:rPr lang="hi-IN" sz="2400" dirty="0">
                <a:solidFill>
                  <a:prstClr val="black"/>
                </a:solidFill>
                <a:latin typeface="Calibri"/>
              </a:rPr>
              <a:t>भोजन को सरल घटकों में तोड़ना।</a:t>
            </a:r>
          </a:p>
          <a:p>
            <a:pPr marL="342900" lvl="0" indent="-342900" algn="just">
              <a:spcBef>
                <a:spcPct val="20000"/>
              </a:spcBef>
              <a:buFont typeface="Arial" pitchFamily="34" charset="0"/>
              <a:buChar char="•"/>
              <a:defRPr/>
            </a:pPr>
            <a:r>
              <a:rPr lang="hi-IN" sz="2400" dirty="0">
                <a:solidFill>
                  <a:prstClr val="black"/>
                </a:solidFill>
                <a:latin typeface="Calibri"/>
              </a:rPr>
              <a:t>शरीर द्वारा अवशोषित और उपयोग किया जा सकता है।</a:t>
            </a:r>
            <a:endParaRPr lang="en-US" sz="24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rPr>
              <a:t>पाचन तंत्र</a:t>
            </a:r>
            <a:endParaRPr lang="en-IN" sz="24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2176870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1389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pPr>
            <a:endParaRPr lang="en-US" sz="3200" dirty="0">
              <a:solidFill>
                <a:prstClr val="black"/>
              </a:solidFill>
              <a:latin typeface="Calibri"/>
            </a:endParaRPr>
          </a:p>
          <a:p>
            <a:pPr marL="342900" lvl="0" indent="-342900" algn="just">
              <a:spcBef>
                <a:spcPct val="20000"/>
              </a:spcBef>
              <a:buFont typeface="Arial" pitchFamily="34" charset="0"/>
              <a:buChar char="•"/>
            </a:pPr>
            <a:endParaRPr lang="en-US" sz="3200" dirty="0">
              <a:solidFill>
                <a:prstClr val="black"/>
              </a:solidFill>
              <a:latin typeface="Calibri"/>
            </a:endParaRPr>
          </a:p>
          <a:p>
            <a:pPr marL="342900" lvl="0" indent="-342900" algn="just">
              <a:spcBef>
                <a:spcPct val="20000"/>
              </a:spcBef>
              <a:buFont typeface="Arial" pitchFamily="34" charset="0"/>
              <a:buChar char="•"/>
            </a:pPr>
            <a:endParaRPr lang="en-US" sz="3200" dirty="0">
              <a:solidFill>
                <a:prstClr val="black"/>
              </a:solidFill>
              <a:latin typeface="Calibri"/>
            </a:endParaRPr>
          </a:p>
          <a:p>
            <a:pPr marL="342900" lvl="0" indent="-342900" algn="just">
              <a:spcBef>
                <a:spcPct val="20000"/>
              </a:spcBef>
              <a:buFont typeface="Arial" pitchFamily="34" charset="0"/>
              <a:buChar char="•"/>
            </a:pPr>
            <a:r>
              <a:rPr lang="hi-IN" sz="3200" dirty="0">
                <a:solidFill>
                  <a:prstClr val="black"/>
                </a:solidFill>
                <a:latin typeface="Calibri"/>
              </a:rPr>
              <a:t>मुँह और ग्रासनली को छोड़कर, पाचन तंत्र के सभी अंग उदर में होते हैं।</a:t>
            </a:r>
          </a:p>
          <a:p>
            <a:pPr marL="342900" lvl="0" indent="-342900" algn="just">
              <a:spcBef>
                <a:spcPct val="20000"/>
              </a:spcBef>
              <a:buFont typeface="Arial" pitchFamily="34" charset="0"/>
              <a:buChar char="•"/>
            </a:pPr>
            <a:r>
              <a:rPr lang="hi-IN" sz="3200" dirty="0">
                <a:solidFill>
                  <a:prstClr val="black"/>
                </a:solidFill>
                <a:latin typeface="Calibri"/>
              </a:rPr>
              <a:t>इन अंगों में आमाशय, अग्न्याशय, यकृत, पित्ताशय, छोटी आंत और बड़ी आंत शामिल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rPr>
              <a:t>पाचन तंत्र</a:t>
            </a:r>
            <a:endParaRPr lang="en-IN" sz="24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344088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rPr>
              <a:t>पाचन तंत्र</a:t>
            </a:r>
            <a:endParaRPr lang="en-IN" sz="24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8" name="Picture 2">
            <a:extLst>
              <a:ext uri="{FF2B5EF4-FFF2-40B4-BE49-F238E27FC236}">
                <a16:creationId xmlns:a16="http://schemas.microsoft.com/office/drawing/2014/main" xmlns="" id="{89557159-4333-4292-9D36-7DC81DF11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28800"/>
            <a:ext cx="4032448" cy="480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9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spcBef>
                <a:spcPct val="20000"/>
              </a:spcBef>
            </a:pPr>
            <a:endParaRPr lang="en-US" sz="3200" u="sng" dirty="0">
              <a:solidFill>
                <a:prstClr val="black"/>
              </a:solidFill>
              <a:latin typeface="Calibri"/>
            </a:endParaRPr>
          </a:p>
          <a:p>
            <a:pPr lvl="0">
              <a:spcBef>
                <a:spcPct val="20000"/>
              </a:spcBef>
            </a:pPr>
            <a:endParaRPr lang="en-US" sz="3200" u="sng" dirty="0">
              <a:solidFill>
                <a:prstClr val="black"/>
              </a:solidFill>
              <a:latin typeface="Calibri"/>
            </a:endParaRPr>
          </a:p>
          <a:p>
            <a:pPr lvl="0">
              <a:spcBef>
                <a:spcPct val="20000"/>
              </a:spcBef>
            </a:pPr>
            <a:r>
              <a:rPr lang="hi-IN" sz="2800" u="sng" dirty="0">
                <a:solidFill>
                  <a:prstClr val="black"/>
                </a:solidFill>
                <a:latin typeface="Calibri"/>
              </a:rPr>
              <a:t>परिभाषा:</a:t>
            </a:r>
            <a:endParaRPr lang="en-IN" sz="2800" u="sng" dirty="0">
              <a:solidFill>
                <a:prstClr val="black"/>
              </a:solidFill>
              <a:latin typeface="Calibri"/>
            </a:endParaRPr>
          </a:p>
          <a:p>
            <a:pPr lvl="0">
              <a:spcBef>
                <a:spcPct val="20000"/>
              </a:spcBef>
            </a:pPr>
            <a:r>
              <a:rPr lang="hi-IN" sz="2800" dirty="0">
                <a:solidFill>
                  <a:prstClr val="black"/>
                </a:solidFill>
                <a:latin typeface="Calibri"/>
              </a:rPr>
              <a:t>रोगी सीधा खड़ा है, दोनों हाथ बगल में नीचे की ओर, हथेलियाँ आगे की ओर। “दायाँ” और “बायाँ” रोगी के दाएँ और बाएँ को दर्शाता है।</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3"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3"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BA5BB75D-7031-47AF-9084-0E04D71CA0EC}"/>
              </a:ext>
            </a:extLst>
          </p:cNvPr>
          <p:cNvSpPr/>
          <p:nvPr/>
        </p:nvSpPr>
        <p:spPr>
          <a:xfrm>
            <a:off x="38843" y="2793502"/>
            <a:ext cx="2464136" cy="523220"/>
          </a:xfrm>
          <a:prstGeom prst="rect">
            <a:avLst/>
          </a:prstGeom>
        </p:spPr>
        <p:txBody>
          <a:bodyPr wrap="none">
            <a:spAutoFit/>
          </a:bodyPr>
          <a:lstStyle/>
          <a:p>
            <a:pPr lvl="0"/>
            <a:r>
              <a:rPr lang="hi-IN" sz="2800" b="1" u="sng" dirty="0">
                <a:solidFill>
                  <a:srgbClr val="FF0000"/>
                </a:solidFill>
                <a:latin typeface="Calibri"/>
                <a:ea typeface="+mj-ea"/>
                <a:cs typeface="+mj-cs"/>
              </a:rPr>
              <a:t>शारीरिक स्थिति</a:t>
            </a:r>
            <a:endParaRPr kumimoji="0" lang="en-IN" sz="28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graphicFrame>
        <p:nvGraphicFramePr>
          <p:cNvPr id="9" name="Object 1">
            <a:extLst>
              <a:ext uri="{FF2B5EF4-FFF2-40B4-BE49-F238E27FC236}">
                <a16:creationId xmlns:a16="http://schemas.microsoft.com/office/drawing/2014/main" xmlns="" id="{8B8FC35E-EB34-4313-9B95-6CA6051319AE}"/>
              </a:ext>
            </a:extLst>
          </p:cNvPr>
          <p:cNvGraphicFramePr>
            <a:graphicFrameLocks noChangeAspect="1"/>
          </p:cNvGraphicFramePr>
          <p:nvPr/>
        </p:nvGraphicFramePr>
        <p:xfrm>
          <a:off x="5076056" y="3618672"/>
          <a:ext cx="2376494" cy="2448272"/>
        </p:xfrm>
        <a:graphic>
          <a:graphicData uri="http://schemas.openxmlformats.org/presentationml/2006/ole">
            <mc:AlternateContent xmlns:mc="http://schemas.openxmlformats.org/markup-compatibility/2006">
              <mc:Choice xmlns:v="urn:schemas-microsoft-com:vml" Requires="v">
                <p:oleObj spid="_x0000_s1026" name="Bitmap Image" r:id="rId4" imgW="2572109" imgH="4086795" progId="PBrush">
                  <p:embed/>
                </p:oleObj>
              </mc:Choice>
              <mc:Fallback>
                <p:oleObj name="Bitmap Image" r:id="rId4" imgW="2572109" imgH="4086795" progId="PBrush">
                  <p:embed/>
                  <p:pic>
                    <p:nvPicPr>
                      <p:cNvPr id="9" name="Object 1">
                        <a:extLst>
                          <a:ext uri="{FF2B5EF4-FFF2-40B4-BE49-F238E27FC236}">
                            <a16:creationId xmlns:a16="http://schemas.microsoft.com/office/drawing/2014/main" xmlns="" id="{8B8FC35E-EB34-4313-9B95-6CA605131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618672"/>
                        <a:ext cx="2376494" cy="2448272"/>
                      </a:xfrm>
                      <a:prstGeom prst="rect">
                        <a:avLst/>
                      </a:prstGeom>
                      <a:noFill/>
                      <a:ln w="38100">
                        <a:solidFill>
                          <a:srgbClr val="800000"/>
                        </a:solidFill>
                        <a:miter lim="800000"/>
                        <a:headEnd/>
                        <a:tailEnd/>
                      </a:ln>
                      <a:effectLst/>
                    </p:spPr>
                  </p:pic>
                </p:oleObj>
              </mc:Fallback>
            </mc:AlternateContent>
          </a:graphicData>
        </a:graphic>
      </p:graphicFrame>
      <p:sp>
        <p:nvSpPr>
          <p:cNvPr id="10" name="TextBox 9">
            <a:extLst>
              <a:ext uri="{FF2B5EF4-FFF2-40B4-BE49-F238E27FC236}">
                <a16:creationId xmlns:a16="http://schemas.microsoft.com/office/drawing/2014/main" xmlns="" id="{9AA91F21-3B5F-4620-AB44-0A149DD2E664}"/>
              </a:ext>
            </a:extLst>
          </p:cNvPr>
          <p:cNvSpPr txBox="1"/>
          <p:nvPr/>
        </p:nvSpPr>
        <p:spPr>
          <a:xfrm>
            <a:off x="7719338" y="4235172"/>
            <a:ext cx="521297" cy="369332"/>
          </a:xfrm>
          <a:prstGeom prst="rect">
            <a:avLst/>
          </a:prstGeom>
          <a:noFill/>
        </p:spPr>
        <p:txBody>
          <a:bodyPr wrap="none" rtlCol="0">
            <a:spAutoFit/>
          </a:bodyPr>
          <a:lstStyle/>
          <a:p>
            <a:r>
              <a:rPr lang="hi-IN" dirty="0">
                <a:solidFill>
                  <a:prstClr val="black"/>
                </a:solidFill>
                <a:latin typeface="Calibri"/>
              </a:rPr>
              <a:t>बाएं</a:t>
            </a:r>
            <a:endParaRPr lang="en-US" dirty="0">
              <a:solidFill>
                <a:prstClr val="black"/>
              </a:solidFill>
              <a:latin typeface="Calibri"/>
            </a:endParaRPr>
          </a:p>
        </p:txBody>
      </p:sp>
      <p:sp>
        <p:nvSpPr>
          <p:cNvPr id="11" name="TextBox 10">
            <a:extLst>
              <a:ext uri="{FF2B5EF4-FFF2-40B4-BE49-F238E27FC236}">
                <a16:creationId xmlns:a16="http://schemas.microsoft.com/office/drawing/2014/main" xmlns="" id="{33A84645-3896-4757-A121-A304319FAA57}"/>
              </a:ext>
            </a:extLst>
          </p:cNvPr>
          <p:cNvSpPr txBox="1"/>
          <p:nvPr/>
        </p:nvSpPr>
        <p:spPr>
          <a:xfrm>
            <a:off x="4039505" y="4264356"/>
            <a:ext cx="596638" cy="369332"/>
          </a:xfrm>
          <a:prstGeom prst="rect">
            <a:avLst/>
          </a:prstGeom>
          <a:noFill/>
        </p:spPr>
        <p:txBody>
          <a:bodyPr wrap="none" rtlCol="0">
            <a:spAutoFit/>
          </a:bodyPr>
          <a:lstStyle/>
          <a:p>
            <a:r>
              <a:rPr lang="hi-IN" dirty="0">
                <a:solidFill>
                  <a:prstClr val="black"/>
                </a:solidFill>
                <a:latin typeface="Calibri"/>
              </a:rPr>
              <a:t>दायां</a:t>
            </a:r>
            <a:endParaRPr lang="en-US" dirty="0">
              <a:solidFill>
                <a:prstClr val="black"/>
              </a:solidFill>
              <a:latin typeface="Calibri"/>
            </a:endParaRPr>
          </a:p>
        </p:txBody>
      </p:sp>
      <p:cxnSp>
        <p:nvCxnSpPr>
          <p:cNvPr id="12" name="Straight Arrow Connector 11">
            <a:extLst>
              <a:ext uri="{FF2B5EF4-FFF2-40B4-BE49-F238E27FC236}">
                <a16:creationId xmlns:a16="http://schemas.microsoft.com/office/drawing/2014/main" xmlns="" id="{DECE1F1E-A82E-4ADD-B0EF-27996657A5D9}"/>
              </a:ext>
            </a:extLst>
          </p:cNvPr>
          <p:cNvCxnSpPr/>
          <p:nvPr/>
        </p:nvCxnSpPr>
        <p:spPr>
          <a:xfrm>
            <a:off x="4704251" y="4449022"/>
            <a:ext cx="857256" cy="1588"/>
          </a:xfrm>
          <a:prstGeom prst="straightConnector1">
            <a:avLst/>
          </a:prstGeom>
          <a:noFill/>
          <a:ln w="9525" cap="flat" cmpd="sng" algn="ctr">
            <a:solidFill>
              <a:srgbClr val="4F81BD">
                <a:shade val="95000"/>
                <a:satMod val="105000"/>
              </a:srgbClr>
            </a:solidFill>
            <a:prstDash val="solid"/>
            <a:headEnd type="arrow"/>
            <a:tailEnd type="arrow"/>
          </a:ln>
          <a:effectLst/>
        </p:spPr>
      </p:cxnSp>
      <p:cxnSp>
        <p:nvCxnSpPr>
          <p:cNvPr id="13" name="Straight Arrow Connector 12">
            <a:extLst>
              <a:ext uri="{FF2B5EF4-FFF2-40B4-BE49-F238E27FC236}">
                <a16:creationId xmlns:a16="http://schemas.microsoft.com/office/drawing/2014/main" xmlns="" id="{CF85A17A-A522-44E9-913A-7DF670E4D8B3}"/>
              </a:ext>
            </a:extLst>
          </p:cNvPr>
          <p:cNvCxnSpPr/>
          <p:nvPr/>
        </p:nvCxnSpPr>
        <p:spPr>
          <a:xfrm>
            <a:off x="6939371" y="4419838"/>
            <a:ext cx="857256" cy="1588"/>
          </a:xfrm>
          <a:prstGeom prst="straightConnector1">
            <a:avLst/>
          </a:prstGeom>
          <a:noFill/>
          <a:ln w="9525" cap="flat" cmpd="sng" algn="ctr">
            <a:solidFill>
              <a:srgbClr val="4F81BD">
                <a:shade val="95000"/>
                <a:satMod val="105000"/>
              </a:srgbClr>
            </a:solidFill>
            <a:prstDash val="solid"/>
            <a:headEnd type="arrow"/>
            <a:tailEnd type="arrow"/>
          </a:ln>
          <a:effectLst/>
        </p:spPr>
      </p:cxnSp>
    </p:spTree>
    <p:extLst>
      <p:ext uri="{BB962C8B-B14F-4D97-AF65-F5344CB8AC3E}">
        <p14:creationId xmlns:p14="http://schemas.microsoft.com/office/powerpoint/2010/main" val="385297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r>
              <a:rPr lang="hi-IN" sz="3200" dirty="0">
                <a:solidFill>
                  <a:prstClr val="black"/>
                </a:solidFill>
                <a:latin typeface="Calibri"/>
              </a:rPr>
              <a:t>मूत्र प्रणाली शरीर से अपशिष्ट को छानकर बाहर निकालती है।</a:t>
            </a:r>
          </a:p>
          <a:p>
            <a:pPr lvl="0" algn="just">
              <a:spcBef>
                <a:spcPct val="20000"/>
              </a:spcBef>
            </a:pPr>
            <a:endParaRPr lang="hi-IN" sz="3200" dirty="0">
              <a:solidFill>
                <a:prstClr val="black"/>
              </a:solidFill>
              <a:latin typeface="Calibri"/>
            </a:endParaRPr>
          </a:p>
          <a:p>
            <a:pPr lvl="0" algn="just">
              <a:spcBef>
                <a:spcPct val="20000"/>
              </a:spcBef>
            </a:pPr>
            <a:r>
              <a:rPr lang="hi-IN" sz="3200" dirty="0">
                <a:solidFill>
                  <a:prstClr val="black"/>
                </a:solidFill>
                <a:latin typeface="Calibri"/>
              </a:rPr>
              <a:t>इसमें शामिल हैं -</a:t>
            </a:r>
          </a:p>
          <a:p>
            <a:pPr lvl="0" algn="just">
              <a:spcBef>
                <a:spcPct val="20000"/>
              </a:spcBef>
            </a:pPr>
            <a:r>
              <a:rPr lang="hi-IN" sz="3200" dirty="0">
                <a:solidFill>
                  <a:prstClr val="black"/>
                </a:solidFill>
                <a:latin typeface="Calibri"/>
              </a:rPr>
              <a:t>दो गुर्दे।</a:t>
            </a:r>
          </a:p>
          <a:p>
            <a:pPr lvl="0" algn="just">
              <a:spcBef>
                <a:spcPct val="20000"/>
              </a:spcBef>
            </a:pPr>
            <a:r>
              <a:rPr lang="hi-IN" sz="3200" dirty="0">
                <a:solidFill>
                  <a:prstClr val="black"/>
                </a:solidFill>
                <a:latin typeface="Calibri"/>
              </a:rPr>
              <a:t>दो मूत्रवाहिनी।</a:t>
            </a:r>
          </a:p>
          <a:p>
            <a:pPr lvl="0" algn="just">
              <a:spcBef>
                <a:spcPct val="20000"/>
              </a:spcBef>
            </a:pPr>
            <a:r>
              <a:rPr lang="hi-IN" sz="3200" dirty="0">
                <a:solidFill>
                  <a:prstClr val="black"/>
                </a:solidFill>
                <a:latin typeface="Calibri"/>
              </a:rPr>
              <a:t>एक मूत्राशय।</a:t>
            </a:r>
          </a:p>
          <a:p>
            <a:pPr lvl="0" algn="just">
              <a:spcBef>
                <a:spcPct val="20000"/>
              </a:spcBef>
            </a:pPr>
            <a:r>
              <a:rPr lang="hi-IN" sz="3200" dirty="0">
                <a:solidFill>
                  <a:prstClr val="black"/>
                </a:solidFill>
                <a:latin typeface="Calibri"/>
              </a:rPr>
              <a:t>एक मूत्रमार्ग।</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ea typeface="+mj-ea"/>
                <a:cs typeface="+mj-cs"/>
              </a:rPr>
              <a:t>मूत्र प्रणाली</a:t>
            </a: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940536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r>
              <a:rPr lang="hi-IN" sz="3200" dirty="0">
                <a:solidFill>
                  <a:prstClr val="black"/>
                </a:solidFill>
                <a:latin typeface="Calibri"/>
              </a:rPr>
              <a:t>मूत्रवाहिनी गुर्दे से मूत्र को प्रणाली के अगले भाग - मूत्राशय तक ले जाती है।</a:t>
            </a:r>
          </a:p>
          <a:p>
            <a:pPr marL="342900" lvl="0" indent="-342900" algn="just">
              <a:spcBef>
                <a:spcPct val="20000"/>
              </a:spcBef>
              <a:buFont typeface="Arial" charset="0"/>
              <a:buChar char="•"/>
            </a:pPr>
            <a:r>
              <a:rPr lang="hi-IN" sz="3200" dirty="0">
                <a:solidFill>
                  <a:prstClr val="black"/>
                </a:solidFill>
                <a:latin typeface="Calibri"/>
              </a:rPr>
              <a:t>मूत्राशय मूत्र को तब तक संग्रहीत करता है जब तक कि वह मूत्रमार्ग से होकर शरीर से बाहर नहीं निकल जाता।</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defRPr/>
            </a:pPr>
            <a:r>
              <a:rPr lang="hi-IN" sz="4400" b="1" u="sng" dirty="0">
                <a:solidFill>
                  <a:srgbClr val="FF0000"/>
                </a:solidFill>
                <a:latin typeface="Calibri"/>
              </a:rPr>
              <a:t>मूत्र प्रणाली</a:t>
            </a: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1430538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797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defRPr/>
            </a:pPr>
            <a:r>
              <a:rPr lang="hi-IN" sz="4400" b="1" u="sng" dirty="0">
                <a:solidFill>
                  <a:srgbClr val="FF0000"/>
                </a:solidFill>
                <a:latin typeface="Calibri"/>
              </a:rPr>
              <a:t>मूत्र प्रणाली</a:t>
            </a: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8" name="Picture 2">
            <a:extLst>
              <a:ext uri="{FF2B5EF4-FFF2-40B4-BE49-F238E27FC236}">
                <a16:creationId xmlns:a16="http://schemas.microsoft.com/office/drawing/2014/main" xmlns="" id="{70E2405F-C63F-4574-AC6F-24BF20129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366" y="1556792"/>
            <a:ext cx="4120074"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332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292827" y="0"/>
            <a:ext cx="5851173"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r>
              <a:rPr lang="hi-IN" sz="3200" dirty="0">
                <a:solidFill>
                  <a:prstClr val="black"/>
                </a:solidFill>
                <a:latin typeface="Calibri"/>
              </a:rPr>
              <a:t>मादा का प्रजनन तंत्र निम्नलिखित से मिलकर बना होता है-</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दो अंडाशय,</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दो फैलोपियन ट्यूब,</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गर्भाशय,</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योनि और बाह्य जननांग।</a:t>
            </a:r>
          </a:p>
          <a:p>
            <a:pPr lvl="0" algn="just">
              <a:spcBef>
                <a:spcPct val="20000"/>
              </a:spcBef>
            </a:pPr>
            <a:r>
              <a:rPr lang="hi-IN" sz="3200" dirty="0">
                <a:solidFill>
                  <a:prstClr val="black"/>
                </a:solidFill>
                <a:latin typeface="Calibri"/>
              </a:rPr>
              <a:t>मादा प्रजनन तंत्र अंडाणु (डिंब) प्रदान करता है जो पुरुष के शुक्राणु द्वारा निषेचित होता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158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3200" b="1" u="sng" dirty="0">
                <a:solidFill>
                  <a:srgbClr val="FF0000"/>
                </a:solidFill>
                <a:latin typeface="Calibri"/>
                <a:ea typeface="+mj-ea"/>
                <a:cs typeface="+mj-cs"/>
              </a:rPr>
              <a:t>महिला प्रजनन प्रणाली</a:t>
            </a: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70584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158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defRPr/>
            </a:pPr>
            <a:r>
              <a:rPr lang="hi-IN" sz="3200" b="1" u="sng" dirty="0">
                <a:solidFill>
                  <a:srgbClr val="FF0000"/>
                </a:solidFill>
                <a:latin typeface="Calibri"/>
              </a:rPr>
              <a:t>महिला प्रजनन प्रणाली</a:t>
            </a: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8" name="Picture 2">
            <a:extLst>
              <a:ext uri="{FF2B5EF4-FFF2-40B4-BE49-F238E27FC236}">
                <a16:creationId xmlns:a16="http://schemas.microsoft.com/office/drawing/2014/main" xmlns="" id="{AF176FEC-2955-48E3-9772-FC5E2F180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1628800"/>
            <a:ext cx="4902419" cy="42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446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059832" y="0"/>
            <a:ext cx="6084168"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spcBef>
                <a:spcPct val="20000"/>
              </a:spcBef>
            </a:pPr>
            <a:endParaRPr lang="en-US" sz="3200" dirty="0">
              <a:solidFill>
                <a:prstClr val="black"/>
              </a:solidFill>
              <a:latin typeface="Calibri"/>
            </a:endParaRPr>
          </a:p>
          <a:p>
            <a:pPr lvl="0">
              <a:spcBef>
                <a:spcPct val="20000"/>
              </a:spcBef>
            </a:pPr>
            <a:endParaRPr lang="en-US" sz="3200" dirty="0">
              <a:solidFill>
                <a:prstClr val="black"/>
              </a:solidFill>
              <a:latin typeface="Calibri"/>
            </a:endParaRPr>
          </a:p>
          <a:p>
            <a:pPr lvl="0">
              <a:spcBef>
                <a:spcPct val="20000"/>
              </a:spcBef>
            </a:pPr>
            <a:endParaRPr lang="en-US" sz="3200" dirty="0">
              <a:solidFill>
                <a:prstClr val="black"/>
              </a:solidFill>
              <a:latin typeface="Calibri"/>
            </a:endParaRPr>
          </a:p>
          <a:p>
            <a:pPr lvl="0">
              <a:spcBef>
                <a:spcPct val="20000"/>
              </a:spcBef>
            </a:pPr>
            <a:r>
              <a:rPr lang="hi-IN" sz="3200" dirty="0">
                <a:solidFill>
                  <a:prstClr val="black"/>
                </a:solidFill>
                <a:latin typeface="Calibri"/>
              </a:rPr>
              <a:t>पुरुष की प्रजनन प्रणाली में शामिल हैं -</a:t>
            </a:r>
          </a:p>
          <a:p>
            <a:pPr marL="457200" lvl="0" indent="-457200">
              <a:spcBef>
                <a:spcPct val="20000"/>
              </a:spcBef>
              <a:buFont typeface="Arial" panose="020B0604020202020204" pitchFamily="34" charset="0"/>
              <a:buChar char="•"/>
            </a:pPr>
            <a:r>
              <a:rPr lang="hi-IN" sz="3200" dirty="0">
                <a:solidFill>
                  <a:prstClr val="black"/>
                </a:solidFill>
                <a:latin typeface="Calibri"/>
              </a:rPr>
              <a:t>दो वृषण,</a:t>
            </a:r>
          </a:p>
          <a:p>
            <a:pPr marL="457200" lvl="0" indent="-457200">
              <a:spcBef>
                <a:spcPct val="20000"/>
              </a:spcBef>
              <a:buFont typeface="Arial" panose="020B0604020202020204" pitchFamily="34" charset="0"/>
              <a:buChar char="•"/>
            </a:pPr>
            <a:r>
              <a:rPr lang="hi-IN" sz="3200" dirty="0">
                <a:solidFill>
                  <a:prstClr val="black"/>
                </a:solidFill>
                <a:latin typeface="Calibri"/>
              </a:rPr>
              <a:t>एक वीर्य वाहिनी,</a:t>
            </a:r>
          </a:p>
          <a:p>
            <a:pPr marL="457200" lvl="0" indent="-457200">
              <a:spcBef>
                <a:spcPct val="20000"/>
              </a:spcBef>
              <a:buFont typeface="Arial" panose="020B0604020202020204" pitchFamily="34" charset="0"/>
              <a:buChar char="•"/>
            </a:pPr>
            <a:r>
              <a:rPr lang="hi-IN" sz="3200" dirty="0">
                <a:solidFill>
                  <a:prstClr val="black"/>
                </a:solidFill>
                <a:latin typeface="Calibri"/>
              </a:rPr>
              <a:t>सहायक ग्रंथियाँ,</a:t>
            </a:r>
          </a:p>
          <a:p>
            <a:pPr marL="457200" lvl="0" indent="-457200">
              <a:spcBef>
                <a:spcPct val="20000"/>
              </a:spcBef>
              <a:buFont typeface="Arial" panose="020B0604020202020204" pitchFamily="34" charset="0"/>
              <a:buChar char="•"/>
            </a:pPr>
            <a:r>
              <a:rPr lang="hi-IN" sz="3200" dirty="0">
                <a:solidFill>
                  <a:prstClr val="black"/>
                </a:solidFill>
                <a:latin typeface="Calibri"/>
              </a:rPr>
              <a:t>लिंग।</a:t>
            </a:r>
          </a:p>
          <a:p>
            <a:pPr lvl="0">
              <a:spcBef>
                <a:spcPct val="20000"/>
              </a:spcBef>
            </a:pPr>
            <a:r>
              <a:rPr lang="hi-IN" sz="3200" dirty="0">
                <a:solidFill>
                  <a:prstClr val="black"/>
                </a:solidFill>
                <a:latin typeface="Calibri"/>
              </a:rPr>
              <a:t>पुरुष प्रजनन प्रणाली शुक्राणु प्रदान करती है जो मादा के अंडाणु को निषेचित करता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158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defRPr/>
            </a:pPr>
            <a:r>
              <a:rPr lang="hi-IN" sz="3200" b="1" u="sng" dirty="0">
                <a:solidFill>
                  <a:srgbClr val="FF0000"/>
                </a:solidFill>
                <a:latin typeface="Calibri"/>
              </a:rPr>
              <a:t>पुरुष प्रजनन प्रणाली</a:t>
            </a: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325712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158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defRPr/>
            </a:pPr>
            <a:r>
              <a:rPr lang="hi-IN" sz="3200" b="1" u="sng" dirty="0">
                <a:solidFill>
                  <a:srgbClr val="FF0000"/>
                </a:solidFill>
                <a:latin typeface="Calibri"/>
              </a:rPr>
              <a:t>पुरुष प्रजनन प्रणाली</a:t>
            </a:r>
            <a:endParaRPr lang="en-IN" sz="32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8" name="Picture 2">
            <a:extLst>
              <a:ext uri="{FF2B5EF4-FFF2-40B4-BE49-F238E27FC236}">
                <a16:creationId xmlns:a16="http://schemas.microsoft.com/office/drawing/2014/main" xmlns="" id="{D53E2CAD-72A7-462A-BA77-78F90B8CC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264" y="2359784"/>
            <a:ext cx="5016093" cy="35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99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292827" y="0"/>
            <a:ext cx="5851173"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r>
              <a:rPr lang="hi-IN" sz="3200" dirty="0">
                <a:solidFill>
                  <a:prstClr val="black"/>
                </a:solidFill>
                <a:latin typeface="Calibri"/>
              </a:rPr>
              <a:t>तंत्रिका तंत्र में शामिल हैं -</a:t>
            </a:r>
          </a:p>
          <a:p>
            <a:pPr lvl="0" algn="just">
              <a:spcBef>
                <a:spcPct val="20000"/>
              </a:spcBef>
            </a:pPr>
            <a:r>
              <a:rPr lang="hi-IN" sz="3200" dirty="0">
                <a:solidFill>
                  <a:prstClr val="black"/>
                </a:solidFill>
                <a:latin typeface="Calibri"/>
              </a:rPr>
              <a:t>मस्तिष्क,</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मेरुदंड</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तंत्रिकाएँ</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तंत्रिका तंत्र के दो प्रमुख कार्य हैं:संचार और नियंत्रण।</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57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ea typeface="+mj-ea"/>
                <a:cs typeface="+mj-cs"/>
              </a:rPr>
              <a:t>तंत्रिका प्रणाली</a:t>
            </a: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3020357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059832" y="0"/>
            <a:ext cx="6084168"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defRPr/>
            </a:pPr>
            <a:endParaRPr lang="en-US" sz="3200" dirty="0">
              <a:solidFill>
                <a:prstClr val="black"/>
              </a:solidFill>
              <a:latin typeface="Calibri"/>
            </a:endParaRPr>
          </a:p>
          <a:p>
            <a:pPr marL="161925" lvl="0" indent="-161925" algn="just">
              <a:spcBef>
                <a:spcPct val="20000"/>
              </a:spcBef>
              <a:buFont typeface="Arial"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161925" lvl="0" indent="-161925" algn="just">
              <a:spcBef>
                <a:spcPct val="20000"/>
              </a:spcBef>
              <a:buFont typeface="Arial" charset="0"/>
              <a:buChar char="•"/>
              <a:defRPr/>
            </a:pPr>
            <a:r>
              <a:rPr lang="hi-IN" sz="3200" dirty="0">
                <a:solidFill>
                  <a:prstClr val="black"/>
                </a:solidFill>
                <a:latin typeface="Calibri"/>
              </a:rPr>
              <a:t>यह प्रणाली व्यक्ति को पर्यावरण के प्रति जागरूक होने और उस पर प्रतिक्रिया करने में सक्षम बनाती है।</a:t>
            </a:r>
          </a:p>
          <a:p>
            <a:pPr marL="161925" lvl="0" indent="-161925" algn="just">
              <a:spcBef>
                <a:spcPct val="20000"/>
              </a:spcBef>
              <a:buFont typeface="Arial" charset="0"/>
              <a:buChar char="•"/>
              <a:defRPr/>
            </a:pPr>
            <a:r>
              <a:rPr lang="hi-IN" sz="3200" dirty="0">
                <a:solidFill>
                  <a:prstClr val="black"/>
                </a:solidFill>
                <a:latin typeface="Calibri"/>
              </a:rPr>
              <a:t>यह उत्तेजनाओं के प्रति शरीर की प्रतिक्रियाओं का समन्वय करती है और शरीर की प्रणालियों को एक साथ काम करने में सक्षम बनाती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57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rPr>
              <a:t>तंत्रिका प्रणाली</a:t>
            </a:r>
            <a:endParaRPr lang="en-IN" sz="32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199402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endParaRPr lang="en-US" sz="3200" dirty="0">
              <a:solidFill>
                <a:prstClr val="black"/>
              </a:solidFill>
              <a:latin typeface="Calibri"/>
            </a:endParaRPr>
          </a:p>
          <a:p>
            <a:pPr lvl="0" algn="just">
              <a:spcBef>
                <a:spcPct val="20000"/>
              </a:spcBef>
            </a:pPr>
            <a:r>
              <a:rPr lang="hi-IN" sz="3200" dirty="0">
                <a:solidFill>
                  <a:prstClr val="black"/>
                </a:solidFill>
                <a:latin typeface="Calibri"/>
              </a:rPr>
              <a:t>तंत्रिका तंत्र के तीन मुख्य भाग हैं:</a:t>
            </a:r>
          </a:p>
          <a:p>
            <a:pPr lvl="0" algn="just">
              <a:spcBef>
                <a:spcPct val="20000"/>
              </a:spcBef>
            </a:pPr>
            <a:endParaRPr lang="hi-IN" sz="3200" dirty="0">
              <a:solidFill>
                <a:prstClr val="black"/>
              </a:solidFill>
              <a:latin typeface="Calibri"/>
            </a:endParaRPr>
          </a:p>
          <a:p>
            <a:pPr marL="457200" lvl="0" indent="-457200" algn="just">
              <a:spcBef>
                <a:spcPct val="20000"/>
              </a:spcBef>
              <a:buFont typeface="Arial" panose="020B0604020202020204" pitchFamily="34" charset="0"/>
              <a:buChar char="•"/>
            </a:pPr>
            <a:r>
              <a:rPr lang="hi-IN" sz="3200" dirty="0">
                <a:solidFill>
                  <a:prstClr val="black"/>
                </a:solidFill>
                <a:latin typeface="Calibri"/>
              </a:rPr>
              <a:t>केंद्रीय तंत्रिका तंत्र</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परिधीय तंत्रिका तंत्र</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स्वायत्त तंत्रिका तंत्र।</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57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rPr>
              <a:t>तंत्रिका प्रणाली</a:t>
            </a:r>
            <a:endParaRPr lang="en-IN" sz="32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371363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nSpc>
                <a:spcPct val="150000"/>
              </a:lnSpc>
              <a:spcBef>
                <a:spcPct val="20000"/>
              </a:spcBef>
            </a:pPr>
            <a:endParaRPr lang="en-US" sz="3200" dirty="0">
              <a:solidFill>
                <a:prstClr val="black"/>
              </a:solidFill>
              <a:latin typeface="Calibri"/>
            </a:endParaRPr>
          </a:p>
          <a:p>
            <a:pPr lvl="0">
              <a:lnSpc>
                <a:spcPct val="150000"/>
              </a:lnSpc>
              <a:spcBef>
                <a:spcPct val="20000"/>
              </a:spcBef>
            </a:pPr>
            <a:endParaRPr lang="en-US" sz="3200" dirty="0">
              <a:solidFill>
                <a:prstClr val="black"/>
              </a:solidFill>
              <a:latin typeface="Calibri"/>
            </a:endParaRPr>
          </a:p>
          <a:p>
            <a:pPr lvl="0">
              <a:lnSpc>
                <a:spcPct val="150000"/>
              </a:lnSpc>
              <a:spcBef>
                <a:spcPct val="20000"/>
              </a:spcBef>
            </a:pPr>
            <a:r>
              <a:rPr lang="hi-IN" sz="3200" dirty="0">
                <a:solidFill>
                  <a:prstClr val="black"/>
                </a:solidFill>
                <a:latin typeface="Calibri"/>
              </a:rPr>
              <a:t>सामान्य शब्दावली का उपयोग करने पर पैरामेडिक्स के बीच संचार आसान और अधिक सटीक होता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BA5BB75D-7031-47AF-9084-0E04D71CA0EC}"/>
              </a:ext>
            </a:extLst>
          </p:cNvPr>
          <p:cNvSpPr/>
          <p:nvPr/>
        </p:nvSpPr>
        <p:spPr>
          <a:xfrm>
            <a:off x="38843" y="2793502"/>
            <a:ext cx="2732957" cy="461665"/>
          </a:xfrm>
          <a:prstGeom prst="rect">
            <a:avLst/>
          </a:prstGeom>
        </p:spPr>
        <p:txBody>
          <a:bodyPr wrap="square">
            <a:spAutoFit/>
          </a:bodyPr>
          <a:lstStyle/>
          <a:p>
            <a:pPr lvl="0"/>
            <a:r>
              <a:rPr lang="hi-IN" sz="2400" b="1" u="sng" dirty="0">
                <a:solidFill>
                  <a:srgbClr val="FF0000"/>
                </a:solidFill>
                <a:latin typeface="Calibri"/>
                <a:ea typeface="+mj-ea"/>
                <a:cs typeface="+mj-cs"/>
              </a:rPr>
              <a:t>पारंपरिक संदर्भ</a:t>
            </a:r>
            <a:endParaRPr kumimoji="0" lang="en-IN" sz="24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9019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0"/>
            <a:ext cx="6012160"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34950" lvl="0" indent="-234950" algn="just">
              <a:spcBef>
                <a:spcPct val="20000"/>
              </a:spcBef>
              <a:buFont typeface="Arial" pitchFamily="34" charset="0"/>
              <a:buChar char="•"/>
              <a:defRPr/>
            </a:pPr>
            <a:endParaRPr lang="en-US" sz="3200" dirty="0">
              <a:solidFill>
                <a:prstClr val="black"/>
              </a:solidFill>
              <a:latin typeface="Calibri"/>
            </a:endParaRPr>
          </a:p>
          <a:p>
            <a:pPr marL="234950" lvl="0" indent="-234950" algn="just">
              <a:spcBef>
                <a:spcPct val="20000"/>
              </a:spcBef>
              <a:buFont typeface="Arial" pitchFamily="34" charset="0"/>
              <a:buChar char="•"/>
              <a:defRPr/>
            </a:pPr>
            <a:endParaRPr lang="en-US" sz="3200" dirty="0">
              <a:solidFill>
                <a:prstClr val="black"/>
              </a:solidFill>
              <a:latin typeface="Calibri"/>
            </a:endParaRPr>
          </a:p>
          <a:p>
            <a:pPr marL="234950" lvl="0" indent="-234950" algn="just">
              <a:spcBef>
                <a:spcPct val="20000"/>
              </a:spcBef>
              <a:buFont typeface="Arial" pitchFamily="34" charset="0"/>
              <a:buChar char="•"/>
              <a:defRPr/>
            </a:pPr>
            <a:endParaRPr lang="en-US" sz="3200" dirty="0">
              <a:solidFill>
                <a:prstClr val="black"/>
              </a:solidFill>
              <a:latin typeface="Calibri"/>
            </a:endParaRPr>
          </a:p>
          <a:p>
            <a:pPr marL="234950" lvl="0" indent="-234950" algn="just">
              <a:spcBef>
                <a:spcPct val="20000"/>
              </a:spcBef>
              <a:buFont typeface="Arial" pitchFamily="34" charset="0"/>
              <a:buChar char="•"/>
              <a:defRPr/>
            </a:pPr>
            <a:endParaRPr lang="en-US" sz="3200" dirty="0">
              <a:solidFill>
                <a:prstClr val="black"/>
              </a:solidFill>
              <a:latin typeface="Calibri"/>
            </a:endParaRPr>
          </a:p>
          <a:p>
            <a:pPr marL="234950" lvl="0" indent="-234950" algn="just">
              <a:spcBef>
                <a:spcPct val="20000"/>
              </a:spcBef>
              <a:buFont typeface="Arial" pitchFamily="34" charset="0"/>
              <a:buChar char="•"/>
              <a:defRPr/>
            </a:pPr>
            <a:r>
              <a:rPr lang="hi-IN" sz="3200" dirty="0">
                <a:solidFill>
                  <a:prstClr val="black"/>
                </a:solidFill>
                <a:latin typeface="Calibri"/>
              </a:rPr>
              <a:t>केंद्रीय तंत्रिका तंत्र में मस्तिष्क और मेरुमज्जा शामिल हैं।</a:t>
            </a:r>
          </a:p>
          <a:p>
            <a:pPr marL="234950" lvl="0" indent="-234950" algn="just">
              <a:spcBef>
                <a:spcPct val="20000"/>
              </a:spcBef>
              <a:buFont typeface="Arial" pitchFamily="34" charset="0"/>
              <a:buChar char="•"/>
              <a:defRPr/>
            </a:pPr>
            <a:r>
              <a:rPr lang="hi-IN" sz="3200" dirty="0">
                <a:solidFill>
                  <a:prstClr val="black"/>
                </a:solidFill>
                <a:latin typeface="Calibri"/>
              </a:rPr>
              <a:t>परिधीय तंत्रिका तंत्र में तंत्रिकाएँ शामिल हैं।</a:t>
            </a:r>
          </a:p>
          <a:p>
            <a:pPr marL="234950" lvl="0" indent="-234950" algn="just">
              <a:spcBef>
                <a:spcPct val="20000"/>
              </a:spcBef>
              <a:buFont typeface="Arial" pitchFamily="34" charset="0"/>
              <a:buChar char="•"/>
              <a:defRPr/>
            </a:pPr>
            <a:r>
              <a:rPr lang="hi-IN" sz="3200" dirty="0">
                <a:solidFill>
                  <a:prstClr val="black"/>
                </a:solidFill>
                <a:latin typeface="Calibri"/>
              </a:rPr>
              <a:t>स्वायत्त तंत्रिका तंत्र पूरे शरीर में कार्यों को नियंत्रित करता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576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4400" b="1" u="sng" dirty="0">
                <a:solidFill>
                  <a:srgbClr val="FF0000"/>
                </a:solidFill>
                <a:latin typeface="Calibri"/>
              </a:rPr>
              <a:t>तंत्रिका प्रणाली</a:t>
            </a:r>
            <a:endParaRPr lang="en-IN" sz="32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683411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915816" y="0"/>
            <a:ext cx="621819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अंतःस्रावी ग्रंथियाँ सीधे रक्तप्रवाह में हार्मोन स्रावित करके शरीर को नियंत्रित करती हैं।</a:t>
            </a:r>
          </a:p>
          <a:p>
            <a:pPr marL="342900" lvl="0" indent="-342900" algn="just">
              <a:spcBef>
                <a:spcPct val="20000"/>
              </a:spcBef>
              <a:buFont typeface="Arial" pitchFamily="34" charset="0"/>
              <a:buChar char="•"/>
              <a:defRPr/>
            </a:pPr>
            <a:r>
              <a:rPr lang="hi-IN" sz="3200" dirty="0">
                <a:solidFill>
                  <a:prstClr val="black"/>
                </a:solidFill>
                <a:latin typeface="Calibri"/>
              </a:rPr>
              <a:t>ये ग्रंथियाँ शारीरिक शक्ति, मानसिक क्षमता, कद-काठी, प्रजनन, बालों के विकास, स्वर की ऊँचाई और व्यवहार को प्रभावित करती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446550"/>
          </a:xfrm>
          <a:prstGeom prst="rect">
            <a:avLst/>
          </a:prstGeom>
        </p:spPr>
        <p:txBody>
          <a:bodyPr>
            <a:spAutoFit/>
          </a:bodyPr>
          <a:lstStyle/>
          <a:p>
            <a:pPr lvl="0">
              <a:defRPr/>
            </a:pPr>
            <a:r>
              <a:rPr lang="hi-IN" sz="4400" b="1" u="sng" kern="0" dirty="0">
                <a:solidFill>
                  <a:srgbClr val="FF0000"/>
                </a:solidFill>
                <a:latin typeface="Calibri"/>
                <a:ea typeface="+mj-ea"/>
                <a:cs typeface="+mj-cs"/>
              </a:rPr>
              <a:t>अंत: स्रावी </a:t>
            </a:r>
            <a:endParaRPr lang="en-IN" sz="4400" b="1" u="sng" kern="0" dirty="0">
              <a:solidFill>
                <a:srgbClr val="FF0000"/>
              </a:solidFill>
              <a:latin typeface="Calibri"/>
              <a:ea typeface="+mj-ea"/>
              <a:cs typeface="+mj-cs"/>
            </a:endParaRPr>
          </a:p>
          <a:p>
            <a:pPr lvl="0">
              <a:defRPr/>
            </a:pPr>
            <a:r>
              <a:rPr lang="hi-IN" sz="4400" b="1" u="sng" kern="0" dirty="0">
                <a:solidFill>
                  <a:srgbClr val="FF0000"/>
                </a:solidFill>
                <a:latin typeface="Calibri"/>
                <a:ea typeface="+mj-ea"/>
                <a:cs typeface="+mj-cs"/>
              </a:rPr>
              <a:t>प्रणाली</a:t>
            </a:r>
            <a:endParaRPr kumimoji="0" lang="en-IN"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5277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843808" y="0"/>
            <a:ext cx="629020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इन छोटी ग्रंथियों से निकलने वाले स्राव लोगों के सोचने, कार्य करने और महसूस करने के तरीके को प्रभावित कर सकते हैं।</a:t>
            </a:r>
          </a:p>
          <a:p>
            <a:pPr marL="342900" lvl="0" indent="-342900" algn="just">
              <a:spcBef>
                <a:spcPct val="20000"/>
              </a:spcBef>
              <a:buFont typeface="Arial" pitchFamily="34" charset="0"/>
              <a:buChar char="•"/>
              <a:defRPr/>
            </a:pPr>
            <a:r>
              <a:rPr lang="hi-IN" sz="3200" dirty="0">
                <a:solidFill>
                  <a:prstClr val="black"/>
                </a:solidFill>
                <a:latin typeface="Calibri"/>
              </a:rPr>
              <a:t>प्रत्येक ग्रंथि एक या एक से अधिक हार्मोन उत्पन्न करती है।</a:t>
            </a:r>
          </a:p>
          <a:p>
            <a:pPr marL="342900" lvl="0" indent="-342900" algn="just">
              <a:spcBef>
                <a:spcPct val="20000"/>
              </a:spcBef>
              <a:buFont typeface="Arial" pitchFamily="34" charset="0"/>
              <a:buChar char="•"/>
              <a:defRPr/>
            </a:pPr>
            <a:r>
              <a:rPr lang="hi-IN" sz="3200" dirty="0">
                <a:solidFill>
                  <a:prstClr val="black"/>
                </a:solidFill>
                <a:latin typeface="Calibri"/>
              </a:rPr>
              <a:t>अंतःस्रावी तंत्र की कुछ ग्रंथियाँ थायरॉइड, पैराथायरॉइड, अधिवृक्क ग्रंथियाँ, अंडाशय, वृषण और पिट्यूटरी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446550"/>
          </a:xfrm>
          <a:prstGeom prst="rect">
            <a:avLst/>
          </a:prstGeom>
        </p:spPr>
        <p:txBody>
          <a:bodyPr>
            <a:spAutoFit/>
          </a:bodyPr>
          <a:lstStyle/>
          <a:p>
            <a:pPr lvl="0">
              <a:defRPr/>
            </a:pPr>
            <a:r>
              <a:rPr lang="hi-IN" sz="4400" b="1" u="sng" kern="0" dirty="0">
                <a:solidFill>
                  <a:srgbClr val="FF0000"/>
                </a:solidFill>
                <a:latin typeface="Calibri"/>
              </a:rPr>
              <a:t>अंत: स्रावी </a:t>
            </a:r>
            <a:endParaRPr lang="en-IN" sz="4400" b="1" u="sng" kern="0" dirty="0">
              <a:solidFill>
                <a:srgbClr val="FF0000"/>
              </a:solidFill>
              <a:latin typeface="Calibri"/>
            </a:endParaRPr>
          </a:p>
          <a:p>
            <a:pPr lvl="0">
              <a:defRPr/>
            </a:pPr>
            <a:r>
              <a:rPr lang="hi-IN" sz="4400" b="1" u="sng" kern="0" dirty="0">
                <a:solidFill>
                  <a:srgbClr val="FF0000"/>
                </a:solidFill>
                <a:latin typeface="Calibri"/>
              </a:rPr>
              <a:t>प्रणाली</a:t>
            </a:r>
            <a:endParaRPr lang="en-IN" kern="0" dirty="0">
              <a:solidFill>
                <a:sysClr val="windowText" lastClr="000000"/>
              </a:solidFill>
            </a:endParaRPr>
          </a:p>
        </p:txBody>
      </p:sp>
    </p:spTree>
    <p:extLst>
      <p:ext uri="{BB962C8B-B14F-4D97-AF65-F5344CB8AC3E}">
        <p14:creationId xmlns:p14="http://schemas.microsoft.com/office/powerpoint/2010/main" val="1542395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0590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446550"/>
          </a:xfrm>
          <a:prstGeom prst="rect">
            <a:avLst/>
          </a:prstGeom>
        </p:spPr>
        <p:txBody>
          <a:bodyPr>
            <a:spAutoFit/>
          </a:bodyPr>
          <a:lstStyle/>
          <a:p>
            <a:pPr lvl="0">
              <a:defRPr/>
            </a:pPr>
            <a:r>
              <a:rPr lang="hi-IN" sz="4400" b="1" u="sng" kern="0" dirty="0">
                <a:solidFill>
                  <a:srgbClr val="FF0000"/>
                </a:solidFill>
                <a:latin typeface="Calibri"/>
              </a:rPr>
              <a:t>अंत: स्रावी </a:t>
            </a:r>
            <a:endParaRPr lang="en-IN" sz="4400" b="1" u="sng" kern="0" dirty="0">
              <a:solidFill>
                <a:srgbClr val="FF0000"/>
              </a:solidFill>
              <a:latin typeface="Calibri"/>
            </a:endParaRPr>
          </a:p>
          <a:p>
            <a:pPr lvl="0">
              <a:defRPr/>
            </a:pPr>
            <a:r>
              <a:rPr lang="hi-IN" sz="4400" b="1" u="sng" kern="0" dirty="0">
                <a:solidFill>
                  <a:srgbClr val="FF0000"/>
                </a:solidFill>
                <a:latin typeface="Calibri"/>
              </a:rPr>
              <a:t>प्रणाली</a:t>
            </a:r>
            <a:endParaRPr lang="en-IN" kern="0" dirty="0">
              <a:solidFill>
                <a:sysClr val="windowText" lastClr="000000"/>
              </a:solidFill>
            </a:endParaRPr>
          </a:p>
        </p:txBody>
      </p:sp>
      <p:pic>
        <p:nvPicPr>
          <p:cNvPr id="9" name="Picture 2">
            <a:extLst>
              <a:ext uri="{FF2B5EF4-FFF2-40B4-BE49-F238E27FC236}">
                <a16:creationId xmlns:a16="http://schemas.microsoft.com/office/drawing/2014/main" xmlns="" id="{D9B35E3C-CFDA-43F5-AE5B-EF6B55B8A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484" y="1554375"/>
            <a:ext cx="3868958" cy="494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525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292827" y="0"/>
            <a:ext cx="5841185"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मस्कुलोस्केलेटल तंत्र कंकाल और मांसपेशियों से बना होता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यह तंत्र शरीर को आकार देने और आंतरिक अंगों की रक्षा करने में मदद करता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मांसपेशियां गति भी प्रदान करती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ea typeface="+mj-ea"/>
                <a:cs typeface="+mj-cs"/>
              </a:rPr>
              <a:t>मस्कुलोस्केलेटल </a:t>
            </a:r>
            <a:endParaRPr lang="en-IN" sz="3200" b="1" u="sng" dirty="0">
              <a:solidFill>
                <a:srgbClr val="FF0000"/>
              </a:solidFill>
              <a:latin typeface="Calibri"/>
              <a:ea typeface="+mj-ea"/>
              <a:cs typeface="+mj-cs"/>
            </a:endParaRPr>
          </a:p>
          <a:p>
            <a:pPr lvl="0"/>
            <a:r>
              <a:rPr lang="hi-IN" sz="3200" b="1" u="sng" dirty="0">
                <a:solidFill>
                  <a:srgbClr val="FF0000"/>
                </a:solidFill>
                <a:latin typeface="Calibri"/>
                <a:ea typeface="+mj-ea"/>
                <a:cs typeface="+mj-cs"/>
              </a:rPr>
              <a:t>प्रणाली</a:t>
            </a:r>
            <a:endParaRPr kumimoji="0" lang="en-IN" sz="32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47990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203848" y="0"/>
            <a:ext cx="593016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lvl="0" indent="-228600" algn="just">
              <a:spcBef>
                <a:spcPct val="20000"/>
              </a:spcBef>
              <a:buFont typeface="Arial" pitchFamily="34"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कंकाल अपने अस्थि-ढांचे से मानव शरीर को आकार देता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अस्थि जीवित कोशिकाओं और निर्जीव पदार्थों से बनी होती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निर्जीव पदार्थों में कैल्शियम यौगिक होते हैं जो अस्थि को कठोर और दृढ़ बनाने में मदद करते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1540201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0"/>
            <a:ext cx="6002172"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endParaRPr lang="en-US" sz="3200" dirty="0">
              <a:solidFill>
                <a:prstClr val="black"/>
              </a:solidFill>
              <a:latin typeface="Calibri"/>
            </a:endParaRPr>
          </a:p>
          <a:p>
            <a:pPr marL="342900" lvl="0" indent="-342900" algn="just">
              <a:spcBef>
                <a:spcPct val="20000"/>
              </a:spcBef>
              <a:buFont typeface="Arial" charset="0"/>
              <a:buChar char="•"/>
            </a:pPr>
            <a:r>
              <a:rPr lang="hi-IN" sz="2800" dirty="0">
                <a:solidFill>
                  <a:prstClr val="black"/>
                </a:solidFill>
                <a:latin typeface="Calibri"/>
              </a:rPr>
              <a:t>हड्डियों के बिना, शरीर ढह जाएगा।</a:t>
            </a:r>
            <a:endParaRPr lang="en-IN" sz="2800" dirty="0">
              <a:solidFill>
                <a:prstClr val="black"/>
              </a:solidFill>
              <a:latin typeface="Calibri"/>
            </a:endParaRPr>
          </a:p>
          <a:p>
            <a:pPr lvl="0" algn="just">
              <a:spcBef>
                <a:spcPct val="20000"/>
              </a:spcBef>
            </a:pPr>
            <a:endParaRPr lang="hi-IN" sz="2800" dirty="0">
              <a:solidFill>
                <a:prstClr val="black"/>
              </a:solidFill>
              <a:latin typeface="Calibri"/>
            </a:endParaRPr>
          </a:p>
          <a:p>
            <a:pPr marL="342900" lvl="0" indent="-342900" algn="just">
              <a:spcBef>
                <a:spcPct val="20000"/>
              </a:spcBef>
              <a:buFont typeface="Arial" charset="0"/>
              <a:buChar char="•"/>
            </a:pPr>
            <a:r>
              <a:rPr lang="hi-IN" sz="2800" dirty="0">
                <a:solidFill>
                  <a:prstClr val="black"/>
                </a:solidFill>
                <a:latin typeface="Calibri"/>
              </a:rPr>
              <a:t>कंकाल मुख्यतः स्नायुबंधन, कंडरा और मांसपेशियों की परतों द्वारा एक साथ बंधा रहता है।</a:t>
            </a:r>
            <a:endParaRPr lang="en-IN" sz="2800" dirty="0">
              <a:solidFill>
                <a:prstClr val="black"/>
              </a:solidFill>
              <a:latin typeface="Calibri"/>
            </a:endParaRPr>
          </a:p>
          <a:p>
            <a:pPr lvl="0" algn="just">
              <a:spcBef>
                <a:spcPct val="20000"/>
              </a:spcBef>
            </a:pPr>
            <a:endParaRPr lang="hi-IN" sz="2800" dirty="0">
              <a:solidFill>
                <a:prstClr val="black"/>
              </a:solidFill>
              <a:latin typeface="Calibri"/>
            </a:endParaRPr>
          </a:p>
          <a:p>
            <a:pPr marL="342900" lvl="0" indent="-342900" algn="just">
              <a:spcBef>
                <a:spcPct val="20000"/>
              </a:spcBef>
              <a:buFont typeface="Arial" charset="0"/>
              <a:buChar char="•"/>
            </a:pPr>
            <a:r>
              <a:rPr lang="hi-IN" sz="2800" dirty="0">
                <a:solidFill>
                  <a:prstClr val="black"/>
                </a:solidFill>
                <a:latin typeface="Calibri"/>
              </a:rPr>
              <a:t>तीन प्रकार के जोड़ खोपड़ी की तरह अचल, रीढ़ की हड्डी की तरह थोड़े गतिशील और कोहनी या घुटने की तरह स्वतंत्र रूप से गतिशील होते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2854351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0590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pic>
        <p:nvPicPr>
          <p:cNvPr id="9" name="Picture 10" descr="C:\Documents and Settings\Administrator\Desktop\101MSDCF\C.JPG">
            <a:extLst>
              <a:ext uri="{FF2B5EF4-FFF2-40B4-BE49-F238E27FC236}">
                <a16:creationId xmlns:a16="http://schemas.microsoft.com/office/drawing/2014/main" xmlns="" id="{326B0929-0834-481B-A5C7-A748BB665419}"/>
              </a:ext>
            </a:extLst>
          </p:cNvPr>
          <p:cNvPicPr>
            <a:picLocks noChangeAspect="1" noChangeArrowheads="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4357864" y="1873327"/>
            <a:ext cx="4355976" cy="42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91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0"/>
            <a:ext cx="6002172"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41300" lvl="0" indent="-241300" algn="just">
              <a:spcBef>
                <a:spcPct val="20000"/>
              </a:spcBef>
              <a:buFont typeface="Arial" charset="0"/>
              <a:buChar char="•"/>
              <a:defRPr/>
            </a:pPr>
            <a:endParaRPr lang="en-US" sz="3200" dirty="0">
              <a:solidFill>
                <a:prstClr val="black"/>
              </a:solidFill>
              <a:latin typeface="Calibri"/>
            </a:endParaRPr>
          </a:p>
          <a:p>
            <a:pPr marL="241300" lvl="0" indent="-241300" algn="just">
              <a:spcBef>
                <a:spcPct val="20000"/>
              </a:spcBef>
              <a:buFont typeface="Arial" charset="0"/>
              <a:buChar char="•"/>
              <a:defRPr/>
            </a:pPr>
            <a:endParaRPr lang="en-US" sz="3200" dirty="0">
              <a:solidFill>
                <a:prstClr val="black"/>
              </a:solidFill>
              <a:latin typeface="Calibri"/>
            </a:endParaRPr>
          </a:p>
          <a:p>
            <a:pPr marL="241300" lvl="0" indent="-241300" algn="just">
              <a:spcBef>
                <a:spcPct val="20000"/>
              </a:spcBef>
              <a:buFont typeface="Arial" charset="0"/>
              <a:buChar char="•"/>
              <a:defRPr/>
            </a:pPr>
            <a:endParaRPr lang="en-US" sz="3200" dirty="0">
              <a:solidFill>
                <a:prstClr val="black"/>
              </a:solidFill>
              <a:latin typeface="Calibri"/>
            </a:endParaRPr>
          </a:p>
          <a:p>
            <a:pPr marL="241300" lvl="0" indent="-241300" algn="just">
              <a:spcBef>
                <a:spcPct val="20000"/>
              </a:spcBef>
              <a:buFont typeface="Arial" charset="0"/>
              <a:buChar char="•"/>
              <a:defRPr/>
            </a:pPr>
            <a:endParaRPr lang="en-US" sz="3200" dirty="0">
              <a:solidFill>
                <a:prstClr val="black"/>
              </a:solidFill>
              <a:latin typeface="Calibri"/>
            </a:endParaRPr>
          </a:p>
          <a:p>
            <a:pPr marL="241300" lvl="0" indent="-241300" algn="just">
              <a:spcBef>
                <a:spcPct val="20000"/>
              </a:spcBef>
              <a:buFont typeface="Arial" charset="0"/>
              <a:buChar char="•"/>
              <a:defRPr/>
            </a:pPr>
            <a:r>
              <a:rPr lang="hi-IN" sz="3200" dirty="0">
                <a:solidFill>
                  <a:prstClr val="black"/>
                </a:solidFill>
                <a:latin typeface="Calibri"/>
              </a:rPr>
              <a:t>खोपड़ी में कई चौड़ी, चपटी हड्डियाँ होती हैं जो एक खोखला खोल बनाती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241300" lvl="0" indent="-241300" algn="just">
              <a:spcBef>
                <a:spcPct val="20000"/>
              </a:spcBef>
              <a:buFont typeface="Arial" charset="0"/>
              <a:buChar char="•"/>
              <a:defRPr/>
            </a:pPr>
            <a:r>
              <a:rPr lang="hi-IN" sz="3200" dirty="0">
                <a:solidFill>
                  <a:prstClr val="black"/>
                </a:solidFill>
                <a:latin typeface="Calibri"/>
              </a:rPr>
              <a:t>इस खोल का ऊपरी भाग, जिसमें माथा, पीठ और किनारे शामिल हैं, कपाल बनाते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134768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059832" y="0"/>
            <a:ext cx="6074180"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मेरुदंड, मेरुरज्जु को धारण करता है और उसकी रक्षा करता है।</a:t>
            </a:r>
            <a:endParaRPr lang="en-IN" sz="3200" dirty="0">
              <a:solidFill>
                <a:prstClr val="black"/>
              </a:solidFill>
              <a:latin typeface="Calibri"/>
            </a:endParaRPr>
          </a:p>
          <a:p>
            <a:pPr marL="342900" lvl="0" indent="-342900" algn="just">
              <a:spcBef>
                <a:spcPct val="20000"/>
              </a:spcBef>
              <a:buFont typeface="Arial" pitchFamily="34" charset="0"/>
              <a:buChar char="•"/>
              <a:defRPr/>
            </a:pPr>
            <a:endParaRPr lang="hi-IN"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मेरुदंड शरीर की मुख्य सहायक अस्थि संरचना है।</a:t>
            </a:r>
            <a:endParaRPr lang="en-IN" sz="3200" dirty="0">
              <a:solidFill>
                <a:prstClr val="black"/>
              </a:solidFill>
              <a:latin typeface="Calibri"/>
            </a:endParaRPr>
          </a:p>
          <a:p>
            <a:pPr marL="342900" lvl="0" indent="-342900" algn="just">
              <a:spcBef>
                <a:spcPct val="20000"/>
              </a:spcBef>
              <a:buFont typeface="Arial" pitchFamily="34" charset="0"/>
              <a:buChar char="•"/>
              <a:defRPr/>
            </a:pPr>
            <a:endParaRPr lang="hi-IN" sz="3200" dirty="0">
              <a:solidFill>
                <a:prstClr val="black"/>
              </a:solidFill>
              <a:latin typeface="Calibri"/>
            </a:endParaRPr>
          </a:p>
          <a:p>
            <a:pPr marL="342900" lvl="0" indent="-342900" algn="just">
              <a:spcBef>
                <a:spcPct val="20000"/>
              </a:spcBef>
              <a:buFont typeface="Arial" pitchFamily="34" charset="0"/>
              <a:buChar char="•"/>
              <a:defRPr/>
            </a:pPr>
            <a:r>
              <a:rPr lang="hi-IN" sz="3200" dirty="0">
                <a:solidFill>
                  <a:prstClr val="black"/>
                </a:solidFill>
                <a:latin typeface="Calibri"/>
              </a:rPr>
              <a:t>इसमें 33 हड्डियाँ होती हैं जिन्हें कशेरुकाएँ कहते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212060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4727"/>
            <a:ext cx="6012160"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lvl="0" algn="just">
              <a:spcBef>
                <a:spcPct val="20000"/>
              </a:spcBef>
              <a:defRPr/>
            </a:pPr>
            <a:r>
              <a:rPr lang="hi-IN" sz="3200" dirty="0">
                <a:solidFill>
                  <a:prstClr val="black"/>
                </a:solidFill>
                <a:latin typeface="Calibri"/>
              </a:rPr>
              <a:t>शारीरिक तल उन काल्पनिक तलों को कहते हैं जो शरीर को अलग-अलग दिशाओं में दो हिस्सों में विभाजित करते हैं।</a:t>
            </a:r>
            <a:endParaRPr lang="en-IN" sz="3200" dirty="0">
              <a:solidFill>
                <a:prstClr val="black"/>
              </a:solidFill>
              <a:latin typeface="Calibri"/>
            </a:endParaRPr>
          </a:p>
          <a:p>
            <a:pPr lvl="0" algn="just">
              <a:spcBef>
                <a:spcPct val="20000"/>
              </a:spcBef>
              <a:defRPr/>
            </a:pPr>
            <a:r>
              <a:rPr lang="hi-IN" sz="3200" dirty="0">
                <a:solidFill>
                  <a:prstClr val="black"/>
                </a:solidFill>
                <a:latin typeface="Calibri"/>
              </a:rPr>
              <a:t>मध्य तल: वह काल्पनिक तल जो शरीर को दो भागों में विभाजित करता है - बायां आधा और दायां आधा।</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Rectangle 5">
            <a:extLst>
              <a:ext uri="{FF2B5EF4-FFF2-40B4-BE49-F238E27FC236}">
                <a16:creationId xmlns:a16="http://schemas.microsoft.com/office/drawing/2014/main" xmlns="" id="{DECD98C2-C59B-40E8-B9A1-2A0960C8A85D}"/>
              </a:ext>
            </a:extLst>
          </p:cNvPr>
          <p:cNvSpPr/>
          <p:nvPr/>
        </p:nvSpPr>
        <p:spPr>
          <a:xfrm>
            <a:off x="179512" y="2705725"/>
            <a:ext cx="2952328" cy="584775"/>
          </a:xfrm>
          <a:prstGeom prst="rect">
            <a:avLst/>
          </a:prstGeom>
        </p:spPr>
        <p:txBody>
          <a:bodyPr wrap="square">
            <a:spAutoFit/>
          </a:bodyPr>
          <a:lstStyle/>
          <a:p>
            <a:pPr lvl="0">
              <a:defRPr/>
            </a:pPr>
            <a:r>
              <a:rPr lang="hi-IN" sz="3200" b="1" u="sng" kern="0" dirty="0">
                <a:solidFill>
                  <a:srgbClr val="FF0000"/>
                </a:solidFill>
                <a:latin typeface="Calibri"/>
                <a:ea typeface="+mj-ea"/>
                <a:cs typeface="+mj-cs"/>
              </a:rPr>
              <a:t>शारीरिक तल</a:t>
            </a:r>
            <a:endParaRPr kumimoji="0" lang="en-IN"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56033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059832" y="0"/>
            <a:ext cx="6074180"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
        <p:nvSpPr>
          <p:cNvPr id="6" name="Rectangle 5">
            <a:extLst>
              <a:ext uri="{FF2B5EF4-FFF2-40B4-BE49-F238E27FC236}">
                <a16:creationId xmlns:a16="http://schemas.microsoft.com/office/drawing/2014/main" xmlns="" id="{4FC93A24-1AE0-4394-B518-498395355CD9}"/>
              </a:ext>
            </a:extLst>
          </p:cNvPr>
          <p:cNvSpPr/>
          <p:nvPr/>
        </p:nvSpPr>
        <p:spPr>
          <a:xfrm>
            <a:off x="3705907" y="1482684"/>
            <a:ext cx="5438094" cy="5016758"/>
          </a:xfrm>
          <a:prstGeom prst="rect">
            <a:avLst/>
          </a:prstGeom>
        </p:spPr>
        <p:txBody>
          <a:bodyPr wrap="square">
            <a:spAutoFit/>
          </a:bodyPr>
          <a:lstStyle/>
          <a:p>
            <a:pPr lvl="0" algn="just">
              <a:spcBef>
                <a:spcPct val="20000"/>
              </a:spcBef>
            </a:pPr>
            <a:r>
              <a:rPr lang="hi-IN" sz="3200" dirty="0">
                <a:solidFill>
                  <a:prstClr val="black"/>
                </a:solidFill>
                <a:latin typeface="Calibri"/>
              </a:rPr>
              <a:t>रीढ़ की हड्डी पाँच</a:t>
            </a:r>
            <a:r>
              <a:rPr lang="en-IN" sz="3200" dirty="0">
                <a:solidFill>
                  <a:prstClr val="black"/>
                </a:solidFill>
                <a:latin typeface="Calibri"/>
              </a:rPr>
              <a:t> </a:t>
            </a:r>
            <a:r>
              <a:rPr lang="hi-IN" sz="3200" dirty="0">
                <a:solidFill>
                  <a:prstClr val="black"/>
                </a:solidFill>
                <a:latin typeface="Calibri"/>
              </a:rPr>
              <a:t>प्रमुख भागों में विभाजित है:</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ग्रीवा रीढ़ - 7 कशेरुकाएँ।</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वक्षीय रीढ़ - 12 कशेरुकाएँ।</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कटि रीढ़ - 5 कशेरुकाएँ।</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त्रिकास्थि - 5 जुड़ी हुई कशेरुकाएँ।</a:t>
            </a:r>
            <a:r>
              <a:rPr lang="en-US" sz="3200" dirty="0">
                <a:solidFill>
                  <a:prstClr val="black"/>
                </a:solidFill>
                <a:latin typeface="Calibri"/>
              </a:rPr>
              <a:t> </a:t>
            </a:r>
          </a:p>
          <a:p>
            <a:pPr marL="457200" lvl="0" indent="-457200" algn="just">
              <a:spcBef>
                <a:spcPct val="20000"/>
              </a:spcBef>
              <a:buFont typeface="Arial" panose="020B0604020202020204" pitchFamily="34" charset="0"/>
              <a:buChar char="•"/>
            </a:pPr>
            <a:r>
              <a:rPr lang="hi-IN" sz="3200" dirty="0">
                <a:solidFill>
                  <a:prstClr val="black"/>
                </a:solidFill>
                <a:latin typeface="Calibri"/>
              </a:rPr>
              <a:t>कोक्सीक्स-4</a:t>
            </a:r>
            <a:r>
              <a:rPr lang="en-IN" sz="3200" dirty="0">
                <a:solidFill>
                  <a:prstClr val="black"/>
                </a:solidFill>
                <a:latin typeface="Calibri"/>
              </a:rPr>
              <a:t> </a:t>
            </a:r>
            <a:r>
              <a:rPr lang="hi-IN" sz="3200" dirty="0">
                <a:solidFill>
                  <a:prstClr val="black"/>
                </a:solidFill>
                <a:latin typeface="Calibri"/>
              </a:rPr>
              <a:t>संलयित</a:t>
            </a:r>
            <a:r>
              <a:rPr lang="en-IN" sz="3200" dirty="0">
                <a:solidFill>
                  <a:prstClr val="black"/>
                </a:solidFill>
                <a:latin typeface="Calibri"/>
              </a:rPr>
              <a:t> </a:t>
            </a:r>
            <a:r>
              <a:rPr lang="hi-IN" sz="3200" dirty="0">
                <a:solidFill>
                  <a:prstClr val="black"/>
                </a:solidFill>
                <a:latin typeface="Calibri"/>
              </a:rPr>
              <a:t>कशेरुकाएँ।</a:t>
            </a:r>
            <a:endParaRPr lang="en-US" sz="3200" dirty="0">
              <a:solidFill>
                <a:prstClr val="black"/>
              </a:solidFill>
              <a:latin typeface="Calibri"/>
            </a:endParaRPr>
          </a:p>
        </p:txBody>
      </p:sp>
    </p:spTree>
    <p:extLst>
      <p:ext uri="{BB962C8B-B14F-4D97-AF65-F5344CB8AC3E}">
        <p14:creationId xmlns:p14="http://schemas.microsoft.com/office/powerpoint/2010/main" val="582898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0"/>
            <a:ext cx="6002172"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3200" dirty="0">
              <a:solidFill>
                <a:prstClr val="black"/>
              </a:solidFill>
              <a:latin typeface="Calibri"/>
            </a:endParaRPr>
          </a:p>
          <a:p>
            <a:pPr marL="342900" lvl="0" indent="-342900" algn="just">
              <a:spcBef>
                <a:spcPct val="20000"/>
              </a:spcBef>
              <a:buFont typeface="Arial" pitchFamily="34" charset="0"/>
              <a:buChar char="•"/>
              <a:defRPr/>
            </a:pPr>
            <a:endParaRPr lang="en-US" sz="2800" dirty="0">
              <a:solidFill>
                <a:prstClr val="black"/>
              </a:solidFill>
              <a:latin typeface="Calibri"/>
            </a:endParaRPr>
          </a:p>
          <a:p>
            <a:pPr marL="342900" lvl="0" indent="-342900" algn="just">
              <a:spcBef>
                <a:spcPct val="20000"/>
              </a:spcBef>
              <a:buFont typeface="Arial" pitchFamily="34" charset="0"/>
              <a:buChar char="•"/>
              <a:defRPr/>
            </a:pPr>
            <a:r>
              <a:rPr lang="hi-IN" sz="2800" dirty="0">
                <a:solidFill>
                  <a:prstClr val="black"/>
                </a:solidFill>
                <a:latin typeface="Calibri"/>
              </a:rPr>
              <a:t>वक्ष, या पसलियाँ, हृदय और फेफड़ों की रक्षा करती हैं।</a:t>
            </a:r>
          </a:p>
          <a:p>
            <a:pPr marL="342900" lvl="0" indent="-342900" algn="just">
              <a:spcBef>
                <a:spcPct val="20000"/>
              </a:spcBef>
              <a:buFont typeface="Arial" pitchFamily="34" charset="0"/>
              <a:buChar char="•"/>
              <a:defRPr/>
            </a:pPr>
            <a:r>
              <a:rPr lang="hi-IN" sz="2800" dirty="0">
                <a:solidFill>
                  <a:prstClr val="black"/>
                </a:solidFill>
                <a:latin typeface="Calibri"/>
              </a:rPr>
              <a:t>ये 12 जोड़ी पसलियों से घिरी होती हैं और पीछे की ओर रीढ़ की हड्डी से जुड़ी होती हैं।</a:t>
            </a:r>
          </a:p>
          <a:p>
            <a:pPr marL="342900" lvl="0" indent="-342900" algn="just">
              <a:spcBef>
                <a:spcPct val="20000"/>
              </a:spcBef>
              <a:buFont typeface="Arial" pitchFamily="34" charset="0"/>
              <a:buChar char="•"/>
              <a:defRPr/>
            </a:pPr>
            <a:r>
              <a:rPr lang="hi-IN" sz="2800" dirty="0">
                <a:solidFill>
                  <a:prstClr val="black"/>
                </a:solidFill>
                <a:latin typeface="Calibri"/>
              </a:rPr>
              <a:t>ऊपर की 10 जोड़ी पसलियाँ आगे की ओर उरोस्थि, या ब्रेस्टबोन से जुड़ी होती हैं।</a:t>
            </a:r>
          </a:p>
          <a:p>
            <a:pPr marL="342900" lvl="0" indent="-342900" algn="just">
              <a:spcBef>
                <a:spcPct val="20000"/>
              </a:spcBef>
              <a:buFont typeface="Arial" pitchFamily="34" charset="0"/>
              <a:buChar char="•"/>
              <a:defRPr/>
            </a:pPr>
            <a:r>
              <a:rPr lang="hi-IN" sz="2800" dirty="0">
                <a:solidFill>
                  <a:prstClr val="black"/>
                </a:solidFill>
                <a:latin typeface="Calibri"/>
              </a:rPr>
              <a:t>उरोस्थि के सबसे निचले हिस्से को ज़िफॉइड प्रवर्ध कहा जाता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1467939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0590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lvl="0" indent="-228600" algn="just">
              <a:spcBef>
                <a:spcPct val="20000"/>
              </a:spcBef>
              <a:buFont typeface="Arial" pitchFamily="34" charset="0"/>
              <a:buChar char="•"/>
              <a:defRPr/>
            </a:pPr>
            <a:endParaRPr lang="en-US" sz="3200" dirty="0">
              <a:solidFill>
                <a:prstClr val="black"/>
              </a:solidFill>
              <a:latin typeface="Calibri"/>
            </a:endParaRPr>
          </a:p>
          <a:p>
            <a:pPr marL="228600" lvl="0" indent="-228600" algn="just">
              <a:spcBef>
                <a:spcPct val="20000"/>
              </a:spcBef>
              <a:buFont typeface="Arial" pitchFamily="34" charset="0"/>
              <a:buChar char="•"/>
              <a:defRPr/>
            </a:pPr>
            <a:endParaRPr lang="en-US" sz="3200" dirty="0">
              <a:solidFill>
                <a:prstClr val="black"/>
              </a:solidFill>
              <a:latin typeface="Calibri"/>
            </a:endParaRPr>
          </a:p>
          <a:p>
            <a:pPr marL="228600" lvl="0" indent="-228600" algn="just">
              <a:spcBef>
                <a:spcPct val="20000"/>
              </a:spcBef>
              <a:buFont typeface="Arial" pitchFamily="34" charset="0"/>
              <a:buChar char="•"/>
              <a:defRPr/>
            </a:pPr>
            <a:endParaRPr lang="en-US"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श्रोणि, या कूल्हे की हड्डियाँ, इलियम, प्यूबिस और इस्कियम से बनी होती हैं।</a:t>
            </a:r>
          </a:p>
          <a:p>
            <a:pPr marL="228600" lvl="0" indent="-228600" algn="just">
              <a:spcBef>
                <a:spcPct val="20000"/>
              </a:spcBef>
              <a:buFont typeface="Arial" pitchFamily="34" charset="0"/>
              <a:buChar char="•"/>
              <a:defRPr/>
            </a:pPr>
            <a:r>
              <a:rPr lang="hi-IN" sz="3200" dirty="0">
                <a:solidFill>
                  <a:prstClr val="black"/>
                </a:solidFill>
                <a:latin typeface="Calibri"/>
              </a:rPr>
              <a:t>श्रोणि शिखाएँ श्रोणि के "पंखों" से निकलती हैं।</a:t>
            </a:r>
          </a:p>
          <a:p>
            <a:pPr marL="228600" lvl="0" indent="-228600" algn="just">
              <a:spcBef>
                <a:spcPct val="20000"/>
              </a:spcBef>
              <a:buFont typeface="Arial" pitchFamily="34" charset="0"/>
              <a:buChar char="•"/>
              <a:defRPr/>
            </a:pPr>
            <a:r>
              <a:rPr lang="hi-IN" sz="3200" dirty="0">
                <a:solidFill>
                  <a:prstClr val="black"/>
                </a:solidFill>
                <a:latin typeface="Calibri"/>
              </a:rPr>
              <a:t>प्यूबिस श्रोणि का अग्र भाग है।</a:t>
            </a:r>
          </a:p>
          <a:p>
            <a:pPr marL="228600" lvl="0" indent="-228600" algn="just">
              <a:spcBef>
                <a:spcPct val="20000"/>
              </a:spcBef>
              <a:buFont typeface="Arial" pitchFamily="34" charset="0"/>
              <a:buChar char="•"/>
              <a:defRPr/>
            </a:pPr>
            <a:r>
              <a:rPr lang="hi-IN" sz="3200" dirty="0">
                <a:solidFill>
                  <a:prstClr val="black"/>
                </a:solidFill>
                <a:latin typeface="Calibri"/>
              </a:rPr>
              <a:t>इस्कियम पश्च भाग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3881504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marR="0" lvl="0"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
        <p:nvSpPr>
          <p:cNvPr id="6" name="Rectangle 5">
            <a:extLst>
              <a:ext uri="{FF2B5EF4-FFF2-40B4-BE49-F238E27FC236}">
                <a16:creationId xmlns:a16="http://schemas.microsoft.com/office/drawing/2014/main" xmlns="" id="{927A988E-0B76-4A38-84ED-B7D1C56B2C94}"/>
              </a:ext>
            </a:extLst>
          </p:cNvPr>
          <p:cNvSpPr/>
          <p:nvPr/>
        </p:nvSpPr>
        <p:spPr>
          <a:xfrm>
            <a:off x="4158401" y="1839745"/>
            <a:ext cx="4543091" cy="2062103"/>
          </a:xfrm>
          <a:prstGeom prst="rect">
            <a:avLst/>
          </a:prstGeom>
        </p:spPr>
        <p:txBody>
          <a:bodyPr wrap="square">
            <a:spAutoFit/>
          </a:bodyPr>
          <a:lstStyle/>
          <a:p>
            <a:pPr lvl="0">
              <a:defRPr/>
            </a:pPr>
            <a:r>
              <a:rPr lang="hi-IN" sz="3200" b="1" kern="0" dirty="0">
                <a:solidFill>
                  <a:prstClr val="black"/>
                </a:solidFill>
                <a:latin typeface="Calibri"/>
              </a:rPr>
              <a:t>कंधे की मेखला में क्लैविकल (कॉलर बोन) और स्कैपुला (कंधे की हड्डियां) शामिल होती हैं।</a:t>
            </a:r>
            <a:endParaRPr kumimoji="0" lang="en-IN"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686280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0590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lvl="0" indent="-342900">
              <a:spcBef>
                <a:spcPct val="20000"/>
              </a:spcBef>
              <a:buFont typeface="Arial" charset="0"/>
              <a:buChar char="•"/>
            </a:pPr>
            <a:endParaRPr lang="en-US" sz="3200" dirty="0">
              <a:solidFill>
                <a:prstClr val="black"/>
              </a:solidFill>
              <a:latin typeface="Calibri"/>
            </a:endParaRPr>
          </a:p>
          <a:p>
            <a:pPr marL="342900" lvl="0" indent="-342900">
              <a:spcBef>
                <a:spcPct val="20000"/>
              </a:spcBef>
              <a:buFont typeface="Arial" charset="0"/>
              <a:buChar char="•"/>
            </a:pPr>
            <a:endParaRPr lang="en-US" sz="3200" dirty="0">
              <a:solidFill>
                <a:prstClr val="black"/>
              </a:solidFill>
              <a:latin typeface="Calibri"/>
            </a:endParaRPr>
          </a:p>
          <a:p>
            <a:pPr marL="342900" lvl="0" indent="-342900">
              <a:spcBef>
                <a:spcPct val="20000"/>
              </a:spcBef>
              <a:buFont typeface="Arial" charset="0"/>
              <a:buChar char="•"/>
            </a:pPr>
            <a:endParaRPr lang="en-US" sz="3200" dirty="0">
              <a:solidFill>
                <a:prstClr val="black"/>
              </a:solidFill>
              <a:latin typeface="Calibri"/>
            </a:endParaRPr>
          </a:p>
          <a:p>
            <a:pPr marL="342900" lvl="0" indent="-342900">
              <a:spcBef>
                <a:spcPct val="20000"/>
              </a:spcBef>
              <a:buFont typeface="Arial" charset="0"/>
              <a:buChar char="•"/>
            </a:pPr>
            <a:r>
              <a:rPr lang="hi-IN" sz="3200" dirty="0">
                <a:solidFill>
                  <a:prstClr val="black"/>
                </a:solidFill>
                <a:latin typeface="Calibri"/>
              </a:rPr>
              <a:t>ऊपरी अंग कंधों से उंगलियों तक फैले होते हैं।</a:t>
            </a:r>
          </a:p>
          <a:p>
            <a:pPr marL="342900" lvl="0" indent="-342900">
              <a:spcBef>
                <a:spcPct val="20000"/>
              </a:spcBef>
              <a:buFont typeface="Arial" charset="0"/>
              <a:buChar char="•"/>
            </a:pPr>
            <a:r>
              <a:rPr lang="hi-IN" sz="3200" dirty="0">
                <a:solidFill>
                  <a:prstClr val="black"/>
                </a:solidFill>
                <a:latin typeface="Calibri"/>
              </a:rPr>
              <a:t>भुजा (कंधे से कोहनी तक) में एक हड्डी होती है जिसे ह्यूमरस कहते हैं।</a:t>
            </a:r>
          </a:p>
          <a:p>
            <a:pPr marL="342900" lvl="0" indent="-342900">
              <a:spcBef>
                <a:spcPct val="20000"/>
              </a:spcBef>
              <a:buFont typeface="Arial" charset="0"/>
              <a:buChar char="•"/>
            </a:pPr>
            <a:r>
              <a:rPr lang="hi-IN" sz="3200" dirty="0">
                <a:solidFill>
                  <a:prstClr val="black"/>
                </a:solidFill>
                <a:latin typeface="Calibri"/>
              </a:rPr>
              <a:t>अग्रबाहु (कोहनी से कलाई तक) में रेडियस और अल्ना हड्डियाँ होती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r>
              <a:rPr lang="hi-IN" sz="3200" b="1" u="sng" dirty="0">
                <a:solidFill>
                  <a:srgbClr val="FF0000"/>
                </a:solidFill>
                <a:latin typeface="Calibri"/>
              </a:rPr>
              <a:t>मस्कुलोस्केलेटल </a:t>
            </a:r>
            <a:endParaRPr lang="en-IN" sz="3200" b="1" u="sng" dirty="0">
              <a:solidFill>
                <a:srgbClr val="FF0000"/>
              </a:solidFill>
              <a:latin typeface="Calibri"/>
            </a:endParaRPr>
          </a:p>
          <a:p>
            <a:pPr lvl="0"/>
            <a:r>
              <a:rPr lang="hi-IN" sz="3200" b="1" u="sng" dirty="0">
                <a:solidFill>
                  <a:srgbClr val="FF0000"/>
                </a:solidFill>
                <a:latin typeface="Calibri"/>
              </a:rPr>
              <a:t>प्रणाली</a:t>
            </a:r>
            <a:endParaRPr lang="en-IN" sz="3200" kern="0" dirty="0">
              <a:solidFill>
                <a:sysClr val="windowText" lastClr="000000"/>
              </a:solidFill>
            </a:endParaRPr>
          </a:p>
        </p:txBody>
      </p:sp>
    </p:spTree>
    <p:extLst>
      <p:ext uri="{BB962C8B-B14F-4D97-AF65-F5344CB8AC3E}">
        <p14:creationId xmlns:p14="http://schemas.microsoft.com/office/powerpoint/2010/main" val="2858529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0"/>
            <a:ext cx="6012160"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166688" lvl="0" indent="-166688" algn="just">
              <a:spcBef>
                <a:spcPct val="20000"/>
              </a:spcBef>
              <a:buFont typeface="Arial" pitchFamily="34" charset="0"/>
              <a:buChar char="•"/>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marL="166688" lvl="0" indent="-166688" algn="just">
              <a:spcBef>
                <a:spcPct val="20000"/>
              </a:spcBef>
              <a:buFont typeface="Arial" pitchFamily="34" charset="0"/>
              <a:buChar char="•"/>
              <a:defRPr/>
            </a:pPr>
            <a:r>
              <a:rPr lang="hi-IN" sz="2800" dirty="0">
                <a:solidFill>
                  <a:prstClr val="black"/>
                </a:solidFill>
                <a:latin typeface="Calibri"/>
              </a:rPr>
              <a:t>कंकालीय मांसपेशी, या स्वैच्छिक मांसपेशी, चलने और चबाने जैसे सभी जानबूझकर किए जाने वाले कार्यों को संभव बनाती है।</a:t>
            </a:r>
          </a:p>
          <a:p>
            <a:pPr marL="166688" lvl="0" indent="-166688" algn="just">
              <a:spcBef>
                <a:spcPct val="20000"/>
              </a:spcBef>
              <a:buFont typeface="Arial" pitchFamily="34" charset="0"/>
              <a:buChar char="•"/>
              <a:defRPr/>
            </a:pPr>
            <a:r>
              <a:rPr lang="hi-IN" sz="2800" dirty="0">
                <a:solidFill>
                  <a:prstClr val="black"/>
                </a:solidFill>
                <a:latin typeface="Calibri"/>
              </a:rPr>
              <a:t>चिकनी मांसपेशी, या अनैच्छिक मांसपेशी, लंबे तंतुओं से बनी होती है और नलिका जैसे अंगों, नलिकाओं और रक्त वाहिकाओं की दीवारों में स्थित होती है और आंतों की दीवार का अधिकांश भाग बनाती है।</a:t>
            </a:r>
          </a:p>
          <a:p>
            <a:pPr marL="166688" lvl="0" indent="-166688" algn="just">
              <a:spcBef>
                <a:spcPct val="20000"/>
              </a:spcBef>
              <a:buFont typeface="Arial" pitchFamily="34" charset="0"/>
              <a:buChar char="•"/>
              <a:defRPr/>
            </a:pPr>
            <a:r>
              <a:rPr lang="hi-IN" sz="2800" dirty="0">
                <a:solidFill>
                  <a:prstClr val="black"/>
                </a:solidFill>
                <a:latin typeface="Calibri"/>
              </a:rPr>
              <a:t>इस प्रकार की मांसपेशी पर व्यक्ति का बहुत कम या कोई नियंत्रण नहीं होता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29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3600" b="1" u="sng" dirty="0">
                <a:solidFill>
                  <a:srgbClr val="FF0000"/>
                </a:solidFill>
                <a:latin typeface="Calibri"/>
                <a:ea typeface="+mj-ea"/>
                <a:cs typeface="+mj-cs"/>
              </a:rPr>
              <a:t>मांसपेशियों के प्रमुख प्रकार</a:t>
            </a:r>
            <a:endParaRPr kumimoji="0" lang="en-IN" sz="36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3774358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0590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166688" marR="0" lvl="0" indent="-166688"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800" b="0" i="0" u="none" strike="noStrike" kern="1200" cap="none" spc="0" normalizeH="0" baseline="0" noProof="0" dirty="0">
              <a:ln>
                <a:noFill/>
              </a:ln>
              <a:solidFill>
                <a:prstClr val="black"/>
              </a:solidFill>
              <a:effectLst/>
              <a:uLnTx/>
              <a:uFillTx/>
              <a:latin typeface="Calibri"/>
              <a:ea typeface="+mn-ea"/>
              <a:cs typeface="+mn-cs"/>
            </a:endParaRPr>
          </a:p>
          <a:p>
            <a:pPr marL="166688" marR="0" lvl="0" indent="-166688"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sz="2800" dirty="0">
              <a:solidFill>
                <a:prstClr val="black"/>
              </a:solidFill>
              <a:latin typeface="Calibri"/>
            </a:endParaRPr>
          </a:p>
          <a:p>
            <a:pPr marL="166688" marR="0" lvl="0" indent="-166688"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2800" b="0" i="0" u="none" strike="noStrike" kern="1200" cap="none" spc="0" normalizeH="0" baseline="0" noProof="0" dirty="0">
              <a:ln>
                <a:noFill/>
              </a:ln>
              <a:solidFill>
                <a:prstClr val="black"/>
              </a:solidFill>
              <a:effectLst/>
              <a:uLnTx/>
              <a:uFillTx/>
              <a:latin typeface="Calibri"/>
              <a:ea typeface="+mn-ea"/>
              <a:cs typeface="+mn-cs"/>
            </a:endParaRPr>
          </a:p>
          <a:p>
            <a:pPr marL="166688" marR="0" lvl="0" indent="-166688"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sz="2800" dirty="0">
              <a:solidFill>
                <a:prstClr val="black"/>
              </a:solidFill>
              <a:latin typeface="Calibri"/>
            </a:endParaRPr>
          </a:p>
          <a:p>
            <a:pPr marL="166688" marR="0" lvl="0" indent="-166688"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IN" sz="2800" b="0" i="0" u="none" strike="noStrike" kern="1200" cap="none" spc="0" normalizeH="0" baseline="0" noProof="0" dirty="0">
                <a:ln>
                  <a:noFill/>
                </a:ln>
                <a:solidFill>
                  <a:prstClr val="black"/>
                </a:solidFill>
                <a:effectLst/>
                <a:uLnTx/>
                <a:uFillTx/>
                <a:latin typeface="Calibri"/>
                <a:ea typeface="+mn-ea"/>
                <a:cs typeface="+mn-cs"/>
              </a:rPr>
              <a:t>हृदय की मांसपेशी हृदय की दीवारों का निर्माण करती है।</a:t>
            </a:r>
            <a:endParaRPr kumimoji="0" lang="en-IN" sz="2800" b="0" i="0" u="none" strike="noStrike" kern="1200" cap="none" spc="0" normalizeH="0" baseline="0" noProof="0" dirty="0">
              <a:ln>
                <a:noFill/>
              </a:ln>
              <a:solidFill>
                <a:prstClr val="black"/>
              </a:solidFill>
              <a:effectLst/>
              <a:uLnTx/>
              <a:uFillTx/>
              <a:latin typeface="Calibri"/>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hi-IN" sz="2800" b="0" i="0" u="none" strike="noStrike" kern="1200" cap="none" spc="0" normalizeH="0" baseline="0" noProof="0" dirty="0">
              <a:ln>
                <a:noFill/>
              </a:ln>
              <a:solidFill>
                <a:prstClr val="black"/>
              </a:solidFill>
              <a:effectLst/>
              <a:uLnTx/>
              <a:uFillTx/>
              <a:latin typeface="Calibri"/>
              <a:ea typeface="+mn-ea"/>
              <a:cs typeface="+mn-cs"/>
            </a:endParaRPr>
          </a:p>
          <a:p>
            <a:pPr marL="166688" marR="0" lvl="0" indent="-166688"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i-IN" sz="2800" b="0" i="0" u="none" strike="noStrike" kern="1200" cap="none" spc="0" normalizeH="0" baseline="0" noProof="0" dirty="0">
                <a:ln>
                  <a:noFill/>
                </a:ln>
                <a:solidFill>
                  <a:prstClr val="black"/>
                </a:solidFill>
                <a:effectLst/>
                <a:uLnTx/>
                <a:uFillTx/>
                <a:latin typeface="Calibri"/>
                <a:ea typeface="+mn-ea"/>
                <a:cs typeface="+mn-cs"/>
              </a:rPr>
              <a:t>यह मांसपेशी मस्तिष्क से अलग होने पर भी, संकुचन के लिए स्वयं को उत्तेजित कर सकती है।</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129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lvl="0" algn="ctr" defTabSz="342900">
              <a:lnSpc>
                <a:spcPct val="115000"/>
              </a:lnSpc>
              <a:spcAft>
                <a:spcPts val="750"/>
              </a:spcAft>
            </a:pPr>
            <a:r>
              <a:rPr lang="hi-IN" sz="3600" b="1" u="sng" dirty="0">
                <a:solidFill>
                  <a:srgbClr val="FF0000"/>
                </a:solidFill>
                <a:latin typeface="Calibri"/>
              </a:rPr>
              <a:t>मांसपेशियों के प्रमुख प्रकार</a:t>
            </a:r>
            <a:endParaRPr lang="en-IN" sz="3600" dirty="0">
              <a:solidFill>
                <a:prstClr val="white"/>
              </a:solidFill>
              <a:latin typeface="Calibri" panose="020F0502020204030204" pitchFamily="34" charset="0"/>
              <a:ea typeface="Times New Roman" panose="02020603050405020304" pitchFamily="18" charset="0"/>
              <a:cs typeface="Mangal" panose="02040503050203030202" pitchFamily="18"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Tree>
    <p:extLst>
      <p:ext uri="{BB962C8B-B14F-4D97-AF65-F5344CB8AC3E}">
        <p14:creationId xmlns:p14="http://schemas.microsoft.com/office/powerpoint/2010/main" val="3461996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05906"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1077218"/>
          </a:xfrm>
          <a:prstGeom prst="rect">
            <a:avLst/>
          </a:prstGeom>
        </p:spPr>
        <p:txBody>
          <a:bodyPr>
            <a:spAutoFit/>
          </a:bodyPr>
          <a:lstStyle/>
          <a:p>
            <a:pPr lvl="0">
              <a:defRPr/>
            </a:pPr>
            <a:r>
              <a:rPr lang="hi-IN" sz="3200" b="1" u="sng" dirty="0">
                <a:solidFill>
                  <a:srgbClr val="FF0000"/>
                </a:solidFill>
                <a:latin typeface="Calibri"/>
              </a:rPr>
              <a:t>मस्कुलोस्केलेटल</a:t>
            </a:r>
            <a:endParaRPr lang="en-IN" sz="3200" b="1" u="sng" dirty="0">
              <a:solidFill>
                <a:srgbClr val="FF0000"/>
              </a:solidFill>
              <a:latin typeface="Calibri"/>
            </a:endParaRPr>
          </a:p>
          <a:p>
            <a:pPr lvl="0">
              <a:defRPr/>
            </a:pPr>
            <a:r>
              <a:rPr lang="hi-IN" sz="3200" b="1" u="sng" dirty="0">
                <a:solidFill>
                  <a:srgbClr val="FF0000"/>
                </a:solidFill>
                <a:latin typeface="Calibri"/>
              </a:rPr>
              <a:t>प्रणाली</a:t>
            </a:r>
            <a:endParaRPr kumimoji="0" lang="en-IN" sz="32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9" name="Picture 2" descr="C:\Documents and Settings\Administrator\Desktop\101MSDCF\D.JPG">
            <a:extLst>
              <a:ext uri="{FF2B5EF4-FFF2-40B4-BE49-F238E27FC236}">
                <a16:creationId xmlns:a16="http://schemas.microsoft.com/office/drawing/2014/main" xmlns="" id="{13F6C74A-401B-406E-B47E-EF49529D3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933" y="1553096"/>
            <a:ext cx="3705906" cy="486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052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131840" y="0"/>
            <a:ext cx="6002172"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lvl="0" indent="-228600" algn="just">
              <a:spcBef>
                <a:spcPct val="20000"/>
              </a:spcBef>
              <a:buFont typeface="Arial" pitchFamily="34" charset="0"/>
              <a:buChar char="•"/>
              <a:defRPr/>
            </a:pPr>
            <a:endParaRPr lang="en-US" sz="3200" dirty="0">
              <a:solidFill>
                <a:prstClr val="black"/>
              </a:solidFill>
              <a:latin typeface="Calibri"/>
            </a:endParaRPr>
          </a:p>
          <a:p>
            <a:pPr marL="228600" lvl="0" indent="-228600" algn="just">
              <a:spcBef>
                <a:spcPct val="20000"/>
              </a:spcBef>
              <a:buFont typeface="Arial" pitchFamily="34" charset="0"/>
              <a:buChar char="•"/>
              <a:defRPr/>
            </a:pPr>
            <a:endParaRPr lang="en-US" sz="3200" dirty="0">
              <a:solidFill>
                <a:prstClr val="black"/>
              </a:solidFill>
              <a:latin typeface="Calibri"/>
            </a:endParaRPr>
          </a:p>
          <a:p>
            <a:pPr marL="228600" lvl="0" indent="-228600" algn="just">
              <a:spcBef>
                <a:spcPct val="20000"/>
              </a:spcBef>
              <a:buFont typeface="Arial" pitchFamily="34" charset="0"/>
              <a:buChar char="•"/>
              <a:defRPr/>
            </a:pPr>
            <a:endParaRPr lang="en-US"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त्वचा शरीर को बाहरी दुनिया से बचाती है।</a:t>
            </a:r>
          </a:p>
          <a:p>
            <a:pPr marL="228600" lvl="0" indent="-228600" algn="just">
              <a:spcBef>
                <a:spcPct val="20000"/>
              </a:spcBef>
              <a:buFont typeface="Arial" pitchFamily="34" charset="0"/>
              <a:buChar char="•"/>
              <a:defRPr/>
            </a:pPr>
            <a:r>
              <a:rPr lang="hi-IN" sz="3200" dirty="0">
                <a:solidFill>
                  <a:prstClr val="black"/>
                </a:solidFill>
                <a:latin typeface="Calibri"/>
              </a:rPr>
              <a:t>यह गहरे ऊतकों को चोट लगने, सूखने और बैक्टीरिया व अन्य बाहरी तत्वों के आक्रमण से भी बचाती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769441"/>
          </a:xfrm>
          <a:prstGeom prst="rect">
            <a:avLst/>
          </a:prstGeom>
        </p:spPr>
        <p:txBody>
          <a:bodyPr>
            <a:spAutoFit/>
          </a:bodyPr>
          <a:lstStyle/>
          <a:p>
            <a:pPr lvl="0"/>
            <a:r>
              <a:rPr lang="hi-IN" sz="4400" b="1" u="sng" dirty="0">
                <a:solidFill>
                  <a:srgbClr val="FF0000"/>
                </a:solidFill>
                <a:latin typeface="Calibri"/>
                <a:ea typeface="+mj-ea"/>
                <a:cs typeface="+mj-cs"/>
              </a:rPr>
              <a:t>त्वचा</a:t>
            </a:r>
            <a:endParaRPr kumimoji="0" lang="en-IN" sz="3200" b="0" i="0" u="none" strike="noStrike" kern="0" cap="none" spc="0" normalizeH="0" baseline="0" noProof="0" dirty="0">
              <a:ln>
                <a:noFill/>
              </a:ln>
              <a:solidFill>
                <a:sysClr val="windowText" lastClr="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85873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555776" y="0"/>
            <a:ext cx="657823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lvl="0" indent="-228600" algn="just">
              <a:spcBef>
                <a:spcPct val="20000"/>
              </a:spcBef>
              <a:buFont typeface="Arial" pitchFamily="34" charset="0"/>
              <a:buChar char="•"/>
              <a:defRPr/>
            </a:pPr>
            <a:endParaRPr lang="en-US" sz="2800" dirty="0">
              <a:solidFill>
                <a:prstClr val="black"/>
              </a:solidFill>
              <a:latin typeface="Calibri"/>
            </a:endParaRPr>
          </a:p>
          <a:p>
            <a:pPr lvl="0" algn="just">
              <a:spcBef>
                <a:spcPct val="20000"/>
              </a:spcBef>
              <a:defRPr/>
            </a:pPr>
            <a:endParaRPr lang="en-US" sz="2800" dirty="0">
              <a:solidFill>
                <a:prstClr val="black"/>
              </a:solidFill>
              <a:latin typeface="Calibri"/>
            </a:endParaRPr>
          </a:p>
          <a:p>
            <a:pPr marL="228600" lvl="0" indent="-228600" algn="just">
              <a:spcBef>
                <a:spcPct val="20000"/>
              </a:spcBef>
              <a:buFont typeface="Arial" pitchFamily="34" charset="0"/>
              <a:buChar char="•"/>
              <a:defRPr/>
            </a:pPr>
            <a:r>
              <a:rPr lang="hi-IN" sz="2800" dirty="0">
                <a:solidFill>
                  <a:prstClr val="black"/>
                </a:solidFill>
                <a:latin typeface="Calibri"/>
              </a:rPr>
              <a:t>त्वचा शरीर के तापमान को नियंत्रित करने, पानी और विभिन्न लवणों से छुटकारा पाने और निर्जलीकरण को रोकने में मदद करती है।</a:t>
            </a:r>
            <a:endParaRPr lang="en-IN" sz="2800" dirty="0">
              <a:solidFill>
                <a:prstClr val="black"/>
              </a:solidFill>
              <a:latin typeface="Calibri"/>
            </a:endParaRPr>
          </a:p>
          <a:p>
            <a:pPr marL="228600" lvl="0" indent="-228600" algn="just">
              <a:spcBef>
                <a:spcPct val="20000"/>
              </a:spcBef>
              <a:buFont typeface="Arial" pitchFamily="34" charset="0"/>
              <a:buChar char="•"/>
              <a:defRPr/>
            </a:pPr>
            <a:endParaRPr lang="hi-IN" sz="2800" dirty="0">
              <a:solidFill>
                <a:prstClr val="black"/>
              </a:solidFill>
              <a:latin typeface="Calibri"/>
            </a:endParaRPr>
          </a:p>
          <a:p>
            <a:pPr marL="228600" lvl="0" indent="-228600" algn="just">
              <a:spcBef>
                <a:spcPct val="20000"/>
              </a:spcBef>
              <a:buFont typeface="Arial" pitchFamily="34" charset="0"/>
              <a:buChar char="•"/>
              <a:defRPr/>
            </a:pPr>
            <a:r>
              <a:rPr lang="hi-IN" sz="2800" dirty="0">
                <a:solidFill>
                  <a:prstClr val="black"/>
                </a:solidFill>
                <a:latin typeface="Calibri"/>
              </a:rPr>
              <a:t>त्वचा स्पर्श, दर्द, गर्मी और ठंड के लिए ग्राही अंग के रूप में भी कार्य करती है।</a:t>
            </a:r>
            <a:endParaRPr lang="en-IN" sz="2800" dirty="0">
              <a:solidFill>
                <a:prstClr val="black"/>
              </a:solidFill>
              <a:latin typeface="Calibri"/>
            </a:endParaRPr>
          </a:p>
          <a:p>
            <a:pPr lvl="0" algn="just">
              <a:spcBef>
                <a:spcPct val="20000"/>
              </a:spcBef>
              <a:defRPr/>
            </a:pPr>
            <a:endParaRPr lang="hi-IN" sz="2800" dirty="0">
              <a:solidFill>
                <a:prstClr val="black"/>
              </a:solidFill>
              <a:latin typeface="Calibri"/>
            </a:endParaRPr>
          </a:p>
          <a:p>
            <a:pPr marL="228600" lvl="0" indent="-228600" algn="just">
              <a:spcBef>
                <a:spcPct val="20000"/>
              </a:spcBef>
              <a:buFont typeface="Arial" pitchFamily="34" charset="0"/>
              <a:buChar char="•"/>
              <a:defRPr/>
            </a:pPr>
            <a:r>
              <a:rPr lang="hi-IN" sz="2800" dirty="0">
                <a:solidFill>
                  <a:prstClr val="black"/>
                </a:solidFill>
                <a:latin typeface="Calibri"/>
              </a:rPr>
              <a:t>एपिडर्मिस त्वचा की सबसे बाहरी परत होती है और इसमें कोशिकाएँ होती हैं जो इसे रंग प्रदान करती हैं।</a:t>
            </a:r>
            <a:endParaRPr lang="en-US" sz="28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600784" y="2657091"/>
            <a:ext cx="4572000" cy="769441"/>
          </a:xfrm>
          <a:prstGeom prst="rect">
            <a:avLst/>
          </a:prstGeom>
        </p:spPr>
        <p:txBody>
          <a:bodyPr>
            <a:spAutoFit/>
          </a:bodyPr>
          <a:lstStyle/>
          <a:p>
            <a:pPr lvl="0"/>
            <a:r>
              <a:rPr lang="hi-IN" sz="4400" b="1" u="sng" dirty="0">
                <a:solidFill>
                  <a:srgbClr val="FF0000"/>
                </a:solidFill>
                <a:latin typeface="Calibri"/>
              </a:rPr>
              <a:t>त्वचा</a:t>
            </a:r>
            <a:endParaRPr lang="en-IN" sz="3200" kern="0" dirty="0">
              <a:solidFill>
                <a:sysClr val="windowText" lastClr="000000"/>
              </a:solidFill>
            </a:endParaRPr>
          </a:p>
        </p:txBody>
      </p:sp>
    </p:spTree>
    <p:extLst>
      <p:ext uri="{BB962C8B-B14F-4D97-AF65-F5344CB8AC3E}">
        <p14:creationId xmlns:p14="http://schemas.microsoft.com/office/powerpoint/2010/main" val="44499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987824" y="4727"/>
            <a:ext cx="615617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lgn="just">
              <a:spcBef>
                <a:spcPct val="20000"/>
              </a:spcBef>
              <a:defRPr/>
            </a:pPr>
            <a:endParaRPr lang="en-US" sz="3200" u="sng" dirty="0">
              <a:solidFill>
                <a:prstClr val="black"/>
              </a:solidFill>
              <a:latin typeface="Calibri"/>
            </a:endParaRPr>
          </a:p>
          <a:p>
            <a:pPr lvl="0" algn="just">
              <a:spcBef>
                <a:spcPct val="20000"/>
              </a:spcBef>
              <a:defRPr/>
            </a:pPr>
            <a:endParaRPr lang="en-US" sz="3200" u="sng" dirty="0">
              <a:solidFill>
                <a:prstClr val="black"/>
              </a:solidFill>
              <a:latin typeface="Calibri"/>
            </a:endParaRPr>
          </a:p>
          <a:p>
            <a:pPr lvl="0" algn="just">
              <a:spcBef>
                <a:spcPct val="20000"/>
              </a:spcBef>
              <a:defRPr/>
            </a:pPr>
            <a:endParaRPr lang="en-US" sz="3200" u="sng" dirty="0">
              <a:solidFill>
                <a:prstClr val="black"/>
              </a:solidFill>
              <a:latin typeface="Calibri"/>
            </a:endParaRPr>
          </a:p>
          <a:p>
            <a:pPr lvl="0" algn="just">
              <a:spcBef>
                <a:spcPct val="20000"/>
              </a:spcBef>
              <a:defRPr/>
            </a:pPr>
            <a:r>
              <a:rPr lang="hi-IN" sz="3200" dirty="0">
                <a:solidFill>
                  <a:prstClr val="black"/>
                </a:solidFill>
                <a:latin typeface="Calibri"/>
              </a:rPr>
              <a:t>अनुप्रस्थ तल: वह काल्पनिक तल जो नाभि से होकर गुजरता है और शरीर को दो भागों में विभाजित करता है - ऊपरी आधा और निचला आधा।</a:t>
            </a:r>
            <a:endParaRPr lang="en-IN" sz="3200" dirty="0">
              <a:solidFill>
                <a:prstClr val="black"/>
              </a:solidFill>
              <a:latin typeface="Calibri"/>
            </a:endParaRPr>
          </a:p>
          <a:p>
            <a:pPr lvl="0" algn="just">
              <a:spcBef>
                <a:spcPct val="20000"/>
              </a:spcBef>
              <a:defRPr/>
            </a:pPr>
            <a:r>
              <a:rPr lang="hi-IN" sz="3200" dirty="0">
                <a:solidFill>
                  <a:prstClr val="black"/>
                </a:solidFill>
                <a:latin typeface="Calibri"/>
              </a:rPr>
              <a:t>ललाट तल: वह काल्पनिक तल जो शरीर को दो भागों में विभाजित करता है - अग्र भाग और पश्च भाग।</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Rectangle 5">
            <a:extLst>
              <a:ext uri="{FF2B5EF4-FFF2-40B4-BE49-F238E27FC236}">
                <a16:creationId xmlns:a16="http://schemas.microsoft.com/office/drawing/2014/main" xmlns="" id="{DECD98C2-C59B-40E8-B9A1-2A0960C8A85D}"/>
              </a:ext>
            </a:extLst>
          </p:cNvPr>
          <p:cNvSpPr/>
          <p:nvPr/>
        </p:nvSpPr>
        <p:spPr>
          <a:xfrm>
            <a:off x="179512" y="2705725"/>
            <a:ext cx="2952328" cy="584775"/>
          </a:xfrm>
          <a:prstGeom prst="rect">
            <a:avLst/>
          </a:prstGeom>
        </p:spPr>
        <p:txBody>
          <a:bodyPr wrap="square">
            <a:spAutoFit/>
          </a:bodyPr>
          <a:lstStyle/>
          <a:p>
            <a:pPr lvl="0">
              <a:defRPr/>
            </a:pPr>
            <a:r>
              <a:rPr lang="hi-IN" sz="3200" b="1" u="sng" kern="0" dirty="0">
                <a:solidFill>
                  <a:srgbClr val="FF0000"/>
                </a:solidFill>
                <a:latin typeface="Calibri"/>
              </a:rPr>
              <a:t>शारीरिक तल</a:t>
            </a:r>
            <a:endParaRPr lang="en-IN" sz="3200" kern="0" dirty="0">
              <a:solidFill>
                <a:sysClr val="windowText" lastClr="000000"/>
              </a:solidFill>
            </a:endParaRPr>
          </a:p>
        </p:txBody>
      </p:sp>
    </p:spTree>
    <p:extLst>
      <p:ext uri="{BB962C8B-B14F-4D97-AF65-F5344CB8AC3E}">
        <p14:creationId xmlns:p14="http://schemas.microsoft.com/office/powerpoint/2010/main" val="1905899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2627784" y="0"/>
            <a:ext cx="6506228"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lvl="0" indent="-228600" algn="just">
              <a:spcBef>
                <a:spcPct val="20000"/>
              </a:spcBef>
              <a:buFont typeface="Arial" pitchFamily="34" charset="0"/>
              <a:buChar char="•"/>
              <a:defRPr/>
            </a:pPr>
            <a:endParaRPr lang="en-US" sz="3200" dirty="0">
              <a:solidFill>
                <a:prstClr val="black"/>
              </a:solidFill>
              <a:latin typeface="Calibri"/>
            </a:endParaRPr>
          </a:p>
          <a:p>
            <a:pPr lvl="0" algn="just">
              <a:spcBef>
                <a:spcPct val="20000"/>
              </a:spcBef>
              <a:defRPr/>
            </a:pPr>
            <a:endParaRPr lang="en-US"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डर्मिस, या दूसरी परत, रक्त वाहिकाओं का एक विशाल नेटवर्क होता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त्वचा की सबसे गहरी परतों में रोमकूप, स्वेद और तेल ग्रंथियाँ, और संवेदी तंत्रिकाएँ होती हैं।</a:t>
            </a:r>
            <a:endParaRPr lang="en-IN" sz="3200" dirty="0">
              <a:solidFill>
                <a:prstClr val="black"/>
              </a:solidFill>
              <a:latin typeface="Calibri"/>
            </a:endParaRPr>
          </a:p>
          <a:p>
            <a:pPr lvl="0" algn="just">
              <a:spcBef>
                <a:spcPct val="20000"/>
              </a:spcBef>
              <a:defRPr/>
            </a:pPr>
            <a:endParaRPr lang="hi-IN" sz="3200" dirty="0">
              <a:solidFill>
                <a:prstClr val="black"/>
              </a:solidFill>
              <a:latin typeface="Calibri"/>
            </a:endParaRPr>
          </a:p>
          <a:p>
            <a:pPr marL="228600" lvl="0" indent="-228600" algn="just">
              <a:spcBef>
                <a:spcPct val="20000"/>
              </a:spcBef>
              <a:buFont typeface="Arial" pitchFamily="34" charset="0"/>
              <a:buChar char="•"/>
              <a:defRPr/>
            </a:pPr>
            <a:r>
              <a:rPr lang="hi-IN" sz="3200" dirty="0">
                <a:solidFill>
                  <a:prstClr val="black"/>
                </a:solidFill>
                <a:latin typeface="Calibri"/>
              </a:rPr>
              <a:t>त्वचा के ठीक नीचे चमड़े के नीचे वसा ऊतक की एक परत होती है।</a:t>
            </a:r>
            <a:endParaRPr lang="en-US" sz="3200" dirty="0">
              <a:solidFill>
                <a:prstClr val="black"/>
              </a:solidFill>
              <a:latin typeface="Calibri"/>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769441"/>
          </a:xfrm>
          <a:prstGeom prst="rect">
            <a:avLst/>
          </a:prstGeom>
        </p:spPr>
        <p:txBody>
          <a:bodyPr>
            <a:spAutoFit/>
          </a:bodyPr>
          <a:lstStyle/>
          <a:p>
            <a:pPr lvl="0"/>
            <a:r>
              <a:rPr lang="hi-IN" sz="4400" b="1" u="sng" dirty="0">
                <a:solidFill>
                  <a:srgbClr val="FF0000"/>
                </a:solidFill>
                <a:latin typeface="Calibri"/>
              </a:rPr>
              <a:t>त्वचा</a:t>
            </a:r>
            <a:endParaRPr lang="en-IN" sz="3200" kern="0" dirty="0">
              <a:solidFill>
                <a:sysClr val="windowText" lastClr="000000"/>
              </a:solidFill>
            </a:endParaRPr>
          </a:p>
        </p:txBody>
      </p:sp>
    </p:spTree>
    <p:extLst>
      <p:ext uri="{BB962C8B-B14F-4D97-AF65-F5344CB8AC3E}">
        <p14:creationId xmlns:p14="http://schemas.microsoft.com/office/powerpoint/2010/main" val="87165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203848" y="0"/>
            <a:ext cx="5930164"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228600" marR="0" lvl="0"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28600" marR="0" lvl="0" indent="-2286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169642" y="2368311"/>
            <a:ext cx="3123185" cy="577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4" name="Rectangle 3">
            <a:extLst>
              <a:ext uri="{FF2B5EF4-FFF2-40B4-BE49-F238E27FC236}">
                <a16:creationId xmlns:a16="http://schemas.microsoft.com/office/drawing/2014/main" xmlns="" id="{58B2B944-B1B4-4640-8CB7-38125172B31A}"/>
              </a:ext>
            </a:extLst>
          </p:cNvPr>
          <p:cNvSpPr/>
          <p:nvPr/>
        </p:nvSpPr>
        <p:spPr>
          <a:xfrm>
            <a:off x="169642" y="2578409"/>
            <a:ext cx="4572000" cy="769441"/>
          </a:xfrm>
          <a:prstGeom prst="rect">
            <a:avLst/>
          </a:prstGeom>
        </p:spPr>
        <p:txBody>
          <a:bodyPr>
            <a:spAutoFit/>
          </a:bodyPr>
          <a:lstStyle/>
          <a:p>
            <a:pPr lvl="0"/>
            <a:r>
              <a:rPr lang="hi-IN" sz="4400" b="1" u="sng" dirty="0">
                <a:solidFill>
                  <a:srgbClr val="FF0000"/>
                </a:solidFill>
                <a:latin typeface="Calibri"/>
              </a:rPr>
              <a:t>त्वचा</a:t>
            </a:r>
            <a:endParaRPr lang="en-IN" sz="3200" kern="0" dirty="0">
              <a:solidFill>
                <a:sysClr val="windowText" lastClr="000000"/>
              </a:solidFill>
            </a:endParaRPr>
          </a:p>
        </p:txBody>
      </p:sp>
      <p:pic>
        <p:nvPicPr>
          <p:cNvPr id="9" name="Picture 2">
            <a:extLst>
              <a:ext uri="{FF2B5EF4-FFF2-40B4-BE49-F238E27FC236}">
                <a16:creationId xmlns:a16="http://schemas.microsoft.com/office/drawing/2014/main" xmlns="" id="{6A214441-05E0-44C5-816E-4F5180FFA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39971"/>
            <a:ext cx="5930164" cy="567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779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63C118-EA41-15B8-AA1D-80A05D0C9C3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A547628-1AD5-A8BD-F258-7F36113BDC32}"/>
              </a:ext>
            </a:extLst>
          </p:cNvPr>
          <p:cNvSpPr/>
          <p:nvPr/>
        </p:nvSpPr>
        <p:spPr>
          <a:xfrm>
            <a:off x="3715894" y="867666"/>
            <a:ext cx="5428106" cy="5140288"/>
          </a:xfrm>
          <a:prstGeom prst="roundRect">
            <a:avLst>
              <a:gd name="adj" fmla="val 1583"/>
            </a:avLst>
          </a:prstGeom>
          <a:solidFill>
            <a:srgbClr val="EAEAEA"/>
          </a:solidFill>
          <a:ln w="12700">
            <a:miter lim="400000"/>
          </a:ln>
        </p:spPr>
        <p:txBody>
          <a:bodyPr lIns="22018" tIns="22018" rIns="22018" bIns="22018"/>
          <a:lstStyle/>
          <a:p>
            <a:pPr defTabSz="342900"/>
            <a:endParaRPr sz="1350">
              <a:solidFill>
                <a:prstClr val="white"/>
              </a:solidFill>
              <a:latin typeface="Open Sans"/>
            </a:endParaRPr>
          </a:p>
        </p:txBody>
      </p:sp>
      <p:sp>
        <p:nvSpPr>
          <p:cNvPr id="223" name="Ensure your safety and the safety of your crew, the patient, and bystanders…">
            <a:extLst>
              <a:ext uri="{FF2B5EF4-FFF2-40B4-BE49-F238E27FC236}">
                <a16:creationId xmlns:a16="http://schemas.microsoft.com/office/drawing/2014/main" xmlns="" id="{32F21841-3EA0-D976-E6A6-969F3A9AAB6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defTabSz="342900">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rgbClr val="EBEBE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666FDF9-9B90-DDAE-E89B-4AB5ADDD66A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4" name="Picture 3">
            <a:extLst>
              <a:ext uri="{FF2B5EF4-FFF2-40B4-BE49-F238E27FC236}">
                <a16:creationId xmlns:a16="http://schemas.microsoft.com/office/drawing/2014/main" xmlns="" id="{E9A42595-02DD-FF2B-7A58-3C068DDDA46E}"/>
              </a:ext>
            </a:extLst>
          </p:cNvPr>
          <p:cNvPicPr>
            <a:picLocks noChangeAspect="1"/>
          </p:cNvPicPr>
          <p:nvPr/>
        </p:nvPicPr>
        <p:blipFill>
          <a:blip r:embed="rId3" cstate="print"/>
          <a:stretch>
            <a:fillRect/>
          </a:stretch>
        </p:blipFill>
        <p:spPr>
          <a:xfrm>
            <a:off x="6101415" y="5087890"/>
            <a:ext cx="984679" cy="195817"/>
          </a:xfrm>
          <a:prstGeom prst="rect">
            <a:avLst/>
          </a:prstGeom>
        </p:spPr>
      </p:pic>
      <p:pic>
        <p:nvPicPr>
          <p:cNvPr id="3" name="Picture 2">
            <a:extLst>
              <a:ext uri="{FF2B5EF4-FFF2-40B4-BE49-F238E27FC236}">
                <a16:creationId xmlns:a16="http://schemas.microsoft.com/office/drawing/2014/main" xmlns="" id="{57CFDBB0-76E4-90E4-5259-F2B544C3BF69}"/>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8" name="Rectangle 7">
            <a:extLst>
              <a:ext uri="{FF2B5EF4-FFF2-40B4-BE49-F238E27FC236}">
                <a16:creationId xmlns:a16="http://schemas.microsoft.com/office/drawing/2014/main" xmlns="" id="{CCAAA3D3-621B-0017-0B06-34E7EB8D7049}"/>
              </a:ext>
            </a:extLst>
          </p:cNvPr>
          <p:cNvSpPr/>
          <p:nvPr/>
        </p:nvSpPr>
        <p:spPr>
          <a:xfrm>
            <a:off x="3866029" y="1234247"/>
            <a:ext cx="5277971" cy="911788"/>
          </a:xfrm>
          <a:prstGeom prst="rect">
            <a:avLst/>
          </a:prstGeom>
        </p:spPr>
        <p:txBody>
          <a:bodyPr wrap="square">
            <a:spAutoFit/>
          </a:bodyPr>
          <a:lstStyle>
            <a:lvl1pPr marL="571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79388">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28625" defTabSz="342900">
              <a:lnSpc>
                <a:spcPct val="105000"/>
              </a:lnSpc>
              <a:spcBef>
                <a:spcPts val="891"/>
              </a:spcBef>
            </a:pPr>
            <a:endParaRPr lang="en-US" altLang="en-US" sz="2100" dirty="0">
              <a:solidFill>
                <a:srgbClr val="002060"/>
              </a:solidFill>
              <a:latin typeface="Times New Roman" panose="02020603050405020304" pitchFamily="18" charset="0"/>
              <a:ea typeface="Trebuchet MS" panose="020B0603020202020204" pitchFamily="34" charset="0"/>
              <a:cs typeface="Times New Roman" panose="02020603050405020304" pitchFamily="18" charset="0"/>
            </a:endParaRPr>
          </a:p>
          <a:p>
            <a:pPr marL="428625" algn="just" defTabSz="342900">
              <a:spcBef>
                <a:spcPct val="30000"/>
              </a:spcBef>
            </a:pPr>
            <a:endParaRPr lang="en-US" altLang="en-US" sz="2400" b="1" dirty="0">
              <a:solidFill>
                <a:srgbClr val="002060"/>
              </a:solidFill>
            </a:endParaRPr>
          </a:p>
        </p:txBody>
      </p:sp>
      <p:sp>
        <p:nvSpPr>
          <p:cNvPr id="11" name="Content Placeholder 2">
            <a:extLst>
              <a:ext uri="{FF2B5EF4-FFF2-40B4-BE49-F238E27FC236}">
                <a16:creationId xmlns:a16="http://schemas.microsoft.com/office/drawing/2014/main" xmlns="" id="{CB186CE2-D5B4-D376-6756-F67D449BA0A5}"/>
              </a:ext>
            </a:extLst>
          </p:cNvPr>
          <p:cNvSpPr txBox="1">
            <a:spLocks/>
          </p:cNvSpPr>
          <p:nvPr/>
        </p:nvSpPr>
        <p:spPr>
          <a:xfrm>
            <a:off x="80682" y="1627361"/>
            <a:ext cx="3583642" cy="280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defRPr/>
            </a:pPr>
            <a:endParaRPr lang="en-IN" sz="6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endParaRPr>
          </a:p>
          <a:p>
            <a:pPr marL="0" indent="0" algn="ctr" defTabSz="685800">
              <a:buNone/>
              <a:defRPr/>
            </a:pPr>
            <a:r>
              <a:rPr lang="hi-IN" sz="5400" b="1" kern="10" dirty="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Arial Black"/>
              </a:rPr>
              <a:t>धन्यवाद</a:t>
            </a:r>
            <a:endParaRPr lang="en-IN" sz="2400" dirty="0">
              <a:solidFill>
                <a:prstClr val="white"/>
              </a:solidFill>
              <a:latin typeface="Century Gothic" panose="020B0502020202020204"/>
            </a:endParaRPr>
          </a:p>
        </p:txBody>
      </p:sp>
      <p:pic>
        <p:nvPicPr>
          <p:cNvPr id="12" name="Picture 3">
            <a:extLst>
              <a:ext uri="{FF2B5EF4-FFF2-40B4-BE49-F238E27FC236}">
                <a16:creationId xmlns:a16="http://schemas.microsoft.com/office/drawing/2014/main" xmlns="" id="{388992D3-7625-D28A-E5F3-26C22F9FF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459" y="964827"/>
            <a:ext cx="5248859" cy="493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08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4727"/>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3"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3" cstate="print"/>
          <a:stretch>
            <a:fillRect/>
          </a:stretch>
        </p:blipFill>
        <p:spPr>
          <a:xfrm>
            <a:off x="1550775" y="5189688"/>
            <a:ext cx="360921" cy="155396"/>
          </a:xfrm>
          <a:prstGeom prst="rect">
            <a:avLst/>
          </a:prstGeom>
        </p:spPr>
      </p:pic>
      <p:graphicFrame>
        <p:nvGraphicFramePr>
          <p:cNvPr id="9" name="Object 16">
            <a:extLst>
              <a:ext uri="{FF2B5EF4-FFF2-40B4-BE49-F238E27FC236}">
                <a16:creationId xmlns:a16="http://schemas.microsoft.com/office/drawing/2014/main" xmlns="" id="{0693C920-2570-4E40-89E1-B448A3D89725}"/>
              </a:ext>
            </a:extLst>
          </p:cNvPr>
          <p:cNvGraphicFramePr>
            <a:graphicFrameLocks noChangeAspect="1"/>
          </p:cNvGraphicFramePr>
          <p:nvPr/>
        </p:nvGraphicFramePr>
        <p:xfrm>
          <a:off x="5508105" y="1750041"/>
          <a:ext cx="2170868" cy="4065803"/>
        </p:xfrm>
        <a:graphic>
          <a:graphicData uri="http://schemas.openxmlformats.org/presentationml/2006/ole">
            <mc:AlternateContent xmlns:mc="http://schemas.openxmlformats.org/markup-compatibility/2006">
              <mc:Choice xmlns:v="urn:schemas-microsoft-com:vml" Requires="v">
                <p:oleObj spid="_x0000_s2050" name="Bitmap Image" r:id="rId4" imgW="2572109" imgH="4086795" progId="PBrush">
                  <p:embed/>
                </p:oleObj>
              </mc:Choice>
              <mc:Fallback>
                <p:oleObj name="Bitmap Image" r:id="rId4" imgW="2572109" imgH="4086795" progId="PBrush">
                  <p:embed/>
                  <p:pic>
                    <p:nvPicPr>
                      <p:cNvPr id="9" name="Object 16">
                        <a:extLst>
                          <a:ext uri="{FF2B5EF4-FFF2-40B4-BE49-F238E27FC236}">
                            <a16:creationId xmlns:a16="http://schemas.microsoft.com/office/drawing/2014/main" xmlns="" id="{0693C920-2570-4E40-89E1-B448A3D89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5" y="1750041"/>
                        <a:ext cx="2170868" cy="4065803"/>
                      </a:xfrm>
                      <a:prstGeom prst="rect">
                        <a:avLst/>
                      </a:prstGeom>
                      <a:noFill/>
                      <a:ln w="38100">
                        <a:solidFill>
                          <a:srgbClr val="800000"/>
                        </a:solidFill>
                        <a:miter lim="800000"/>
                        <a:headEnd/>
                        <a:tailEnd/>
                      </a:ln>
                      <a:effectLst/>
                    </p:spPr>
                  </p:pic>
                </p:oleObj>
              </mc:Fallback>
            </mc:AlternateContent>
          </a:graphicData>
        </a:graphic>
      </p:graphicFrame>
      <p:sp>
        <p:nvSpPr>
          <p:cNvPr id="10" name="Rectangle 14">
            <a:extLst>
              <a:ext uri="{FF2B5EF4-FFF2-40B4-BE49-F238E27FC236}">
                <a16:creationId xmlns:a16="http://schemas.microsoft.com/office/drawing/2014/main" xmlns="" id="{5F7E2D2E-01D6-485E-B851-5AC4F9CDA432}"/>
              </a:ext>
            </a:extLst>
          </p:cNvPr>
          <p:cNvSpPr>
            <a:spLocks noChangeArrowheads="1"/>
          </p:cNvSpPr>
          <p:nvPr/>
        </p:nvSpPr>
        <p:spPr bwMode="auto">
          <a:xfrm>
            <a:off x="7904334" y="3330470"/>
            <a:ext cx="1066800" cy="457200"/>
          </a:xfrm>
          <a:prstGeom prst="rect">
            <a:avLst/>
          </a:prstGeom>
          <a:solidFill>
            <a:srgbClr val="C0504D">
              <a:lumMod val="60000"/>
              <a:lumOff val="40000"/>
            </a:srgbClr>
          </a:solidFill>
          <a:ln w="9525">
            <a:noFill/>
            <a:miter lim="800000"/>
            <a:headEnd/>
            <a:tailEnd/>
          </a:ln>
        </p:spPr>
        <p:txBody>
          <a:bodyPr wrap="none" anchor="ctr"/>
          <a:lstStyle/>
          <a:p>
            <a:pPr lvl="0" algn="ctr">
              <a:defRPr/>
            </a:pPr>
            <a:r>
              <a:rPr lang="hi-IN" kern="0" dirty="0">
                <a:solidFill>
                  <a:srgbClr val="C0504D">
                    <a:lumMod val="75000"/>
                  </a:srgbClr>
                </a:solidFill>
                <a:latin typeface="Calibri"/>
              </a:rPr>
              <a:t>बाएं</a:t>
            </a:r>
            <a:endParaRPr kumimoji="0" lang="en-US" sz="1800" b="0" i="0" u="none" strike="noStrike" kern="0" cap="none" spc="0" normalizeH="0" baseline="0" noProof="0" dirty="0">
              <a:ln>
                <a:noFill/>
              </a:ln>
              <a:solidFill>
                <a:srgbClr val="C0504D">
                  <a:lumMod val="75000"/>
                </a:srgbClr>
              </a:solidFill>
              <a:effectLst/>
              <a:uLnTx/>
              <a:uFillTx/>
              <a:latin typeface="Calibri"/>
            </a:endParaRPr>
          </a:p>
        </p:txBody>
      </p:sp>
      <p:sp>
        <p:nvSpPr>
          <p:cNvPr id="11" name="Rectangle 13">
            <a:extLst>
              <a:ext uri="{FF2B5EF4-FFF2-40B4-BE49-F238E27FC236}">
                <a16:creationId xmlns:a16="http://schemas.microsoft.com/office/drawing/2014/main" xmlns="" id="{9452E2BD-0D68-4C1B-8878-AA11EEB7AA94}"/>
              </a:ext>
            </a:extLst>
          </p:cNvPr>
          <p:cNvSpPr>
            <a:spLocks noChangeArrowheads="1"/>
          </p:cNvSpPr>
          <p:nvPr/>
        </p:nvSpPr>
        <p:spPr bwMode="auto">
          <a:xfrm>
            <a:off x="4038600" y="3429000"/>
            <a:ext cx="1066800" cy="457200"/>
          </a:xfrm>
          <a:prstGeom prst="rect">
            <a:avLst/>
          </a:prstGeom>
          <a:solidFill>
            <a:srgbClr val="C0504D">
              <a:lumMod val="60000"/>
              <a:lumOff val="40000"/>
            </a:srgbClr>
          </a:solidFill>
          <a:ln w="9525">
            <a:noFill/>
            <a:miter lim="800000"/>
            <a:headEnd/>
            <a:tailEnd/>
          </a:ln>
        </p:spPr>
        <p:txBody>
          <a:bodyPr wrap="none" anchor="ctr"/>
          <a:lstStyle/>
          <a:p>
            <a:pPr lvl="0" algn="ctr">
              <a:defRPr/>
            </a:pPr>
            <a:r>
              <a:rPr lang="hi-IN" kern="0" dirty="0">
                <a:solidFill>
                  <a:srgbClr val="800000"/>
                </a:solidFill>
                <a:latin typeface="Calibri"/>
              </a:rPr>
              <a:t>दायां</a:t>
            </a:r>
            <a:endParaRPr kumimoji="0" lang="en-US" sz="1800" b="0" i="0" u="none" strike="noStrike" kern="0" cap="none" spc="0" normalizeH="0" baseline="0" noProof="0" dirty="0">
              <a:ln>
                <a:noFill/>
              </a:ln>
              <a:solidFill>
                <a:srgbClr val="800000"/>
              </a:solidFill>
              <a:effectLst/>
              <a:uLnTx/>
              <a:uFillTx/>
              <a:latin typeface="Calibri"/>
            </a:endParaRPr>
          </a:p>
        </p:txBody>
      </p:sp>
      <p:sp>
        <p:nvSpPr>
          <p:cNvPr id="12" name="Text Box 8">
            <a:extLst>
              <a:ext uri="{FF2B5EF4-FFF2-40B4-BE49-F238E27FC236}">
                <a16:creationId xmlns:a16="http://schemas.microsoft.com/office/drawing/2014/main" xmlns="" id="{883AD1E5-1D01-4253-9727-54CB3F49E52F}"/>
              </a:ext>
            </a:extLst>
          </p:cNvPr>
          <p:cNvSpPr txBox="1">
            <a:spLocks noChangeArrowheads="1"/>
          </p:cNvSpPr>
          <p:nvPr/>
        </p:nvSpPr>
        <p:spPr bwMode="auto">
          <a:xfrm>
            <a:off x="5082520" y="6046084"/>
            <a:ext cx="2962957" cy="584201"/>
          </a:xfrm>
          <a:prstGeom prst="rect">
            <a:avLst/>
          </a:prstGeom>
          <a:solidFill>
            <a:srgbClr val="C0504D">
              <a:lumMod val="60000"/>
              <a:lumOff val="40000"/>
            </a:srgbClr>
          </a:solidFill>
          <a:ln w="9525">
            <a:noFill/>
            <a:miter lim="800000"/>
            <a:headEnd/>
            <a:tailEnd/>
          </a:ln>
        </p:spPr>
        <p:txBody>
          <a:bodyPr wrap="square">
            <a:spAutoFit/>
          </a:bodyPr>
          <a:lstStyle/>
          <a:p>
            <a:pPr lvl="0" algn="ctr">
              <a:spcBef>
                <a:spcPct val="50000"/>
              </a:spcBef>
              <a:defRPr/>
            </a:pPr>
            <a:r>
              <a:rPr lang="hi-IN" sz="3200" kern="0" dirty="0">
                <a:solidFill>
                  <a:srgbClr val="FF0000"/>
                </a:solidFill>
                <a:latin typeface="Calibri"/>
              </a:rPr>
              <a:t>मध्य तल</a:t>
            </a:r>
            <a:endParaRPr kumimoji="0" lang="en-US" sz="3200" b="0" i="0" u="none" strike="noStrike" kern="0" cap="none" spc="0" normalizeH="0" baseline="0" noProof="0" dirty="0">
              <a:ln>
                <a:noFill/>
              </a:ln>
              <a:solidFill>
                <a:srgbClr val="FF0000"/>
              </a:solidFill>
              <a:effectLst/>
              <a:uLnTx/>
              <a:uFillTx/>
              <a:latin typeface="Calibri"/>
            </a:endParaRPr>
          </a:p>
        </p:txBody>
      </p:sp>
      <p:cxnSp>
        <p:nvCxnSpPr>
          <p:cNvPr id="13" name="Straight Connector 12">
            <a:extLst>
              <a:ext uri="{FF2B5EF4-FFF2-40B4-BE49-F238E27FC236}">
                <a16:creationId xmlns:a16="http://schemas.microsoft.com/office/drawing/2014/main" xmlns="" id="{A463B029-6DA7-444D-BD19-01DCEA017ACB}"/>
              </a:ext>
            </a:extLst>
          </p:cNvPr>
          <p:cNvCxnSpPr>
            <a:cxnSpLocks/>
          </p:cNvCxnSpPr>
          <p:nvPr/>
        </p:nvCxnSpPr>
        <p:spPr bwMode="auto">
          <a:xfrm flipH="1">
            <a:off x="6472026" y="1750041"/>
            <a:ext cx="132139" cy="3983215"/>
          </a:xfrm>
          <a:prstGeom prst="line">
            <a:avLst/>
          </a:prstGeom>
          <a:noFill/>
          <a:ln w="38100" cap="flat" cmpd="sng" algn="ctr">
            <a:solidFill>
              <a:sysClr val="windowText" lastClr="000000">
                <a:shade val="95000"/>
                <a:satMod val="105000"/>
              </a:sysClr>
            </a:solidFill>
            <a:prstDash val="solid"/>
            <a:headEnd type="none" w="med" len="med"/>
            <a:tailEnd type="none" w="med" len="med"/>
          </a:ln>
          <a:effectLst/>
        </p:spPr>
      </p:cxnSp>
      <p:sp>
        <p:nvSpPr>
          <p:cNvPr id="4" name="Rectangle 3">
            <a:extLst>
              <a:ext uri="{FF2B5EF4-FFF2-40B4-BE49-F238E27FC236}">
                <a16:creationId xmlns:a16="http://schemas.microsoft.com/office/drawing/2014/main" xmlns="" id="{4E4643E7-4128-6EF8-0201-5476A45A037E}"/>
              </a:ext>
            </a:extLst>
          </p:cNvPr>
          <p:cNvSpPr/>
          <p:nvPr/>
        </p:nvSpPr>
        <p:spPr>
          <a:xfrm>
            <a:off x="435532" y="3172719"/>
            <a:ext cx="2952328" cy="584775"/>
          </a:xfrm>
          <a:prstGeom prst="rect">
            <a:avLst/>
          </a:prstGeom>
        </p:spPr>
        <p:txBody>
          <a:bodyPr wrap="square">
            <a:spAutoFit/>
          </a:bodyPr>
          <a:lstStyle/>
          <a:p>
            <a:pPr lvl="0">
              <a:defRPr/>
            </a:pPr>
            <a:r>
              <a:rPr lang="hi-IN" sz="3200" b="1" u="sng" kern="0" dirty="0">
                <a:solidFill>
                  <a:srgbClr val="FF0000"/>
                </a:solidFill>
                <a:latin typeface="Calibri"/>
                <a:ea typeface="+mj-ea"/>
                <a:cs typeface="+mj-cs"/>
              </a:rPr>
              <a:t>शारीरिक तल</a:t>
            </a:r>
            <a:endParaRPr kumimoji="0" lang="en-IN"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8387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4727"/>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3"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3" cstate="print"/>
          <a:stretch>
            <a:fillRect/>
          </a:stretch>
        </p:blipFill>
        <p:spPr>
          <a:xfrm>
            <a:off x="1550775" y="5189688"/>
            <a:ext cx="360921" cy="155396"/>
          </a:xfrm>
          <a:prstGeom prst="rect">
            <a:avLst/>
          </a:prstGeom>
        </p:spPr>
      </p:pic>
      <p:graphicFrame>
        <p:nvGraphicFramePr>
          <p:cNvPr id="14" name="Object 7">
            <a:extLst>
              <a:ext uri="{FF2B5EF4-FFF2-40B4-BE49-F238E27FC236}">
                <a16:creationId xmlns:a16="http://schemas.microsoft.com/office/drawing/2014/main" xmlns="" id="{FF13C048-16A3-4B8D-97FB-FCBA35C96076}"/>
              </a:ext>
            </a:extLst>
          </p:cNvPr>
          <p:cNvGraphicFramePr>
            <a:graphicFrameLocks noChangeAspect="1"/>
          </p:cNvGraphicFramePr>
          <p:nvPr/>
        </p:nvGraphicFramePr>
        <p:xfrm>
          <a:off x="5808828" y="1952171"/>
          <a:ext cx="1812177" cy="3687326"/>
        </p:xfrm>
        <a:graphic>
          <a:graphicData uri="http://schemas.openxmlformats.org/presentationml/2006/ole">
            <mc:AlternateContent xmlns:mc="http://schemas.openxmlformats.org/markup-compatibility/2006">
              <mc:Choice xmlns:v="urn:schemas-microsoft-com:vml" Requires="v">
                <p:oleObj spid="_x0000_s3074" name="Bitmap Image" r:id="rId4" imgW="2514286" imgH="4277322" progId="PBrush">
                  <p:embed/>
                </p:oleObj>
              </mc:Choice>
              <mc:Fallback>
                <p:oleObj name="Bitmap Image" r:id="rId4" imgW="2514286" imgH="4277322" progId="PBrush">
                  <p:embed/>
                  <p:pic>
                    <p:nvPicPr>
                      <p:cNvPr id="14" name="Object 7">
                        <a:extLst>
                          <a:ext uri="{FF2B5EF4-FFF2-40B4-BE49-F238E27FC236}">
                            <a16:creationId xmlns:a16="http://schemas.microsoft.com/office/drawing/2014/main" xmlns="" id="{FF13C048-16A3-4B8D-97FB-FCBA35C96076}"/>
                          </a:ext>
                        </a:extLst>
                      </p:cNvPr>
                      <p:cNvPicPr>
                        <a:picLocks noChangeAspect="1" noChangeArrowheads="1"/>
                      </p:cNvPicPr>
                      <p:nvPr/>
                    </p:nvPicPr>
                    <p:blipFill>
                      <a:blip r:embed="rId5">
                        <a:lum bright="18000" contrast="30000"/>
                        <a:extLst>
                          <a:ext uri="{28A0092B-C50C-407E-A947-70E740481C1C}">
                            <a14:useLocalDpi xmlns:a14="http://schemas.microsoft.com/office/drawing/2010/main" val="0"/>
                          </a:ext>
                        </a:extLst>
                      </a:blip>
                      <a:srcRect/>
                      <a:stretch>
                        <a:fillRect/>
                      </a:stretch>
                    </p:blipFill>
                    <p:spPr bwMode="auto">
                      <a:xfrm>
                        <a:off x="5808828" y="1952171"/>
                        <a:ext cx="1812177" cy="3687326"/>
                      </a:xfrm>
                      <a:prstGeom prst="rect">
                        <a:avLst/>
                      </a:prstGeom>
                      <a:noFill/>
                    </p:spPr>
                  </p:pic>
                </p:oleObj>
              </mc:Fallback>
            </mc:AlternateContent>
          </a:graphicData>
        </a:graphic>
      </p:graphicFrame>
      <p:pic>
        <p:nvPicPr>
          <p:cNvPr id="4" name="Picture 3">
            <a:extLst>
              <a:ext uri="{FF2B5EF4-FFF2-40B4-BE49-F238E27FC236}">
                <a16:creationId xmlns:a16="http://schemas.microsoft.com/office/drawing/2014/main" xmlns="" id="{BA9C607A-E2A3-4AC2-B053-78C7A24D18F5}"/>
              </a:ext>
            </a:extLst>
          </p:cNvPr>
          <p:cNvPicPr>
            <a:picLocks noChangeAspect="1"/>
          </p:cNvPicPr>
          <p:nvPr/>
        </p:nvPicPr>
        <p:blipFill>
          <a:blip r:embed="rId6"/>
          <a:stretch>
            <a:fillRect/>
          </a:stretch>
        </p:blipFill>
        <p:spPr>
          <a:xfrm rot="5190432">
            <a:off x="6693560" y="2798425"/>
            <a:ext cx="160197" cy="1820817"/>
          </a:xfrm>
          <a:prstGeom prst="rect">
            <a:avLst/>
          </a:prstGeom>
        </p:spPr>
      </p:pic>
      <p:sp>
        <p:nvSpPr>
          <p:cNvPr id="16" name="Text Box 3">
            <a:extLst>
              <a:ext uri="{FF2B5EF4-FFF2-40B4-BE49-F238E27FC236}">
                <a16:creationId xmlns:a16="http://schemas.microsoft.com/office/drawing/2014/main" xmlns="" id="{57C7D949-9B5F-43CB-9529-D22B84212E9C}"/>
              </a:ext>
            </a:extLst>
          </p:cNvPr>
          <p:cNvSpPr txBox="1">
            <a:spLocks noChangeArrowheads="1"/>
          </p:cNvSpPr>
          <p:nvPr/>
        </p:nvSpPr>
        <p:spPr bwMode="auto">
          <a:xfrm>
            <a:off x="4049451" y="5884937"/>
            <a:ext cx="4729480" cy="584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algn="ctr" eaLnBrk="1" hangingPunct="1">
              <a:spcBef>
                <a:spcPct val="50000"/>
              </a:spcBef>
              <a:defRPr/>
            </a:pPr>
            <a:r>
              <a:rPr lang="hi-IN" sz="3200" kern="0" dirty="0">
                <a:solidFill>
                  <a:prstClr val="black"/>
                </a:solidFill>
              </a:rPr>
              <a:t>अनुप्रस्थ तल</a:t>
            </a:r>
            <a:endParaRPr kumimoji="0" lang="en-US" sz="3200" b="1" i="0" u="none" strike="noStrike" kern="0" cap="none" spc="0" normalizeH="0" baseline="0" noProof="0" dirty="0">
              <a:ln>
                <a:noFill/>
              </a:ln>
              <a:solidFill>
                <a:prstClr val="black"/>
              </a:solidFill>
              <a:effectLst/>
              <a:uLnTx/>
              <a:uFillTx/>
              <a:latin typeface="Tahoma" pitchFamily="34" charset="0"/>
            </a:endParaRPr>
          </a:p>
        </p:txBody>
      </p:sp>
      <p:sp>
        <p:nvSpPr>
          <p:cNvPr id="17" name="TextBox 10">
            <a:extLst>
              <a:ext uri="{FF2B5EF4-FFF2-40B4-BE49-F238E27FC236}">
                <a16:creationId xmlns:a16="http://schemas.microsoft.com/office/drawing/2014/main" xmlns="" id="{FB007867-899A-4DD6-98B4-00B2239C1889}"/>
              </a:ext>
            </a:extLst>
          </p:cNvPr>
          <p:cNvSpPr txBox="1">
            <a:spLocks noChangeArrowheads="1"/>
          </p:cNvSpPr>
          <p:nvPr/>
        </p:nvSpPr>
        <p:spPr bwMode="auto">
          <a:xfrm>
            <a:off x="7447085" y="1939280"/>
            <a:ext cx="1524000" cy="46196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eaLnBrk="1" hangingPunct="1">
              <a:defRPr/>
            </a:pPr>
            <a:r>
              <a:rPr kumimoji="0" lang="en-IN" sz="2400" b="1" i="0" u="none" strike="noStrike" kern="0" cap="none" spc="0" normalizeH="0" baseline="0" noProof="0" dirty="0" err="1">
                <a:ln>
                  <a:noFill/>
                </a:ln>
                <a:solidFill>
                  <a:srgbClr val="4BACC6">
                    <a:lumMod val="60000"/>
                    <a:lumOff val="40000"/>
                  </a:srgbClr>
                </a:solidFill>
                <a:effectLst/>
                <a:uLnTx/>
                <a:uFillTx/>
                <a:latin typeface="Kruti Dev 011" panose="00000700000000000000" pitchFamily="2" charset="0"/>
              </a:rPr>
              <a:t>mapk</a:t>
            </a:r>
            <a:endParaRPr kumimoji="0" lang="en-US" sz="2400" b="1" i="0" u="none" strike="noStrike" kern="0" cap="none" spc="0" normalizeH="0" baseline="0" noProof="0" dirty="0">
              <a:ln>
                <a:noFill/>
              </a:ln>
              <a:solidFill>
                <a:prstClr val="black"/>
              </a:solidFill>
              <a:effectLst/>
              <a:uLnTx/>
              <a:uFillTx/>
              <a:latin typeface="Kruti Dev 011" panose="00000700000000000000" pitchFamily="2" charset="0"/>
            </a:endParaRPr>
          </a:p>
        </p:txBody>
      </p:sp>
      <p:sp>
        <p:nvSpPr>
          <p:cNvPr id="18" name="TextBox 9">
            <a:extLst>
              <a:ext uri="{FF2B5EF4-FFF2-40B4-BE49-F238E27FC236}">
                <a16:creationId xmlns:a16="http://schemas.microsoft.com/office/drawing/2014/main" xmlns="" id="{02F00419-BF84-479C-A68D-5640D3CCFA9E}"/>
              </a:ext>
            </a:extLst>
          </p:cNvPr>
          <p:cNvSpPr txBox="1">
            <a:spLocks noChangeArrowheads="1"/>
          </p:cNvSpPr>
          <p:nvPr/>
        </p:nvSpPr>
        <p:spPr bwMode="auto">
          <a:xfrm>
            <a:off x="7447085" y="4790764"/>
            <a:ext cx="1524000" cy="4619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eaLnBrk="1" hangingPunct="1">
              <a:defRPr/>
            </a:pPr>
            <a:r>
              <a:rPr lang="hi-IN" kern="0" dirty="0">
                <a:solidFill>
                  <a:srgbClr val="4BACC6">
                    <a:lumMod val="60000"/>
                    <a:lumOff val="40000"/>
                  </a:srgbClr>
                </a:solidFill>
              </a:rPr>
              <a:t>नीचा</a:t>
            </a:r>
            <a:r>
              <a:rPr kumimoji="0" lang="en-US" sz="2400" b="1" i="0" u="none" strike="noStrike" kern="0" cap="none" spc="0" normalizeH="0" baseline="0" noProof="0" dirty="0">
                <a:ln>
                  <a:noFill/>
                </a:ln>
                <a:solidFill>
                  <a:prstClr val="black"/>
                </a:solidFill>
                <a:effectLst/>
                <a:uLnTx/>
                <a:uFillTx/>
                <a:latin typeface="Tahoma" pitchFamily="34" charset="0"/>
              </a:rPr>
              <a:t> </a:t>
            </a:r>
          </a:p>
        </p:txBody>
      </p:sp>
      <p:sp>
        <p:nvSpPr>
          <p:cNvPr id="19" name="Rectangle 4">
            <a:extLst>
              <a:ext uri="{FF2B5EF4-FFF2-40B4-BE49-F238E27FC236}">
                <a16:creationId xmlns:a16="http://schemas.microsoft.com/office/drawing/2014/main" xmlns="" id="{246FE206-3FB1-45B2-AC10-813FC5F97557}"/>
              </a:ext>
            </a:extLst>
          </p:cNvPr>
          <p:cNvSpPr>
            <a:spLocks noChangeArrowheads="1"/>
          </p:cNvSpPr>
          <p:nvPr/>
        </p:nvSpPr>
        <p:spPr bwMode="auto">
          <a:xfrm>
            <a:off x="3767116" y="3487611"/>
            <a:ext cx="2245044" cy="369332"/>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hi-IN" b="1" dirty="0">
                <a:solidFill>
                  <a:prstClr val="black"/>
                </a:solidFill>
                <a:latin typeface="Calibri"/>
              </a:rPr>
              <a:t>अनुप्रस्थ तल</a:t>
            </a:r>
            <a:endParaRPr lang="en-US" b="1" dirty="0">
              <a:solidFill>
                <a:prstClr val="black"/>
              </a:solidFill>
              <a:latin typeface="Calibri"/>
            </a:endParaRPr>
          </a:p>
        </p:txBody>
      </p:sp>
      <p:sp>
        <p:nvSpPr>
          <p:cNvPr id="7" name="Rectangle 6">
            <a:extLst>
              <a:ext uri="{FF2B5EF4-FFF2-40B4-BE49-F238E27FC236}">
                <a16:creationId xmlns:a16="http://schemas.microsoft.com/office/drawing/2014/main" xmlns="" id="{C1FEB0E9-051E-C44B-C9BE-63AFD43E8771}"/>
              </a:ext>
            </a:extLst>
          </p:cNvPr>
          <p:cNvSpPr/>
          <p:nvPr/>
        </p:nvSpPr>
        <p:spPr>
          <a:xfrm>
            <a:off x="435532" y="3172719"/>
            <a:ext cx="2952328" cy="584775"/>
          </a:xfrm>
          <a:prstGeom prst="rect">
            <a:avLst/>
          </a:prstGeom>
        </p:spPr>
        <p:txBody>
          <a:bodyPr wrap="square">
            <a:spAutoFit/>
          </a:bodyPr>
          <a:lstStyle/>
          <a:p>
            <a:pPr lvl="0">
              <a:defRPr/>
            </a:pPr>
            <a:r>
              <a:rPr lang="hi-IN" sz="3200" b="1" u="sng" kern="0" dirty="0">
                <a:solidFill>
                  <a:srgbClr val="FF0000"/>
                </a:solidFill>
                <a:latin typeface="Calibri"/>
                <a:ea typeface="+mj-ea"/>
                <a:cs typeface="+mj-cs"/>
              </a:rPr>
              <a:t>शारीरिक तल</a:t>
            </a:r>
            <a:endParaRPr kumimoji="0" lang="en-IN"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4462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15894" y="4727"/>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marL="0" marR="0" lvl="0" indent="0" algn="just" defTabSz="914400" rtl="0" eaLnBrk="1" fontAlgn="auto" latinLnBrk="0" hangingPunct="1">
              <a:lnSpc>
                <a:spcPct val="100000"/>
              </a:lnSpc>
              <a:spcBef>
                <a:spcPct val="20000"/>
              </a:spcBef>
              <a:spcAft>
                <a:spcPts val="0"/>
              </a:spcAft>
              <a:buClrTx/>
              <a:buSzTx/>
              <a:buFontTx/>
              <a:buNone/>
              <a:tabLst/>
              <a:defRPr/>
            </a:pPr>
            <a:endParaRPr kumimoji="0" lang="en-US" sz="3200" b="0" i="0" u="sng" strike="noStrike" kern="1200" cap="none" spc="0" normalizeH="0" baseline="0" noProof="0" dirty="0">
              <a:ln>
                <a:noFill/>
              </a:ln>
              <a:solidFill>
                <a:prstClr val="black"/>
              </a:solidFill>
              <a:effectLst/>
              <a:uLnTx/>
              <a:uFillTx/>
              <a:latin typeface="Calibri"/>
              <a:ea typeface="+mn-ea"/>
              <a:cs typeface="+mn-cs"/>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marL="0" marR="0" lvl="0" indent="0" algn="ctr" defTabSz="342900" rtl="0" eaLnBrk="1" fontAlgn="auto" latinLnBrk="0" hangingPunct="1">
              <a:lnSpc>
                <a:spcPct val="115000"/>
              </a:lnSpc>
              <a:spcBef>
                <a:spcPts val="0"/>
              </a:spcBef>
              <a:spcAft>
                <a:spcPts val="75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marR="0" lvl="0" indent="-276894" algn="l" defTabSz="342900" rtl="0" eaLnBrk="1" fontAlgn="auto" latinLnBrk="0" hangingPunct="1">
              <a:lnSpc>
                <a:spcPct val="100000"/>
              </a:lnSpc>
              <a:spcBef>
                <a:spcPts val="366"/>
              </a:spcBef>
              <a:spcAft>
                <a:spcPts val="0"/>
              </a:spcAft>
              <a:buClrTx/>
              <a:buSzTx/>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kumimoji="0" lang="en-GB" sz="1576" b="0" i="0" u="none" strike="noStrike" kern="1200" cap="none" spc="0" normalizeH="0" baseline="0" noProof="0" dirty="0">
              <a:ln>
                <a:noFill/>
              </a:ln>
              <a:solidFill>
                <a:srgbClr val="EBEBE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3"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3" cstate="print"/>
          <a:stretch>
            <a:fillRect/>
          </a:stretch>
        </p:blipFill>
        <p:spPr>
          <a:xfrm>
            <a:off x="1550775" y="5189688"/>
            <a:ext cx="360921" cy="155396"/>
          </a:xfrm>
          <a:prstGeom prst="rect">
            <a:avLst/>
          </a:prstGeom>
        </p:spPr>
      </p:pic>
      <p:graphicFrame>
        <p:nvGraphicFramePr>
          <p:cNvPr id="14" name="Object 7">
            <a:extLst>
              <a:ext uri="{FF2B5EF4-FFF2-40B4-BE49-F238E27FC236}">
                <a16:creationId xmlns:a16="http://schemas.microsoft.com/office/drawing/2014/main" xmlns="" id="{FF13C048-16A3-4B8D-97FB-FCBA35C96076}"/>
              </a:ext>
            </a:extLst>
          </p:cNvPr>
          <p:cNvGraphicFramePr>
            <a:graphicFrameLocks noChangeAspect="1"/>
          </p:cNvGraphicFramePr>
          <p:nvPr/>
        </p:nvGraphicFramePr>
        <p:xfrm>
          <a:off x="5703800" y="1953529"/>
          <a:ext cx="1812177" cy="3687326"/>
        </p:xfrm>
        <a:graphic>
          <a:graphicData uri="http://schemas.openxmlformats.org/presentationml/2006/ole">
            <mc:AlternateContent xmlns:mc="http://schemas.openxmlformats.org/markup-compatibility/2006">
              <mc:Choice xmlns:v="urn:schemas-microsoft-com:vml" Requires="v">
                <p:oleObj spid="_x0000_s4098" name="Bitmap Image" r:id="rId4" imgW="2514286" imgH="4277322" progId="PBrush">
                  <p:embed/>
                </p:oleObj>
              </mc:Choice>
              <mc:Fallback>
                <p:oleObj name="Bitmap Image" r:id="rId4" imgW="2514286" imgH="4277322" progId="PBrush">
                  <p:embed/>
                  <p:pic>
                    <p:nvPicPr>
                      <p:cNvPr id="14" name="Object 7">
                        <a:extLst>
                          <a:ext uri="{FF2B5EF4-FFF2-40B4-BE49-F238E27FC236}">
                            <a16:creationId xmlns:a16="http://schemas.microsoft.com/office/drawing/2014/main" xmlns="" id="{FF13C048-16A3-4B8D-97FB-FCBA35C96076}"/>
                          </a:ext>
                        </a:extLst>
                      </p:cNvPr>
                      <p:cNvPicPr>
                        <a:picLocks noChangeAspect="1" noChangeArrowheads="1"/>
                      </p:cNvPicPr>
                      <p:nvPr/>
                    </p:nvPicPr>
                    <p:blipFill>
                      <a:blip r:embed="rId5">
                        <a:lum bright="18000" contrast="30000"/>
                        <a:extLst>
                          <a:ext uri="{28A0092B-C50C-407E-A947-70E740481C1C}">
                            <a14:useLocalDpi xmlns:a14="http://schemas.microsoft.com/office/drawing/2010/main" val="0"/>
                          </a:ext>
                        </a:extLst>
                      </a:blip>
                      <a:srcRect/>
                      <a:stretch>
                        <a:fillRect/>
                      </a:stretch>
                    </p:blipFill>
                    <p:spPr bwMode="auto">
                      <a:xfrm>
                        <a:off x="5703800" y="1953529"/>
                        <a:ext cx="1812177" cy="3687326"/>
                      </a:xfrm>
                      <a:prstGeom prst="rect">
                        <a:avLst/>
                      </a:prstGeom>
                      <a:noFill/>
                    </p:spPr>
                  </p:pic>
                </p:oleObj>
              </mc:Fallback>
            </mc:AlternateContent>
          </a:graphicData>
        </a:graphic>
      </p:graphicFrame>
      <p:pic>
        <p:nvPicPr>
          <p:cNvPr id="4" name="Picture 3">
            <a:extLst>
              <a:ext uri="{FF2B5EF4-FFF2-40B4-BE49-F238E27FC236}">
                <a16:creationId xmlns:a16="http://schemas.microsoft.com/office/drawing/2014/main" xmlns="" id="{BA9C607A-E2A3-4AC2-B053-78C7A24D18F5}"/>
              </a:ext>
            </a:extLst>
          </p:cNvPr>
          <p:cNvPicPr>
            <a:picLocks noChangeAspect="1"/>
          </p:cNvPicPr>
          <p:nvPr/>
        </p:nvPicPr>
        <p:blipFill>
          <a:blip r:embed="rId6"/>
          <a:stretch>
            <a:fillRect/>
          </a:stretch>
        </p:blipFill>
        <p:spPr>
          <a:xfrm rot="10487699">
            <a:off x="6543916" y="1960616"/>
            <a:ext cx="323245" cy="3674035"/>
          </a:xfrm>
          <a:prstGeom prst="rect">
            <a:avLst/>
          </a:prstGeom>
        </p:spPr>
      </p:pic>
      <p:sp>
        <p:nvSpPr>
          <p:cNvPr id="15" name="Text Box 3">
            <a:extLst>
              <a:ext uri="{FF2B5EF4-FFF2-40B4-BE49-F238E27FC236}">
                <a16:creationId xmlns:a16="http://schemas.microsoft.com/office/drawing/2014/main" xmlns="" id="{A5ED4F17-F84D-4FD2-AEB7-35A19BDBB43E}"/>
              </a:ext>
            </a:extLst>
          </p:cNvPr>
          <p:cNvSpPr txBox="1">
            <a:spLocks noChangeArrowheads="1"/>
          </p:cNvSpPr>
          <p:nvPr/>
        </p:nvSpPr>
        <p:spPr bwMode="auto">
          <a:xfrm>
            <a:off x="4864842" y="5828599"/>
            <a:ext cx="3657600" cy="584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lvl="0" eaLnBrk="1" hangingPunct="1">
              <a:spcBef>
                <a:spcPct val="50000"/>
              </a:spcBef>
              <a:defRPr/>
            </a:pPr>
            <a:r>
              <a:rPr lang="hi-IN" sz="3200" kern="0" dirty="0">
                <a:solidFill>
                  <a:prstClr val="black"/>
                </a:solidFill>
              </a:rPr>
              <a:t>सामने वाला चौरस</a:t>
            </a:r>
            <a:endParaRPr kumimoji="0" lang="en-US" sz="3200" b="1" i="0" u="none" strike="noStrike" kern="0" cap="none" spc="0" normalizeH="0" baseline="0" noProof="0" dirty="0">
              <a:ln>
                <a:noFill/>
              </a:ln>
              <a:solidFill>
                <a:prstClr val="black"/>
              </a:solidFill>
              <a:effectLst/>
              <a:uLnTx/>
              <a:uFillTx/>
              <a:latin typeface="Tahoma" pitchFamily="34" charset="0"/>
            </a:endParaRPr>
          </a:p>
        </p:txBody>
      </p:sp>
      <p:sp>
        <p:nvSpPr>
          <p:cNvPr id="20" name="TextBox 19">
            <a:extLst>
              <a:ext uri="{FF2B5EF4-FFF2-40B4-BE49-F238E27FC236}">
                <a16:creationId xmlns:a16="http://schemas.microsoft.com/office/drawing/2014/main" xmlns="" id="{FD0D39FA-38F0-4B7B-8152-062A3B8BE336}"/>
              </a:ext>
            </a:extLst>
          </p:cNvPr>
          <p:cNvSpPr txBox="1"/>
          <p:nvPr/>
        </p:nvSpPr>
        <p:spPr>
          <a:xfrm>
            <a:off x="7605586" y="2907201"/>
            <a:ext cx="1448805" cy="461665"/>
          </a:xfrm>
          <a:prstGeom prst="rect">
            <a:avLst/>
          </a:prstGeom>
          <a:solidFill>
            <a:srgbClr val="F79646">
              <a:lumMod val="75000"/>
            </a:srgbClr>
          </a:solidFill>
        </p:spPr>
        <p:txBody>
          <a:bodyPr wrap="square">
            <a:spAutoFit/>
          </a:bodyPr>
          <a:lstStyle/>
          <a:p>
            <a:pPr lvl="0">
              <a:defRPr/>
            </a:pPr>
            <a:r>
              <a:rPr lang="hi-IN" sz="2400" b="1" kern="0" dirty="0">
                <a:solidFill>
                  <a:srgbClr val="4BACC6">
                    <a:lumMod val="40000"/>
                    <a:lumOff val="60000"/>
                  </a:srgbClr>
                </a:solidFill>
                <a:latin typeface="Calibri"/>
              </a:rPr>
              <a:t>पीछे</a:t>
            </a:r>
            <a:r>
              <a:rPr kumimoji="0" lang="en-US" sz="2400" b="1" i="0" u="none" strike="noStrike" kern="0" cap="none" spc="0" normalizeH="0" baseline="0" noProof="0" dirty="0">
                <a:ln>
                  <a:noFill/>
                </a:ln>
                <a:solidFill>
                  <a:srgbClr val="4BACC6">
                    <a:lumMod val="40000"/>
                    <a:lumOff val="60000"/>
                  </a:srgbClr>
                </a:solidFill>
                <a:effectLst/>
                <a:uLnTx/>
                <a:uFillTx/>
                <a:latin typeface="Calibri"/>
              </a:rPr>
              <a:t> </a:t>
            </a:r>
          </a:p>
        </p:txBody>
      </p:sp>
      <p:sp>
        <p:nvSpPr>
          <p:cNvPr id="21" name="TextBox 20">
            <a:extLst>
              <a:ext uri="{FF2B5EF4-FFF2-40B4-BE49-F238E27FC236}">
                <a16:creationId xmlns:a16="http://schemas.microsoft.com/office/drawing/2014/main" xmlns="" id="{343EC139-5979-40F8-A83B-A50B26C5DFCF}"/>
              </a:ext>
            </a:extLst>
          </p:cNvPr>
          <p:cNvSpPr txBox="1"/>
          <p:nvPr/>
        </p:nvSpPr>
        <p:spPr>
          <a:xfrm>
            <a:off x="3992801" y="2969352"/>
            <a:ext cx="1524000" cy="461665"/>
          </a:xfrm>
          <a:prstGeom prst="rect">
            <a:avLst/>
          </a:prstGeom>
          <a:solidFill>
            <a:srgbClr val="F79646">
              <a:lumMod val="75000"/>
            </a:srgbClr>
          </a:solidFill>
        </p:spPr>
        <p:txBody>
          <a:bodyPr>
            <a:spAutoFit/>
          </a:bodyPr>
          <a:lstStyle/>
          <a:p>
            <a:pPr lvl="0">
              <a:defRPr/>
            </a:pPr>
            <a:r>
              <a:rPr lang="hi-IN" sz="2400" b="1" kern="0" dirty="0">
                <a:solidFill>
                  <a:srgbClr val="4BACC6">
                    <a:lumMod val="40000"/>
                    <a:lumOff val="60000"/>
                  </a:srgbClr>
                </a:solidFill>
                <a:latin typeface="Calibri"/>
              </a:rPr>
              <a:t>अगला</a:t>
            </a:r>
            <a:endParaRPr kumimoji="0" lang="en-US" sz="1800" b="0" i="0" u="none" strike="noStrike" kern="0" cap="none" spc="0" normalizeH="0" baseline="0" noProof="0" dirty="0">
              <a:ln>
                <a:noFill/>
              </a:ln>
              <a:solidFill>
                <a:srgbClr val="4BACC6">
                  <a:lumMod val="40000"/>
                  <a:lumOff val="60000"/>
                </a:srgbClr>
              </a:solidFill>
              <a:effectLst/>
              <a:uLnTx/>
              <a:uFillTx/>
              <a:latin typeface="Calibri"/>
            </a:endParaRPr>
          </a:p>
        </p:txBody>
      </p:sp>
      <p:sp>
        <p:nvSpPr>
          <p:cNvPr id="22" name="Right Arrow 16">
            <a:extLst>
              <a:ext uri="{FF2B5EF4-FFF2-40B4-BE49-F238E27FC236}">
                <a16:creationId xmlns:a16="http://schemas.microsoft.com/office/drawing/2014/main" xmlns="" id="{77517422-47E6-46AC-B234-F1B267BDF027}"/>
              </a:ext>
            </a:extLst>
          </p:cNvPr>
          <p:cNvSpPr>
            <a:spLocks noChangeArrowheads="1"/>
          </p:cNvSpPr>
          <p:nvPr/>
        </p:nvSpPr>
        <p:spPr bwMode="auto">
          <a:xfrm rot="10800000">
            <a:off x="5575363" y="3066976"/>
            <a:ext cx="639474" cy="198512"/>
          </a:xfrm>
          <a:prstGeom prst="rightArrow">
            <a:avLst>
              <a:gd name="adj1" fmla="val 50000"/>
              <a:gd name="adj2" fmla="val 49977"/>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
        <p:nvSpPr>
          <p:cNvPr id="23" name="Right Arrow 15">
            <a:extLst>
              <a:ext uri="{FF2B5EF4-FFF2-40B4-BE49-F238E27FC236}">
                <a16:creationId xmlns:a16="http://schemas.microsoft.com/office/drawing/2014/main" xmlns="" id="{1953D869-7D70-42E7-A2AB-26ED4BC44B51}"/>
              </a:ext>
            </a:extLst>
          </p:cNvPr>
          <p:cNvSpPr>
            <a:spLocks noChangeArrowheads="1"/>
          </p:cNvSpPr>
          <p:nvPr/>
        </p:nvSpPr>
        <p:spPr bwMode="auto">
          <a:xfrm flipV="1">
            <a:off x="6930986" y="3064053"/>
            <a:ext cx="584991" cy="191887"/>
          </a:xfrm>
          <a:prstGeom prst="rightArrow">
            <a:avLst>
              <a:gd name="adj1" fmla="val 50000"/>
              <a:gd name="adj2" fmla="val 49972"/>
            </a:avLst>
          </a:prstGeom>
          <a:solidFill>
            <a:srgbClr val="FF0000"/>
          </a:solidFill>
          <a:ln w="9525" algn="ctr">
            <a:solidFill>
              <a:srgbClr val="FF0000"/>
            </a:solidFill>
            <a:round/>
            <a:headEnd/>
            <a:tailEnd/>
          </a:ln>
        </p:spPr>
        <p:txBody>
          <a:bodyPr wrap="none"/>
          <a:lstStyle/>
          <a:p>
            <a:endParaRPr lang="en-US">
              <a:solidFill>
                <a:prstClr val="black"/>
              </a:solidFill>
              <a:latin typeface="Calibri"/>
            </a:endParaRPr>
          </a:p>
        </p:txBody>
      </p:sp>
      <p:sp>
        <p:nvSpPr>
          <p:cNvPr id="7" name="Rectangle 6">
            <a:extLst>
              <a:ext uri="{FF2B5EF4-FFF2-40B4-BE49-F238E27FC236}">
                <a16:creationId xmlns:a16="http://schemas.microsoft.com/office/drawing/2014/main" xmlns="" id="{7E9AB60E-5124-ACDB-EE66-05A9D27FC6B3}"/>
              </a:ext>
            </a:extLst>
          </p:cNvPr>
          <p:cNvSpPr/>
          <p:nvPr/>
        </p:nvSpPr>
        <p:spPr>
          <a:xfrm>
            <a:off x="435532" y="3172719"/>
            <a:ext cx="2952328" cy="584775"/>
          </a:xfrm>
          <a:prstGeom prst="rect">
            <a:avLst/>
          </a:prstGeom>
        </p:spPr>
        <p:txBody>
          <a:bodyPr wrap="square">
            <a:spAutoFit/>
          </a:bodyPr>
          <a:lstStyle/>
          <a:p>
            <a:pPr lvl="0">
              <a:defRPr/>
            </a:pPr>
            <a:r>
              <a:rPr lang="hi-IN" sz="3200" b="1" u="sng" kern="0" dirty="0">
                <a:solidFill>
                  <a:srgbClr val="FF0000"/>
                </a:solidFill>
                <a:latin typeface="Calibri"/>
                <a:ea typeface="+mj-ea"/>
                <a:cs typeface="+mj-cs"/>
              </a:rPr>
              <a:t>शारीरिक तल</a:t>
            </a:r>
            <a:endParaRPr kumimoji="0" lang="en-IN" sz="3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7811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2176</Words>
  <Application>Microsoft Office PowerPoint</Application>
  <PresentationFormat>On-screen Show (4:3)</PresentationFormat>
  <Paragraphs>450</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NDRF MEDICAL</cp:lastModifiedBy>
  <cp:revision>45</cp:revision>
  <dcterms:created xsi:type="dcterms:W3CDTF">2006-08-16T00:00:00Z</dcterms:created>
  <dcterms:modified xsi:type="dcterms:W3CDTF">2025-12-19T11:08:42Z</dcterms:modified>
</cp:coreProperties>
</file>