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4" r:id="rId2"/>
    <p:sldId id="315" r:id="rId3"/>
    <p:sldId id="316" r:id="rId4"/>
    <p:sldId id="317" r:id="rId5"/>
    <p:sldId id="318" r:id="rId6"/>
    <p:sldId id="319" r:id="rId7"/>
    <p:sldId id="320" r:id="rId8"/>
    <p:sldId id="321" r:id="rId9"/>
    <p:sldId id="322" r:id="rId10"/>
    <p:sldId id="323" r:id="rId11"/>
    <p:sldId id="266"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295" r:id="rId27"/>
    <p:sldId id="343" r:id="rId28"/>
    <p:sldId id="344" r:id="rId29"/>
    <p:sldId id="345" r:id="rId30"/>
    <p:sldId id="299" r:id="rId31"/>
    <p:sldId id="346" r:id="rId32"/>
    <p:sldId id="305" r:id="rId33"/>
    <p:sldId id="347" r:id="rId34"/>
    <p:sldId id="348" r:id="rId35"/>
    <p:sldId id="349" r:id="rId36"/>
    <p:sldId id="350" r:id="rId37"/>
    <p:sldId id="351" r:id="rId38"/>
    <p:sldId id="352" r:id="rId39"/>
    <p:sldId id="353" r:id="rId40"/>
    <p:sldId id="354" r:id="rId41"/>
    <p:sldId id="355" r:id="rId42"/>
    <p:sldId id="356" r:id="rId43"/>
    <p:sldId id="269" r:id="rId44"/>
    <p:sldId id="271" r:id="rId45"/>
    <p:sldId id="324" r:id="rId46"/>
    <p:sldId id="325" r:id="rId47"/>
    <p:sldId id="328" r:id="rId48"/>
    <p:sldId id="326" r:id="rId49"/>
    <p:sldId id="327" r:id="rId50"/>
    <p:sldId id="278" r:id="rId51"/>
    <p:sldId id="292" r:id="rId52"/>
    <p:sldId id="293" r:id="rId53"/>
    <p:sldId id="267" r:id="rId54"/>
    <p:sldId id="268" r:id="rId55"/>
    <p:sldId id="357" r:id="rId56"/>
    <p:sldId id="358" r:id="rId57"/>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96"/>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B7D6E-2DDA-4BCF-A8EB-C689621ADAC7}" type="datetimeFigureOut">
              <a:rPr lang="en-US" smtClean="0"/>
              <a:pPr/>
              <a:t>12/18/2025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7A153-2442-4926-A244-E9E6EBE3FA2B}" type="slidenum">
              <a:rPr lang="en-US" smtClean="0"/>
              <a:pPr/>
              <a:t>‹#›</a:t>
            </a:fld>
            <a:endParaRPr lang="en-US"/>
          </a:p>
        </p:txBody>
      </p:sp>
    </p:spTree>
    <p:extLst>
      <p:ext uri="{BB962C8B-B14F-4D97-AF65-F5344CB8AC3E}">
        <p14:creationId xmlns:p14="http://schemas.microsoft.com/office/powerpoint/2010/main" val="290082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7A153-2442-4926-A244-E9E6EBE3FA2B}"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AD87BD-18E5-4D8B-9D7A-66D88050AF9E}" type="datetime1">
              <a:rPr lang="en-GB" smtClean="0"/>
              <a:pPr/>
              <a:t>18/12/2025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416179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B73DDD-05EC-439E-8A1E-179A21F6569E}" type="datetime1">
              <a:rPr lang="en-GB" smtClean="0"/>
              <a:pPr/>
              <a:t>18/12/2025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1621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1"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A4B5D5-79C1-4308-BEF0-89C823BE66F0}" type="datetime1">
              <a:rPr lang="en-GB" smtClean="0"/>
              <a:pPr/>
              <a:t>18/12/2025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2931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273C06-3757-4159-9354-9A378FEB442A}" type="datetime1">
              <a:rPr lang="en-GB" smtClean="0"/>
              <a:pPr/>
              <a:t>18/12/2025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935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7"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7" y="4589465"/>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CCF7F-7D81-463D-960D-4FC99BA5A834}" type="datetime1">
              <a:rPr lang="en-GB" smtClean="0"/>
              <a:pPr/>
              <a:t>18/12/2025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82473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60"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5"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8E0E9-69CE-4B37-9C7A-2F232CA34319}" type="datetime1">
              <a:rPr lang="en-GB" smtClean="0"/>
              <a:pPr/>
              <a:t>18/12/2025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09535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1"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2"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2" y="2505076"/>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5"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5" y="2505076"/>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473BF-1A95-48E4-89FE-AB51BCE94F91}" type="datetime1">
              <a:rPr lang="en-GB" smtClean="0"/>
              <a:pPr/>
              <a:t>18/12/2025</a:t>
            </a:fld>
            <a:endParaRPr lang="en-GB"/>
          </a:p>
        </p:txBody>
      </p:sp>
      <p:sp>
        <p:nvSpPr>
          <p:cNvPr id="8" name="Footer Placeholder 7"/>
          <p:cNvSpPr>
            <a:spLocks noGrp="1"/>
          </p:cNvSpPr>
          <p:nvPr>
            <p:ph type="ftr" sz="quarter" idx="11"/>
          </p:nvPr>
        </p:nvSpPr>
        <p:spPr/>
        <p:txBody>
          <a:bodyPr/>
          <a:lstStyle/>
          <a:p>
            <a:r>
              <a:rPr lang="en-US"/>
              <a:t>SOFT TISSUE INJURY     P NO-</a:t>
            </a: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64423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92BE1D-E9F9-4332-AB9C-91B7F89A88F4}" type="datetime1">
              <a:rPr lang="en-GB" smtClean="0"/>
              <a:pPr/>
              <a:t>18/12/2025</a:t>
            </a:fld>
            <a:endParaRPr lang="en-GB"/>
          </a:p>
        </p:txBody>
      </p:sp>
      <p:sp>
        <p:nvSpPr>
          <p:cNvPr id="4" name="Footer Placeholder 3"/>
          <p:cNvSpPr>
            <a:spLocks noGrp="1"/>
          </p:cNvSpPr>
          <p:nvPr>
            <p:ph type="ftr" sz="quarter" idx="11"/>
          </p:nvPr>
        </p:nvSpPr>
        <p:spPr/>
        <p:txBody>
          <a:bodyPr/>
          <a:lstStyle/>
          <a:p>
            <a:r>
              <a:rPr lang="en-US"/>
              <a:t>SOFT TISSUE INJURY     P NO-</a:t>
            </a: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31232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3B74-F3AF-4674-94D4-7060B511BEEE}" type="datetime1">
              <a:rPr lang="en-GB" smtClean="0"/>
              <a:pPr/>
              <a:t>18/12/2025</a:t>
            </a:fld>
            <a:endParaRPr lang="en-GB"/>
          </a:p>
        </p:txBody>
      </p:sp>
      <p:sp>
        <p:nvSpPr>
          <p:cNvPr id="3" name="Footer Placeholder 2"/>
          <p:cNvSpPr>
            <a:spLocks noGrp="1"/>
          </p:cNvSpPr>
          <p:nvPr>
            <p:ph type="ftr" sz="quarter" idx="11"/>
          </p:nvPr>
        </p:nvSpPr>
        <p:spPr/>
        <p:txBody>
          <a:bodyPr/>
          <a:lstStyle/>
          <a:p>
            <a:r>
              <a:rPr lang="en-US"/>
              <a:t>SOFT TISSUE INJURY     P NO-</a:t>
            </a: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08858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B5439-3D6F-46B8-91BD-4CADBEC73196}" type="datetime1">
              <a:rPr lang="en-GB" smtClean="0"/>
              <a:pPr/>
              <a:t>18/12/2025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5684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F96E6-049F-47B7-A250-1258F61BEB50}" type="datetime1">
              <a:rPr lang="en-GB" smtClean="0"/>
              <a:pPr/>
              <a:t>18/12/2025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165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61"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61"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60" y="6356352"/>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FF7CB-D3D0-4C18-B73A-BE2EBC66B53C}" type="datetime1">
              <a:rPr lang="en-GB" smtClean="0"/>
              <a:pPr/>
              <a:t>18/12/2025</a:t>
            </a:fld>
            <a:endParaRPr lang="en-GB"/>
          </a:p>
        </p:txBody>
      </p:sp>
      <p:sp>
        <p:nvSpPr>
          <p:cNvPr id="5" name="Footer Placeholder 4"/>
          <p:cNvSpPr>
            <a:spLocks noGrp="1"/>
          </p:cNvSpPr>
          <p:nvPr>
            <p:ph type="ftr" sz="quarter" idx="3"/>
          </p:nvPr>
        </p:nvSpPr>
        <p:spPr>
          <a:xfrm>
            <a:off x="3029478" y="6356352"/>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SOFT TISSUE INJURY     P NO-</a:t>
            </a:r>
            <a:endParaRPr lang="en-GB"/>
          </a:p>
        </p:txBody>
      </p:sp>
      <p:sp>
        <p:nvSpPr>
          <p:cNvPr id="6" name="Slide Number Placeholder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7810F-50FB-49C0-AA28-E5431915583F}" type="slidenum">
              <a:rPr lang="en-GB" smtClean="0"/>
              <a:pPr/>
              <a:t>‹#›</a:t>
            </a:fld>
            <a:endParaRPr lang="en-GB"/>
          </a:p>
        </p:txBody>
      </p:sp>
      <p:pic>
        <p:nvPicPr>
          <p:cNvPr id="8" name="Picture 7">
            <a:extLst>
              <a:ext uri="{FF2B5EF4-FFF2-40B4-BE49-F238E27FC236}">
                <a16:creationId xmlns:a16="http://schemas.microsoft.com/office/drawing/2014/main" id="{5E58D91E-361B-4D04-C14E-01FBE64656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05060" y="0"/>
            <a:ext cx="1240528" cy="1091932"/>
          </a:xfrm>
          <a:prstGeom prst="rect">
            <a:avLst/>
          </a:prstGeom>
        </p:spPr>
      </p:pic>
    </p:spTree>
    <p:extLst>
      <p:ext uri="{BB962C8B-B14F-4D97-AF65-F5344CB8AC3E}">
        <p14:creationId xmlns:p14="http://schemas.microsoft.com/office/powerpoint/2010/main" val="288856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2695937"/>
            <a:ext cx="6859191" cy="756711"/>
          </a:xfrm>
        </p:spPr>
        <p:txBody>
          <a:bodyPr>
            <a:noAutofit/>
          </a:bodyPr>
          <a:lstStyle/>
          <a:p>
            <a:r>
              <a:rPr lang="en-GB" sz="5400" b="1" dirty="0">
                <a:solidFill>
                  <a:srgbClr val="002060"/>
                </a:solidFill>
                <a:latin typeface="+mn-lt"/>
              </a:rPr>
              <a:t>SOFT TISSUE INJURY</a:t>
            </a:r>
          </a:p>
        </p:txBody>
      </p:sp>
      <p:sp>
        <p:nvSpPr>
          <p:cNvPr id="3" name="Slide Number Placeholder 2"/>
          <p:cNvSpPr>
            <a:spLocks noGrp="1"/>
          </p:cNvSpPr>
          <p:nvPr>
            <p:ph type="sldNum" sz="quarter" idx="12"/>
          </p:nvPr>
        </p:nvSpPr>
        <p:spPr/>
        <p:txBody>
          <a:bodyPr/>
          <a:lstStyle/>
          <a:p>
            <a:fld id="{2A17810F-50FB-49C0-AA28-E5431915583F}" type="slidenum">
              <a:rPr lang="en-GB" smtClean="0"/>
              <a:pPr/>
              <a:t>1</a:t>
            </a:fld>
            <a:endParaRPr lang="en-GB"/>
          </a:p>
        </p:txBody>
      </p:sp>
      <p:sp>
        <p:nvSpPr>
          <p:cNvPr id="6" name="TextBox 5"/>
          <p:cNvSpPr txBox="1"/>
          <p:nvPr/>
        </p:nvSpPr>
        <p:spPr>
          <a:xfrm>
            <a:off x="3137338" y="1245476"/>
            <a:ext cx="2341025" cy="646331"/>
          </a:xfrm>
          <a:prstGeom prst="rect">
            <a:avLst/>
          </a:prstGeom>
          <a:noFill/>
        </p:spPr>
        <p:txBody>
          <a:bodyPr wrap="none" rtlCol="0">
            <a:spAutoFit/>
          </a:bodyPr>
          <a:lstStyle/>
          <a:p>
            <a:r>
              <a:rPr lang="en-US" sz="3600" dirty="0"/>
              <a:t>LESSON -19</a:t>
            </a:r>
          </a:p>
        </p:txBody>
      </p:sp>
      <p:sp>
        <p:nvSpPr>
          <p:cNvPr id="4" name="Title 1">
            <a:extLst>
              <a:ext uri="{FF2B5EF4-FFF2-40B4-BE49-F238E27FC236}">
                <a16:creationId xmlns:a16="http://schemas.microsoft.com/office/drawing/2014/main" id="{3B69F47A-239E-285A-C792-C375AD8955DA}"/>
              </a:ext>
            </a:extLst>
          </p:cNvPr>
          <p:cNvSpPr txBox="1">
            <a:spLocks/>
          </p:cNvSpPr>
          <p:nvPr/>
        </p:nvSpPr>
        <p:spPr>
          <a:xfrm>
            <a:off x="6811458" y="5365752"/>
            <a:ext cx="2209800" cy="990600"/>
          </a:xfrm>
          <a:prstGeom prst="rect">
            <a:avLst/>
          </a:prstGeom>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20878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36503"/>
            <a:ext cx="7888070" cy="1325563"/>
          </a:xfrm>
        </p:spPr>
        <p:txBody>
          <a:bodyPr/>
          <a:lstStyle/>
          <a:p>
            <a:pPr algn="ctr"/>
            <a:r>
              <a:rPr lang="en-US" b="1" u="sng" dirty="0">
                <a:solidFill>
                  <a:srgbClr val="FF0000"/>
                </a:solidFill>
                <a:latin typeface="+mn-lt"/>
              </a:rPr>
              <a:t>TYPES OF OPEN WOUNDS </a:t>
            </a:r>
            <a:endParaRPr lang="en-GB" u="sng" dirty="0">
              <a:solidFill>
                <a:srgbClr val="FF0000"/>
              </a:solidFill>
              <a:latin typeface="+mn-lt"/>
            </a:endParaRPr>
          </a:p>
        </p:txBody>
      </p:sp>
      <p:sp>
        <p:nvSpPr>
          <p:cNvPr id="3" name="Content Placeholder 2"/>
          <p:cNvSpPr>
            <a:spLocks noGrp="1"/>
          </p:cNvSpPr>
          <p:nvPr>
            <p:ph idx="1"/>
          </p:nvPr>
        </p:nvSpPr>
        <p:spPr>
          <a:xfrm>
            <a:off x="628761" y="1233472"/>
            <a:ext cx="7888070" cy="5325590"/>
          </a:xfrm>
        </p:spPr>
        <p:txBody>
          <a:bodyPr>
            <a:noAutofit/>
          </a:bodyPr>
          <a:lstStyle/>
          <a:p>
            <a:pPr marL="514350" lvl="1" indent="-514350">
              <a:buFont typeface="+mj-lt"/>
              <a:buAutoNum type="arabicPeriod"/>
              <a:defRPr/>
            </a:pPr>
            <a:r>
              <a:rPr lang="en-US" sz="3200" b="1" dirty="0"/>
              <a:t>Scratches and abrasions.</a:t>
            </a:r>
          </a:p>
          <a:p>
            <a:pPr marL="514350" lvl="1" indent="-514350">
              <a:spcBef>
                <a:spcPct val="50000"/>
              </a:spcBef>
              <a:buFont typeface="+mj-lt"/>
              <a:buAutoNum type="arabicPeriod"/>
              <a:defRPr/>
            </a:pPr>
            <a:r>
              <a:rPr lang="en-US" sz="3200" b="1" dirty="0"/>
              <a:t>Lacerations – regular and irregular.</a:t>
            </a:r>
          </a:p>
          <a:p>
            <a:pPr marL="514350" lvl="1" indent="-514350">
              <a:spcBef>
                <a:spcPct val="50000"/>
              </a:spcBef>
              <a:buFont typeface="+mj-lt"/>
              <a:buAutoNum type="arabicPeriod"/>
              <a:defRPr/>
            </a:pPr>
            <a:r>
              <a:rPr lang="en-US" sz="3200" b="1" dirty="0"/>
              <a:t>Penetration and puncture wounds.  </a:t>
            </a:r>
          </a:p>
          <a:p>
            <a:pPr marL="514350" lvl="1" indent="-514350">
              <a:spcBef>
                <a:spcPct val="50000"/>
              </a:spcBef>
              <a:buFont typeface="+mj-lt"/>
              <a:buAutoNum type="arabicPeriod"/>
              <a:defRPr/>
            </a:pPr>
            <a:r>
              <a:rPr lang="en-US" sz="3200" b="1" dirty="0"/>
              <a:t>Avulsion. </a:t>
            </a:r>
          </a:p>
          <a:p>
            <a:pPr marL="514350" lvl="1" indent="-514350">
              <a:spcBef>
                <a:spcPct val="50000"/>
              </a:spcBef>
              <a:buFont typeface="+mj-lt"/>
              <a:buAutoNum type="arabicPeriod"/>
              <a:defRPr/>
            </a:pPr>
            <a:r>
              <a:rPr lang="en-US" sz="3200" b="1" dirty="0"/>
              <a:t>Amputations.</a:t>
            </a:r>
          </a:p>
          <a:p>
            <a:pPr marL="514350" lvl="1" indent="-514350">
              <a:spcBef>
                <a:spcPct val="50000"/>
              </a:spcBef>
              <a:buFont typeface="+mj-lt"/>
              <a:buAutoNum type="arabicPeriod"/>
              <a:defRPr/>
            </a:pPr>
            <a:r>
              <a:rPr lang="en-US" sz="3200" b="1" dirty="0"/>
              <a:t>Crushing injury(may open or closed).</a:t>
            </a:r>
          </a:p>
          <a:p>
            <a:pPr marL="514350" lvl="1" indent="-514350">
              <a:spcBef>
                <a:spcPct val="50000"/>
              </a:spcBef>
              <a:buFont typeface="+mj-lt"/>
              <a:buAutoNum type="arabicPeriod"/>
              <a:defRPr/>
            </a:pPr>
            <a:r>
              <a:rPr lang="en-US" sz="3200" b="1" dirty="0"/>
              <a:t>Gunshot wound.</a:t>
            </a:r>
          </a:p>
          <a:p>
            <a:pPr marL="514350" lvl="1" indent="-514350">
              <a:spcBef>
                <a:spcPct val="50000"/>
              </a:spcBef>
              <a:buFont typeface="+mj-lt"/>
              <a:buAutoNum type="arabicPeriod"/>
              <a:defRPr/>
            </a:pPr>
            <a:r>
              <a:rPr lang="en-US" sz="3200" b="1" dirty="0"/>
              <a:t>Impaled object.</a:t>
            </a:r>
          </a:p>
          <a:p>
            <a:pPr marL="514350" indent="-514350">
              <a:buFont typeface="+mj-lt"/>
              <a:buAutoNum type="arabicPeriod"/>
            </a:pPr>
            <a:endParaRPr lang="en-GB" sz="3200" b="1" dirty="0"/>
          </a:p>
        </p:txBody>
      </p:sp>
      <p:sp>
        <p:nvSpPr>
          <p:cNvPr id="4" name="Right Arrow 3">
            <a:hlinkClick r:id="rId2" action="ppaction://hlinksldjump"/>
          </p:cNvPr>
          <p:cNvSpPr/>
          <p:nvPr/>
        </p:nvSpPr>
        <p:spPr>
          <a:xfrm>
            <a:off x="5433764" y="2028824"/>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5433764" y="269558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4" action="ppaction://hlinksldjump"/>
          </p:cNvPr>
          <p:cNvSpPr/>
          <p:nvPr/>
        </p:nvSpPr>
        <p:spPr>
          <a:xfrm>
            <a:off x="2332838" y="3390893"/>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2890147" y="410528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a:hlinkClick r:id="rId6" action="ppaction://hlinksldjump"/>
          </p:cNvPr>
          <p:cNvSpPr/>
          <p:nvPr/>
        </p:nvSpPr>
        <p:spPr>
          <a:xfrm>
            <a:off x="3297412" y="5459415"/>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a:hlinkClick r:id="rId7" action="ppaction://hlinksldjump"/>
          </p:cNvPr>
          <p:cNvSpPr/>
          <p:nvPr/>
        </p:nvSpPr>
        <p:spPr>
          <a:xfrm>
            <a:off x="3297412" y="613411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2A17810F-50FB-49C0-AA28-E5431915583F}" type="slidenum">
              <a:rPr lang="en-GB" smtClean="0"/>
              <a:pPr/>
              <a:t>10</a:t>
            </a:fld>
            <a:endParaRPr lang="en-GB"/>
          </a:p>
        </p:txBody>
      </p:sp>
    </p:spTree>
    <p:extLst>
      <p:ext uri="{BB962C8B-B14F-4D97-AF65-F5344CB8AC3E}">
        <p14:creationId xmlns:p14="http://schemas.microsoft.com/office/powerpoint/2010/main" val="34158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Administrator\Desktop\101MSDC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28"/>
          <p:cNvSpPr txBox="1">
            <a:spLocks noChangeArrowheads="1"/>
          </p:cNvSpPr>
          <p:nvPr/>
        </p:nvSpPr>
        <p:spPr bwMode="auto">
          <a:xfrm>
            <a:off x="1143200" y="2133602"/>
            <a:ext cx="217207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AMPUTATION</a:t>
            </a:r>
          </a:p>
        </p:txBody>
      </p:sp>
      <p:sp>
        <p:nvSpPr>
          <p:cNvPr id="11268" name="Text Box 1029"/>
          <p:cNvSpPr txBox="1">
            <a:spLocks noChangeArrowheads="1"/>
          </p:cNvSpPr>
          <p:nvPr/>
        </p:nvSpPr>
        <p:spPr bwMode="auto">
          <a:xfrm>
            <a:off x="4458474" y="1981202"/>
            <a:ext cx="15008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AVULTION</a:t>
            </a:r>
          </a:p>
        </p:txBody>
      </p:sp>
      <p:sp>
        <p:nvSpPr>
          <p:cNvPr id="11269" name="Text Box 1030"/>
          <p:cNvSpPr txBox="1">
            <a:spLocks noChangeArrowheads="1"/>
          </p:cNvSpPr>
          <p:nvPr/>
        </p:nvSpPr>
        <p:spPr bwMode="auto">
          <a:xfrm>
            <a:off x="6802031" y="1981203"/>
            <a:ext cx="1805941" cy="341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spcBef>
                <a:spcPct val="50000"/>
              </a:spcBef>
            </a:pPr>
            <a:r>
              <a:rPr lang="en-US" sz="1800" b="1" dirty="0">
                <a:solidFill>
                  <a:srgbClr val="F16245"/>
                </a:solidFill>
              </a:rPr>
              <a:t>LACERATION</a:t>
            </a:r>
          </a:p>
        </p:txBody>
      </p:sp>
      <p:sp>
        <p:nvSpPr>
          <p:cNvPr id="11270" name="Text Box 1031"/>
          <p:cNvSpPr txBox="1">
            <a:spLocks noChangeArrowheads="1"/>
          </p:cNvSpPr>
          <p:nvPr/>
        </p:nvSpPr>
        <p:spPr bwMode="auto">
          <a:xfrm>
            <a:off x="867045" y="6096001"/>
            <a:ext cx="1912383" cy="4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80000"/>
              </a:lnSpc>
              <a:spcBef>
                <a:spcPct val="50000"/>
              </a:spcBef>
            </a:pPr>
            <a:r>
              <a:rPr lang="en-US" sz="1600" b="1" dirty="0">
                <a:solidFill>
                  <a:srgbClr val="F16245"/>
                </a:solidFill>
              </a:rPr>
              <a:t>PUNCTURE/ PENETRATION</a:t>
            </a:r>
          </a:p>
        </p:txBody>
      </p:sp>
      <p:sp>
        <p:nvSpPr>
          <p:cNvPr id="11271" name="Text Box 1032"/>
          <p:cNvSpPr txBox="1">
            <a:spLocks noChangeArrowheads="1"/>
          </p:cNvSpPr>
          <p:nvPr/>
        </p:nvSpPr>
        <p:spPr bwMode="auto">
          <a:xfrm>
            <a:off x="5830313" y="6019801"/>
            <a:ext cx="150065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a:solidFill>
                  <a:srgbClr val="F16245"/>
                </a:solidFill>
              </a:rPr>
              <a:t>ABRASION</a:t>
            </a:r>
          </a:p>
        </p:txBody>
      </p:sp>
      <p:sp>
        <p:nvSpPr>
          <p:cNvPr id="8" name="Slide Number Placeholder 7"/>
          <p:cNvSpPr>
            <a:spLocks noGrp="1"/>
          </p:cNvSpPr>
          <p:nvPr>
            <p:ph type="sldNum" sz="quarter" idx="12"/>
          </p:nvPr>
        </p:nvSpPr>
        <p:spPr/>
        <p:txBody>
          <a:bodyPr/>
          <a:lstStyle/>
          <a:p>
            <a:fld id="{2A17810F-50FB-49C0-AA28-E5431915583F}" type="slidenum">
              <a:rPr lang="en-GB" smtClean="0"/>
              <a:pPr/>
              <a:t>11</a:t>
            </a:fld>
            <a:endParaRPr lang="en-GB"/>
          </a:p>
        </p:txBody>
      </p:sp>
    </p:spTree>
    <p:extLst>
      <p:ext uri="{BB962C8B-B14F-4D97-AF65-F5344CB8AC3E}">
        <p14:creationId xmlns:p14="http://schemas.microsoft.com/office/powerpoint/2010/main" val="313989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PRE-HOSPITAL TREATMENT FOR OPEN WOUNDS</a:t>
            </a:r>
            <a:endParaRPr lang="en-GB" u="sng" dirty="0">
              <a:solidFill>
                <a:srgbClr val="FF0000"/>
              </a:solidFill>
              <a:latin typeface="+mn-lt"/>
            </a:endParaRPr>
          </a:p>
        </p:txBody>
      </p:sp>
      <p:sp>
        <p:nvSpPr>
          <p:cNvPr id="3" name="Content Placeholder 2"/>
          <p:cNvSpPr>
            <a:spLocks noGrp="1"/>
          </p:cNvSpPr>
          <p:nvPr>
            <p:ph idx="1"/>
          </p:nvPr>
        </p:nvSpPr>
        <p:spPr>
          <a:xfrm>
            <a:off x="510043" y="1790456"/>
            <a:ext cx="7888070" cy="4560888"/>
          </a:xfrm>
        </p:spPr>
        <p:txBody>
          <a:bodyPr>
            <a:normAutofit fontScale="92500" lnSpcReduction="20000"/>
          </a:bodyPr>
          <a:lstStyle/>
          <a:p>
            <a:pPr marL="514350" indent="-514350" algn="just">
              <a:spcAft>
                <a:spcPts val="1200"/>
              </a:spcAft>
              <a:buFont typeface="+mj-lt"/>
              <a:buAutoNum type="arabicPeriod"/>
              <a:defRPr/>
            </a:pPr>
            <a:r>
              <a:rPr lang="en-US" sz="3200" b="1" dirty="0">
                <a:cs typeface="Times New Roman" pitchFamily="18" charset="0"/>
              </a:rPr>
              <a:t>Use universal precautions and secure the scene.</a:t>
            </a:r>
          </a:p>
          <a:p>
            <a:pPr marL="514350" indent="-514350" algn="just">
              <a:spcAft>
                <a:spcPts val="1200"/>
              </a:spcAft>
              <a:buFont typeface="+mj-lt"/>
              <a:buAutoNum type="arabicPeriod"/>
              <a:defRPr/>
            </a:pPr>
            <a:r>
              <a:rPr lang="en-US" sz="3200" b="1" dirty="0">
                <a:cs typeface="Times New Roman" pitchFamily="18" charset="0"/>
              </a:rPr>
              <a:t>Expose the wound. Remove all clothing and expose soft tissue. Avoid removing clothing by pulling it over the patient’s head. Best method is to remove clothing by cutting with trauma scissors.</a:t>
            </a:r>
          </a:p>
          <a:p>
            <a:pPr marL="514350" indent="-514350" algn="just">
              <a:spcAft>
                <a:spcPts val="1200"/>
              </a:spcAft>
              <a:buFont typeface="+mj-lt"/>
              <a:buAutoNum type="arabicPeriod"/>
              <a:defRPr/>
            </a:pPr>
            <a:r>
              <a:rPr lang="en-US" sz="3200" b="1" dirty="0">
                <a:cs typeface="Times New Roman" pitchFamily="18" charset="0"/>
              </a:rPr>
              <a:t>Control bleeding. Begin with direct pressure or indirect pressure and elevation. If wound continues to bleed use a pressure point. Use a tourniquet only as last resort.</a:t>
            </a:r>
          </a:p>
          <a:p>
            <a:pPr marL="514350" indent="-514350">
              <a:buFont typeface="+mj-lt"/>
              <a:buAutoNum type="arabicPeriod"/>
            </a:pPr>
            <a:endParaRPr lang="en-GB" sz="3200" b="1" dirty="0"/>
          </a:p>
        </p:txBody>
      </p:sp>
      <p:sp>
        <p:nvSpPr>
          <p:cNvPr id="4" name="TextBox 3"/>
          <p:cNvSpPr txBox="1"/>
          <p:nvPr/>
        </p:nvSpPr>
        <p:spPr>
          <a:xfrm>
            <a:off x="8402512" y="6415088"/>
            <a:ext cx="696637"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12</a:t>
            </a:fld>
            <a:endParaRPr lang="en-GB"/>
          </a:p>
        </p:txBody>
      </p:sp>
    </p:spTree>
    <p:extLst>
      <p:ext uri="{BB962C8B-B14F-4D97-AF65-F5344CB8AC3E}">
        <p14:creationId xmlns:p14="http://schemas.microsoft.com/office/powerpoint/2010/main" val="3847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14402"/>
            <a:ext cx="7888070" cy="5507570"/>
          </a:xfrm>
        </p:spPr>
        <p:txBody>
          <a:bodyPr>
            <a:noAutofit/>
          </a:bodyPr>
          <a:lstStyle/>
          <a:p>
            <a:pPr marL="457200" indent="-457200" algn="just">
              <a:spcAft>
                <a:spcPts val="600"/>
              </a:spcAft>
              <a:buNone/>
              <a:defRPr/>
            </a:pPr>
            <a:r>
              <a:rPr lang="en-US" sz="3200" b="1" dirty="0">
                <a:cs typeface="Times New Roman" pitchFamily="18" charset="0"/>
              </a:rPr>
              <a:t>4. Prevent contamination. Remove debris and contamination around the surface of the wound. Do not try to remove embedded particles.</a:t>
            </a:r>
          </a:p>
          <a:p>
            <a:pPr marL="457200" indent="-457200" algn="just">
              <a:spcAft>
                <a:spcPts val="600"/>
              </a:spcAft>
              <a:buNone/>
              <a:defRPr/>
            </a:pPr>
            <a:r>
              <a:rPr lang="en-US" sz="3200" b="1" dirty="0">
                <a:cs typeface="Times New Roman" pitchFamily="18" charset="0"/>
              </a:rPr>
              <a:t>5. Dress and bandage. Use a sterile dressing and secure with a bandage to cover the wound.</a:t>
            </a:r>
          </a:p>
          <a:p>
            <a:pPr marL="514350" indent="-514350" algn="just">
              <a:spcAft>
                <a:spcPts val="600"/>
              </a:spcAft>
              <a:buAutoNum type="arabicPeriod" startAt="6"/>
              <a:defRPr/>
            </a:pPr>
            <a:r>
              <a:rPr lang="en-US" sz="3200" b="1" dirty="0">
                <a:cs typeface="Times New Roman" pitchFamily="18" charset="0"/>
              </a:rPr>
              <a:t>Cover the patient. Keep patient calm.</a:t>
            </a:r>
          </a:p>
          <a:p>
            <a:pPr marL="514350" indent="-514350" algn="just">
              <a:spcAft>
                <a:spcPts val="600"/>
              </a:spcAft>
              <a:buAutoNum type="arabicPeriod" startAt="6"/>
              <a:defRPr/>
            </a:pPr>
            <a:r>
              <a:rPr lang="en-US" sz="3200" b="1" dirty="0">
                <a:cs typeface="Times New Roman" pitchFamily="18" charset="0"/>
              </a:rPr>
              <a:t> Treat for shock.</a:t>
            </a:r>
          </a:p>
          <a:p>
            <a:pPr marL="457200" indent="-457200" algn="ctr">
              <a:buNone/>
              <a:defRPr/>
            </a:pPr>
            <a:r>
              <a:rPr lang="en-US" sz="3200" b="1" dirty="0">
                <a:cs typeface="Times New Roman" pitchFamily="18" charset="0"/>
              </a:rPr>
              <a:t>Transport the </a:t>
            </a:r>
            <a:r>
              <a:rPr lang="en-US" sz="3200" b="1" dirty="0" err="1">
                <a:cs typeface="Times New Roman" pitchFamily="18" charset="0"/>
              </a:rPr>
              <a:t>patint</a:t>
            </a:r>
            <a:r>
              <a:rPr lang="en-US" sz="3200" b="1" dirty="0">
                <a:cs typeface="Times New Roman" pitchFamily="18" charset="0"/>
              </a:rPr>
              <a:t> as soon as possible.</a:t>
            </a:r>
          </a:p>
          <a:p>
            <a:pPr marL="457200" indent="-457200"/>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13</a:t>
            </a:fld>
            <a:endParaRPr lang="en-GB"/>
          </a:p>
        </p:txBody>
      </p:sp>
    </p:spTree>
    <p:extLst>
      <p:ext uri="{BB962C8B-B14F-4D97-AF65-F5344CB8AC3E}">
        <p14:creationId xmlns:p14="http://schemas.microsoft.com/office/powerpoint/2010/main" val="5268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DRESSING</a:t>
            </a:r>
            <a:endParaRPr lang="en-GB" u="sng" dirty="0">
              <a:solidFill>
                <a:srgbClr val="FF0000"/>
              </a:solidFill>
              <a:latin typeface="+mn-lt"/>
            </a:endParaRPr>
          </a:p>
        </p:txBody>
      </p:sp>
      <p:sp>
        <p:nvSpPr>
          <p:cNvPr id="3" name="Content Placeholder 2"/>
          <p:cNvSpPr>
            <a:spLocks noGrp="1"/>
          </p:cNvSpPr>
          <p:nvPr>
            <p:ph idx="1"/>
          </p:nvPr>
        </p:nvSpPr>
        <p:spPr>
          <a:xfrm>
            <a:off x="589187" y="1720118"/>
            <a:ext cx="7888070" cy="4328990"/>
          </a:xfrm>
        </p:spPr>
        <p:txBody>
          <a:bodyPr>
            <a:normAutofit/>
          </a:bodyPr>
          <a:lstStyle/>
          <a:p>
            <a:pPr marL="0" lvl="1" indent="0" algn="ctr">
              <a:spcBef>
                <a:spcPts val="1000"/>
              </a:spcBef>
              <a:buNone/>
            </a:pPr>
            <a:r>
              <a:rPr lang="en-US" sz="3200" b="1" dirty="0"/>
              <a:t>Any material used to cover a wound that helps control bleeding and also aids in the prevention of additional contamination. </a:t>
            </a:r>
          </a:p>
          <a:p>
            <a:pPr algn="ctr"/>
            <a:endParaRPr lang="en-GB" sz="2000" b="1" dirty="0"/>
          </a:p>
          <a:p>
            <a:pPr algn="ctr"/>
            <a:endParaRPr lang="en-GB" sz="2000" b="1" dirty="0"/>
          </a:p>
          <a:p>
            <a:pPr algn="ctr"/>
            <a:endParaRPr lang="en-GB" sz="2000" b="1" dirty="0"/>
          </a:p>
          <a:p>
            <a:pPr marL="0" lvl="4" indent="0" algn="ctr">
              <a:spcBef>
                <a:spcPts val="1200"/>
              </a:spcBef>
              <a:buNone/>
            </a:pPr>
            <a:endParaRPr lang="en-US" sz="3200" b="1" dirty="0"/>
          </a:p>
          <a:p>
            <a:pPr marL="0" lvl="4" indent="0" algn="ctr">
              <a:spcBef>
                <a:spcPts val="1200"/>
              </a:spcBef>
              <a:buNone/>
            </a:pPr>
            <a:r>
              <a:rPr lang="en-US" sz="3200" b="1" dirty="0"/>
              <a:t>Any material used to hold a dressing in place.</a:t>
            </a:r>
          </a:p>
          <a:p>
            <a:pPr algn="ctr"/>
            <a:endParaRPr lang="en-GB" sz="2000" b="1" dirty="0"/>
          </a:p>
        </p:txBody>
      </p:sp>
      <p:sp>
        <p:nvSpPr>
          <p:cNvPr id="4" name="Title 1"/>
          <p:cNvSpPr txBox="1">
            <a:spLocks/>
          </p:cNvSpPr>
          <p:nvPr/>
        </p:nvSpPr>
        <p:spPr>
          <a:xfrm>
            <a:off x="625185" y="3660781"/>
            <a:ext cx="7888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ctr"/>
            <a:r>
              <a:rPr lang="en-US" sz="4400" b="1" u="sng" dirty="0">
                <a:solidFill>
                  <a:srgbClr val="FF0000"/>
                </a:solidFill>
              </a:rPr>
              <a:t>BANDAGE</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14</a:t>
            </a:fld>
            <a:endParaRPr lang="en-GB"/>
          </a:p>
        </p:txBody>
      </p:sp>
    </p:spTree>
    <p:extLst>
      <p:ext uri="{BB962C8B-B14F-4D97-AF65-F5344CB8AC3E}">
        <p14:creationId xmlns:p14="http://schemas.microsoft.com/office/powerpoint/2010/main" val="731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22247"/>
            <a:ext cx="7888070" cy="881340"/>
          </a:xfrm>
        </p:spPr>
        <p:txBody>
          <a:bodyPr/>
          <a:lstStyle/>
          <a:p>
            <a:pPr algn="ctr"/>
            <a:r>
              <a:rPr lang="en-US" b="1" u="sng" dirty="0">
                <a:solidFill>
                  <a:srgbClr val="FF0000"/>
                </a:solidFill>
                <a:latin typeface="+mn-lt"/>
              </a:rPr>
              <a:t>OCCLUSIVE DRESSING</a:t>
            </a:r>
            <a:endParaRPr lang="en-GB" u="sng" dirty="0">
              <a:solidFill>
                <a:srgbClr val="FF0000"/>
              </a:solidFill>
              <a:latin typeface="+mn-lt"/>
            </a:endParaRPr>
          </a:p>
        </p:txBody>
      </p:sp>
      <p:sp>
        <p:nvSpPr>
          <p:cNvPr id="3" name="Content Placeholder 2"/>
          <p:cNvSpPr>
            <a:spLocks noGrp="1"/>
          </p:cNvSpPr>
          <p:nvPr>
            <p:ph idx="1"/>
          </p:nvPr>
        </p:nvSpPr>
        <p:spPr>
          <a:xfrm>
            <a:off x="628761" y="1147687"/>
            <a:ext cx="7888070" cy="4351338"/>
          </a:xfrm>
        </p:spPr>
        <p:txBody>
          <a:bodyPr/>
          <a:lstStyle/>
          <a:p>
            <a:pPr marL="0" lvl="1" indent="0">
              <a:spcBef>
                <a:spcPts val="1000"/>
              </a:spcBef>
              <a:buNone/>
            </a:pPr>
            <a:r>
              <a:rPr lang="en-US" sz="3200" b="1" dirty="0"/>
              <a:t>Any water-resistant material (plastic or waxed paper) that is applied to a wound to prevent the entry of air and loss of moisture from internal organs.</a:t>
            </a:r>
          </a:p>
          <a:p>
            <a:endParaRPr lang="en-GB" b="1" dirty="0"/>
          </a:p>
        </p:txBody>
      </p:sp>
      <p:pic>
        <p:nvPicPr>
          <p:cNvPr id="4" name="Picture 3" descr="C:\Users\My Document\Pictures\WoundSea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434" y="3058510"/>
            <a:ext cx="3680414" cy="35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y Document\Pictures\Figure 7_28.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 y="3457574"/>
            <a:ext cx="3484894" cy="31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A17810F-50FB-49C0-AA28-E5431915583F}" type="slidenum">
              <a:rPr lang="en-GB" smtClean="0"/>
              <a:pPr/>
              <a:t>15</a:t>
            </a:fld>
            <a:endParaRPr lang="en-GB"/>
          </a:p>
        </p:txBody>
      </p:sp>
    </p:spTree>
    <p:extLst>
      <p:ext uri="{BB962C8B-B14F-4D97-AF65-F5344CB8AC3E}">
        <p14:creationId xmlns:p14="http://schemas.microsoft.com/office/powerpoint/2010/main" val="75282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3"/>
            <a:ext cx="7888070" cy="1325563"/>
          </a:xfrm>
        </p:spPr>
        <p:txBody>
          <a:bodyPr/>
          <a:lstStyle/>
          <a:p>
            <a:pPr algn="ctr"/>
            <a:r>
              <a:rPr lang="en-US" b="1" u="sng" dirty="0">
                <a:solidFill>
                  <a:srgbClr val="FF0000"/>
                </a:solidFill>
                <a:latin typeface="+mn-lt"/>
              </a:rPr>
              <a:t>BULKY DRESSING</a:t>
            </a:r>
            <a:endParaRPr lang="en-GB" u="sng" dirty="0">
              <a:solidFill>
                <a:srgbClr val="FF0000"/>
              </a:solidFill>
              <a:latin typeface="+mn-lt"/>
            </a:endParaRPr>
          </a:p>
        </p:txBody>
      </p:sp>
      <p:sp>
        <p:nvSpPr>
          <p:cNvPr id="3" name="Content Placeholder 2"/>
          <p:cNvSpPr>
            <a:spLocks noGrp="1"/>
          </p:cNvSpPr>
          <p:nvPr>
            <p:ph idx="1"/>
          </p:nvPr>
        </p:nvSpPr>
        <p:spPr>
          <a:xfrm>
            <a:off x="628761" y="1425569"/>
            <a:ext cx="7888070" cy="4351338"/>
          </a:xfrm>
        </p:spPr>
        <p:txBody>
          <a:bodyPr/>
          <a:lstStyle/>
          <a:p>
            <a:pPr marL="0" lvl="1" indent="0" algn="just">
              <a:buNone/>
            </a:pPr>
            <a:r>
              <a:rPr lang="en-US" sz="3200" b="1" dirty="0"/>
              <a:t>Multiple stacked dressings made to form  single dressing 2-3 cm thick, such as a thick sanitary napkin or any similar </a:t>
            </a:r>
          </a:p>
          <a:p>
            <a:pPr marL="0" lvl="1" indent="0" algn="just">
              <a:buNone/>
            </a:pPr>
            <a:r>
              <a:rPr lang="en-US" sz="3200" b="1" dirty="0"/>
              <a:t>material. </a:t>
            </a:r>
          </a:p>
          <a:p>
            <a:endParaRPr lang="en-GB" b="1" dirty="0"/>
          </a:p>
        </p:txBody>
      </p:sp>
      <p:pic>
        <p:nvPicPr>
          <p:cNvPr id="4" name="Picture 3" descr="C:\Users\My Document\Pictures\8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59" y="3128965"/>
            <a:ext cx="594463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16</a:t>
            </a:fld>
            <a:endParaRPr lang="en-GB"/>
          </a:p>
        </p:txBody>
      </p:sp>
    </p:spTree>
    <p:extLst>
      <p:ext uri="{BB962C8B-B14F-4D97-AF65-F5344CB8AC3E}">
        <p14:creationId xmlns:p14="http://schemas.microsoft.com/office/powerpoint/2010/main" val="293213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79383"/>
            <a:ext cx="7888070" cy="1325563"/>
          </a:xfrm>
        </p:spPr>
        <p:txBody>
          <a:bodyPr>
            <a:normAutofit/>
          </a:bodyPr>
          <a:lstStyle/>
          <a:p>
            <a:pPr algn="ctr"/>
            <a:r>
              <a:rPr lang="en-US" b="1" u="sng" dirty="0">
                <a:solidFill>
                  <a:srgbClr val="FF0000"/>
                </a:solidFill>
                <a:latin typeface="+mn-lt"/>
                <a:cs typeface="Times New Roman" pitchFamily="18" charset="0"/>
              </a:rPr>
              <a:t>APPLYING DRESSINGS AND BANDAGES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514350" indent="-514350" algn="just">
              <a:lnSpc>
                <a:spcPct val="200000"/>
              </a:lnSpc>
              <a:spcAft>
                <a:spcPts val="1700"/>
              </a:spcAft>
              <a:buFont typeface="+mj-lt"/>
              <a:buAutoNum type="arabicPeriod"/>
              <a:defRPr/>
            </a:pPr>
            <a:r>
              <a:rPr lang="en-US" sz="3200" b="1" dirty="0">
                <a:cs typeface="Times New Roman" pitchFamily="18" charset="0"/>
              </a:rPr>
              <a:t>Control bleeding.</a:t>
            </a:r>
          </a:p>
          <a:p>
            <a:pPr marL="514350" indent="-514350" algn="just">
              <a:lnSpc>
                <a:spcPct val="200000"/>
              </a:lnSpc>
              <a:spcAft>
                <a:spcPts val="1700"/>
              </a:spcAft>
              <a:buFont typeface="+mj-lt"/>
              <a:buAutoNum type="arabicPeriod"/>
              <a:defRPr/>
            </a:pPr>
            <a:r>
              <a:rPr lang="en-US" sz="3200" b="1" dirty="0">
                <a:cs typeface="Times New Roman" pitchFamily="18" charset="0"/>
              </a:rPr>
              <a:t>Apply the dressing using aseptic technique.</a:t>
            </a:r>
          </a:p>
          <a:p>
            <a:pPr marL="514350" indent="-514350" algn="just">
              <a:lnSpc>
                <a:spcPct val="200000"/>
              </a:lnSpc>
              <a:spcAft>
                <a:spcPts val="1700"/>
              </a:spcAft>
              <a:buFont typeface="+mj-lt"/>
              <a:buAutoNum type="arabicPeriod"/>
              <a:defRPr/>
            </a:pPr>
            <a:r>
              <a:rPr lang="en-US" sz="3200" b="1" dirty="0">
                <a:cs typeface="Times New Roman" pitchFamily="18" charset="0"/>
              </a:rPr>
              <a:t>Cover the wounds completely.</a:t>
            </a:r>
          </a:p>
          <a:p>
            <a:pPr marL="514350" indent="-514350">
              <a:buFont typeface="+mj-lt"/>
              <a:buAutoNum type="arabicPeriod"/>
            </a:pPr>
            <a:endParaRPr lang="en-GB" sz="3200" b="1" dirty="0"/>
          </a:p>
        </p:txBody>
      </p:sp>
      <p:sp>
        <p:nvSpPr>
          <p:cNvPr id="4" name="TextBox 3"/>
          <p:cNvSpPr txBox="1"/>
          <p:nvPr/>
        </p:nvSpPr>
        <p:spPr>
          <a:xfrm>
            <a:off x="8423945" y="6444731"/>
            <a:ext cx="721644"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17</a:t>
            </a:fld>
            <a:endParaRPr lang="en-GB"/>
          </a:p>
        </p:txBody>
      </p:sp>
    </p:spTree>
    <p:extLst>
      <p:ext uri="{BB962C8B-B14F-4D97-AF65-F5344CB8AC3E}">
        <p14:creationId xmlns:p14="http://schemas.microsoft.com/office/powerpoint/2010/main" val="28375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08" y="835279"/>
            <a:ext cx="7888070" cy="5548313"/>
          </a:xfrm>
        </p:spPr>
        <p:txBody>
          <a:bodyPr>
            <a:normAutofit lnSpcReduction="10000"/>
          </a:bodyPr>
          <a:lstStyle/>
          <a:p>
            <a:pPr marL="514350" lvl="1" indent="-514350" algn="just">
              <a:spcBef>
                <a:spcPct val="50000"/>
              </a:spcBef>
              <a:spcAft>
                <a:spcPts val="1200"/>
              </a:spcAft>
              <a:buAutoNum type="arabicPeriod" startAt="4"/>
              <a:defRPr/>
            </a:pPr>
            <a:r>
              <a:rPr lang="en-US" sz="3200" b="1" dirty="0"/>
              <a:t>Ensure that the dressing and the bandage are firm, fixed and comfortable, but not so tight as to affect circulation.</a:t>
            </a:r>
          </a:p>
          <a:p>
            <a:pPr marL="514350" lvl="1" indent="-514350" algn="just">
              <a:spcBef>
                <a:spcPct val="50000"/>
              </a:spcBef>
              <a:spcAft>
                <a:spcPts val="1200"/>
              </a:spcAft>
              <a:buAutoNum type="arabicPeriod" startAt="4"/>
              <a:defRPr/>
            </a:pPr>
            <a:r>
              <a:rPr lang="en-US" sz="3200" b="1" dirty="0"/>
              <a:t> Ensure there are no loose ends  that can get caught.</a:t>
            </a:r>
          </a:p>
          <a:p>
            <a:pPr marL="514350" lvl="1" indent="-514350" algn="just">
              <a:spcBef>
                <a:spcPct val="50000"/>
              </a:spcBef>
              <a:spcAft>
                <a:spcPts val="1200"/>
              </a:spcAft>
              <a:buAutoNum type="arabicPeriod" startAt="4"/>
              <a:defRPr/>
            </a:pPr>
            <a:r>
              <a:rPr lang="en-US" sz="3200" b="1" dirty="0"/>
              <a:t> Avoid covering the fingertips.</a:t>
            </a:r>
          </a:p>
          <a:p>
            <a:endParaRPr lang="en-GB" b="1" dirty="0"/>
          </a:p>
          <a:p>
            <a:pPr marL="0" indent="0" algn="ctr">
              <a:buNone/>
            </a:pPr>
            <a:r>
              <a:rPr lang="en-US" sz="3200" b="1" dirty="0"/>
              <a:t>The pre-hospital treatment of wounds and soft tissue injuries is directed at controlling bleeding and preventing contamination.</a:t>
            </a: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18</a:t>
            </a:fld>
            <a:endParaRPr lang="en-GB"/>
          </a:p>
        </p:txBody>
      </p:sp>
    </p:spTree>
    <p:extLst>
      <p:ext uri="{BB962C8B-B14F-4D97-AF65-F5344CB8AC3E}">
        <p14:creationId xmlns:p14="http://schemas.microsoft.com/office/powerpoint/2010/main" val="35532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BANDAGING UNUSUAL WOUNDS</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buNone/>
              <a:defRPr/>
            </a:pPr>
            <a:r>
              <a:rPr lang="en-US" sz="3200" b="1" dirty="0"/>
              <a:t>Penetrating Injury</a:t>
            </a:r>
          </a:p>
          <a:p>
            <a:pPr>
              <a:defRPr/>
            </a:pPr>
            <a:endParaRPr lang="en-US" sz="3200" b="1" dirty="0"/>
          </a:p>
          <a:p>
            <a:pPr marL="514350" indent="-514350">
              <a:buFont typeface="+mj-lt"/>
              <a:buAutoNum type="arabicPeriod"/>
              <a:defRPr/>
            </a:pPr>
            <a:r>
              <a:rPr lang="en-US" sz="3200" b="1" dirty="0"/>
              <a:t>Cover any open wound completely.</a:t>
            </a:r>
          </a:p>
          <a:p>
            <a:pPr marL="514350" indent="-514350">
              <a:buFont typeface="+mj-lt"/>
              <a:buAutoNum type="arabicPeriod"/>
              <a:defRPr/>
            </a:pPr>
            <a:endParaRPr lang="en-US" sz="3200" b="1" dirty="0"/>
          </a:p>
          <a:p>
            <a:pPr marL="514350" indent="-514350">
              <a:buFont typeface="+mj-lt"/>
              <a:buAutoNum type="arabicPeriod"/>
              <a:defRPr/>
            </a:pPr>
            <a:r>
              <a:rPr lang="en-US" sz="3200" b="1" dirty="0"/>
              <a:t>Examine the patient for possible exit wound.</a:t>
            </a:r>
          </a:p>
          <a:p>
            <a:pPr marL="514350" indent="-514350">
              <a:buFont typeface="+mj-lt"/>
              <a:buAutoNum type="arabicPeriod"/>
            </a:pP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19</a:t>
            </a:fld>
            <a:endParaRPr lang="en-GB"/>
          </a:p>
        </p:txBody>
      </p:sp>
    </p:spTree>
    <p:extLst>
      <p:ext uri="{BB962C8B-B14F-4D97-AF65-F5344CB8AC3E}">
        <p14:creationId xmlns:p14="http://schemas.microsoft.com/office/powerpoint/2010/main" val="30222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16978"/>
            <a:ext cx="7888070" cy="867904"/>
          </a:xfrm>
        </p:spPr>
        <p:txBody>
          <a:bodyPr/>
          <a:lstStyle/>
          <a:p>
            <a:pPr algn="ctr"/>
            <a:r>
              <a:rPr lang="en-US" b="1" u="sng" dirty="0">
                <a:solidFill>
                  <a:srgbClr val="FF0000"/>
                </a:solidFill>
                <a:latin typeface="+mn-lt"/>
              </a:rPr>
              <a:t>OBJECTIVES</a:t>
            </a:r>
            <a:endParaRPr lang="en-GB" b="1" dirty="0">
              <a:solidFill>
                <a:srgbClr val="FF0000"/>
              </a:solidFill>
              <a:latin typeface="+mn-lt"/>
            </a:endParaRPr>
          </a:p>
        </p:txBody>
      </p:sp>
      <p:sp>
        <p:nvSpPr>
          <p:cNvPr id="3" name="Content Placeholder 2"/>
          <p:cNvSpPr>
            <a:spLocks noGrp="1"/>
          </p:cNvSpPr>
          <p:nvPr>
            <p:ph idx="1"/>
          </p:nvPr>
        </p:nvSpPr>
        <p:spPr>
          <a:xfrm>
            <a:off x="628761" y="1348353"/>
            <a:ext cx="7888070" cy="4828610"/>
          </a:xfrm>
        </p:spPr>
        <p:txBody>
          <a:bodyPr/>
          <a:lstStyle/>
          <a:p>
            <a:pPr marL="0" lvl="1" indent="0">
              <a:lnSpc>
                <a:spcPct val="80000"/>
              </a:lnSpc>
              <a:spcBef>
                <a:spcPct val="50000"/>
              </a:spcBef>
              <a:buNone/>
            </a:pPr>
            <a:r>
              <a:rPr lang="en-US" sz="3200" b="1" dirty="0"/>
              <a:t>	Upon completion of this lesson, you will be able to:</a:t>
            </a:r>
          </a:p>
          <a:p>
            <a:pPr marL="514350" lvl="1" indent="-514350">
              <a:lnSpc>
                <a:spcPct val="80000"/>
              </a:lnSpc>
              <a:spcBef>
                <a:spcPct val="50000"/>
              </a:spcBef>
              <a:buFont typeface="+mj-lt"/>
              <a:buAutoNum type="arabicPeriod"/>
            </a:pPr>
            <a:r>
              <a:rPr lang="en-US" sz="3200" b="1" dirty="0"/>
              <a:t>List two steps to treat a closed  wound.</a:t>
            </a:r>
          </a:p>
          <a:p>
            <a:pPr marL="514350" lvl="1" indent="-514350">
              <a:lnSpc>
                <a:spcPct val="80000"/>
              </a:lnSpc>
              <a:spcBef>
                <a:spcPct val="50000"/>
              </a:spcBef>
              <a:buFont typeface="+mj-lt"/>
              <a:buAutoNum type="arabicPeriod"/>
            </a:pPr>
            <a:r>
              <a:rPr lang="en-US" sz="3200" b="1" dirty="0"/>
              <a:t>List six  steps to treat an open  wound.</a:t>
            </a:r>
          </a:p>
          <a:p>
            <a:pPr marL="514350" lvl="1" indent="-514350">
              <a:lnSpc>
                <a:spcPct val="80000"/>
              </a:lnSpc>
              <a:spcBef>
                <a:spcPct val="50000"/>
              </a:spcBef>
              <a:buFont typeface="+mj-lt"/>
              <a:buAutoNum type="arabicPeriod"/>
            </a:pPr>
            <a:r>
              <a:rPr lang="en-US" sz="3200" b="1" dirty="0"/>
              <a:t>List the steps for pre-hospital treatment for eye, ear, nose and mouth </a:t>
            </a:r>
            <a:r>
              <a:rPr lang="en-US" sz="3200" b="1" dirty="0" err="1"/>
              <a:t>injuries.List</a:t>
            </a:r>
            <a:r>
              <a:rPr lang="en-US" sz="3200" b="1" dirty="0"/>
              <a:t> the steps for pre-hospital treatment of abdominal and genital injuries.</a:t>
            </a:r>
          </a:p>
          <a:p>
            <a:endParaRPr lang="en-GB" dirty="0"/>
          </a:p>
        </p:txBody>
      </p:sp>
      <p:sp>
        <p:nvSpPr>
          <p:cNvPr id="4" name="TextBox 3"/>
          <p:cNvSpPr txBox="1"/>
          <p:nvPr/>
        </p:nvSpPr>
        <p:spPr>
          <a:xfrm>
            <a:off x="8516828" y="6443663"/>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a:t>
            </a:fld>
            <a:endParaRPr lang="en-GB"/>
          </a:p>
        </p:txBody>
      </p:sp>
    </p:spTree>
    <p:extLst>
      <p:ext uri="{BB962C8B-B14F-4D97-AF65-F5344CB8AC3E}">
        <p14:creationId xmlns:p14="http://schemas.microsoft.com/office/powerpoint/2010/main" val="33942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en-US" b="1" u="sng" dirty="0">
                <a:solidFill>
                  <a:srgbClr val="FF0000"/>
                </a:solidFill>
                <a:latin typeface="+mn-lt"/>
                <a:cs typeface="Times New Roman" pitchFamily="18" charset="0"/>
              </a:rPr>
              <a:t>IMPALED OBJECTS</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defRPr/>
            </a:pPr>
            <a:r>
              <a:rPr lang="en-US" sz="3200" b="1" dirty="0">
                <a:cs typeface="Times New Roman" pitchFamily="18" charset="0"/>
              </a:rPr>
              <a:t>Do not remove unless impaled in the cheek or obstructing the airway or CPR.</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Control bleeding.</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Stabilize the object with a bulky dressing and apply a bandage.</a:t>
            </a:r>
          </a:p>
          <a:p>
            <a:pPr marL="514350" indent="-514350">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20</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623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AVULSION (SKIN FLAP)</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defRPr/>
            </a:pPr>
            <a:r>
              <a:rPr lang="en-US" sz="3200" b="1" dirty="0">
                <a:cs typeface="Times New Roman" pitchFamily="18" charset="0"/>
              </a:rPr>
              <a:t>Clean the wound surface.</a:t>
            </a:r>
          </a:p>
          <a:p>
            <a:pPr marL="514350" indent="-514350">
              <a:lnSpc>
                <a:spcPct val="150000"/>
              </a:lnSpc>
              <a:buFont typeface="+mj-lt"/>
              <a:buAutoNum type="arabicPeriod"/>
              <a:defRPr/>
            </a:pPr>
            <a:r>
              <a:rPr lang="en-US" sz="3200" b="1" dirty="0">
                <a:cs typeface="Times New Roman" pitchFamily="18" charset="0"/>
              </a:rPr>
              <a:t>Return skin flap to original position.</a:t>
            </a:r>
          </a:p>
          <a:p>
            <a:pPr marL="514350" indent="-514350">
              <a:lnSpc>
                <a:spcPct val="150000"/>
              </a:lnSpc>
              <a:buFont typeface="+mj-lt"/>
              <a:buAutoNum type="arabicPeriod"/>
              <a:defRPr/>
            </a:pPr>
            <a:r>
              <a:rPr lang="en-US" sz="3200" b="1" dirty="0">
                <a:cs typeface="Times New Roman" pitchFamily="18" charset="0"/>
              </a:rPr>
              <a:t>Control bleeding.</a:t>
            </a:r>
          </a:p>
          <a:p>
            <a:pPr marL="514350" indent="-514350">
              <a:lnSpc>
                <a:spcPct val="150000"/>
              </a:lnSpc>
              <a:buFont typeface="+mj-lt"/>
              <a:buAutoNum type="arabicPeriod"/>
              <a:defRPr/>
            </a:pPr>
            <a:r>
              <a:rPr lang="en-US" sz="3200" b="1" dirty="0">
                <a:cs typeface="Times New Roman" pitchFamily="18" charset="0"/>
              </a:rPr>
              <a:t>Cover with bulky dressing and apply a bandage.</a:t>
            </a:r>
          </a:p>
          <a:p>
            <a:pPr marL="514350" indent="-514350">
              <a:lnSpc>
                <a:spcPct val="150000"/>
              </a:lnSpc>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21</a:t>
            </a:fld>
            <a:endParaRPr lang="en-GB"/>
          </a:p>
        </p:txBody>
      </p:sp>
    </p:spTree>
    <p:extLst>
      <p:ext uri="{BB962C8B-B14F-4D97-AF65-F5344CB8AC3E}">
        <p14:creationId xmlns:p14="http://schemas.microsoft.com/office/powerpoint/2010/main" val="26762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AMPUTATIONS OR UNATTACHED AVULSION</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lnSpc>
                <a:spcPct val="150000"/>
              </a:lnSpc>
              <a:buFont typeface="+mj-lt"/>
              <a:buAutoNum type="arabicPeriod"/>
              <a:defRPr/>
            </a:pPr>
            <a:r>
              <a:rPr lang="en-US" sz="3200" b="1" dirty="0">
                <a:cs typeface="Times New Roman" pitchFamily="18" charset="0"/>
              </a:rPr>
              <a:t>Clean the wound.</a:t>
            </a:r>
          </a:p>
          <a:p>
            <a:pPr marL="514350" indent="-514350" algn="just">
              <a:lnSpc>
                <a:spcPct val="150000"/>
              </a:lnSpc>
              <a:buFont typeface="+mj-lt"/>
              <a:buAutoNum type="arabicPeriod"/>
              <a:defRPr/>
            </a:pPr>
            <a:r>
              <a:rPr lang="en-US" sz="3200" b="1" dirty="0">
                <a:cs typeface="Times New Roman" pitchFamily="18" charset="0"/>
              </a:rPr>
              <a:t>Control bleeding.</a:t>
            </a:r>
          </a:p>
          <a:p>
            <a:pPr marL="514350" indent="-514350" algn="just">
              <a:lnSpc>
                <a:spcPct val="150000"/>
              </a:lnSpc>
              <a:buFont typeface="+mj-lt"/>
              <a:buAutoNum type="arabicPeriod"/>
              <a:defRPr/>
            </a:pPr>
            <a:r>
              <a:rPr lang="en-US" sz="3200" b="1" dirty="0">
                <a:cs typeface="Times New Roman" pitchFamily="18" charset="0"/>
              </a:rPr>
              <a:t>Apply dressing and bandages.</a:t>
            </a:r>
          </a:p>
          <a:p>
            <a:pPr marL="514350" indent="-514350" algn="just">
              <a:lnSpc>
                <a:spcPct val="150000"/>
              </a:lnSpc>
              <a:buFont typeface="+mj-lt"/>
              <a:buAutoNum type="arabicPeriod"/>
              <a:defRPr/>
            </a:pPr>
            <a:r>
              <a:rPr lang="en-US" sz="3200" b="1" dirty="0">
                <a:cs typeface="Times New Roman" pitchFamily="18" charset="0"/>
              </a:rPr>
              <a:t>Keep amputated part cool and moist, but not wet.</a:t>
            </a:r>
          </a:p>
          <a:p>
            <a:pPr marL="514350" indent="-514350">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22</a:t>
            </a:fld>
            <a:endParaRPr lang="en-GB"/>
          </a:p>
        </p:txBody>
      </p:sp>
    </p:spTree>
    <p:extLst>
      <p:ext uri="{BB962C8B-B14F-4D97-AF65-F5344CB8AC3E}">
        <p14:creationId xmlns:p14="http://schemas.microsoft.com/office/powerpoint/2010/main" val="998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65100"/>
            <a:ext cx="7888070" cy="1325563"/>
          </a:xfrm>
        </p:spPr>
        <p:txBody>
          <a:bodyPr/>
          <a:lstStyle/>
          <a:p>
            <a:pPr algn="ctr"/>
            <a:r>
              <a:rPr lang="en-US" b="1" u="sng" dirty="0">
                <a:solidFill>
                  <a:srgbClr val="FF0000"/>
                </a:solidFill>
                <a:latin typeface="+mn-lt"/>
                <a:cs typeface="Times New Roman" panose="02020603050405020304" pitchFamily="18" charset="0"/>
              </a:rPr>
              <a:t>SPECIAL SITUATIONS</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buNone/>
            </a:pPr>
            <a:r>
              <a:rPr lang="en-US" sz="3600" b="1" u="sng" dirty="0">
                <a:cs typeface="Times New Roman" panose="02020603050405020304" pitchFamily="18" charset="0"/>
              </a:rPr>
              <a:t>Injuries to the Scalp</a:t>
            </a:r>
            <a:r>
              <a:rPr lang="en-US" sz="3600" b="1" dirty="0">
                <a:cs typeface="Times New Roman" panose="02020603050405020304" pitchFamily="18" charset="0"/>
              </a:rPr>
              <a:t>:</a:t>
            </a:r>
          </a:p>
          <a:p>
            <a:pPr marL="0" indent="0">
              <a:buNone/>
            </a:pPr>
            <a:endParaRPr lang="en-US" sz="3200" b="1" dirty="0">
              <a:cs typeface="Times New Roman" panose="02020603050405020304" pitchFamily="18" charset="0"/>
            </a:endParaRPr>
          </a:p>
          <a:p>
            <a:pPr marL="0" indent="0">
              <a:lnSpc>
                <a:spcPct val="150000"/>
              </a:lnSpc>
              <a:buNone/>
            </a:pPr>
            <a:r>
              <a:rPr lang="en-US" sz="3200" b="1" dirty="0">
                <a:cs typeface="Times New Roman" panose="02020603050405020304" pitchFamily="18" charset="0"/>
              </a:rPr>
              <a:t>Suspect spinal injury in any patient with a head injury. Do not apply direct pressure if you suspect a skull fracture</a:t>
            </a:r>
            <a:r>
              <a:rPr lang="en-US" sz="3600" b="1" dirty="0">
                <a:latin typeface="Times New Roman" panose="02020603050405020304" pitchFamily="18" charset="0"/>
                <a:cs typeface="Times New Roman" panose="02020603050405020304" pitchFamily="18" charset="0"/>
              </a:rPr>
              <a:t>.</a:t>
            </a:r>
          </a:p>
          <a:p>
            <a:pPr marL="0" indent="0">
              <a:buNone/>
            </a:pPr>
            <a:endParaRPr lang="en-US" sz="3600" b="1" dirty="0">
              <a:cs typeface="Times New Roman" panose="02020603050405020304" pitchFamily="18" charset="0"/>
            </a:endParaRP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23</a:t>
            </a:fld>
            <a:endParaRPr lang="en-GB"/>
          </a:p>
        </p:txBody>
      </p:sp>
    </p:spTree>
    <p:extLst>
      <p:ext uri="{BB962C8B-B14F-4D97-AF65-F5344CB8AC3E}">
        <p14:creationId xmlns:p14="http://schemas.microsoft.com/office/powerpoint/2010/main" val="21716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771532"/>
            <a:ext cx="7888070" cy="5562600"/>
          </a:xfrm>
        </p:spPr>
        <p:txBody>
          <a:bodyPr>
            <a:normAutofit fontScale="92500" lnSpcReduction="20000"/>
          </a:bodyPr>
          <a:lstStyle/>
          <a:p>
            <a:pPr marL="0" indent="0">
              <a:spcAft>
                <a:spcPts val="1200"/>
              </a:spcAft>
              <a:buNone/>
            </a:pPr>
            <a:r>
              <a:rPr lang="en-US" sz="3600" b="1" u="sng" dirty="0">
                <a:cs typeface="Times New Roman" pitchFamily="18" charset="0"/>
              </a:rPr>
              <a:t>Wounds to the Eyes (puncture wound or impaled object):</a:t>
            </a:r>
          </a:p>
          <a:p>
            <a:pPr marL="514350" indent="-514350" algn="just">
              <a:spcAft>
                <a:spcPts val="1200"/>
              </a:spcAft>
              <a:buFont typeface="+mj-lt"/>
              <a:buAutoNum type="arabicPeriod"/>
              <a:defRPr/>
            </a:pPr>
            <a:r>
              <a:rPr lang="en-US" sz="3200" b="1" dirty="0">
                <a:cs typeface="Times New Roman" pitchFamily="18" charset="0"/>
              </a:rPr>
              <a:t>Bandage the good eye to prevent movement of injured eye.</a:t>
            </a:r>
          </a:p>
          <a:p>
            <a:pPr marL="514350" indent="-514350" algn="just">
              <a:spcAft>
                <a:spcPts val="1200"/>
              </a:spcAft>
              <a:buFont typeface="+mj-lt"/>
              <a:buAutoNum type="arabicPeriod"/>
              <a:defRPr/>
            </a:pPr>
            <a:r>
              <a:rPr lang="en-US" sz="3200" b="1" dirty="0">
                <a:cs typeface="Times New Roman" pitchFamily="18" charset="0"/>
              </a:rPr>
              <a:t>In an unconscious patient, close the eyes before blindfolding the patient to prevent the eyes from drying, which may cause blindness.</a:t>
            </a:r>
          </a:p>
          <a:p>
            <a:pPr marL="514350" indent="-514350" algn="just">
              <a:spcAft>
                <a:spcPts val="1200"/>
              </a:spcAft>
              <a:buFont typeface="+mj-lt"/>
              <a:buAutoNum type="arabicPeriod"/>
              <a:defRPr/>
            </a:pPr>
            <a:r>
              <a:rPr lang="en-US" sz="3200" b="1" dirty="0">
                <a:cs typeface="Times New Roman" pitchFamily="18" charset="0"/>
              </a:rPr>
              <a:t>Treat an extruded eye the same way as you would treat an eye with an impaled object. Do not replace the eye if it has been expelled. Cover it with a cup or cardboard cone before applying the bandage.</a:t>
            </a:r>
          </a:p>
          <a:p>
            <a:pPr algn="just">
              <a:defRPr/>
            </a:pPr>
            <a:endParaRPr lang="en-US" sz="3200" b="1" dirty="0">
              <a:cs typeface="Times New Roman" pitchFamily="18" charset="0"/>
            </a:endParaRPr>
          </a:p>
          <a:p>
            <a:endParaRPr lang="en-GB" b="1" dirty="0"/>
          </a:p>
        </p:txBody>
      </p:sp>
      <p:sp>
        <p:nvSpPr>
          <p:cNvPr id="6" name="Slide Number Placeholder 5"/>
          <p:cNvSpPr>
            <a:spLocks noGrp="1"/>
          </p:cNvSpPr>
          <p:nvPr>
            <p:ph type="sldNum" sz="quarter" idx="12"/>
          </p:nvPr>
        </p:nvSpPr>
        <p:spPr/>
        <p:txBody>
          <a:bodyPr/>
          <a:lstStyle/>
          <a:p>
            <a:fld id="{2A17810F-50FB-49C0-AA28-E5431915583F}" type="slidenum">
              <a:rPr lang="en-GB" smtClean="0"/>
              <a:pPr/>
              <a:t>24</a:t>
            </a:fld>
            <a:endParaRPr lang="en-GB"/>
          </a:p>
        </p:txBody>
      </p:sp>
    </p:spTree>
    <p:extLst>
      <p:ext uri="{BB962C8B-B14F-4D97-AF65-F5344CB8AC3E}">
        <p14:creationId xmlns:p14="http://schemas.microsoft.com/office/powerpoint/2010/main" val="36377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7"/>
            <a:ext cx="7888070" cy="1325563"/>
          </a:xfrm>
        </p:spPr>
        <p:txBody>
          <a:bodyPr/>
          <a:lstStyle/>
          <a:p>
            <a:pPr algn="ctr"/>
            <a:r>
              <a:rPr lang="en-US" b="1" u="sng" dirty="0">
                <a:solidFill>
                  <a:srgbClr val="FF0000"/>
                </a:solidFill>
                <a:latin typeface="+mn-lt"/>
              </a:rPr>
              <a:t>WOUNDS TO THE EAR</a:t>
            </a:r>
            <a:endParaRPr lang="en-GB" u="sng" dirty="0">
              <a:solidFill>
                <a:srgbClr val="FF0000"/>
              </a:solidFill>
              <a:latin typeface="+mn-lt"/>
            </a:endParaRPr>
          </a:p>
        </p:txBody>
      </p:sp>
      <p:sp>
        <p:nvSpPr>
          <p:cNvPr id="3" name="Content Placeholder 2"/>
          <p:cNvSpPr>
            <a:spLocks noGrp="1"/>
          </p:cNvSpPr>
          <p:nvPr>
            <p:ph idx="1"/>
          </p:nvPr>
        </p:nvSpPr>
        <p:spPr>
          <a:xfrm>
            <a:off x="628761" y="1628779"/>
            <a:ext cx="7888070" cy="4648200"/>
          </a:xfrm>
        </p:spPr>
        <p:txBody>
          <a:bodyPr>
            <a:normAutofit lnSpcReduction="10000"/>
          </a:bodyPr>
          <a:lstStyle/>
          <a:p>
            <a:pPr marL="0" indent="0" algn="just">
              <a:buNone/>
              <a:defRPr/>
            </a:pPr>
            <a:r>
              <a:rPr lang="en-US" sz="3200" b="1" dirty="0"/>
              <a:t>Blood, clear fluid, or blood-tinged fluid draining from the ear may indicate skull fracture or severe head trauma. </a:t>
            </a:r>
          </a:p>
          <a:p>
            <a:pPr algn="just">
              <a:defRPr/>
            </a:pPr>
            <a:endParaRPr lang="en-US" sz="3200" b="1" dirty="0"/>
          </a:p>
          <a:p>
            <a:pPr marL="514350" lvl="1" indent="-514350" algn="just">
              <a:buFont typeface="+mj-lt"/>
              <a:buAutoNum type="arabicPeriod"/>
              <a:defRPr/>
            </a:pPr>
            <a:r>
              <a:rPr lang="en-US" sz="3200" b="1" dirty="0"/>
              <a:t>Never probe the ear.</a:t>
            </a:r>
          </a:p>
          <a:p>
            <a:pPr marL="514350" lvl="1" indent="-514350" algn="just">
              <a:buFont typeface="+mj-lt"/>
              <a:buAutoNum type="arabicPeriod"/>
              <a:defRPr/>
            </a:pPr>
            <a:r>
              <a:rPr lang="en-US" sz="3200" b="1" dirty="0"/>
              <a:t>Never pack it to stop bleeding from  the ear canal.</a:t>
            </a:r>
          </a:p>
          <a:p>
            <a:pPr marL="514350" lvl="1" indent="-514350" algn="just">
              <a:buFont typeface="+mj-lt"/>
              <a:buAutoNum type="arabicPeriod"/>
              <a:defRPr/>
            </a:pPr>
            <a:r>
              <a:rPr lang="en-US" sz="3200" b="1" dirty="0"/>
              <a:t>Place a loose, clean dressing across  the opening to absorb the fluids.</a:t>
            </a:r>
          </a:p>
          <a:p>
            <a:pPr marL="514350" lvl="1" indent="-514350" algn="just">
              <a:buFont typeface="+mj-lt"/>
              <a:buAutoNum type="arabicPeriod"/>
              <a:defRPr/>
            </a:pPr>
            <a:r>
              <a:rPr lang="en-US" sz="3200" b="1" dirty="0"/>
              <a:t>Do not apply pressure.</a:t>
            </a: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25</a:t>
            </a:fld>
            <a:endParaRPr lang="en-GB"/>
          </a:p>
        </p:txBody>
      </p:sp>
    </p:spTree>
    <p:extLst>
      <p:ext uri="{BB962C8B-B14F-4D97-AF65-F5344CB8AC3E}">
        <p14:creationId xmlns:p14="http://schemas.microsoft.com/office/powerpoint/2010/main" val="5577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y Document\Pictures\11-ear-blee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679" y="457200"/>
            <a:ext cx="64019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26</a:t>
            </a:fld>
            <a:endParaRPr lang="en-GB"/>
          </a:p>
        </p:txBody>
      </p:sp>
    </p:spTree>
    <p:extLst>
      <p:ext uri="{BB962C8B-B14F-4D97-AF65-F5344CB8AC3E}">
        <p14:creationId xmlns:p14="http://schemas.microsoft.com/office/powerpoint/2010/main" val="371171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93659"/>
            <a:ext cx="7888070" cy="1325563"/>
          </a:xfrm>
        </p:spPr>
        <p:txBody>
          <a:bodyPr/>
          <a:lstStyle/>
          <a:p>
            <a:pPr algn="ctr"/>
            <a:r>
              <a:rPr lang="en-US" b="1" u="sng" dirty="0">
                <a:solidFill>
                  <a:srgbClr val="FF0000"/>
                </a:solidFill>
                <a:latin typeface="+mn-lt"/>
                <a:cs typeface="Times New Roman" panose="02020603050405020304" pitchFamily="18" charset="0"/>
              </a:rPr>
              <a:t>NOSEBLEEDS</a:t>
            </a:r>
            <a:endParaRPr lang="en-GB" u="sng" dirty="0">
              <a:solidFill>
                <a:srgbClr val="FF0000"/>
              </a:solidFill>
              <a:latin typeface="+mn-lt"/>
            </a:endParaRPr>
          </a:p>
        </p:txBody>
      </p:sp>
      <p:sp>
        <p:nvSpPr>
          <p:cNvPr id="3" name="Content Placeholder 2"/>
          <p:cNvSpPr>
            <a:spLocks noGrp="1"/>
          </p:cNvSpPr>
          <p:nvPr>
            <p:ph idx="1"/>
          </p:nvPr>
        </p:nvSpPr>
        <p:spPr>
          <a:xfrm>
            <a:off x="628761" y="1419221"/>
            <a:ext cx="7888070" cy="4757742"/>
          </a:xfrm>
        </p:spPr>
        <p:txBody>
          <a:bodyPr>
            <a:normAutofit/>
          </a:bodyPr>
          <a:lstStyle/>
          <a:p>
            <a:pPr marL="0" indent="0">
              <a:lnSpc>
                <a:spcPct val="150000"/>
              </a:lnSpc>
              <a:buNone/>
            </a:pPr>
            <a:r>
              <a:rPr lang="en-US" sz="3200" b="1" dirty="0">
                <a:cs typeface="Times New Roman" panose="02020603050405020304" pitchFamily="18" charset="0"/>
              </a:rPr>
              <a:t>A nosebleed in an emergency can be serious and should not be neglected. The loss of blood can be great and lead to shock. If the patient has a suspected skull fracture or spinal injury, do not try to stop the bleeding.</a:t>
            </a:r>
          </a:p>
          <a:p>
            <a:pPr>
              <a:lnSpc>
                <a:spcPct val="150000"/>
              </a:lnSpc>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27</a:t>
            </a:fld>
            <a:endParaRPr lang="en-GB"/>
          </a:p>
        </p:txBody>
      </p:sp>
    </p:spTree>
    <p:extLst>
      <p:ext uri="{BB962C8B-B14F-4D97-AF65-F5344CB8AC3E}">
        <p14:creationId xmlns:p14="http://schemas.microsoft.com/office/powerpoint/2010/main" val="284090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Pre-hospital treatment for nosebleeds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pPr marL="0" indent="0" algn="just">
              <a:buNone/>
              <a:defRPr/>
            </a:pPr>
            <a:r>
              <a:rPr lang="en-US" sz="3200" b="1" dirty="0">
                <a:cs typeface="Times New Roman" pitchFamily="18" charset="0"/>
              </a:rPr>
              <a:t>Use universal precautions and secure the scene –</a:t>
            </a:r>
          </a:p>
          <a:p>
            <a:pPr marL="0" indent="0" algn="just">
              <a:buNone/>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Maintain open airway.</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Pinch nostrils together or place a dressing between the upper lip and the gum and apply pressure.</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Keep patient seated and still.</a:t>
            </a:r>
          </a:p>
          <a:p>
            <a:endParaRPr lang="en-GB" sz="3200" b="1" dirty="0"/>
          </a:p>
        </p:txBody>
      </p:sp>
      <p:sp>
        <p:nvSpPr>
          <p:cNvPr id="4" name="TextBox 3"/>
          <p:cNvSpPr txBox="1"/>
          <p:nvPr/>
        </p:nvSpPr>
        <p:spPr>
          <a:xfrm>
            <a:off x="8348922" y="6457950"/>
            <a:ext cx="796666" cy="369332"/>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28</a:t>
            </a:fld>
            <a:endParaRPr lang="en-GB"/>
          </a:p>
        </p:txBody>
      </p:sp>
    </p:spTree>
    <p:extLst>
      <p:ext uri="{BB962C8B-B14F-4D97-AF65-F5344CB8AC3E}">
        <p14:creationId xmlns:p14="http://schemas.microsoft.com/office/powerpoint/2010/main" val="19084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043" y="1843210"/>
            <a:ext cx="7888070" cy="4351338"/>
          </a:xfrm>
        </p:spPr>
        <p:txBody>
          <a:bodyPr/>
          <a:lstStyle/>
          <a:p>
            <a:pPr algn="just">
              <a:buNone/>
              <a:defRPr/>
            </a:pPr>
            <a:r>
              <a:rPr lang="en-US" sz="3200" b="1" dirty="0">
                <a:cs typeface="Times New Roman" pitchFamily="18" charset="0"/>
              </a:rPr>
              <a:t>4. Do not pack the nose; check for clear fluid (CSF) which may indicate a skull fracture.</a:t>
            </a:r>
          </a:p>
          <a:p>
            <a:pPr algn="just">
              <a:defRPr/>
            </a:pPr>
            <a:endParaRPr lang="en-US" sz="3200" b="1" dirty="0">
              <a:cs typeface="Times New Roman" pitchFamily="18" charset="0"/>
            </a:endParaRPr>
          </a:p>
          <a:p>
            <a:pPr algn="just">
              <a:buNone/>
              <a:defRPr/>
            </a:pPr>
            <a:r>
              <a:rPr lang="en-US" sz="3200" b="1" dirty="0">
                <a:cs typeface="Times New Roman" pitchFamily="18" charset="0"/>
              </a:rPr>
              <a:t>5. Do not remove any objects you may find inside the nose.</a:t>
            </a:r>
          </a:p>
          <a:p>
            <a:pPr algn="just">
              <a:defRPr/>
            </a:pPr>
            <a:endParaRPr lang="en-US" sz="3200" b="1" dirty="0">
              <a:cs typeface="Times New Roman" pitchFamily="18" charset="0"/>
            </a:endParaRPr>
          </a:p>
          <a:p>
            <a:pPr algn="just">
              <a:buNone/>
              <a:defRPr/>
            </a:pPr>
            <a:r>
              <a:rPr lang="en-US" sz="3200" b="1" dirty="0">
                <a:cs typeface="Times New Roman" pitchFamily="18" charset="0"/>
              </a:rPr>
              <a:t>6. For avulsions, apply a compressive dressing.</a:t>
            </a:r>
            <a:endParaRPr lang="en-US" sz="3200" b="1" dirty="0"/>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29</a:t>
            </a:fld>
            <a:endParaRPr lang="en-GB"/>
          </a:p>
        </p:txBody>
      </p:sp>
    </p:spTree>
    <p:extLst>
      <p:ext uri="{BB962C8B-B14F-4D97-AF65-F5344CB8AC3E}">
        <p14:creationId xmlns:p14="http://schemas.microsoft.com/office/powerpoint/2010/main" val="32589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443040"/>
            <a:ext cx="7888070" cy="4748213"/>
          </a:xfrm>
        </p:spPr>
        <p:txBody>
          <a:bodyPr/>
          <a:lstStyle/>
          <a:p>
            <a:pPr marL="971550" lvl="1" indent="-514350">
              <a:lnSpc>
                <a:spcPct val="70000"/>
              </a:lnSpc>
              <a:spcBef>
                <a:spcPct val="50000"/>
              </a:spcBef>
              <a:buFont typeface="+mj-lt"/>
              <a:buAutoNum type="arabicPeriod"/>
            </a:pPr>
            <a:r>
              <a:rPr lang="en-US" sz="3200" b="1" dirty="0"/>
              <a:t>Demonstrate the use of dressings and bandages to control bleeding when given a specific area of the body.</a:t>
            </a:r>
          </a:p>
          <a:p>
            <a:pPr marL="971550" lvl="1" indent="-514350">
              <a:lnSpc>
                <a:spcPct val="70000"/>
              </a:lnSpc>
              <a:spcBef>
                <a:spcPct val="50000"/>
              </a:spcBef>
              <a:buFont typeface="+mj-lt"/>
              <a:buAutoNum type="arabicPeriod"/>
            </a:pPr>
            <a:r>
              <a:rPr lang="en-US" sz="3200" b="1" dirty="0"/>
              <a:t>Demonstrate the pre-hospital treatment procedures for the following:</a:t>
            </a:r>
          </a:p>
          <a:p>
            <a:pPr marL="914400" lvl="2" indent="0">
              <a:lnSpc>
                <a:spcPct val="70000"/>
              </a:lnSpc>
              <a:spcBef>
                <a:spcPct val="50000"/>
              </a:spcBef>
              <a:buNone/>
            </a:pPr>
            <a:r>
              <a:rPr lang="en-US" sz="3200" b="1" dirty="0"/>
              <a:t>- Impaled object in the eye or cheek.</a:t>
            </a:r>
          </a:p>
          <a:p>
            <a:pPr marL="914400" lvl="2" indent="0">
              <a:lnSpc>
                <a:spcPct val="70000"/>
              </a:lnSpc>
              <a:spcBef>
                <a:spcPct val="50000"/>
              </a:spcBef>
              <a:buNone/>
            </a:pPr>
            <a:r>
              <a:rPr lang="en-US" sz="3200" b="1" dirty="0"/>
              <a:t>- Bleeding neck injuries.</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a:t>
            </a:fld>
            <a:endParaRPr lang="en-GB"/>
          </a:p>
        </p:txBody>
      </p:sp>
    </p:spTree>
    <p:extLst>
      <p:ext uri="{BB962C8B-B14F-4D97-AF65-F5344CB8AC3E}">
        <p14:creationId xmlns:p14="http://schemas.microsoft.com/office/powerpoint/2010/main" val="38377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My Document\Pictures\bleeding-1307537859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478" y="457200"/>
            <a:ext cx="274367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Users\My Document\Pictures\man-touching-bl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915" y="381000"/>
            <a:ext cx="262935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Users\My Document\Pictures\epistax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876" y="3581400"/>
            <a:ext cx="3829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30</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146006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Times New Roman" pitchFamily="18" charset="0"/>
                <a:cs typeface="Times New Roman" pitchFamily="18" charset="0"/>
              </a:rPr>
              <a:t>INJURIES TO THE NECK</a:t>
            </a:r>
            <a:endParaRPr lang="en-GB" u="sng" dirty="0">
              <a:solidFill>
                <a:srgbClr val="FF0000"/>
              </a:solidFill>
            </a:endParaRPr>
          </a:p>
        </p:txBody>
      </p:sp>
      <p:sp>
        <p:nvSpPr>
          <p:cNvPr id="3" name="Content Placeholder 2"/>
          <p:cNvSpPr>
            <a:spLocks noGrp="1"/>
          </p:cNvSpPr>
          <p:nvPr>
            <p:ph idx="1"/>
          </p:nvPr>
        </p:nvSpPr>
        <p:spPr/>
        <p:txBody>
          <a:bodyPr>
            <a:normAutofit fontScale="92500"/>
          </a:bodyPr>
          <a:lstStyle/>
          <a:p>
            <a:pPr marL="514350" indent="-514350" algn="just">
              <a:buFont typeface="+mj-lt"/>
              <a:buAutoNum type="arabicPeriod"/>
              <a:defRPr/>
            </a:pPr>
            <a:r>
              <a:rPr lang="en-US" sz="3200" b="1" dirty="0">
                <a:cs typeface="Times New Roman" pitchFamily="18" charset="0"/>
              </a:rPr>
              <a:t>Visible lacerations or other wounds can produce massive bleeding or air embolism.</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Difficulty speaking; loss of voice.</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Airway obstructions without foreign bodies in mouth, nose, or airway. Often caused by inflammatory process (subcutaneous emphysema).</a:t>
            </a:r>
          </a:p>
          <a:p>
            <a:pPr marL="514350" indent="-514350">
              <a:buFont typeface="+mj-lt"/>
              <a:buAutoNum type="arabicPeriod"/>
            </a:pPr>
            <a:endParaRPr lang="en-GB" sz="3200" b="1" dirty="0"/>
          </a:p>
        </p:txBody>
      </p:sp>
      <p:sp>
        <p:nvSpPr>
          <p:cNvPr id="4" name="TextBox 3"/>
          <p:cNvSpPr txBox="1"/>
          <p:nvPr/>
        </p:nvSpPr>
        <p:spPr>
          <a:xfrm>
            <a:off x="8381074" y="6415084"/>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31</a:t>
            </a:fld>
            <a:endParaRPr lang="en-GB"/>
          </a:p>
        </p:txBody>
      </p:sp>
    </p:spTree>
    <p:extLst>
      <p:ext uri="{BB962C8B-B14F-4D97-AF65-F5344CB8AC3E}">
        <p14:creationId xmlns:p14="http://schemas.microsoft.com/office/powerpoint/2010/main" val="2279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y Document\Pictures\neck_p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516" y="1066800"/>
            <a:ext cx="337243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32</a:t>
            </a:fld>
            <a:endParaRPr lang="en-GB"/>
          </a:p>
        </p:txBody>
      </p:sp>
    </p:spTree>
    <p:extLst>
      <p:ext uri="{BB962C8B-B14F-4D97-AF65-F5344CB8AC3E}">
        <p14:creationId xmlns:p14="http://schemas.microsoft.com/office/powerpoint/2010/main" val="398312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196966"/>
            <a:ext cx="7888070" cy="4351338"/>
          </a:xfrm>
        </p:spPr>
        <p:txBody>
          <a:bodyPr>
            <a:normAutofit fontScale="92500" lnSpcReduction="20000"/>
          </a:bodyPr>
          <a:lstStyle/>
          <a:p>
            <a:pPr algn="just">
              <a:lnSpc>
                <a:spcPct val="150000"/>
              </a:lnSpc>
              <a:buNone/>
              <a:defRPr/>
            </a:pPr>
            <a:r>
              <a:rPr lang="en-US" sz="3200" b="1" dirty="0">
                <a:cs typeface="Times New Roman" pitchFamily="18" charset="0"/>
              </a:rPr>
              <a:t>4. Tracheal deviation.</a:t>
            </a:r>
          </a:p>
          <a:p>
            <a:pPr algn="just">
              <a:lnSpc>
                <a:spcPct val="150000"/>
              </a:lnSpc>
              <a:defRPr/>
            </a:pPr>
            <a:endParaRPr lang="en-US" sz="3200" b="1" dirty="0">
              <a:cs typeface="Times New Roman" pitchFamily="18" charset="0"/>
            </a:endParaRPr>
          </a:p>
          <a:p>
            <a:pPr algn="just">
              <a:lnSpc>
                <a:spcPct val="150000"/>
              </a:lnSpc>
              <a:buNone/>
              <a:defRPr/>
            </a:pPr>
            <a:r>
              <a:rPr lang="en-US" sz="3200" b="1" dirty="0">
                <a:cs typeface="Times New Roman" pitchFamily="18" charset="0"/>
              </a:rPr>
              <a:t>5. Deformities or depressions.</a:t>
            </a:r>
          </a:p>
          <a:p>
            <a:pPr algn="just">
              <a:lnSpc>
                <a:spcPct val="150000"/>
              </a:lnSpc>
              <a:defRPr/>
            </a:pPr>
            <a:endParaRPr lang="en-US" sz="3200" b="1" dirty="0">
              <a:cs typeface="Times New Roman" pitchFamily="18" charset="0"/>
            </a:endParaRPr>
          </a:p>
          <a:p>
            <a:pPr algn="just">
              <a:lnSpc>
                <a:spcPct val="150000"/>
              </a:lnSpc>
              <a:buNone/>
              <a:defRPr/>
            </a:pPr>
            <a:r>
              <a:rPr lang="en-US" sz="3200" b="1" dirty="0">
                <a:cs typeface="Times New Roman" pitchFamily="18" charset="0"/>
              </a:rPr>
              <a:t>6. Immobilize the patient if you suspect a spinal injury.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33</a:t>
            </a:fld>
            <a:endParaRPr lang="en-GB"/>
          </a:p>
        </p:txBody>
      </p:sp>
    </p:spTree>
    <p:extLst>
      <p:ext uri="{BB962C8B-B14F-4D97-AF65-F5344CB8AC3E}">
        <p14:creationId xmlns:p14="http://schemas.microsoft.com/office/powerpoint/2010/main" val="3230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solidFill>
                  <a:srgbClr val="FF0000"/>
                </a:solidFill>
                <a:latin typeface="+mn-lt"/>
                <a:cs typeface="Times New Roman" pitchFamily="18" charset="0"/>
              </a:rPr>
              <a:t>PRE-HOSPITAL TREATMENT FOR INJURIES TO THE NECK</a:t>
            </a:r>
            <a:endParaRPr lang="en-GB" u="sng" dirty="0">
              <a:solidFill>
                <a:srgbClr val="FF0000"/>
              </a:solidFill>
              <a:latin typeface="+mn-lt"/>
            </a:endParaRPr>
          </a:p>
        </p:txBody>
      </p:sp>
      <p:sp>
        <p:nvSpPr>
          <p:cNvPr id="3" name="Content Placeholder 2"/>
          <p:cNvSpPr>
            <a:spLocks noGrp="1"/>
          </p:cNvSpPr>
          <p:nvPr>
            <p:ph idx="1"/>
          </p:nvPr>
        </p:nvSpPr>
        <p:spPr>
          <a:xfrm>
            <a:off x="628761" y="1925641"/>
            <a:ext cx="7888070" cy="4351338"/>
          </a:xfrm>
        </p:spPr>
        <p:txBody>
          <a:bodyPr>
            <a:normAutofit fontScale="92500"/>
          </a:bodyPr>
          <a:lstStyle/>
          <a:p>
            <a:pPr marL="0" indent="0" algn="just">
              <a:buNone/>
              <a:defRPr/>
            </a:pPr>
            <a:r>
              <a:rPr lang="en-US" sz="3200" b="1" dirty="0">
                <a:cs typeface="Times New Roman" pitchFamily="18" charset="0"/>
              </a:rPr>
              <a:t>Use universal precautions and secure the scene.</a:t>
            </a:r>
          </a:p>
          <a:p>
            <a:pPr marL="0" indent="0" algn="just">
              <a:buNone/>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If there is bleeding from a neck wound, apply slight to moderate pressure with an occlusive dressing.</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Tape down all edges of the dressing to form an airtight seal, to avoid air embolism. </a:t>
            </a:r>
          </a:p>
          <a:p>
            <a:pPr marL="514350" indent="-514350">
              <a:buFont typeface="+mj-lt"/>
              <a:buAutoNum type="arabicPeriod"/>
            </a:pPr>
            <a:endParaRPr lang="en-GB"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34</a:t>
            </a:fld>
            <a:endParaRPr lang="en-GB"/>
          </a:p>
        </p:txBody>
      </p:sp>
    </p:spTree>
    <p:extLst>
      <p:ext uri="{BB962C8B-B14F-4D97-AF65-F5344CB8AC3E}">
        <p14:creationId xmlns:p14="http://schemas.microsoft.com/office/powerpoint/2010/main" val="32461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343050"/>
            <a:ext cx="7888070" cy="5576888"/>
          </a:xfrm>
        </p:spPr>
        <p:txBody>
          <a:bodyPr>
            <a:normAutofit/>
          </a:bodyPr>
          <a:lstStyle/>
          <a:p>
            <a:pPr algn="just">
              <a:buNone/>
              <a:defRPr/>
            </a:pPr>
            <a:r>
              <a:rPr lang="en-US" sz="3200" b="1" dirty="0">
                <a:cs typeface="Times New Roman" pitchFamily="18" charset="0"/>
              </a:rPr>
              <a:t>3. Do not delay treatment; cover injury with a gloved hand and apply direct pressure if necessary. Add a bulky dressing over the occlusive one. Never apply pressure to both sides of the neck at the same time. Never apply a pressure dressing completely around the neck.</a:t>
            </a:r>
          </a:p>
          <a:p>
            <a:pPr algn="just">
              <a:defRPr/>
            </a:pPr>
            <a:endParaRPr lang="en-US" sz="3200" b="1" dirty="0">
              <a:cs typeface="Times New Roman" pitchFamily="18" charset="0"/>
            </a:endParaRPr>
          </a:p>
          <a:p>
            <a:pPr algn="just">
              <a:buNone/>
              <a:defRPr/>
            </a:pPr>
            <a:r>
              <a:rPr lang="en-US" sz="3200" b="1" dirty="0">
                <a:cs typeface="Times New Roman" pitchFamily="18" charset="0"/>
              </a:rPr>
              <a:t>4. For patient without spinal injury, place patient on left side with a 15-degree incline (head lower), if possible.</a:t>
            </a:r>
          </a:p>
          <a:p>
            <a:endParaRPr lang="en-GB" sz="3200"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35</a:t>
            </a:fld>
            <a:endParaRPr lang="en-GB"/>
          </a:p>
        </p:txBody>
      </p:sp>
    </p:spTree>
    <p:extLst>
      <p:ext uri="{BB962C8B-B14F-4D97-AF65-F5344CB8AC3E}">
        <p14:creationId xmlns:p14="http://schemas.microsoft.com/office/powerpoint/2010/main" val="3019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00155"/>
            <a:ext cx="7888070" cy="5105400"/>
          </a:xfrm>
        </p:spPr>
        <p:txBody>
          <a:bodyPr>
            <a:normAutofit/>
          </a:bodyPr>
          <a:lstStyle/>
          <a:p>
            <a:pPr algn="just">
              <a:buNone/>
              <a:defRPr/>
            </a:pPr>
            <a:r>
              <a:rPr lang="en-US" sz="3200" b="1" dirty="0">
                <a:cs typeface="Times New Roman" pitchFamily="18" charset="0"/>
              </a:rPr>
              <a:t>5. If an object is impaled in the neck, stabilize it in place with bulky dressings. Do not remove it.</a:t>
            </a:r>
          </a:p>
          <a:p>
            <a:pPr algn="just">
              <a:defRPr/>
            </a:pPr>
            <a:endParaRPr lang="en-US" sz="3200" b="1" dirty="0">
              <a:cs typeface="Times New Roman" pitchFamily="18" charset="0"/>
            </a:endParaRPr>
          </a:p>
          <a:p>
            <a:pPr algn="just">
              <a:buNone/>
              <a:defRPr/>
            </a:pPr>
            <a:r>
              <a:rPr lang="en-US" sz="3200" b="1" dirty="0">
                <a:cs typeface="Times New Roman" pitchFamily="18" charset="0"/>
              </a:rPr>
              <a:t>6. Treat for shock.</a:t>
            </a:r>
          </a:p>
          <a:p>
            <a:pPr algn="just">
              <a:defRPr/>
            </a:pPr>
            <a:endParaRPr lang="en-US" sz="3200" b="1" dirty="0">
              <a:cs typeface="Times New Roman" pitchFamily="18" charset="0"/>
            </a:endParaRPr>
          </a:p>
          <a:p>
            <a:pPr marL="0" indent="0" algn="ctr">
              <a:buNone/>
              <a:defRPr/>
            </a:pPr>
            <a:r>
              <a:rPr lang="en-US" sz="3200" b="1" u="sng" dirty="0">
                <a:cs typeface="Times New Roman" pitchFamily="18" charset="0"/>
              </a:rPr>
              <a:t>IMPORTANT</a:t>
            </a:r>
            <a:r>
              <a:rPr lang="en-US" sz="3200" b="1" dirty="0">
                <a:cs typeface="Times New Roman" pitchFamily="18" charset="0"/>
              </a:rPr>
              <a:t>: With any head, face, scalp, eye, ear, nose or neck injury, the MFR should also suspect a possible spinal injury.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36</a:t>
            </a:fld>
            <a:endParaRPr lang="en-GB"/>
          </a:p>
        </p:txBody>
      </p:sp>
    </p:spTree>
    <p:extLst>
      <p:ext uri="{BB962C8B-B14F-4D97-AF65-F5344CB8AC3E}">
        <p14:creationId xmlns:p14="http://schemas.microsoft.com/office/powerpoint/2010/main" val="5858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anose="02020603050405020304" pitchFamily="18" charset="0"/>
              </a:rPr>
              <a:t>INJURIES TO THE ABDOMEN</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b="1" dirty="0">
                <a:cs typeface="Times New Roman" panose="02020603050405020304" pitchFamily="18" charset="0"/>
              </a:rPr>
              <a:t>The abdomen contains solid and hollow organs. The rupture of hollow organs (stomach, large and small intestine) can cause the contents (acids, digestive enzymes, bacteria) to spill into the peritoneal cavity, causing an inflammatory reaction. Rupture of the solid organs (liver, spleen, etc.) can cause severe hemorrhage. A contusion may indicate injury to the abdomen or pelvis.</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37</a:t>
            </a:fld>
            <a:endParaRPr lang="en-GB"/>
          </a:p>
        </p:txBody>
      </p:sp>
    </p:spTree>
    <p:extLst>
      <p:ext uri="{BB962C8B-B14F-4D97-AF65-F5344CB8AC3E}">
        <p14:creationId xmlns:p14="http://schemas.microsoft.com/office/powerpoint/2010/main" val="28805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Signs and Symptoms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pPr marL="514350" lvl="2" indent="-514350" algn="just">
              <a:buFont typeface="+mj-lt"/>
              <a:buAutoNum type="arabicPeriod"/>
              <a:defRPr/>
            </a:pPr>
            <a:r>
              <a:rPr lang="en-US" sz="3200" b="1" dirty="0">
                <a:cs typeface="Times New Roman" pitchFamily="18" charset="0"/>
              </a:rPr>
              <a:t>Pain or cramps in the abdominal area, local or diffuse.</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Guarding the abdomen or lying down in fetal position.</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Tenderness of the abdomen.</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Signs of shock.</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Rigid, tense or distended abdomen.</a:t>
            </a:r>
          </a:p>
          <a:p>
            <a:pPr marL="514350" indent="-514350">
              <a:buFont typeface="+mj-lt"/>
              <a:buAutoNum type="arabicPeriod"/>
            </a:pPr>
            <a:endParaRPr lang="en-GB" sz="3200"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38</a:t>
            </a:fld>
            <a:endParaRPr lang="en-GB"/>
          </a:p>
        </p:txBody>
      </p:sp>
    </p:spTree>
    <p:extLst>
      <p:ext uri="{BB962C8B-B14F-4D97-AF65-F5344CB8AC3E}">
        <p14:creationId xmlns:p14="http://schemas.microsoft.com/office/powerpoint/2010/main" val="30393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57262"/>
            <a:ext cx="7888070" cy="5762625"/>
          </a:xfrm>
        </p:spPr>
        <p:txBody>
          <a:bodyPr>
            <a:normAutofit fontScale="92500" lnSpcReduction="20000"/>
          </a:bodyPr>
          <a:lstStyle/>
          <a:p>
            <a:pPr algn="just">
              <a:buNone/>
              <a:defRPr/>
            </a:pPr>
            <a:r>
              <a:rPr lang="en-US" sz="3200" b="1" dirty="0">
                <a:cs typeface="Times New Roman" pitchFamily="18" charset="0"/>
              </a:rPr>
              <a:t>6. Mild discomfort progressing to intolerable pain.</a:t>
            </a:r>
          </a:p>
          <a:p>
            <a:pPr algn="just">
              <a:defRPr/>
            </a:pPr>
            <a:endParaRPr lang="en-US" sz="3200" b="1" i="1" dirty="0">
              <a:cs typeface="Times New Roman" pitchFamily="18" charset="0"/>
            </a:endParaRPr>
          </a:p>
          <a:p>
            <a:pPr algn="just">
              <a:buNone/>
              <a:defRPr/>
            </a:pPr>
            <a:r>
              <a:rPr lang="en-US" sz="3200" b="1" dirty="0">
                <a:cs typeface="Times New Roman" pitchFamily="18" charset="0"/>
              </a:rPr>
              <a:t>7. Deep, penetrating pain in the pelvis or lower back.</a:t>
            </a:r>
          </a:p>
          <a:p>
            <a:pPr algn="just">
              <a:defRPr/>
            </a:pPr>
            <a:endParaRPr lang="en-US" sz="3200" b="1" dirty="0">
              <a:cs typeface="Times New Roman" pitchFamily="18" charset="0"/>
            </a:endParaRPr>
          </a:p>
          <a:p>
            <a:pPr algn="just">
              <a:buNone/>
              <a:defRPr/>
            </a:pPr>
            <a:r>
              <a:rPr lang="en-US" sz="3200" b="1" dirty="0">
                <a:cs typeface="Times New Roman" pitchFamily="18" charset="0"/>
              </a:rPr>
              <a:t>8. Pain radiating to a shoulder or both shoulders.</a:t>
            </a:r>
          </a:p>
          <a:p>
            <a:pPr algn="just">
              <a:defRPr/>
            </a:pPr>
            <a:endParaRPr lang="en-US" sz="3200" b="1" dirty="0">
              <a:cs typeface="Times New Roman" pitchFamily="18" charset="0"/>
            </a:endParaRPr>
          </a:p>
          <a:p>
            <a:pPr algn="just">
              <a:buNone/>
              <a:defRPr/>
            </a:pPr>
            <a:r>
              <a:rPr lang="en-US" sz="3200" b="1" dirty="0">
                <a:cs typeface="Times New Roman" pitchFamily="18" charset="0"/>
              </a:rPr>
              <a:t>9. Vomiting blood, bright red or like coffee grounds.</a:t>
            </a:r>
          </a:p>
          <a:p>
            <a:pPr algn="just">
              <a:defRPr/>
            </a:pPr>
            <a:endParaRPr lang="en-US" sz="3200" b="1" dirty="0">
              <a:cs typeface="Times New Roman" pitchFamily="18" charset="0"/>
            </a:endParaRPr>
          </a:p>
          <a:p>
            <a:pPr algn="just">
              <a:buNone/>
              <a:defRPr/>
            </a:pPr>
            <a:r>
              <a:rPr lang="en-US" sz="3200" b="1" dirty="0">
                <a:cs typeface="Times New Roman" pitchFamily="18" charset="0"/>
              </a:rPr>
              <a:t>10. Blood in the stool, bright red or tarry black.</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39</a:t>
            </a:fld>
            <a:endParaRPr lang="en-GB"/>
          </a:p>
        </p:txBody>
      </p:sp>
    </p:spTree>
    <p:extLst>
      <p:ext uri="{BB962C8B-B14F-4D97-AF65-F5344CB8AC3E}">
        <p14:creationId xmlns:p14="http://schemas.microsoft.com/office/powerpoint/2010/main" val="2230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222385"/>
            <a:ext cx="7888070" cy="1325563"/>
          </a:xfrm>
        </p:spPr>
        <p:txBody>
          <a:bodyPr/>
          <a:lstStyle/>
          <a:p>
            <a:pPr algn="ctr"/>
            <a:r>
              <a:rPr lang="en-US" b="1" u="sng" dirty="0">
                <a:solidFill>
                  <a:srgbClr val="FF0000"/>
                </a:solidFill>
                <a:latin typeface="+mn-lt"/>
                <a:cs typeface="Times New Roman" panose="02020603050405020304" pitchFamily="18" charset="0"/>
              </a:rPr>
              <a:t>SOFT TISSUE INJURIES</a:t>
            </a:r>
            <a:endParaRPr lang="en-GB" u="sng" dirty="0">
              <a:solidFill>
                <a:srgbClr val="FF0000"/>
              </a:solidFill>
              <a:latin typeface="+mn-lt"/>
            </a:endParaRPr>
          </a:p>
        </p:txBody>
      </p:sp>
      <p:sp>
        <p:nvSpPr>
          <p:cNvPr id="3" name="Content Placeholder 2"/>
          <p:cNvSpPr>
            <a:spLocks noGrp="1"/>
          </p:cNvSpPr>
          <p:nvPr>
            <p:ph idx="1"/>
          </p:nvPr>
        </p:nvSpPr>
        <p:spPr>
          <a:xfrm>
            <a:off x="628761" y="2754323"/>
            <a:ext cx="7888070" cy="2803525"/>
          </a:xfrm>
        </p:spPr>
        <p:txBody>
          <a:bodyPr/>
          <a:lstStyle/>
          <a:p>
            <a:pPr marL="0" indent="0" algn="ctr">
              <a:buNone/>
            </a:pPr>
            <a:r>
              <a:rPr lang="en-US" sz="3600" b="1" dirty="0">
                <a:cs typeface="Times New Roman" panose="02020603050405020304" pitchFamily="18" charset="0"/>
              </a:rPr>
              <a:t>Commonly referred to as wounds, are injuries to the skin, muscle, nerves, and blood vessels.</a:t>
            </a: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a:t>
            </a:fld>
            <a:endParaRPr lang="en-GB"/>
          </a:p>
        </p:txBody>
      </p:sp>
    </p:spTree>
    <p:extLst>
      <p:ext uri="{BB962C8B-B14F-4D97-AF65-F5344CB8AC3E}">
        <p14:creationId xmlns:p14="http://schemas.microsoft.com/office/powerpoint/2010/main" val="309008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PRE-HOSPITAL TREATMENT ABDOMINAL INJURIES</a:t>
            </a:r>
            <a:endParaRPr lang="en-GB" u="sng"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0" indent="0" algn="just">
              <a:spcAft>
                <a:spcPts val="1200"/>
              </a:spcAft>
              <a:buNone/>
              <a:defRPr/>
            </a:pPr>
            <a:r>
              <a:rPr lang="en-US" sz="3200" b="1" dirty="0">
                <a:cs typeface="Times New Roman" pitchFamily="18" charset="0"/>
              </a:rPr>
              <a:t>Use universal precautions and secure the scene. Be alert for patient vomiting.</a:t>
            </a:r>
          </a:p>
          <a:p>
            <a:pPr marL="514350" indent="-514350" algn="just">
              <a:spcAft>
                <a:spcPts val="1200"/>
              </a:spcAft>
              <a:buFont typeface="+mj-lt"/>
              <a:buAutoNum type="arabicPeriod"/>
              <a:defRPr/>
            </a:pPr>
            <a:r>
              <a:rPr lang="en-US" sz="3200" b="1" dirty="0">
                <a:cs typeface="Times New Roman" pitchFamily="18" charset="0"/>
              </a:rPr>
              <a:t>Cover all open wounds.</a:t>
            </a:r>
          </a:p>
          <a:p>
            <a:pPr marL="514350" indent="-514350" algn="just">
              <a:buFont typeface="+mj-lt"/>
              <a:buAutoNum type="arabicPeriod"/>
              <a:defRPr/>
            </a:pPr>
            <a:r>
              <a:rPr lang="en-US" sz="3200" b="1" dirty="0">
                <a:cs typeface="Times New Roman" pitchFamily="18" charset="0"/>
              </a:rPr>
              <a:t>Do not replace exposed internal organs – cover them with thick, moist sterile dressing. Then loosely cover moist dressing with occlusive dressing. Keep exposed area warm by placing a dressing or towel over the occlusive dressing.</a:t>
            </a:r>
          </a:p>
          <a:p>
            <a:endParaRPr lang="en-GB"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40</a:t>
            </a:fld>
            <a:endParaRPr lang="en-GB"/>
          </a:p>
        </p:txBody>
      </p:sp>
    </p:spTree>
    <p:extLst>
      <p:ext uri="{BB962C8B-B14F-4D97-AF65-F5344CB8AC3E}">
        <p14:creationId xmlns:p14="http://schemas.microsoft.com/office/powerpoint/2010/main" val="240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003" y="1361709"/>
            <a:ext cx="7888070" cy="4762500"/>
          </a:xfrm>
        </p:spPr>
        <p:txBody>
          <a:bodyPr>
            <a:normAutofit lnSpcReduction="10000"/>
          </a:bodyPr>
          <a:lstStyle/>
          <a:p>
            <a:pPr algn="just">
              <a:buNone/>
              <a:defRPr/>
            </a:pPr>
            <a:r>
              <a:rPr lang="en-US" sz="3200" b="1" dirty="0">
                <a:cs typeface="Times New Roman" pitchFamily="18" charset="0"/>
              </a:rPr>
              <a:t>3. Do not remove impaled objects – stabilize them with bulky dressings.</a:t>
            </a:r>
          </a:p>
          <a:p>
            <a:pPr algn="just">
              <a:defRPr/>
            </a:pPr>
            <a:endParaRPr lang="en-US" sz="3200" b="1" dirty="0">
              <a:cs typeface="Times New Roman" pitchFamily="18" charset="0"/>
            </a:endParaRPr>
          </a:p>
          <a:p>
            <a:pPr algn="just">
              <a:buNone/>
              <a:defRPr/>
            </a:pPr>
            <a:r>
              <a:rPr lang="en-US" sz="3200" b="1" dirty="0">
                <a:cs typeface="Times New Roman" pitchFamily="18" charset="0"/>
              </a:rPr>
              <a:t>4. Constantly monitor vital signs.</a:t>
            </a:r>
          </a:p>
          <a:p>
            <a:pPr algn="just">
              <a:defRPr/>
            </a:pPr>
            <a:endParaRPr lang="en-US" sz="3200" b="1" dirty="0">
              <a:cs typeface="Times New Roman" pitchFamily="18" charset="0"/>
            </a:endParaRPr>
          </a:p>
          <a:p>
            <a:pPr algn="just">
              <a:buNone/>
              <a:defRPr/>
            </a:pPr>
            <a:r>
              <a:rPr lang="en-US" sz="3200" b="1" dirty="0">
                <a:cs typeface="Times New Roman" pitchFamily="18" charset="0"/>
              </a:rPr>
              <a:t>5. Put patient supine with legs in most comfortable position.</a:t>
            </a:r>
          </a:p>
          <a:p>
            <a:pPr algn="just">
              <a:defRPr/>
            </a:pPr>
            <a:endParaRPr lang="en-US" sz="3200" b="1" dirty="0">
              <a:cs typeface="Times New Roman" pitchFamily="18" charset="0"/>
            </a:endParaRPr>
          </a:p>
          <a:p>
            <a:pPr algn="just">
              <a:buNone/>
              <a:defRPr/>
            </a:pPr>
            <a:r>
              <a:rPr lang="en-US" sz="3200" b="1" dirty="0">
                <a:cs typeface="Times New Roman" pitchFamily="18" charset="0"/>
              </a:rPr>
              <a:t>6. Treat for shock.</a:t>
            </a:r>
          </a:p>
          <a:p>
            <a:pPr algn="just">
              <a:defRPr/>
            </a:pPr>
            <a:endParaRPr lang="en-US" sz="3200" b="1" dirty="0">
              <a:cs typeface="Times New Roman" pitchFamily="18" charset="0"/>
            </a:endParaRPr>
          </a:p>
          <a:p>
            <a:pPr algn="just">
              <a:defRPr/>
            </a:pPr>
            <a:endParaRPr lang="en-US" sz="3200" b="1" dirty="0">
              <a:cs typeface="Times New Roman" pitchFamily="18" charset="0"/>
            </a:endParaRP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41</a:t>
            </a:fld>
            <a:endParaRPr lang="en-GB"/>
          </a:p>
        </p:txBody>
      </p:sp>
    </p:spTree>
    <p:extLst>
      <p:ext uri="{BB962C8B-B14F-4D97-AF65-F5344CB8AC3E}">
        <p14:creationId xmlns:p14="http://schemas.microsoft.com/office/powerpoint/2010/main" val="1030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anose="02020603050405020304" pitchFamily="18" charset="0"/>
              </a:rPr>
              <a:t>INJURIES TO THE GENITALS</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b="1" u="sng" dirty="0">
                <a:cs typeface="Times New Roman" panose="02020603050405020304" pitchFamily="18" charset="0"/>
              </a:rPr>
              <a:t>Pre-hospital treatment for wounds to genitalia:</a:t>
            </a:r>
            <a:endParaRPr lang="en-US" sz="3200" b="1" dirty="0">
              <a:cs typeface="Times New Roman" panose="02020603050405020304" pitchFamily="18" charset="0"/>
            </a:endParaRPr>
          </a:p>
          <a:p>
            <a:pPr marL="0" indent="0" algn="just">
              <a:buNone/>
            </a:pPr>
            <a:endParaRPr lang="en-US" sz="3200" b="1" dirty="0">
              <a:cs typeface="Times New Roman" panose="02020603050405020304" pitchFamily="18" charset="0"/>
            </a:endParaRPr>
          </a:p>
          <a:p>
            <a:pPr algn="just">
              <a:buNone/>
            </a:pPr>
            <a:r>
              <a:rPr lang="en-US" sz="3200" b="1" dirty="0">
                <a:cs typeface="Times New Roman" panose="02020603050405020304" pitchFamily="18" charset="0"/>
              </a:rPr>
              <a:t>	Wounds to the genitals should be treated the same as any other wound. However, special care and attention should be given to protect the patient’s privacy.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42</a:t>
            </a:fld>
            <a:endParaRPr lang="en-GB"/>
          </a:p>
        </p:txBody>
      </p:sp>
    </p:spTree>
    <p:extLst>
      <p:ext uri="{BB962C8B-B14F-4D97-AF65-F5344CB8AC3E}">
        <p14:creationId xmlns:p14="http://schemas.microsoft.com/office/powerpoint/2010/main" val="27054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101MSDCF\f.JP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43199" y="6338891"/>
            <a:ext cx="6859191" cy="584775"/>
          </a:xfrm>
          <a:prstGeom prst="rect">
            <a:avLst/>
          </a:prstGeom>
          <a:solidFill>
            <a:srgbClr val="F17DEE"/>
          </a:solid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rPr>
              <a:t>LACERATIONS</a:t>
            </a:r>
          </a:p>
        </p:txBody>
      </p:sp>
      <p:sp>
        <p:nvSpPr>
          <p:cNvPr id="4" name="Slide Number Placeholder 3"/>
          <p:cNvSpPr>
            <a:spLocks noGrp="1"/>
          </p:cNvSpPr>
          <p:nvPr>
            <p:ph type="sldNum" sz="quarter" idx="12"/>
          </p:nvPr>
        </p:nvSpPr>
        <p:spPr/>
        <p:txBody>
          <a:bodyPr/>
          <a:lstStyle/>
          <a:p>
            <a:fld id="{2A17810F-50FB-49C0-AA28-E5431915583F}" type="slidenum">
              <a:rPr lang="en-GB" smtClean="0"/>
              <a:pPr/>
              <a:t>43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030324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101MSDCF\c.JPG"/>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43318" y="6172200"/>
            <a:ext cx="5773153"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a:effectLst>
                  <a:outerShdw blurRad="38100" dist="38100" dir="2700000" algn="tl">
                    <a:srgbClr val="000000"/>
                  </a:outerShdw>
                </a:effectLst>
              </a:rPr>
              <a:t>LACERATIONS</a:t>
            </a:r>
          </a:p>
        </p:txBody>
      </p:sp>
      <p:sp>
        <p:nvSpPr>
          <p:cNvPr id="16388" name="Text Box 4"/>
          <p:cNvSpPr txBox="1">
            <a:spLocks noChangeArrowheads="1"/>
          </p:cNvSpPr>
          <p:nvPr/>
        </p:nvSpPr>
        <p:spPr bwMode="auto">
          <a:xfrm>
            <a:off x="1543318" y="6172203"/>
            <a:ext cx="5773153" cy="646331"/>
          </a:xfrm>
          <a:prstGeom prst="rect">
            <a:avLst/>
          </a:prstGeom>
          <a:solidFill>
            <a:schemeClr val="bg2"/>
          </a:solidFill>
          <a:ln w="9525">
            <a:solidFill>
              <a:schemeClr val="tx2"/>
            </a:solidFill>
            <a:miter lim="800000"/>
            <a:headEnd/>
            <a:tailEnd/>
          </a:ln>
        </p:spPr>
        <p:txBody>
          <a:bodyPr>
            <a:spAutoFit/>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eaLnBrk="0" fontAlgn="base" hangingPunct="0">
              <a:spcBef>
                <a:spcPct val="0"/>
              </a:spcBef>
              <a:spcAft>
                <a:spcPct val="0"/>
              </a:spcAft>
              <a:defRPr sz="2400">
                <a:solidFill>
                  <a:schemeClr val="tx1"/>
                </a:solidFill>
                <a:latin typeface="Tahoma" panose="020B0604030504040204" pitchFamily="34" charset="0"/>
              </a:defRPr>
            </a:lvl6pPr>
            <a:lvl7pPr eaLnBrk="0" fontAlgn="base" hangingPunct="0">
              <a:spcBef>
                <a:spcPct val="0"/>
              </a:spcBef>
              <a:spcAft>
                <a:spcPct val="0"/>
              </a:spcAft>
              <a:defRPr sz="2400">
                <a:solidFill>
                  <a:schemeClr val="tx1"/>
                </a:solidFill>
                <a:latin typeface="Tahoma" panose="020B0604030504040204" pitchFamily="34" charset="0"/>
              </a:defRPr>
            </a:lvl7pPr>
            <a:lvl8pPr eaLnBrk="0" fontAlgn="base" hangingPunct="0">
              <a:spcBef>
                <a:spcPct val="0"/>
              </a:spcBef>
              <a:spcAft>
                <a:spcPct val="0"/>
              </a:spcAft>
              <a:defRPr sz="2400">
                <a:solidFill>
                  <a:schemeClr val="tx1"/>
                </a:solidFill>
                <a:latin typeface="Tahoma" panose="020B0604030504040204" pitchFamily="34" charset="0"/>
              </a:defRPr>
            </a:lvl8pPr>
            <a:lvl9pPr eaLnBrk="0" fontAlgn="base" hangingPunct="0">
              <a:spcBef>
                <a:spcPct val="0"/>
              </a:spcBef>
              <a:spcAft>
                <a:spcPct val="0"/>
              </a:spcAft>
              <a:defRPr sz="2400">
                <a:solidFill>
                  <a:schemeClr val="tx1"/>
                </a:solidFill>
                <a:latin typeface="Tahoma" panose="020B0604030504040204" pitchFamily="34" charset="0"/>
              </a:defRPr>
            </a:lvl9pPr>
          </a:lstStyle>
          <a:p>
            <a:pPr lvl="4" eaLnBrk="1" hangingPunct="1">
              <a:spcBef>
                <a:spcPct val="50000"/>
              </a:spcBef>
            </a:pPr>
            <a:r>
              <a:rPr lang="en-US" sz="3600" b="1">
                <a:solidFill>
                  <a:srgbClr val="BE0EBA"/>
                </a:solidFill>
              </a:rPr>
              <a:t>LACERATIONS</a:t>
            </a:r>
          </a:p>
        </p:txBody>
      </p:sp>
      <p:sp>
        <p:nvSpPr>
          <p:cNvPr id="5" name="Right Arrow 4">
            <a:hlinkClick r:id="rId3" action="ppaction://hlinksldjump"/>
          </p:cNvPr>
          <p:cNvSpPr/>
          <p:nvPr/>
        </p:nvSpPr>
        <p:spPr>
          <a:xfrm rot="10800000">
            <a:off x="8316768" y="6338889"/>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44</a:t>
            </a:fld>
            <a:endParaRPr lang="en-GB"/>
          </a:p>
        </p:txBody>
      </p:sp>
    </p:spTree>
    <p:extLst>
      <p:ext uri="{BB962C8B-B14F-4D97-AF65-F5344CB8AC3E}">
        <p14:creationId xmlns:p14="http://schemas.microsoft.com/office/powerpoint/2010/main" val="38033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101MSDCF\I.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143199" y="6324601"/>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3600" b="1">
                <a:solidFill>
                  <a:srgbClr val="BE0EBA"/>
                </a:solidFill>
              </a:rPr>
              <a:t>PUNCTURE WOUND TO THE FOOT</a:t>
            </a:r>
          </a:p>
        </p:txBody>
      </p:sp>
      <p:sp>
        <p:nvSpPr>
          <p:cNvPr id="2" name="Right Arrow 1">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45</a:t>
            </a:fld>
            <a:endParaRPr lang="en-GB"/>
          </a:p>
        </p:txBody>
      </p:sp>
    </p:spTree>
    <p:extLst>
      <p:ext uri="{BB962C8B-B14F-4D97-AF65-F5344CB8AC3E}">
        <p14:creationId xmlns:p14="http://schemas.microsoft.com/office/powerpoint/2010/main" val="377523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y Document\Pictures\Amp1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07" y="528644"/>
            <a:ext cx="3601076" cy="49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My Document\Pictures\amputationx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476" y="528645"/>
            <a:ext cx="3337016" cy="491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90179" y="5600691"/>
            <a:ext cx="3043766" cy="769441"/>
          </a:xfrm>
          <a:prstGeom prst="rect">
            <a:avLst/>
          </a:prstGeom>
          <a:noFill/>
        </p:spPr>
        <p:txBody>
          <a:bodyPr wrap="square" rtlCol="0">
            <a:spAutoFit/>
          </a:bodyPr>
          <a:lstStyle/>
          <a:p>
            <a:pPr algn="ctr"/>
            <a:r>
              <a:rPr lang="en-GB" sz="4400" b="1" u="sng" dirty="0"/>
              <a:t>Amputation</a:t>
            </a:r>
          </a:p>
        </p:txBody>
      </p:sp>
      <p:sp>
        <p:nvSpPr>
          <p:cNvPr id="7" name="Right Arrow 6">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46</a:t>
            </a:fld>
            <a:endParaRPr lang="en-GB"/>
          </a:p>
        </p:txBody>
      </p:sp>
    </p:spTree>
    <p:extLst>
      <p:ext uri="{BB962C8B-B14F-4D97-AF65-F5344CB8AC3E}">
        <p14:creationId xmlns:p14="http://schemas.microsoft.com/office/powerpoint/2010/main" val="3654676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y Document\Pictures\1749-7922-2-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755" y="728663"/>
            <a:ext cx="406775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My Document\Pictures\avul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73" y="728663"/>
            <a:ext cx="349032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90091" y="5572127"/>
            <a:ext cx="3976186" cy="769441"/>
          </a:xfrm>
          <a:prstGeom prst="rect">
            <a:avLst/>
          </a:prstGeom>
          <a:noFill/>
        </p:spPr>
        <p:txBody>
          <a:bodyPr wrap="square" rtlCol="0">
            <a:spAutoFit/>
          </a:bodyPr>
          <a:lstStyle/>
          <a:p>
            <a:pPr algn="ctr"/>
            <a:r>
              <a:rPr lang="en-GB" sz="4400" b="1" u="sng" dirty="0"/>
              <a:t>Avulsion</a:t>
            </a:r>
          </a:p>
        </p:txBody>
      </p:sp>
      <p:sp>
        <p:nvSpPr>
          <p:cNvPr id="5" name="Right Arrow 4">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47</a:t>
            </a:fld>
            <a:endParaRPr lang="en-GB"/>
          </a:p>
        </p:txBody>
      </p:sp>
    </p:spTree>
    <p:extLst>
      <p:ext uri="{BB962C8B-B14F-4D97-AF65-F5344CB8AC3E}">
        <p14:creationId xmlns:p14="http://schemas.microsoft.com/office/powerpoint/2010/main" val="32782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101MSDCF\J.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00359" y="228600"/>
            <a:ext cx="66877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1143199" y="6248402"/>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3600" b="1">
                <a:solidFill>
                  <a:srgbClr val="BE0EBA"/>
                </a:solidFill>
              </a:rPr>
              <a:t>ENTRANCE &amp; EXIT GUN SHOT WOUND</a:t>
            </a:r>
          </a:p>
        </p:txBody>
      </p:sp>
      <p:sp>
        <p:nvSpPr>
          <p:cNvPr id="4" name="Right Arrow 3">
            <a:hlinkClick r:id="rId3" action="ppaction://hlinksldjump"/>
          </p:cNvPr>
          <p:cNvSpPr/>
          <p:nvPr/>
        </p:nvSpPr>
        <p:spPr>
          <a:xfrm rot="10800000">
            <a:off x="8370356" y="6338888"/>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48</a:t>
            </a:fld>
            <a:endParaRPr lang="en-GB"/>
          </a:p>
        </p:txBody>
      </p:sp>
    </p:spTree>
    <p:extLst>
      <p:ext uri="{BB962C8B-B14F-4D97-AF65-F5344CB8AC3E}">
        <p14:creationId xmlns:p14="http://schemas.microsoft.com/office/powerpoint/2010/main" val="418377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Desktop\101MSDCF\D.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1143199" y="0"/>
            <a:ext cx="6859191"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143199" y="6140451"/>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3600" b="1">
                <a:solidFill>
                  <a:srgbClr val="BE0EBA"/>
                </a:solidFill>
              </a:rPr>
              <a:t>IMPALED OBJECT IN THE CHEEK</a:t>
            </a:r>
          </a:p>
        </p:txBody>
      </p:sp>
      <p:sp>
        <p:nvSpPr>
          <p:cNvPr id="4" name="Right Arrow 3">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49</a:t>
            </a:fld>
            <a:endParaRPr lang="en-GB"/>
          </a:p>
        </p:txBody>
      </p:sp>
    </p:spTree>
    <p:extLst>
      <p:ext uri="{BB962C8B-B14F-4D97-AF65-F5344CB8AC3E}">
        <p14:creationId xmlns:p14="http://schemas.microsoft.com/office/powerpoint/2010/main" val="38471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50807"/>
            <a:ext cx="7888070" cy="1325563"/>
          </a:xfrm>
        </p:spPr>
        <p:txBody>
          <a:bodyPr/>
          <a:lstStyle/>
          <a:p>
            <a:pPr algn="ctr"/>
            <a:r>
              <a:rPr lang="en-US" b="1" u="sng" dirty="0">
                <a:solidFill>
                  <a:srgbClr val="FF0000"/>
                </a:solidFill>
                <a:latin typeface="+mn-lt"/>
              </a:rPr>
              <a:t>CLOSED WOUND</a:t>
            </a:r>
            <a:endParaRPr lang="en-GB" u="sng" dirty="0">
              <a:solidFill>
                <a:srgbClr val="FF0000"/>
              </a:solidFill>
              <a:latin typeface="+mn-lt"/>
            </a:endParaRPr>
          </a:p>
        </p:txBody>
      </p:sp>
      <p:sp>
        <p:nvSpPr>
          <p:cNvPr id="3" name="Content Placeholder 2"/>
          <p:cNvSpPr>
            <a:spLocks noGrp="1"/>
          </p:cNvSpPr>
          <p:nvPr>
            <p:ph idx="1"/>
          </p:nvPr>
        </p:nvSpPr>
        <p:spPr>
          <a:xfrm>
            <a:off x="628761" y="1668457"/>
            <a:ext cx="7888070" cy="4351338"/>
          </a:xfrm>
        </p:spPr>
        <p:txBody>
          <a:bodyPr/>
          <a:lstStyle/>
          <a:p>
            <a:pPr marL="0" indent="0" algn="ctr">
              <a:buNone/>
            </a:pPr>
            <a:r>
              <a:rPr lang="en-US" sz="3200" b="1" dirty="0"/>
              <a:t>Injury to the soft- tissue beneath unbroken skin.</a:t>
            </a:r>
          </a:p>
          <a:p>
            <a:endParaRPr lang="en-GB" b="1" dirty="0"/>
          </a:p>
        </p:txBody>
      </p:sp>
      <p:pic>
        <p:nvPicPr>
          <p:cNvPr id="4" name="Picture 3" descr="C:\Users\My Document\Pictures\cover_article_67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237" y="2667000"/>
            <a:ext cx="451563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5</a:t>
            </a:fld>
            <a:endParaRPr lang="en-GB"/>
          </a:p>
        </p:txBody>
      </p:sp>
      <p:sp>
        <p:nvSpPr>
          <p:cNvPr id="7" name="Footer Placeholder 6"/>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8951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101MSDCF\C.JPG"/>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1143199" y="533400"/>
            <a:ext cx="6859191" cy="6324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43199" y="1"/>
            <a:ext cx="6859191" cy="954107"/>
          </a:xfrm>
          <a:prstGeom prst="rect">
            <a:avLst/>
          </a:prstGeom>
          <a:solidFill>
            <a:schemeClr val="bg2"/>
          </a:solidFill>
          <a:ln w="9525">
            <a:solidFill>
              <a:srgbClr val="FF0000"/>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800" b="1">
                <a:solidFill>
                  <a:srgbClr val="FF0000"/>
                </a:solidFill>
              </a:rPr>
              <a:t>APPLY TOURNIQUET ONLY AS A LAST RESORT</a:t>
            </a:r>
          </a:p>
        </p:txBody>
      </p:sp>
      <p:sp>
        <p:nvSpPr>
          <p:cNvPr id="23556" name="Text Box 4"/>
          <p:cNvSpPr txBox="1">
            <a:spLocks noChangeArrowheads="1"/>
          </p:cNvSpPr>
          <p:nvPr/>
        </p:nvSpPr>
        <p:spPr bwMode="auto">
          <a:xfrm>
            <a:off x="1543318" y="2971801"/>
            <a:ext cx="1314679" cy="67710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1800" b="1">
                <a:solidFill>
                  <a:srgbClr val="BE0EBA"/>
                </a:solidFill>
              </a:rPr>
              <a:t>1.Apply </a:t>
            </a:r>
            <a:r>
              <a:rPr lang="en-US" sz="2000" b="1">
                <a:solidFill>
                  <a:srgbClr val="BE0EBA"/>
                </a:solidFill>
              </a:rPr>
              <a:t>pad</a:t>
            </a:r>
          </a:p>
        </p:txBody>
      </p:sp>
      <p:sp>
        <p:nvSpPr>
          <p:cNvPr id="23557" name="Text Box 5"/>
          <p:cNvSpPr txBox="1">
            <a:spLocks noChangeArrowheads="1"/>
          </p:cNvSpPr>
          <p:nvPr/>
        </p:nvSpPr>
        <p:spPr bwMode="auto">
          <a:xfrm>
            <a:off x="4687115" y="3048002"/>
            <a:ext cx="2172077"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a:solidFill>
                  <a:srgbClr val="BE0EBA"/>
                </a:solidFill>
              </a:rPr>
              <a:t>2.Tighten tourniquet</a:t>
            </a:r>
          </a:p>
        </p:txBody>
      </p:sp>
      <p:sp>
        <p:nvSpPr>
          <p:cNvPr id="23558" name="Text Box 6"/>
          <p:cNvSpPr txBox="1">
            <a:spLocks noChangeArrowheads="1"/>
          </p:cNvSpPr>
          <p:nvPr/>
        </p:nvSpPr>
        <p:spPr bwMode="auto">
          <a:xfrm>
            <a:off x="1771959" y="6019802"/>
            <a:ext cx="148615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a:solidFill>
                  <a:srgbClr val="BE0EBA"/>
                </a:solidFill>
              </a:rPr>
              <a:t>3.Fix in place</a:t>
            </a:r>
          </a:p>
        </p:txBody>
      </p:sp>
      <p:sp>
        <p:nvSpPr>
          <p:cNvPr id="23559" name="Text Box 7"/>
          <p:cNvSpPr txBox="1">
            <a:spLocks noChangeArrowheads="1"/>
          </p:cNvSpPr>
          <p:nvPr/>
        </p:nvSpPr>
        <p:spPr bwMode="auto">
          <a:xfrm>
            <a:off x="4744273" y="6019802"/>
            <a:ext cx="1543319"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a:solidFill>
                  <a:srgbClr val="BE0EBA"/>
                </a:solidFill>
              </a:rPr>
              <a:t>4.Record time</a:t>
            </a:r>
          </a:p>
        </p:txBody>
      </p:sp>
      <p:sp>
        <p:nvSpPr>
          <p:cNvPr id="8" name="Right Arrow 7">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50</a:t>
            </a:fld>
            <a:endParaRPr lang="en-GB"/>
          </a:p>
        </p:txBody>
      </p:sp>
    </p:spTree>
    <p:extLst>
      <p:ext uri="{BB962C8B-B14F-4D97-AF65-F5344CB8AC3E}">
        <p14:creationId xmlns:p14="http://schemas.microsoft.com/office/powerpoint/2010/main" val="4186257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y Document\Pictures\a619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519" y="609600"/>
            <a:ext cx="663055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51</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41555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y Document\Pictures\MD0547_img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609601"/>
            <a:ext cx="667342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52</a:t>
            </a:fld>
            <a:endParaRPr lang="en-GB"/>
          </a:p>
        </p:txBody>
      </p:sp>
    </p:spTree>
    <p:extLst>
      <p:ext uri="{BB962C8B-B14F-4D97-AF65-F5344CB8AC3E}">
        <p14:creationId xmlns:p14="http://schemas.microsoft.com/office/powerpoint/2010/main" val="410816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Administrator\Desktop\101MSDCF\a.JPG"/>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1428998" y="228600"/>
            <a:ext cx="657339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1428998" y="6248400"/>
            <a:ext cx="6573392"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200" b="1"/>
              <a:t>CONTUSION</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1528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Desktop\101MSDCF\b.JPG"/>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143199" y="0"/>
            <a:ext cx="6859191" cy="6629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1143199" y="6019800"/>
            <a:ext cx="6859191" cy="838200"/>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600" b="1">
                <a:solidFill>
                  <a:srgbClr val="BE0EBA"/>
                </a:solidFill>
              </a:rPr>
              <a:t>HEMATOMA</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54</a:t>
            </a:fld>
            <a:endParaRPr lang="en-GB"/>
          </a:p>
        </p:txBody>
      </p:sp>
    </p:spTree>
    <p:extLst>
      <p:ext uri="{BB962C8B-B14F-4D97-AF65-F5344CB8AC3E}">
        <p14:creationId xmlns:p14="http://schemas.microsoft.com/office/powerpoint/2010/main" val="394132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55</a:t>
            </a:fld>
            <a:endParaRPr lang="en-GB"/>
          </a:p>
        </p:txBody>
      </p:sp>
    </p:spTree>
    <p:extLst>
      <p:ext uri="{BB962C8B-B14F-4D97-AF65-F5344CB8AC3E}">
        <p14:creationId xmlns:p14="http://schemas.microsoft.com/office/powerpoint/2010/main" val="417934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56</a:t>
            </a:fld>
            <a:endParaRPr lang="en-GB"/>
          </a:p>
        </p:txBody>
      </p:sp>
    </p:spTree>
    <p:extLst>
      <p:ext uri="{BB962C8B-B14F-4D97-AF65-F5344CB8AC3E}">
        <p14:creationId xmlns:p14="http://schemas.microsoft.com/office/powerpoint/2010/main" val="216096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400189"/>
            <a:ext cx="7888070" cy="5162550"/>
          </a:xfrm>
        </p:spPr>
        <p:txBody>
          <a:bodyPr>
            <a:normAutofit lnSpcReduction="10000"/>
          </a:bodyPr>
          <a:lstStyle/>
          <a:p>
            <a:pPr marL="514350" lvl="1" indent="-514350" algn="just">
              <a:lnSpc>
                <a:spcPct val="150000"/>
              </a:lnSpc>
              <a:spcBef>
                <a:spcPts val="1000"/>
              </a:spcBef>
              <a:buFont typeface="+mj-lt"/>
              <a:buAutoNum type="arabicPeriod"/>
            </a:pPr>
            <a:r>
              <a:rPr lang="en-US" sz="3200" b="1" dirty="0">
                <a:cs typeface="Times New Roman" pitchFamily="18" charset="0"/>
              </a:rPr>
              <a:t>Closed wounds can involve superficial damage to the skin or can be severe with damage to internal organs.  Small contusions generally do not need treatment, whereas more serious injuries can be fatal.  Closed wounds are generally caused by impact with a blunt object.</a:t>
            </a:r>
          </a:p>
          <a:p>
            <a:pPr marL="514350" indent="-514350">
              <a:buFont typeface="+mj-lt"/>
              <a:buAutoNum type="arabicPeriod"/>
            </a:pPr>
            <a:endParaRPr lang="en-GB" b="1" dirty="0"/>
          </a:p>
        </p:txBody>
      </p:sp>
      <p:sp>
        <p:nvSpPr>
          <p:cNvPr id="4" name="TextBox 3"/>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6</a:t>
            </a:fld>
            <a:endParaRPr lang="en-GB"/>
          </a:p>
        </p:txBody>
      </p:sp>
    </p:spTree>
    <p:extLst>
      <p:ext uri="{BB962C8B-B14F-4D97-AF65-F5344CB8AC3E}">
        <p14:creationId xmlns:p14="http://schemas.microsoft.com/office/powerpoint/2010/main" val="15024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57302"/>
            <a:ext cx="7888070" cy="4591050"/>
          </a:xfrm>
        </p:spPr>
        <p:txBody>
          <a:bodyPr/>
          <a:lstStyle/>
          <a:p>
            <a:pPr>
              <a:buNone/>
            </a:pPr>
            <a:r>
              <a:rPr lang="en-US" sz="3200" b="1" dirty="0">
                <a:cs typeface="Times New Roman" panose="02020603050405020304" pitchFamily="18" charset="0"/>
              </a:rPr>
              <a:t>2.  How to recognize closed wounds:</a:t>
            </a:r>
          </a:p>
          <a:p>
            <a:pPr marL="0" indent="0">
              <a:buNone/>
            </a:pPr>
            <a:endParaRPr lang="en-US" sz="3200" b="1" dirty="0">
              <a:cs typeface="Times New Roman" panose="02020603050405020304" pitchFamily="18" charset="0"/>
            </a:endParaRPr>
          </a:p>
          <a:p>
            <a:pPr marL="0" indent="0">
              <a:buNone/>
            </a:pPr>
            <a:r>
              <a:rPr lang="en-US" sz="3200" dirty="0">
                <a:cs typeface="Times New Roman" panose="02020603050405020304" pitchFamily="18" charset="0"/>
              </a:rPr>
              <a:t>	- Swelling</a:t>
            </a:r>
          </a:p>
          <a:p>
            <a:pPr marL="0" indent="0">
              <a:lnSpc>
                <a:spcPct val="150000"/>
              </a:lnSpc>
              <a:buNone/>
            </a:pPr>
            <a:r>
              <a:rPr lang="en-US" sz="3200" dirty="0">
                <a:cs typeface="Times New Roman" panose="02020603050405020304" pitchFamily="18" charset="0"/>
              </a:rPr>
              <a:t>	- Tenderness</a:t>
            </a:r>
          </a:p>
          <a:p>
            <a:pPr marL="0" indent="0">
              <a:lnSpc>
                <a:spcPct val="150000"/>
              </a:lnSpc>
              <a:buNone/>
            </a:pPr>
            <a:r>
              <a:rPr lang="en-US" sz="3200" dirty="0">
                <a:cs typeface="Times New Roman" panose="02020603050405020304" pitchFamily="18" charset="0"/>
              </a:rPr>
              <a:t>	- Discoloration</a:t>
            </a:r>
          </a:p>
          <a:p>
            <a:pPr marL="0" indent="0">
              <a:lnSpc>
                <a:spcPct val="150000"/>
              </a:lnSpc>
              <a:buNone/>
            </a:pPr>
            <a:r>
              <a:rPr lang="en-US" sz="3200" dirty="0">
                <a:cs typeface="Times New Roman" panose="02020603050405020304" pitchFamily="18" charset="0"/>
              </a:rPr>
              <a:t>	- Possible deformity</a:t>
            </a:r>
          </a:p>
          <a:p>
            <a:endParaRPr lang="en-US" sz="3200" b="1" dirty="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7</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2390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en-US" b="1" u="sng" dirty="0">
                <a:solidFill>
                  <a:srgbClr val="FF0000"/>
                </a:solidFill>
                <a:latin typeface="+mn-lt"/>
                <a:cs typeface="Times New Roman" pitchFamily="18" charset="0"/>
              </a:rPr>
              <a:t>PRE-HOSPITAL TREATMENT FOR CLOSED WOUNDS</a:t>
            </a:r>
            <a:endParaRPr lang="en-GB" u="sng" dirty="0">
              <a:solidFill>
                <a:srgbClr val="FF0000"/>
              </a:solidFill>
              <a:latin typeface="+mn-lt"/>
            </a:endParaRPr>
          </a:p>
        </p:txBody>
      </p:sp>
      <p:sp>
        <p:nvSpPr>
          <p:cNvPr id="3" name="Content Placeholder 2"/>
          <p:cNvSpPr>
            <a:spLocks noGrp="1"/>
          </p:cNvSpPr>
          <p:nvPr>
            <p:ph idx="1"/>
          </p:nvPr>
        </p:nvSpPr>
        <p:spPr>
          <a:xfrm>
            <a:off x="628761" y="1554155"/>
            <a:ext cx="7888070" cy="5020066"/>
          </a:xfrm>
        </p:spPr>
        <p:txBody>
          <a:bodyPr>
            <a:noAutofit/>
          </a:bodyPr>
          <a:lstStyle/>
          <a:p>
            <a:pPr marL="0" indent="0" algn="just">
              <a:buNone/>
              <a:defRPr/>
            </a:pPr>
            <a:r>
              <a:rPr lang="en-US" sz="3200" b="1" dirty="0">
                <a:cs typeface="Times New Roman" pitchFamily="18" charset="0"/>
              </a:rPr>
              <a:t>        Use universal precautions and secure the scene.</a:t>
            </a:r>
          </a:p>
          <a:p>
            <a:pPr marL="0" indent="0" algn="just">
              <a:buNone/>
              <a:defRPr/>
            </a:pPr>
            <a:r>
              <a:rPr lang="en-US" sz="3200" b="1" dirty="0">
                <a:cs typeface="Times New Roman" pitchFamily="18" charset="0"/>
              </a:rPr>
              <a:t>1.Apply “RICE method: rest, ice, compress, elevate.</a:t>
            </a:r>
          </a:p>
          <a:p>
            <a:pPr marL="0" indent="0" algn="just">
              <a:buNone/>
              <a:defRPr/>
            </a:pPr>
            <a:r>
              <a:rPr lang="en-US" sz="3200" b="1" dirty="0">
                <a:cs typeface="Times New Roman" pitchFamily="18" charset="0"/>
              </a:rPr>
              <a:t>2. Monitor the patient for any rapid changes in vital signs that might indicate internal bleeding, which should be treated by a physician.</a:t>
            </a:r>
          </a:p>
          <a:p>
            <a:pPr marL="0" indent="0" algn="just">
              <a:buNone/>
              <a:defRPr/>
            </a:pPr>
            <a:r>
              <a:rPr lang="en-US" sz="3200" b="1" dirty="0">
                <a:cs typeface="Times New Roman" pitchFamily="18" charset="0"/>
              </a:rPr>
              <a:t>3. Treat for shock.</a:t>
            </a:r>
          </a:p>
          <a:p>
            <a:pPr marL="0" indent="0" algn="ctr">
              <a:buNone/>
              <a:defRPr/>
            </a:pPr>
            <a:r>
              <a:rPr lang="en-US" sz="3200" b="1" dirty="0">
                <a:cs typeface="Times New Roman" pitchFamily="18" charset="0"/>
              </a:rPr>
              <a:t>Transport the patient as soon as possible.</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8</a:t>
            </a:fld>
            <a:endParaRPr lang="en-GB"/>
          </a:p>
        </p:txBody>
      </p:sp>
    </p:spTree>
    <p:extLst>
      <p:ext uri="{BB962C8B-B14F-4D97-AF65-F5344CB8AC3E}">
        <p14:creationId xmlns:p14="http://schemas.microsoft.com/office/powerpoint/2010/main" val="31695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36539"/>
            <a:ext cx="7888070" cy="1325563"/>
          </a:xfrm>
        </p:spPr>
        <p:txBody>
          <a:bodyPr/>
          <a:lstStyle/>
          <a:p>
            <a:pPr algn="ctr"/>
            <a:r>
              <a:rPr lang="en-US" b="1" u="sng" dirty="0">
                <a:solidFill>
                  <a:srgbClr val="FF0000"/>
                </a:solidFill>
                <a:latin typeface="+mn-lt"/>
              </a:rPr>
              <a:t>OPEN WOUND</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pPr>
            <a:r>
              <a:rPr lang="en-US" sz="3200" b="1" dirty="0"/>
              <a:t>A soft-tissue injury resulting in breaking of the skin.</a:t>
            </a:r>
          </a:p>
          <a:p>
            <a:endParaRPr lang="en-GB" dirty="0"/>
          </a:p>
        </p:txBody>
      </p:sp>
      <p:pic>
        <p:nvPicPr>
          <p:cNvPr id="4" name="Picture 3" descr="C:\Users\My Document\Pictures\image_foot_after_amp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57" y="2686048"/>
            <a:ext cx="672728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9</a:t>
            </a:fld>
            <a:endParaRPr lang="en-GB"/>
          </a:p>
        </p:txBody>
      </p:sp>
    </p:spTree>
    <p:extLst>
      <p:ext uri="{BB962C8B-B14F-4D97-AF65-F5344CB8AC3E}">
        <p14:creationId xmlns:p14="http://schemas.microsoft.com/office/powerpoint/2010/main" val="1252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1812</Words>
  <Application>Microsoft Office PowerPoint</Application>
  <PresentationFormat>Custom</PresentationFormat>
  <Paragraphs>286</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Black</vt:lpstr>
      <vt:lpstr>Calibri</vt:lpstr>
      <vt:lpstr>Calibri Light</vt:lpstr>
      <vt:lpstr>Monotype Sorts</vt:lpstr>
      <vt:lpstr>Times New Roman</vt:lpstr>
      <vt:lpstr>Office Theme</vt:lpstr>
      <vt:lpstr>SOFT TISSUE INJURY</vt:lpstr>
      <vt:lpstr>OBJECTIVES</vt:lpstr>
      <vt:lpstr>PowerPoint Presentation</vt:lpstr>
      <vt:lpstr>SOFT TISSUE INJURIES</vt:lpstr>
      <vt:lpstr>CLOSED WOUND</vt:lpstr>
      <vt:lpstr>PowerPoint Presentation</vt:lpstr>
      <vt:lpstr>PowerPoint Presentation</vt:lpstr>
      <vt:lpstr>PRE-HOSPITAL TREATMENT FOR CLOSED WOUNDS</vt:lpstr>
      <vt:lpstr>OPEN WOUND</vt:lpstr>
      <vt:lpstr>TYPES OF OPEN WOUNDS </vt:lpstr>
      <vt:lpstr>PowerPoint Presentation</vt:lpstr>
      <vt:lpstr>PRE-HOSPITAL TREATMENT FOR OPEN WOUNDS</vt:lpstr>
      <vt:lpstr>PowerPoint Presentation</vt:lpstr>
      <vt:lpstr>DRESSING</vt:lpstr>
      <vt:lpstr>OCCLUSIVE DRESSING</vt:lpstr>
      <vt:lpstr>BULKY DRESSING</vt:lpstr>
      <vt:lpstr>APPLYING DRESSINGS AND BANDAGES</vt:lpstr>
      <vt:lpstr>PowerPoint Presentation</vt:lpstr>
      <vt:lpstr>BANDAGING UNUSUAL WOUNDS</vt:lpstr>
      <vt:lpstr>IMPALED OBJECTS</vt:lpstr>
      <vt:lpstr>AVULSION (SKIN FLAP)</vt:lpstr>
      <vt:lpstr>AMPUTATIONS OR UNATTACHED AVULSION</vt:lpstr>
      <vt:lpstr>SPECIAL SITUATIONS</vt:lpstr>
      <vt:lpstr>PowerPoint Presentation</vt:lpstr>
      <vt:lpstr>WOUNDS TO THE EAR</vt:lpstr>
      <vt:lpstr>PowerPoint Presentation</vt:lpstr>
      <vt:lpstr>NOSEBLEEDS</vt:lpstr>
      <vt:lpstr>Pre-hospital treatment for nosebleeds</vt:lpstr>
      <vt:lpstr>PowerPoint Presentation</vt:lpstr>
      <vt:lpstr>PowerPoint Presentation</vt:lpstr>
      <vt:lpstr>INJURIES TO THE NECK</vt:lpstr>
      <vt:lpstr>PowerPoint Presentation</vt:lpstr>
      <vt:lpstr>PowerPoint Presentation</vt:lpstr>
      <vt:lpstr>PRE-HOSPITAL TREATMENT FOR INJURIES TO THE NECK</vt:lpstr>
      <vt:lpstr>PowerPoint Presentation</vt:lpstr>
      <vt:lpstr>PowerPoint Presentation</vt:lpstr>
      <vt:lpstr>INJURIES TO THE ABDOMEN</vt:lpstr>
      <vt:lpstr>Signs and Symptoms</vt:lpstr>
      <vt:lpstr>PowerPoint Presentation</vt:lpstr>
      <vt:lpstr>PRE-HOSPITAL TREATMENT ABDOMINAL INJURIES</vt:lpstr>
      <vt:lpstr>PowerPoint Presentation</vt:lpstr>
      <vt:lpstr>INJURIES TO THE GENITALS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INJURY</dc:title>
  <dc:creator>dell</dc:creator>
  <cp:lastModifiedBy>MTI MTI</cp:lastModifiedBy>
  <cp:revision>86</cp:revision>
  <dcterms:created xsi:type="dcterms:W3CDTF">2019-01-04T11:27:53Z</dcterms:created>
  <dcterms:modified xsi:type="dcterms:W3CDTF">2025-12-18T12:39:25Z</dcterms:modified>
</cp:coreProperties>
</file>