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4" r:id="rId2"/>
    <p:sldId id="315" r:id="rId3"/>
    <p:sldId id="316" r:id="rId4"/>
    <p:sldId id="317" r:id="rId5"/>
    <p:sldId id="318" r:id="rId6"/>
    <p:sldId id="319" r:id="rId7"/>
    <p:sldId id="320" r:id="rId8"/>
    <p:sldId id="321" r:id="rId9"/>
    <p:sldId id="322" r:id="rId10"/>
    <p:sldId id="323" r:id="rId11"/>
    <p:sldId id="26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95" r:id="rId27"/>
    <p:sldId id="343" r:id="rId28"/>
    <p:sldId id="344" r:id="rId29"/>
    <p:sldId id="345" r:id="rId30"/>
    <p:sldId id="299" r:id="rId31"/>
    <p:sldId id="346" r:id="rId32"/>
    <p:sldId id="305" r:id="rId33"/>
    <p:sldId id="347" r:id="rId34"/>
    <p:sldId id="348" r:id="rId35"/>
    <p:sldId id="349" r:id="rId36"/>
    <p:sldId id="350" r:id="rId37"/>
    <p:sldId id="351" r:id="rId38"/>
    <p:sldId id="352" r:id="rId39"/>
    <p:sldId id="353" r:id="rId40"/>
    <p:sldId id="354" r:id="rId41"/>
    <p:sldId id="355" r:id="rId42"/>
    <p:sldId id="356" r:id="rId43"/>
    <p:sldId id="269" r:id="rId44"/>
    <p:sldId id="271" r:id="rId45"/>
    <p:sldId id="324" r:id="rId46"/>
    <p:sldId id="325" r:id="rId47"/>
    <p:sldId id="328" r:id="rId48"/>
    <p:sldId id="326" r:id="rId49"/>
    <p:sldId id="327" r:id="rId50"/>
    <p:sldId id="278" r:id="rId51"/>
    <p:sldId id="292" r:id="rId52"/>
    <p:sldId id="293" r:id="rId53"/>
    <p:sldId id="267" r:id="rId54"/>
    <p:sldId id="268" r:id="rId55"/>
    <p:sldId id="357" r:id="rId56"/>
    <p:sldId id="358" r:id="rId57"/>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B7D6E-2DDA-4BCF-A8EB-C689621ADAC7}" type="datetimeFigureOut">
              <a:rPr lang="en-US" smtClean="0"/>
              <a:pPr/>
              <a:t>12/19/2025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7A153-2442-4926-A244-E9E6EBE3FA2B}" type="slidenum">
              <a:rPr lang="en-US" smtClean="0"/>
              <a:pPr/>
              <a:t>‹#›</a:t>
            </a:fld>
            <a:endParaRPr lang="en-US"/>
          </a:p>
        </p:txBody>
      </p:sp>
    </p:spTree>
    <p:extLst>
      <p:ext uri="{BB962C8B-B14F-4D97-AF65-F5344CB8AC3E}">
        <p14:creationId xmlns:p14="http://schemas.microsoft.com/office/powerpoint/2010/main" val="29008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7A153-2442-4926-A244-E9E6EBE3FA2B}"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87A153-2442-4926-A244-E9E6EBE3FA2B}" type="slidenum">
              <a:rPr lang="en-US" smtClean="0"/>
              <a:pPr/>
              <a:t>43</a:t>
            </a:fld>
            <a:endParaRPr lang="en-US"/>
          </a:p>
        </p:txBody>
      </p:sp>
    </p:spTree>
    <p:extLst>
      <p:ext uri="{BB962C8B-B14F-4D97-AF65-F5344CB8AC3E}">
        <p14:creationId xmlns:p14="http://schemas.microsoft.com/office/powerpoint/2010/main" val="359599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AD87BD-18E5-4D8B-9D7A-66D88050AF9E}" type="datetime1">
              <a:rPr lang="en-GB" smtClean="0"/>
              <a:pPr/>
              <a:t>19/12/2025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41617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B73DDD-05EC-439E-8A1E-179A21F6569E}" type="datetime1">
              <a:rPr lang="en-GB" smtClean="0"/>
              <a:pPr/>
              <a:t>19/12/2025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1621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1"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A4B5D5-79C1-4308-BEF0-89C823BE66F0}" type="datetime1">
              <a:rPr lang="en-GB" smtClean="0"/>
              <a:pPr/>
              <a:t>19/12/2025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2931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273C06-3757-4159-9354-9A378FEB442A}" type="datetime1">
              <a:rPr lang="en-GB" smtClean="0"/>
              <a:pPr/>
              <a:t>19/12/2025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935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7"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7" y="4589465"/>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CCF7F-7D81-463D-960D-4FC99BA5A834}" type="datetime1">
              <a:rPr lang="en-GB" smtClean="0"/>
              <a:pPr/>
              <a:t>19/12/2025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82473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60"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5"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8E0E9-69CE-4B37-9C7A-2F232CA34319}" type="datetime1">
              <a:rPr lang="en-GB" smtClean="0"/>
              <a:pPr/>
              <a:t>19/12/2025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0953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1"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2"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2" y="2505076"/>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5"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5" y="2505076"/>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473BF-1A95-48E4-89FE-AB51BCE94F91}" type="datetime1">
              <a:rPr lang="en-GB" smtClean="0"/>
              <a:pPr/>
              <a:t>19/12/2025</a:t>
            </a:fld>
            <a:endParaRPr lang="en-GB"/>
          </a:p>
        </p:txBody>
      </p:sp>
      <p:sp>
        <p:nvSpPr>
          <p:cNvPr id="8" name="Footer Placeholder 7"/>
          <p:cNvSpPr>
            <a:spLocks noGrp="1"/>
          </p:cNvSpPr>
          <p:nvPr>
            <p:ph type="ftr" sz="quarter" idx="11"/>
          </p:nvPr>
        </p:nvSpPr>
        <p:spPr/>
        <p:txBody>
          <a:bodyPr/>
          <a:lstStyle/>
          <a:p>
            <a:r>
              <a:rPr lang="en-US"/>
              <a:t>SOFT TISSUE INJURY     P NO-</a:t>
            </a: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64423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92BE1D-E9F9-4332-AB9C-91B7F89A88F4}" type="datetime1">
              <a:rPr lang="en-GB" smtClean="0"/>
              <a:pPr/>
              <a:t>19/12/2025</a:t>
            </a:fld>
            <a:endParaRPr lang="en-GB"/>
          </a:p>
        </p:txBody>
      </p:sp>
      <p:sp>
        <p:nvSpPr>
          <p:cNvPr id="4" name="Footer Placeholder 3"/>
          <p:cNvSpPr>
            <a:spLocks noGrp="1"/>
          </p:cNvSpPr>
          <p:nvPr>
            <p:ph type="ftr" sz="quarter" idx="11"/>
          </p:nvPr>
        </p:nvSpPr>
        <p:spPr/>
        <p:txBody>
          <a:bodyPr/>
          <a:lstStyle/>
          <a:p>
            <a:r>
              <a:rPr lang="en-US"/>
              <a:t>SOFT TISSUE INJURY     P NO-</a:t>
            </a: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31232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3B74-F3AF-4674-94D4-7060B511BEEE}" type="datetime1">
              <a:rPr lang="en-GB" smtClean="0"/>
              <a:pPr/>
              <a:t>19/12/2025</a:t>
            </a:fld>
            <a:endParaRPr lang="en-GB"/>
          </a:p>
        </p:txBody>
      </p:sp>
      <p:sp>
        <p:nvSpPr>
          <p:cNvPr id="3" name="Footer Placeholder 2"/>
          <p:cNvSpPr>
            <a:spLocks noGrp="1"/>
          </p:cNvSpPr>
          <p:nvPr>
            <p:ph type="ftr" sz="quarter" idx="11"/>
          </p:nvPr>
        </p:nvSpPr>
        <p:spPr/>
        <p:txBody>
          <a:bodyPr/>
          <a:lstStyle/>
          <a:p>
            <a:r>
              <a:rPr lang="en-US"/>
              <a:t>SOFT TISSUE INJURY     P NO-</a:t>
            </a: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0885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5439-3D6F-46B8-91BD-4CADBEC73196}" type="datetime1">
              <a:rPr lang="en-GB" smtClean="0"/>
              <a:pPr/>
              <a:t>19/12/2025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5684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F96E6-049F-47B7-A250-1258F61BEB50}" type="datetime1">
              <a:rPr lang="en-GB" smtClean="0"/>
              <a:pPr/>
              <a:t>19/12/2025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165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61"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61"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60" y="6356352"/>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F7CB-D3D0-4C18-B73A-BE2EBC66B53C}" type="datetime1">
              <a:rPr lang="en-GB" smtClean="0"/>
              <a:pPr/>
              <a:t>19/12/2025</a:t>
            </a:fld>
            <a:endParaRPr lang="en-GB"/>
          </a:p>
        </p:txBody>
      </p:sp>
      <p:sp>
        <p:nvSpPr>
          <p:cNvPr id="5" name="Footer Placeholder 4"/>
          <p:cNvSpPr>
            <a:spLocks noGrp="1"/>
          </p:cNvSpPr>
          <p:nvPr>
            <p:ph type="ftr" sz="quarter" idx="3"/>
          </p:nvPr>
        </p:nvSpPr>
        <p:spPr>
          <a:xfrm>
            <a:off x="3029478" y="6356352"/>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SOFT TISSUE INJURY     P NO-</a:t>
            </a:r>
            <a:endParaRPr lang="en-GB"/>
          </a:p>
        </p:txBody>
      </p:sp>
      <p:sp>
        <p:nvSpPr>
          <p:cNvPr id="6" name="Slide Number Placeholder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810F-50FB-49C0-AA28-E5431915583F}" type="slidenum">
              <a:rPr lang="en-GB" smtClean="0"/>
              <a:pPr/>
              <a:t>‹#›</a:t>
            </a:fld>
            <a:endParaRPr lang="en-GB"/>
          </a:p>
        </p:txBody>
      </p:sp>
      <p:pic>
        <p:nvPicPr>
          <p:cNvPr id="8" name="Picture 7">
            <a:extLst>
              <a:ext uri="{FF2B5EF4-FFF2-40B4-BE49-F238E27FC236}">
                <a16:creationId xmlns:a16="http://schemas.microsoft.com/office/drawing/2014/main" xmlns="" id="{CE6F8694-A1A6-BA5B-9B08-06A61CB8AA7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87254" y="8284"/>
            <a:ext cx="1058334" cy="931562"/>
          </a:xfrm>
          <a:prstGeom prst="rect">
            <a:avLst/>
          </a:prstGeom>
        </p:spPr>
      </p:pic>
    </p:spTree>
    <p:extLst>
      <p:ext uri="{BB962C8B-B14F-4D97-AF65-F5344CB8AC3E}">
        <p14:creationId xmlns:p14="http://schemas.microsoft.com/office/powerpoint/2010/main" val="288856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2695937"/>
            <a:ext cx="6859191" cy="756711"/>
          </a:xfrm>
        </p:spPr>
        <p:txBody>
          <a:bodyPr>
            <a:noAutofit/>
          </a:bodyPr>
          <a:lstStyle/>
          <a:p>
            <a:r>
              <a:rPr lang="hi-IN" sz="5400" b="1" dirty="0">
                <a:solidFill>
                  <a:srgbClr val="FF0000"/>
                </a:solidFill>
              </a:rPr>
              <a:t>नरम ऊतक की चोट</a:t>
            </a:r>
            <a:endParaRPr lang="en-GB" sz="5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2A17810F-50FB-49C0-AA28-E5431915583F}" type="slidenum">
              <a:rPr lang="en-GB" smtClean="0"/>
              <a:pPr/>
              <a:t>1</a:t>
            </a:fld>
            <a:endParaRPr lang="en-GB"/>
          </a:p>
        </p:txBody>
      </p:sp>
      <p:sp>
        <p:nvSpPr>
          <p:cNvPr id="6" name="TextBox 5"/>
          <p:cNvSpPr txBox="1"/>
          <p:nvPr/>
        </p:nvSpPr>
        <p:spPr>
          <a:xfrm>
            <a:off x="3137338" y="1245476"/>
            <a:ext cx="1968809" cy="707886"/>
          </a:xfrm>
          <a:prstGeom prst="rect">
            <a:avLst/>
          </a:prstGeom>
          <a:noFill/>
        </p:spPr>
        <p:txBody>
          <a:bodyPr wrap="none" rtlCol="0">
            <a:spAutoFit/>
          </a:bodyPr>
          <a:lstStyle/>
          <a:p>
            <a:r>
              <a:rPr lang="hi-IN" sz="4000" b="1" dirty="0"/>
              <a:t>पाठ -19</a:t>
            </a:r>
            <a:endParaRPr lang="en-US" sz="4000" b="1" dirty="0"/>
          </a:p>
        </p:txBody>
      </p:sp>
      <p:sp>
        <p:nvSpPr>
          <p:cNvPr id="5" name="Title 1"/>
          <p:cNvSpPr txBox="1">
            <a:spLocks/>
          </p:cNvSpPr>
          <p:nvPr/>
        </p:nvSpPr>
        <p:spPr>
          <a:xfrm>
            <a:off x="7001435" y="5629836"/>
            <a:ext cx="1681678"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0878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03"/>
            <a:ext cx="7888070" cy="1325563"/>
          </a:xfrm>
        </p:spPr>
        <p:txBody>
          <a:bodyPr/>
          <a:lstStyle/>
          <a:p>
            <a:pPr algn="ctr"/>
            <a:r>
              <a:rPr lang="hi-IN" b="1" u="sng" dirty="0">
                <a:solidFill>
                  <a:srgbClr val="FF0000"/>
                </a:solidFill>
                <a:latin typeface="+mn-lt"/>
              </a:rPr>
              <a:t>खुले घावों के प्रकार</a:t>
            </a:r>
            <a:endParaRPr lang="en-GB" u="sng" dirty="0">
              <a:solidFill>
                <a:srgbClr val="FF0000"/>
              </a:solidFill>
              <a:latin typeface="+mn-lt"/>
            </a:endParaRPr>
          </a:p>
        </p:txBody>
      </p:sp>
      <p:sp>
        <p:nvSpPr>
          <p:cNvPr id="3" name="Content Placeholder 2"/>
          <p:cNvSpPr>
            <a:spLocks noGrp="1"/>
          </p:cNvSpPr>
          <p:nvPr>
            <p:ph idx="1"/>
          </p:nvPr>
        </p:nvSpPr>
        <p:spPr>
          <a:xfrm>
            <a:off x="628761" y="1233472"/>
            <a:ext cx="7888070" cy="5325590"/>
          </a:xfrm>
        </p:spPr>
        <p:txBody>
          <a:bodyPr>
            <a:noAutofit/>
          </a:bodyPr>
          <a:lstStyle/>
          <a:p>
            <a:pPr marL="514350" lvl="1" indent="-514350">
              <a:buFont typeface="+mj-lt"/>
              <a:buAutoNum type="arabicPeriod"/>
              <a:defRPr/>
            </a:pPr>
            <a:r>
              <a:rPr lang="hi-IN" sz="3200" dirty="0"/>
              <a:t>खरोंच और घर्षण।</a:t>
            </a:r>
          </a:p>
          <a:p>
            <a:pPr marL="514350" lvl="1" indent="-514350">
              <a:buFont typeface="+mj-lt"/>
              <a:buAutoNum type="arabicPeriod"/>
              <a:defRPr/>
            </a:pPr>
            <a:r>
              <a:rPr lang="hi-IN" sz="3200" dirty="0"/>
              <a:t>चीर-फाड़ – नियमित और अनियमित।</a:t>
            </a:r>
          </a:p>
          <a:p>
            <a:pPr marL="514350" lvl="1" indent="-514350">
              <a:buFont typeface="+mj-lt"/>
              <a:buAutoNum type="arabicPeriod"/>
              <a:defRPr/>
            </a:pPr>
            <a:r>
              <a:rPr lang="hi-IN" sz="3200" dirty="0"/>
              <a:t>छेदन और छिद्र घाव।</a:t>
            </a:r>
          </a:p>
          <a:p>
            <a:pPr marL="514350" lvl="1" indent="-514350">
              <a:buFont typeface="+mj-lt"/>
              <a:buAutoNum type="arabicPeriod"/>
              <a:defRPr/>
            </a:pPr>
            <a:r>
              <a:rPr lang="hi-IN" sz="3200" dirty="0"/>
              <a:t>उच्छेदन।</a:t>
            </a:r>
          </a:p>
          <a:p>
            <a:pPr marL="514350" lvl="1" indent="-514350">
              <a:buFont typeface="+mj-lt"/>
              <a:buAutoNum type="arabicPeriod"/>
              <a:defRPr/>
            </a:pPr>
            <a:r>
              <a:rPr lang="hi-IN" sz="3200" dirty="0"/>
              <a:t>अंग-विच्छेदन।</a:t>
            </a:r>
          </a:p>
          <a:p>
            <a:pPr marL="514350" lvl="1" indent="-514350">
              <a:buFont typeface="+mj-lt"/>
              <a:buAutoNum type="arabicPeriod"/>
              <a:defRPr/>
            </a:pPr>
            <a:r>
              <a:rPr lang="hi-IN" sz="3200" dirty="0"/>
              <a:t>कुचलने वाली चोट (खुली या बंद हो सकती है)।</a:t>
            </a:r>
          </a:p>
          <a:p>
            <a:pPr marL="514350" lvl="1" indent="-514350">
              <a:buFont typeface="+mj-lt"/>
              <a:buAutoNum type="arabicPeriod"/>
              <a:defRPr/>
            </a:pPr>
            <a:r>
              <a:rPr lang="hi-IN" sz="3200" dirty="0"/>
              <a:t>गोली का घाव।</a:t>
            </a:r>
          </a:p>
          <a:p>
            <a:pPr marL="514350" lvl="1" indent="-514350">
              <a:buFont typeface="+mj-lt"/>
              <a:buAutoNum type="arabicPeriod"/>
              <a:defRPr/>
            </a:pPr>
            <a:r>
              <a:rPr lang="hi-IN" sz="3200" dirty="0"/>
              <a:t>चुभने वाली वस्तु।</a:t>
            </a:r>
            <a:endParaRPr lang="en-GB" sz="3200" dirty="0"/>
          </a:p>
        </p:txBody>
      </p:sp>
      <p:sp>
        <p:nvSpPr>
          <p:cNvPr id="4" name="Right Arrow 3">
            <a:hlinkClick r:id="rId2" action="ppaction://hlinksldjump"/>
          </p:cNvPr>
          <p:cNvSpPr/>
          <p:nvPr/>
        </p:nvSpPr>
        <p:spPr>
          <a:xfrm>
            <a:off x="4412030" y="1320612"/>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414964" y="17811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4" action="ppaction://hlinksldjump"/>
          </p:cNvPr>
          <p:cNvSpPr/>
          <p:nvPr/>
        </p:nvSpPr>
        <p:spPr>
          <a:xfrm>
            <a:off x="4690684" y="2313160"/>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2883945" y="280120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a:hlinkClick r:id="rId6" action="ppaction://hlinksldjump"/>
          </p:cNvPr>
          <p:cNvSpPr/>
          <p:nvPr/>
        </p:nvSpPr>
        <p:spPr>
          <a:xfrm>
            <a:off x="3642331" y="3334780"/>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a:hlinkClick r:id="rId7" action="ppaction://hlinksldjump"/>
          </p:cNvPr>
          <p:cNvSpPr/>
          <p:nvPr/>
        </p:nvSpPr>
        <p:spPr>
          <a:xfrm>
            <a:off x="3642331" y="4394958"/>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2A17810F-50FB-49C0-AA28-E5431915583F}" type="slidenum">
              <a:rPr lang="en-GB" smtClean="0"/>
              <a:pPr/>
              <a:t>10</a:t>
            </a:fld>
            <a:endParaRPr lang="en-GB"/>
          </a:p>
        </p:txBody>
      </p:sp>
    </p:spTree>
    <p:extLst>
      <p:ext uri="{BB962C8B-B14F-4D97-AF65-F5344CB8AC3E}">
        <p14:creationId xmlns:p14="http://schemas.microsoft.com/office/powerpoint/2010/main" val="34158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Administrator\Desktop\101MSDC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8"/>
          <p:cNvSpPr txBox="1">
            <a:spLocks noChangeArrowheads="1"/>
          </p:cNvSpPr>
          <p:nvPr/>
        </p:nvSpPr>
        <p:spPr bwMode="auto">
          <a:xfrm>
            <a:off x="1143200" y="2133602"/>
            <a:ext cx="217207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AMPUTATION</a:t>
            </a:r>
          </a:p>
        </p:txBody>
      </p:sp>
      <p:sp>
        <p:nvSpPr>
          <p:cNvPr id="11268" name="Text Box 1029"/>
          <p:cNvSpPr txBox="1">
            <a:spLocks noChangeArrowheads="1"/>
          </p:cNvSpPr>
          <p:nvPr/>
        </p:nvSpPr>
        <p:spPr bwMode="auto">
          <a:xfrm>
            <a:off x="4458474" y="1981202"/>
            <a:ext cx="15008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AVULTION</a:t>
            </a:r>
          </a:p>
        </p:txBody>
      </p:sp>
      <p:sp>
        <p:nvSpPr>
          <p:cNvPr id="11269" name="Text Box 1030"/>
          <p:cNvSpPr txBox="1">
            <a:spLocks noChangeArrowheads="1"/>
          </p:cNvSpPr>
          <p:nvPr/>
        </p:nvSpPr>
        <p:spPr bwMode="auto">
          <a:xfrm>
            <a:off x="6802031" y="1981203"/>
            <a:ext cx="1805941" cy="34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spcBef>
                <a:spcPct val="50000"/>
              </a:spcBef>
            </a:pPr>
            <a:r>
              <a:rPr lang="en-US" sz="1800" b="1" dirty="0">
                <a:solidFill>
                  <a:srgbClr val="F16245"/>
                </a:solidFill>
              </a:rPr>
              <a:t>LACERATION</a:t>
            </a:r>
          </a:p>
        </p:txBody>
      </p:sp>
      <p:sp>
        <p:nvSpPr>
          <p:cNvPr id="11270" name="Text Box 1031"/>
          <p:cNvSpPr txBox="1">
            <a:spLocks noChangeArrowheads="1"/>
          </p:cNvSpPr>
          <p:nvPr/>
        </p:nvSpPr>
        <p:spPr bwMode="auto">
          <a:xfrm>
            <a:off x="867045" y="6096001"/>
            <a:ext cx="1912383"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80000"/>
              </a:lnSpc>
              <a:spcBef>
                <a:spcPct val="50000"/>
              </a:spcBef>
            </a:pPr>
            <a:r>
              <a:rPr lang="en-US" sz="1600" b="1" dirty="0">
                <a:solidFill>
                  <a:srgbClr val="F16245"/>
                </a:solidFill>
              </a:rPr>
              <a:t>PUNCTURE/ PENETRATION</a:t>
            </a:r>
          </a:p>
        </p:txBody>
      </p:sp>
      <p:sp>
        <p:nvSpPr>
          <p:cNvPr id="11271" name="Text Box 1032"/>
          <p:cNvSpPr txBox="1">
            <a:spLocks noChangeArrowheads="1"/>
          </p:cNvSpPr>
          <p:nvPr/>
        </p:nvSpPr>
        <p:spPr bwMode="auto">
          <a:xfrm>
            <a:off x="5830313" y="6019801"/>
            <a:ext cx="150065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a:solidFill>
                  <a:srgbClr val="F16245"/>
                </a:solidFill>
              </a:rPr>
              <a:t>ABRASION</a:t>
            </a:r>
          </a:p>
        </p:txBody>
      </p:sp>
      <p:sp>
        <p:nvSpPr>
          <p:cNvPr id="8" name="Slide Number Placeholder 7"/>
          <p:cNvSpPr>
            <a:spLocks noGrp="1"/>
          </p:cNvSpPr>
          <p:nvPr>
            <p:ph type="sldNum" sz="quarter" idx="12"/>
          </p:nvPr>
        </p:nvSpPr>
        <p:spPr/>
        <p:txBody>
          <a:bodyPr/>
          <a:lstStyle/>
          <a:p>
            <a:fld id="{2A17810F-50FB-49C0-AA28-E5431915583F}" type="slidenum">
              <a:rPr lang="en-GB" smtClean="0"/>
              <a:pPr/>
              <a:t>11</a:t>
            </a:fld>
            <a:endParaRPr lang="en-GB"/>
          </a:p>
        </p:txBody>
      </p:sp>
    </p:spTree>
    <p:extLst>
      <p:ext uri="{BB962C8B-B14F-4D97-AF65-F5344CB8AC3E}">
        <p14:creationId xmlns:p14="http://schemas.microsoft.com/office/powerpoint/2010/main" val="31398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126"/>
            <a:ext cx="7888070" cy="791321"/>
          </a:xfrm>
        </p:spPr>
        <p:txBody>
          <a:bodyPr>
            <a:normAutofit/>
          </a:bodyPr>
          <a:lstStyle/>
          <a:p>
            <a:pPr algn="ctr"/>
            <a:r>
              <a:rPr lang="hi-IN" sz="3600" b="1" u="sng" dirty="0">
                <a:solidFill>
                  <a:srgbClr val="FF0000"/>
                </a:solidFill>
                <a:latin typeface="+mn-lt"/>
                <a:cs typeface="Times New Roman" pitchFamily="18" charset="0"/>
              </a:rPr>
              <a:t>खुले घावों के लिए अस्पताल-पूर्व उपचार</a:t>
            </a:r>
            <a:endParaRPr lang="en-GB" sz="3600" u="sng" dirty="0">
              <a:solidFill>
                <a:srgbClr val="FF0000"/>
              </a:solidFill>
              <a:latin typeface="+mn-lt"/>
            </a:endParaRPr>
          </a:p>
        </p:txBody>
      </p:sp>
      <p:sp>
        <p:nvSpPr>
          <p:cNvPr id="3" name="Content Placeholder 2"/>
          <p:cNvSpPr>
            <a:spLocks noGrp="1"/>
          </p:cNvSpPr>
          <p:nvPr>
            <p:ph idx="1"/>
          </p:nvPr>
        </p:nvSpPr>
        <p:spPr>
          <a:xfrm>
            <a:off x="510043" y="1147482"/>
            <a:ext cx="7888070" cy="4988702"/>
          </a:xfrm>
        </p:spPr>
        <p:txBody>
          <a:bodyPr>
            <a:noAutofit/>
          </a:bodyPr>
          <a:lstStyle/>
          <a:p>
            <a:pPr marL="514350" indent="-514350" algn="just">
              <a:lnSpc>
                <a:spcPct val="100000"/>
              </a:lnSpc>
              <a:spcAft>
                <a:spcPts val="1200"/>
              </a:spcAft>
              <a:buFont typeface="+mj-lt"/>
              <a:buAutoNum type="arabicPeriod"/>
              <a:defRPr/>
            </a:pPr>
            <a:r>
              <a:rPr lang="hi-IN" dirty="0">
                <a:cs typeface="Times New Roman" pitchFamily="18" charset="0"/>
              </a:rPr>
              <a:t>सार्वभौमिक सावधानियों का पालन करें और घटनास्थल को सुरक्षित करें।</a:t>
            </a:r>
          </a:p>
          <a:p>
            <a:pPr marL="514350" indent="-514350" algn="just">
              <a:lnSpc>
                <a:spcPct val="100000"/>
              </a:lnSpc>
              <a:spcAft>
                <a:spcPts val="1200"/>
              </a:spcAft>
              <a:buFont typeface="+mj-lt"/>
              <a:buAutoNum type="arabicPeriod"/>
              <a:defRPr/>
            </a:pPr>
            <a:r>
              <a:rPr lang="hi-IN" dirty="0">
                <a:cs typeface="Times New Roman" pitchFamily="18" charset="0"/>
              </a:rPr>
              <a:t>घाव को उजागर करें। सभी कपड़े हटा दें और कोमल ऊतकों को उजागर करें। रोगी के सिर के ऊपर से कपड़े खींचकर हटाने से बचें। सबसे अच्छा तरीका आघात कैंची से काटकर कपड़े हटाना है।</a:t>
            </a:r>
          </a:p>
          <a:p>
            <a:pPr marL="514350" indent="-514350" algn="just">
              <a:lnSpc>
                <a:spcPct val="100000"/>
              </a:lnSpc>
              <a:spcAft>
                <a:spcPts val="1200"/>
              </a:spcAft>
              <a:buFont typeface="+mj-lt"/>
              <a:buAutoNum type="arabicPeriod"/>
              <a:defRPr/>
            </a:pPr>
            <a:r>
              <a:rPr lang="hi-IN" dirty="0">
                <a:cs typeface="Times New Roman" pitchFamily="18" charset="0"/>
              </a:rPr>
              <a:t>रक्तस्राव को नियंत्रित करें। सीधे दबाव या अप्रत्यक्ष दबाव और ऊँचाई से शुरू करें। यदि घाव से खून बहना जारी रहता है, तो दबाव बिंदु का उपयोग करें। केवल अंतिम उपाय के रूप में ही टूर्निकेट का उपयोग करें।</a:t>
            </a:r>
            <a:endParaRPr lang="en-GB" dirty="0"/>
          </a:p>
        </p:txBody>
      </p:sp>
      <p:sp>
        <p:nvSpPr>
          <p:cNvPr id="4" name="TextBox 3"/>
          <p:cNvSpPr txBox="1"/>
          <p:nvPr/>
        </p:nvSpPr>
        <p:spPr>
          <a:xfrm>
            <a:off x="8402512" y="6415088"/>
            <a:ext cx="696637"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12</a:t>
            </a:fld>
            <a:endParaRPr lang="en-GB"/>
          </a:p>
        </p:txBody>
      </p:sp>
    </p:spTree>
    <p:extLst>
      <p:ext uri="{BB962C8B-B14F-4D97-AF65-F5344CB8AC3E}">
        <p14:creationId xmlns:p14="http://schemas.microsoft.com/office/powerpoint/2010/main" val="3847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573741"/>
            <a:ext cx="7888070" cy="5748231"/>
          </a:xfrm>
        </p:spPr>
        <p:txBody>
          <a:bodyPr>
            <a:noAutofit/>
          </a:bodyPr>
          <a:lstStyle/>
          <a:p>
            <a:pPr marL="457200" indent="-457200" algn="just">
              <a:spcAft>
                <a:spcPts val="600"/>
              </a:spcAft>
              <a:buNone/>
              <a:defRPr/>
            </a:pPr>
            <a:r>
              <a:rPr lang="en-US" sz="3200" b="1" dirty="0">
                <a:cs typeface="Times New Roman" pitchFamily="18" charset="0"/>
              </a:rPr>
              <a:t>4. </a:t>
            </a:r>
            <a:r>
              <a:rPr lang="hi-IN" sz="3200" dirty="0">
                <a:cs typeface="Times New Roman" pitchFamily="18" charset="0"/>
              </a:rPr>
              <a:t>संदूषण से बचें। घाव की सतह के आसपास के मलबे और संदूषण को हटा दें। धँसे हुए कणों को हटाने की कोशिश न करें।</a:t>
            </a:r>
          </a:p>
          <a:p>
            <a:pPr marL="457200" indent="-457200" algn="just">
              <a:spcAft>
                <a:spcPts val="600"/>
              </a:spcAft>
              <a:buNone/>
              <a:defRPr/>
            </a:pPr>
            <a:r>
              <a:rPr lang="hi-IN" sz="3200" dirty="0">
                <a:cs typeface="Times New Roman" pitchFamily="18" charset="0"/>
              </a:rPr>
              <a:t>5. पट्टी बाँधें और बाँधें। घाव को ढकने के लिए रोगाणुरहित पट्टी का प्रयोग करें और पट्टी से सुरक्षित करें।</a:t>
            </a:r>
          </a:p>
          <a:p>
            <a:pPr marL="457200" indent="-457200" algn="just">
              <a:spcAft>
                <a:spcPts val="600"/>
              </a:spcAft>
              <a:buNone/>
              <a:defRPr/>
            </a:pPr>
            <a:r>
              <a:rPr lang="hi-IN" sz="3200" dirty="0">
                <a:cs typeface="Times New Roman" pitchFamily="18" charset="0"/>
              </a:rPr>
              <a:t>रोगी को ढकें। रोगी को शांत रखें।</a:t>
            </a:r>
          </a:p>
          <a:p>
            <a:pPr marL="457200" indent="-457200" algn="just">
              <a:spcAft>
                <a:spcPts val="600"/>
              </a:spcAft>
              <a:buNone/>
              <a:defRPr/>
            </a:pPr>
            <a:r>
              <a:rPr lang="hi-IN" sz="3200" dirty="0">
                <a:cs typeface="Times New Roman" pitchFamily="18" charset="0"/>
              </a:rPr>
              <a:t>सदमे का इलाज करें।</a:t>
            </a:r>
          </a:p>
          <a:p>
            <a:pPr marL="457200" indent="-457200" algn="just">
              <a:spcAft>
                <a:spcPts val="600"/>
              </a:spcAft>
              <a:buNone/>
              <a:defRPr/>
            </a:pPr>
            <a:r>
              <a:rPr lang="hi-IN" sz="3200" dirty="0">
                <a:cs typeface="Times New Roman" pitchFamily="18" charset="0"/>
              </a:rPr>
              <a:t>रोगी को जल्द से जल्द अस्पताल ले जाएँ।</a:t>
            </a:r>
            <a:endParaRPr lang="en-GB" sz="3200"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13</a:t>
            </a:fld>
            <a:endParaRPr lang="en-GB"/>
          </a:p>
        </p:txBody>
      </p:sp>
    </p:spTree>
    <p:extLst>
      <p:ext uri="{BB962C8B-B14F-4D97-AF65-F5344CB8AC3E}">
        <p14:creationId xmlns:p14="http://schemas.microsoft.com/office/powerpoint/2010/main" val="5268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ड्रेसिंग</a:t>
            </a:r>
            <a:endParaRPr lang="en-GB" u="sng" dirty="0">
              <a:solidFill>
                <a:srgbClr val="FF0000"/>
              </a:solidFill>
              <a:latin typeface="+mn-lt"/>
            </a:endParaRPr>
          </a:p>
        </p:txBody>
      </p:sp>
      <p:sp>
        <p:nvSpPr>
          <p:cNvPr id="3" name="Content Placeholder 2"/>
          <p:cNvSpPr>
            <a:spLocks noGrp="1"/>
          </p:cNvSpPr>
          <p:nvPr>
            <p:ph idx="1"/>
          </p:nvPr>
        </p:nvSpPr>
        <p:spPr>
          <a:xfrm>
            <a:off x="589187" y="1720118"/>
            <a:ext cx="7888070" cy="4328990"/>
          </a:xfrm>
        </p:spPr>
        <p:txBody>
          <a:bodyPr>
            <a:normAutofit/>
          </a:bodyPr>
          <a:lstStyle/>
          <a:p>
            <a:pPr marL="0" lvl="1" indent="0" algn="ctr">
              <a:spcBef>
                <a:spcPts val="1000"/>
              </a:spcBef>
              <a:buNone/>
            </a:pPr>
            <a:r>
              <a:rPr lang="hi-IN" sz="2800" dirty="0"/>
              <a:t>घाव को ढकने के लिए प्रयुक्त कोई भी सामग्री जो रक्तस्राव को नियंत्रित करने में मदद करती है तथा अतिरिक्त संदूषण की रोकथाम में भी सहायक होती है।</a:t>
            </a:r>
            <a:endParaRPr lang="en-GB" sz="2800" dirty="0"/>
          </a:p>
          <a:p>
            <a:pPr algn="ctr"/>
            <a:endParaRPr lang="en-GB" sz="2000" b="1" dirty="0"/>
          </a:p>
          <a:p>
            <a:pPr algn="ctr"/>
            <a:endParaRPr lang="en-GB" sz="2000" b="1" dirty="0"/>
          </a:p>
          <a:p>
            <a:pPr marL="0" lvl="4" indent="0" algn="ctr">
              <a:spcBef>
                <a:spcPts val="1200"/>
              </a:spcBef>
              <a:buNone/>
            </a:pPr>
            <a:endParaRPr lang="en-US" sz="3200" b="1" dirty="0"/>
          </a:p>
          <a:p>
            <a:pPr marL="0" lvl="4" indent="0" algn="ctr">
              <a:spcBef>
                <a:spcPts val="1200"/>
              </a:spcBef>
              <a:buNone/>
            </a:pPr>
            <a:r>
              <a:rPr lang="hi-IN" sz="3200" b="1" dirty="0"/>
              <a:t>ड्रेसिंग को अपने स्थान पर बनाए रखने के लिए प्रयुक्त कोई भी सामग्री।</a:t>
            </a:r>
            <a:endParaRPr lang="en-GB" sz="2000" b="1" dirty="0"/>
          </a:p>
        </p:txBody>
      </p:sp>
      <p:sp>
        <p:nvSpPr>
          <p:cNvPr id="4" name="Title 1"/>
          <p:cNvSpPr txBox="1">
            <a:spLocks/>
          </p:cNvSpPr>
          <p:nvPr/>
        </p:nvSpPr>
        <p:spPr>
          <a:xfrm>
            <a:off x="625185" y="3409761"/>
            <a:ext cx="7888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ctr"/>
            <a:r>
              <a:rPr lang="hi-IN" sz="4400" b="1" u="sng" dirty="0">
                <a:solidFill>
                  <a:srgbClr val="FF0000"/>
                </a:solidFill>
              </a:rPr>
              <a:t>पट्टी</a:t>
            </a:r>
            <a:endParaRPr lang="en-US" sz="4400" b="1" u="sng" dirty="0">
              <a:solidFill>
                <a:srgbClr val="FF0000"/>
              </a:solidFill>
            </a:endParaRPr>
          </a:p>
        </p:txBody>
      </p:sp>
      <p:sp>
        <p:nvSpPr>
          <p:cNvPr id="5" name="Slide Number Placeholder 4"/>
          <p:cNvSpPr>
            <a:spLocks noGrp="1"/>
          </p:cNvSpPr>
          <p:nvPr>
            <p:ph type="sldNum" sz="quarter" idx="12"/>
          </p:nvPr>
        </p:nvSpPr>
        <p:spPr/>
        <p:txBody>
          <a:bodyPr/>
          <a:lstStyle/>
          <a:p>
            <a:fld id="{2A17810F-50FB-49C0-AA28-E5431915583F}" type="slidenum">
              <a:rPr lang="en-GB" smtClean="0"/>
              <a:pPr/>
              <a:t>14</a:t>
            </a:fld>
            <a:endParaRPr lang="en-GB"/>
          </a:p>
        </p:txBody>
      </p:sp>
    </p:spTree>
    <p:extLst>
      <p:ext uri="{BB962C8B-B14F-4D97-AF65-F5344CB8AC3E}">
        <p14:creationId xmlns:p14="http://schemas.microsoft.com/office/powerpoint/2010/main" val="731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22247"/>
            <a:ext cx="7888070" cy="881340"/>
          </a:xfrm>
        </p:spPr>
        <p:txBody>
          <a:bodyPr/>
          <a:lstStyle/>
          <a:p>
            <a:pPr algn="ctr"/>
            <a:r>
              <a:rPr lang="hi-IN" b="1" u="sng" dirty="0">
                <a:solidFill>
                  <a:srgbClr val="FF0000"/>
                </a:solidFill>
                <a:latin typeface="+mn-lt"/>
              </a:rPr>
              <a:t>ऑक्लूसिव ड्रेसिंग</a:t>
            </a:r>
            <a:endParaRPr lang="en-GB" u="sng" dirty="0">
              <a:solidFill>
                <a:srgbClr val="FF0000"/>
              </a:solidFill>
              <a:latin typeface="+mn-lt"/>
            </a:endParaRPr>
          </a:p>
        </p:txBody>
      </p:sp>
      <p:sp>
        <p:nvSpPr>
          <p:cNvPr id="3" name="Content Placeholder 2"/>
          <p:cNvSpPr>
            <a:spLocks noGrp="1"/>
          </p:cNvSpPr>
          <p:nvPr>
            <p:ph idx="1"/>
          </p:nvPr>
        </p:nvSpPr>
        <p:spPr>
          <a:xfrm>
            <a:off x="628761" y="1147687"/>
            <a:ext cx="7888070" cy="4351338"/>
          </a:xfrm>
        </p:spPr>
        <p:txBody>
          <a:bodyPr/>
          <a:lstStyle/>
          <a:p>
            <a:pPr marL="0" lvl="1" indent="0">
              <a:spcBef>
                <a:spcPts val="1000"/>
              </a:spcBef>
              <a:buNone/>
            </a:pPr>
            <a:r>
              <a:rPr lang="hi-IN" sz="3200" b="1" dirty="0"/>
              <a:t>कोई भी जल प्रतिरोधी सामग्री (प्लास्टिक या मोमयुक्त कागज) जिसे घाव पर लगाया जाता है ताकि हवा के प्रवेश और आंतरिक अंगों से नमी की हानि को रोका जा सके।</a:t>
            </a:r>
            <a:endParaRPr lang="en-GB" b="1" dirty="0"/>
          </a:p>
        </p:txBody>
      </p:sp>
      <p:pic>
        <p:nvPicPr>
          <p:cNvPr id="4" name="Picture 3" descr="C:\Users\My Document\Pictures\WoundSe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434" y="3058510"/>
            <a:ext cx="368041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y Document\Pictures\Figure 7_28.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3457574"/>
            <a:ext cx="3484894" cy="31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A17810F-50FB-49C0-AA28-E5431915583F}" type="slidenum">
              <a:rPr lang="en-GB" smtClean="0"/>
              <a:pPr/>
              <a:t>15</a:t>
            </a:fld>
            <a:endParaRPr lang="en-GB"/>
          </a:p>
        </p:txBody>
      </p:sp>
    </p:spTree>
    <p:extLst>
      <p:ext uri="{BB962C8B-B14F-4D97-AF65-F5344CB8AC3E}">
        <p14:creationId xmlns:p14="http://schemas.microsoft.com/office/powerpoint/2010/main" val="7528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3"/>
            <a:ext cx="7888070" cy="1325563"/>
          </a:xfrm>
        </p:spPr>
        <p:txBody>
          <a:bodyPr/>
          <a:lstStyle/>
          <a:p>
            <a:pPr algn="ctr"/>
            <a:r>
              <a:rPr lang="hi-IN" b="1" u="sng" dirty="0">
                <a:solidFill>
                  <a:srgbClr val="FF0000"/>
                </a:solidFill>
                <a:latin typeface="+mn-lt"/>
              </a:rPr>
              <a:t>भारी भरकम ड्रेसिंग</a:t>
            </a:r>
            <a:endParaRPr lang="en-GB" u="sng" dirty="0">
              <a:solidFill>
                <a:srgbClr val="FF0000"/>
              </a:solidFill>
              <a:latin typeface="+mn-lt"/>
            </a:endParaRPr>
          </a:p>
        </p:txBody>
      </p:sp>
      <p:sp>
        <p:nvSpPr>
          <p:cNvPr id="3" name="Content Placeholder 2"/>
          <p:cNvSpPr>
            <a:spLocks noGrp="1"/>
          </p:cNvSpPr>
          <p:nvPr>
            <p:ph idx="1"/>
          </p:nvPr>
        </p:nvSpPr>
        <p:spPr>
          <a:xfrm>
            <a:off x="628761" y="1425569"/>
            <a:ext cx="7888070" cy="4351338"/>
          </a:xfrm>
        </p:spPr>
        <p:txBody>
          <a:bodyPr/>
          <a:lstStyle/>
          <a:p>
            <a:pPr marL="0" lvl="1" indent="0" algn="just">
              <a:buNone/>
            </a:pPr>
            <a:r>
              <a:rPr lang="hi-IN" sz="3200" b="1" dirty="0"/>
              <a:t>कई ड्रेसिंग को मिलाकर 2-3 सेमी मोटी एकल ड्रेसिंग बनाई जाती है, जैसे कि एक मोटा सैनिटरी नैपकिन या कोई अन्य समान</a:t>
            </a:r>
          </a:p>
          <a:p>
            <a:pPr marL="0" lvl="1" indent="0" algn="just">
              <a:buNone/>
            </a:pPr>
            <a:r>
              <a:rPr lang="hi-IN" sz="3200" b="1" dirty="0"/>
              <a:t>सामग्री</a:t>
            </a:r>
            <a:r>
              <a:rPr lang="en-US" sz="3200" b="1" dirty="0"/>
              <a:t>. </a:t>
            </a:r>
          </a:p>
          <a:p>
            <a:endParaRPr lang="en-GB" b="1" dirty="0"/>
          </a:p>
        </p:txBody>
      </p:sp>
      <p:pic>
        <p:nvPicPr>
          <p:cNvPr id="4" name="Picture 3" descr="C:\Users\My Document\Pictures\8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59" y="3128965"/>
            <a:ext cx="594463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16</a:t>
            </a:fld>
            <a:endParaRPr lang="en-GB"/>
          </a:p>
        </p:txBody>
      </p:sp>
    </p:spTree>
    <p:extLst>
      <p:ext uri="{BB962C8B-B14F-4D97-AF65-F5344CB8AC3E}">
        <p14:creationId xmlns:p14="http://schemas.microsoft.com/office/powerpoint/2010/main" val="293213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79383"/>
            <a:ext cx="7888070" cy="1325563"/>
          </a:xfrm>
        </p:spPr>
        <p:txBody>
          <a:bodyPr>
            <a:normAutofit/>
          </a:bodyPr>
          <a:lstStyle/>
          <a:p>
            <a:pPr algn="ctr"/>
            <a:r>
              <a:rPr lang="hi-IN" b="1" u="sng" dirty="0">
                <a:solidFill>
                  <a:srgbClr val="FF0000"/>
                </a:solidFill>
                <a:latin typeface="+mn-lt"/>
                <a:cs typeface="Times New Roman" pitchFamily="18" charset="0"/>
              </a:rPr>
              <a:t>ड्रेसिंग और पट्टियाँ लगाना</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lnSpc>
                <a:spcPct val="200000"/>
              </a:lnSpc>
              <a:spcAft>
                <a:spcPts val="1700"/>
              </a:spcAft>
              <a:buFont typeface="+mj-lt"/>
              <a:buAutoNum type="arabicPeriod"/>
              <a:defRPr/>
            </a:pPr>
            <a:r>
              <a:rPr lang="hi-IN" sz="3200" b="1" dirty="0">
                <a:cs typeface="Times New Roman" pitchFamily="18" charset="0"/>
              </a:rPr>
              <a:t>रक्तस्राव को नियंत्रित करें।</a:t>
            </a:r>
          </a:p>
          <a:p>
            <a:pPr marL="514350" indent="-514350" algn="just">
              <a:lnSpc>
                <a:spcPct val="200000"/>
              </a:lnSpc>
              <a:spcAft>
                <a:spcPts val="1700"/>
              </a:spcAft>
              <a:buFont typeface="+mj-lt"/>
              <a:buAutoNum type="arabicPeriod"/>
              <a:defRPr/>
            </a:pPr>
            <a:r>
              <a:rPr lang="hi-IN" sz="3200" b="1" dirty="0">
                <a:cs typeface="Times New Roman" pitchFamily="18" charset="0"/>
              </a:rPr>
              <a:t>एसेप्टिक तकनीक का उपयोग करके ड्रेसिंग लगाएँ।</a:t>
            </a:r>
          </a:p>
          <a:p>
            <a:pPr marL="514350" indent="-514350" algn="just">
              <a:lnSpc>
                <a:spcPct val="200000"/>
              </a:lnSpc>
              <a:spcAft>
                <a:spcPts val="1700"/>
              </a:spcAft>
              <a:buFont typeface="+mj-lt"/>
              <a:buAutoNum type="arabicPeriod"/>
              <a:defRPr/>
            </a:pPr>
            <a:r>
              <a:rPr lang="hi-IN" sz="3200" b="1" dirty="0">
                <a:cs typeface="Times New Roman" pitchFamily="18" charset="0"/>
              </a:rPr>
              <a:t>घावों को पूरी तरह से ढक दें।</a:t>
            </a:r>
            <a:endParaRPr lang="en-GB" sz="3200" b="1" dirty="0"/>
          </a:p>
        </p:txBody>
      </p:sp>
      <p:sp>
        <p:nvSpPr>
          <p:cNvPr id="4" name="TextBox 3"/>
          <p:cNvSpPr txBox="1"/>
          <p:nvPr/>
        </p:nvSpPr>
        <p:spPr>
          <a:xfrm>
            <a:off x="8423945" y="6444731"/>
            <a:ext cx="721644"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17</a:t>
            </a:fld>
            <a:endParaRPr lang="en-GB"/>
          </a:p>
        </p:txBody>
      </p:sp>
    </p:spTree>
    <p:extLst>
      <p:ext uri="{BB962C8B-B14F-4D97-AF65-F5344CB8AC3E}">
        <p14:creationId xmlns:p14="http://schemas.microsoft.com/office/powerpoint/2010/main" val="28375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8" y="835279"/>
            <a:ext cx="7888070" cy="5548313"/>
          </a:xfrm>
        </p:spPr>
        <p:txBody>
          <a:bodyPr>
            <a:normAutofit fontScale="92500" lnSpcReduction="20000"/>
          </a:bodyPr>
          <a:lstStyle/>
          <a:p>
            <a:pPr marL="514350" lvl="1" indent="-514350" algn="just">
              <a:lnSpc>
                <a:spcPct val="110000"/>
              </a:lnSpc>
              <a:spcBef>
                <a:spcPct val="50000"/>
              </a:spcBef>
              <a:spcAft>
                <a:spcPts val="1200"/>
              </a:spcAft>
              <a:buAutoNum type="arabicPeriod" startAt="4"/>
              <a:defRPr/>
            </a:pPr>
            <a:r>
              <a:rPr lang="hi-IN" sz="3200" b="1" dirty="0"/>
              <a:t>सुनिश्चित करें कि ड्रेसिंग और पट्टी मज़बूत, स्थिर और आरामदायक हों, लेकिन इतनी कसी हुई न हों कि रक्त संचार प्रभावित हो।</a:t>
            </a:r>
          </a:p>
          <a:p>
            <a:pPr marL="514350" lvl="1" indent="-514350" algn="just">
              <a:lnSpc>
                <a:spcPct val="110000"/>
              </a:lnSpc>
              <a:spcBef>
                <a:spcPct val="50000"/>
              </a:spcBef>
              <a:spcAft>
                <a:spcPts val="1200"/>
              </a:spcAft>
              <a:buAutoNum type="arabicPeriod" startAt="4"/>
              <a:defRPr/>
            </a:pPr>
            <a:r>
              <a:rPr lang="hi-IN" sz="3200" b="1" dirty="0"/>
              <a:t>सुनिश्चित करें कि कोई ढीला सिरा न हो जो फँस जाए।</a:t>
            </a:r>
          </a:p>
          <a:p>
            <a:pPr marL="514350" lvl="1" indent="-514350" algn="just">
              <a:lnSpc>
                <a:spcPct val="110000"/>
              </a:lnSpc>
              <a:spcBef>
                <a:spcPct val="50000"/>
              </a:spcBef>
              <a:spcAft>
                <a:spcPts val="1200"/>
              </a:spcAft>
              <a:buAutoNum type="arabicPeriod" startAt="4"/>
              <a:defRPr/>
            </a:pPr>
            <a:r>
              <a:rPr lang="hi-IN" sz="3200" b="1" dirty="0"/>
              <a:t>उंगलियों के सिरे ढकने से बचें।</a:t>
            </a:r>
          </a:p>
          <a:p>
            <a:pPr marL="514350" lvl="1" indent="-514350" algn="just">
              <a:lnSpc>
                <a:spcPct val="110000"/>
              </a:lnSpc>
              <a:spcBef>
                <a:spcPct val="50000"/>
              </a:spcBef>
              <a:spcAft>
                <a:spcPts val="1200"/>
              </a:spcAft>
              <a:buAutoNum type="arabicPeriod" startAt="4"/>
              <a:defRPr/>
            </a:pPr>
            <a:r>
              <a:rPr lang="hi-IN" sz="3200" b="1" dirty="0"/>
              <a:t>घावों और कोमल ऊतकों की चोटों का अस्पताल-पूर्व उपचार रक्तस्राव को नियंत्रित करने और संदूषण को रोकने के उद्देश्य से किया जाता है।</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18</a:t>
            </a:fld>
            <a:endParaRPr lang="en-GB"/>
          </a:p>
        </p:txBody>
      </p:sp>
    </p:spTree>
    <p:extLst>
      <p:ext uri="{BB962C8B-B14F-4D97-AF65-F5344CB8AC3E}">
        <p14:creationId xmlns:p14="http://schemas.microsoft.com/office/powerpoint/2010/main" val="3553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असामान्य घावों पर पट्टी बांधना</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defRPr/>
            </a:pPr>
            <a:r>
              <a:rPr lang="hi-IN" sz="3200" b="1" dirty="0"/>
              <a:t>भेदक चोट</a:t>
            </a:r>
          </a:p>
          <a:p>
            <a:pPr marL="0" indent="0">
              <a:buNone/>
              <a:defRPr/>
            </a:pPr>
            <a:endParaRPr lang="hi-IN" sz="3200" b="1" dirty="0"/>
          </a:p>
          <a:p>
            <a:pPr marL="0" indent="0">
              <a:buNone/>
              <a:defRPr/>
            </a:pPr>
            <a:r>
              <a:rPr lang="en-IN" sz="3200" b="1" dirty="0"/>
              <a:t>1. </a:t>
            </a:r>
            <a:r>
              <a:rPr lang="hi-IN" sz="3200" b="1" dirty="0"/>
              <a:t>किसी भी खुले घाव को पूरी तरह से ढक दें।</a:t>
            </a:r>
          </a:p>
          <a:p>
            <a:pPr marL="0" indent="0">
              <a:buNone/>
              <a:defRPr/>
            </a:pPr>
            <a:endParaRPr lang="hi-IN" sz="3200" b="1" dirty="0"/>
          </a:p>
          <a:p>
            <a:pPr marL="0" indent="0">
              <a:buNone/>
              <a:defRPr/>
            </a:pPr>
            <a:r>
              <a:rPr lang="en-IN" sz="3200" b="1" dirty="0"/>
              <a:t>2. </a:t>
            </a:r>
            <a:r>
              <a:rPr lang="hi-IN" sz="3200" b="1" dirty="0"/>
              <a:t>रोगी की संभावित बाहरी घाव की जाँच करें।</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19</a:t>
            </a:fld>
            <a:endParaRPr lang="en-GB"/>
          </a:p>
        </p:txBody>
      </p:sp>
    </p:spTree>
    <p:extLst>
      <p:ext uri="{BB962C8B-B14F-4D97-AF65-F5344CB8AC3E}">
        <p14:creationId xmlns:p14="http://schemas.microsoft.com/office/powerpoint/2010/main" val="302222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16978"/>
            <a:ext cx="7888070" cy="867904"/>
          </a:xfrm>
        </p:spPr>
        <p:txBody>
          <a:bodyPr/>
          <a:lstStyle/>
          <a:p>
            <a:pPr algn="ctr"/>
            <a:r>
              <a:rPr lang="hi-IN" dirty="0"/>
              <a:t>उद्देश्य</a:t>
            </a:r>
            <a:endParaRPr lang="en-GB" b="1" dirty="0">
              <a:solidFill>
                <a:srgbClr val="FF0000"/>
              </a:solidFill>
              <a:latin typeface="+mn-lt"/>
            </a:endParaRPr>
          </a:p>
        </p:txBody>
      </p:sp>
      <p:sp>
        <p:nvSpPr>
          <p:cNvPr id="3" name="Content Placeholder 2"/>
          <p:cNvSpPr>
            <a:spLocks noGrp="1"/>
          </p:cNvSpPr>
          <p:nvPr>
            <p:ph idx="1"/>
          </p:nvPr>
        </p:nvSpPr>
        <p:spPr>
          <a:xfrm>
            <a:off x="628760" y="1013012"/>
            <a:ext cx="8202447" cy="5163951"/>
          </a:xfrm>
        </p:spPr>
        <p:txBody>
          <a:bodyPr>
            <a:normAutofit lnSpcReduction="10000"/>
          </a:bodyPr>
          <a:lstStyle/>
          <a:p>
            <a:pPr marL="0" lvl="1" indent="0">
              <a:lnSpc>
                <a:spcPct val="80000"/>
              </a:lnSpc>
              <a:spcBef>
                <a:spcPct val="50000"/>
              </a:spcBef>
              <a:buNone/>
            </a:pPr>
            <a:r>
              <a:rPr lang="hi-IN" sz="3200" b="1" dirty="0"/>
              <a:t>इस पाठ को पूरा करने के बाद, आप निम्नलिखित कार्य कर पाएँगे:</a:t>
            </a:r>
          </a:p>
          <a:p>
            <a:pPr marL="514350" lvl="1" indent="-514350">
              <a:lnSpc>
                <a:spcPct val="100000"/>
              </a:lnSpc>
              <a:spcBef>
                <a:spcPct val="50000"/>
              </a:spcBef>
              <a:buFont typeface="+mj-lt"/>
              <a:buAutoNum type="arabicPeriod"/>
            </a:pPr>
            <a:r>
              <a:rPr lang="hi-IN" sz="3200" b="1" dirty="0"/>
              <a:t>बंद घाव के उपचार के दो चरण सूचीबद्ध करें।</a:t>
            </a:r>
          </a:p>
          <a:p>
            <a:pPr marL="514350" lvl="1" indent="-514350">
              <a:lnSpc>
                <a:spcPct val="100000"/>
              </a:lnSpc>
              <a:spcBef>
                <a:spcPct val="50000"/>
              </a:spcBef>
              <a:buFont typeface="+mj-lt"/>
              <a:buAutoNum type="arabicPeriod"/>
            </a:pPr>
            <a:r>
              <a:rPr lang="hi-IN" sz="3200" b="1" dirty="0"/>
              <a:t>खुले घाव के उपचार के छह चरण सूचीबद्ध करें।</a:t>
            </a:r>
          </a:p>
          <a:p>
            <a:pPr marL="514350" lvl="1" indent="-514350">
              <a:lnSpc>
                <a:spcPct val="100000"/>
              </a:lnSpc>
              <a:spcBef>
                <a:spcPct val="50000"/>
              </a:spcBef>
              <a:buFont typeface="+mj-lt"/>
              <a:buAutoNum type="arabicPeriod"/>
            </a:pPr>
            <a:r>
              <a:rPr lang="hi-IN" sz="3200" b="1" dirty="0"/>
              <a:t>आँख, कान, नाक और मुँह की चोटों के लिए अस्पताल-पूर्व उपचार के चरण सूचीबद्ध करें।</a:t>
            </a:r>
          </a:p>
          <a:p>
            <a:pPr marL="514350" lvl="1" indent="-514350">
              <a:lnSpc>
                <a:spcPct val="100000"/>
              </a:lnSpc>
              <a:spcBef>
                <a:spcPct val="50000"/>
              </a:spcBef>
              <a:buFont typeface="+mj-lt"/>
              <a:buAutoNum type="arabicPeriod"/>
            </a:pPr>
            <a:r>
              <a:rPr lang="hi-IN" sz="3200" b="1" dirty="0"/>
              <a:t>पेट और जननांगों की चोटों के लिए अस्पताल-पूर्व उपचार के चरण सूचीबद्ध करें।</a:t>
            </a:r>
            <a:endParaRPr lang="en-GB" dirty="0"/>
          </a:p>
        </p:txBody>
      </p:sp>
      <p:sp>
        <p:nvSpPr>
          <p:cNvPr id="4" name="TextBox 3"/>
          <p:cNvSpPr txBox="1"/>
          <p:nvPr/>
        </p:nvSpPr>
        <p:spPr>
          <a:xfrm>
            <a:off x="8516828" y="6443663"/>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a:t>
            </a:fld>
            <a:endParaRPr lang="en-GB"/>
          </a:p>
        </p:txBody>
      </p:sp>
    </p:spTree>
    <p:extLst>
      <p:ext uri="{BB962C8B-B14F-4D97-AF65-F5344CB8AC3E}">
        <p14:creationId xmlns:p14="http://schemas.microsoft.com/office/powerpoint/2010/main" val="33942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hi-IN" b="1" u="sng" dirty="0">
                <a:solidFill>
                  <a:srgbClr val="FF0000"/>
                </a:solidFill>
                <a:latin typeface="+mn-lt"/>
                <a:cs typeface="Times New Roman" pitchFamily="18" charset="0"/>
              </a:rPr>
              <a:t>सूली पर ठोंकी गई वस्तुएं</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defRPr/>
            </a:pPr>
            <a:r>
              <a:rPr lang="hi-IN" sz="3200" b="1" dirty="0">
                <a:cs typeface="Times New Roman" pitchFamily="18" charset="0"/>
              </a:rPr>
              <a:t>जब तक कि वस्तु गाल में न धंस जाए या वायुमार्ग या सीपीआर में बाधा न उत्पन्न करे, तब तक उसे न निकालें।</a:t>
            </a:r>
          </a:p>
          <a:p>
            <a:pPr marL="514350" indent="-514350" algn="just">
              <a:buFont typeface="+mj-lt"/>
              <a:buAutoNum type="arabicPeriod"/>
              <a:defRPr/>
            </a:pPr>
            <a:endParaRPr lang="hi-IN" sz="3200" b="1" dirty="0">
              <a:cs typeface="Times New Roman" pitchFamily="18" charset="0"/>
            </a:endParaRPr>
          </a:p>
          <a:p>
            <a:pPr marL="514350" indent="-514350" algn="just">
              <a:buFont typeface="+mj-lt"/>
              <a:buAutoNum type="arabicPeriod"/>
              <a:defRPr/>
            </a:pPr>
            <a:r>
              <a:rPr lang="hi-IN" sz="3200" b="1" dirty="0">
                <a:cs typeface="Times New Roman" pitchFamily="18" charset="0"/>
              </a:rPr>
              <a:t>रक्तस्राव को नियंत्रित करें।</a:t>
            </a:r>
          </a:p>
          <a:p>
            <a:pPr marL="514350" indent="-514350" algn="just">
              <a:buFont typeface="+mj-lt"/>
              <a:buAutoNum type="arabicPeriod"/>
              <a:defRPr/>
            </a:pPr>
            <a:endParaRPr lang="hi-IN" sz="3200" b="1" dirty="0">
              <a:cs typeface="Times New Roman" pitchFamily="18" charset="0"/>
            </a:endParaRPr>
          </a:p>
          <a:p>
            <a:pPr marL="514350" indent="-514350" algn="just">
              <a:buFont typeface="+mj-lt"/>
              <a:buAutoNum type="arabicPeriod"/>
              <a:defRPr/>
            </a:pPr>
            <a:r>
              <a:rPr lang="hi-IN" sz="3200" b="1" dirty="0">
                <a:cs typeface="Times New Roman" pitchFamily="18" charset="0"/>
              </a:rPr>
              <a:t>वस्तु को किसी मोटे कपड़े से स्थिर करें और पट्टी बाँध दें।</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20</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623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अवलशन (त्वचा फ्लैप)</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defRPr/>
            </a:pPr>
            <a:r>
              <a:rPr lang="hi-IN" sz="3200" b="1" dirty="0">
                <a:cs typeface="Times New Roman" pitchFamily="18" charset="0"/>
              </a:rPr>
              <a:t>घाव की सतह को साफ़ करें।</a:t>
            </a:r>
          </a:p>
          <a:p>
            <a:pPr marL="514350" indent="-514350">
              <a:lnSpc>
                <a:spcPct val="150000"/>
              </a:lnSpc>
              <a:buFont typeface="+mj-lt"/>
              <a:buAutoNum type="arabicPeriod"/>
              <a:defRPr/>
            </a:pPr>
            <a:r>
              <a:rPr lang="hi-IN" sz="3200" b="1" dirty="0">
                <a:cs typeface="Times New Roman" pitchFamily="18" charset="0"/>
              </a:rPr>
              <a:t>त्वचा के फ्लैप को उसकी मूल स्थिति में लौटाएँ।</a:t>
            </a:r>
          </a:p>
          <a:p>
            <a:pPr marL="514350" indent="-514350">
              <a:lnSpc>
                <a:spcPct val="150000"/>
              </a:lnSpc>
              <a:buFont typeface="+mj-lt"/>
              <a:buAutoNum type="arabicPeriod"/>
              <a:defRPr/>
            </a:pPr>
            <a:r>
              <a:rPr lang="hi-IN" sz="3200" b="1" dirty="0">
                <a:cs typeface="Times New Roman" pitchFamily="18" charset="0"/>
              </a:rPr>
              <a:t>रक्तस्राव को नियंत्रित करें।</a:t>
            </a:r>
          </a:p>
          <a:p>
            <a:pPr marL="514350" indent="-514350">
              <a:lnSpc>
                <a:spcPct val="150000"/>
              </a:lnSpc>
              <a:buFont typeface="+mj-lt"/>
              <a:buAutoNum type="arabicPeriod"/>
              <a:defRPr/>
            </a:pPr>
            <a:r>
              <a:rPr lang="hi-IN" sz="3200" b="1" dirty="0">
                <a:cs typeface="Times New Roman" pitchFamily="18" charset="0"/>
              </a:rPr>
              <a:t>मोटी पट्टी से ढकें और पट्टी बाँधें।</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21</a:t>
            </a:fld>
            <a:endParaRPr lang="en-GB"/>
          </a:p>
        </p:txBody>
      </p:sp>
    </p:spTree>
    <p:extLst>
      <p:ext uri="{BB962C8B-B14F-4D97-AF65-F5344CB8AC3E}">
        <p14:creationId xmlns:p14="http://schemas.microsoft.com/office/powerpoint/2010/main" val="26762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विच्छेदन या अनासक्त विच्छेदन</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defRPr/>
            </a:pPr>
            <a:r>
              <a:rPr lang="hi-IN" sz="3200" b="1" dirty="0">
                <a:cs typeface="Times New Roman" pitchFamily="18" charset="0"/>
              </a:rPr>
              <a:t>घाव को साफ़ करें।</a:t>
            </a:r>
          </a:p>
          <a:p>
            <a:pPr marL="514350" indent="-514350" algn="just">
              <a:lnSpc>
                <a:spcPct val="150000"/>
              </a:lnSpc>
              <a:buFont typeface="+mj-lt"/>
              <a:buAutoNum type="arabicPeriod"/>
              <a:defRPr/>
            </a:pPr>
            <a:r>
              <a:rPr lang="hi-IN" sz="3200" b="1" dirty="0">
                <a:cs typeface="Times New Roman" pitchFamily="18" charset="0"/>
              </a:rPr>
              <a:t>रक्तस्राव को नियंत्रित करें।</a:t>
            </a:r>
          </a:p>
          <a:p>
            <a:pPr marL="514350" indent="-514350" algn="just">
              <a:lnSpc>
                <a:spcPct val="150000"/>
              </a:lnSpc>
              <a:buFont typeface="+mj-lt"/>
              <a:buAutoNum type="arabicPeriod"/>
              <a:defRPr/>
            </a:pPr>
            <a:r>
              <a:rPr lang="hi-IN" sz="3200" b="1" dirty="0">
                <a:cs typeface="Times New Roman" pitchFamily="18" charset="0"/>
              </a:rPr>
              <a:t>ड्रेसिंग और पट्टियाँ लगाएँ।</a:t>
            </a:r>
          </a:p>
          <a:p>
            <a:pPr marL="514350" indent="-514350" algn="just">
              <a:lnSpc>
                <a:spcPct val="150000"/>
              </a:lnSpc>
              <a:buFont typeface="+mj-lt"/>
              <a:buAutoNum type="arabicPeriod"/>
              <a:defRPr/>
            </a:pPr>
            <a:r>
              <a:rPr lang="hi-IN" sz="3200" b="1" dirty="0">
                <a:cs typeface="Times New Roman" pitchFamily="18" charset="0"/>
              </a:rPr>
              <a:t>कटे हुए हिस्से को ठंडा और नम रखें, लेकिन गीला न रखें।</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22</a:t>
            </a:fld>
            <a:endParaRPr lang="en-GB"/>
          </a:p>
        </p:txBody>
      </p:sp>
    </p:spTree>
    <p:extLst>
      <p:ext uri="{BB962C8B-B14F-4D97-AF65-F5344CB8AC3E}">
        <p14:creationId xmlns:p14="http://schemas.microsoft.com/office/powerpoint/2010/main" val="99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65100"/>
            <a:ext cx="7888070" cy="1325563"/>
          </a:xfrm>
        </p:spPr>
        <p:txBody>
          <a:bodyPr/>
          <a:lstStyle/>
          <a:p>
            <a:pPr algn="ctr"/>
            <a:r>
              <a:rPr lang="hi-IN" b="1" u="sng" dirty="0">
                <a:solidFill>
                  <a:srgbClr val="FF0000"/>
                </a:solidFill>
                <a:latin typeface="+mn-lt"/>
                <a:cs typeface="Times New Roman" panose="02020603050405020304" pitchFamily="18" charset="0"/>
              </a:rPr>
              <a:t>विशेष परिस्थितियाँ</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pPr>
            <a:r>
              <a:rPr lang="hi-IN" sz="3600" b="1" u="sng" dirty="0">
                <a:cs typeface="Times New Roman" panose="02020603050405020304" pitchFamily="18" charset="0"/>
              </a:rPr>
              <a:t>खोपड़ी की चोटें:</a:t>
            </a:r>
          </a:p>
          <a:p>
            <a:pPr marL="0" indent="0">
              <a:buNone/>
            </a:pPr>
            <a:endParaRPr lang="hi-IN" sz="3600" b="1" u="sng" dirty="0">
              <a:cs typeface="Times New Roman" panose="02020603050405020304" pitchFamily="18" charset="0"/>
            </a:endParaRPr>
          </a:p>
          <a:p>
            <a:pPr marL="0" indent="0">
              <a:lnSpc>
                <a:spcPct val="100000"/>
              </a:lnSpc>
              <a:buNone/>
            </a:pPr>
            <a:r>
              <a:rPr lang="hi-IN" sz="3600" b="1" u="sng" dirty="0">
                <a:cs typeface="Times New Roman" panose="02020603050405020304" pitchFamily="18" charset="0"/>
              </a:rPr>
              <a:t>सिर में चोट लगने वाले किसी भी मरीज़ में रीढ़ की हड्डी में चोट का संदेह हो सकता है। अगर आपको खोपड़ी में फ्रैक्चर का संदेह हो, तो सीधा दबाव न डालें।</a:t>
            </a:r>
            <a:endParaRPr lang="en-US" sz="3600" b="1" dirty="0">
              <a:cs typeface="Times New Roman" panose="02020603050405020304" pitchFamily="18" charset="0"/>
            </a:endParaRP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23</a:t>
            </a:fld>
            <a:endParaRPr lang="en-GB"/>
          </a:p>
        </p:txBody>
      </p:sp>
    </p:spTree>
    <p:extLst>
      <p:ext uri="{BB962C8B-B14F-4D97-AF65-F5344CB8AC3E}">
        <p14:creationId xmlns:p14="http://schemas.microsoft.com/office/powerpoint/2010/main" val="21716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71532"/>
            <a:ext cx="7888070" cy="5562600"/>
          </a:xfrm>
        </p:spPr>
        <p:txBody>
          <a:bodyPr>
            <a:normAutofit fontScale="77500" lnSpcReduction="20000"/>
          </a:bodyPr>
          <a:lstStyle/>
          <a:p>
            <a:pPr marL="0" indent="0" algn="ctr">
              <a:spcAft>
                <a:spcPts val="1200"/>
              </a:spcAft>
              <a:buNone/>
            </a:pPr>
            <a:r>
              <a:rPr lang="hi-IN" sz="3600" b="1" u="sng" dirty="0">
                <a:cs typeface="Times New Roman" pitchFamily="18" charset="0"/>
              </a:rPr>
              <a:t>आँखों में घाव (छिद्रित घाव या किसी वस्तु से चोट):</a:t>
            </a:r>
            <a:endParaRPr lang="en-US" sz="3600" b="1" u="sng" dirty="0">
              <a:cs typeface="Times New Roman" pitchFamily="18" charset="0"/>
            </a:endParaRPr>
          </a:p>
          <a:p>
            <a:pPr marL="514350" indent="-514350" algn="just">
              <a:lnSpc>
                <a:spcPct val="120000"/>
              </a:lnSpc>
              <a:spcAft>
                <a:spcPts val="1200"/>
              </a:spcAft>
              <a:buFont typeface="+mj-lt"/>
              <a:buAutoNum type="arabicPeriod"/>
              <a:defRPr/>
            </a:pPr>
            <a:r>
              <a:rPr lang="hi-IN" sz="3200" b="1" dirty="0">
                <a:cs typeface="Times New Roman" pitchFamily="18" charset="0"/>
              </a:rPr>
              <a:t>घायल आँख को हिलने से रोकने के लिए अच्छी आँख पर पट्टी बाँधें।</a:t>
            </a:r>
          </a:p>
          <a:p>
            <a:pPr marL="514350" indent="-514350" algn="just">
              <a:lnSpc>
                <a:spcPct val="120000"/>
              </a:lnSpc>
              <a:spcAft>
                <a:spcPts val="1200"/>
              </a:spcAft>
              <a:buFont typeface="+mj-lt"/>
              <a:buAutoNum type="arabicPeriod"/>
              <a:defRPr/>
            </a:pPr>
            <a:r>
              <a:rPr lang="hi-IN" sz="3200" b="1" dirty="0">
                <a:cs typeface="Times New Roman" pitchFamily="18" charset="0"/>
              </a:rPr>
              <a:t>बेहोश मरीज़ की आँखों पर पट्टी बाँधने से पहले आँखें बंद कर लें ताकि आँखें सूखने से बचें, क्योंकि इससे अंधापन हो सकता है।</a:t>
            </a:r>
          </a:p>
          <a:p>
            <a:pPr marL="514350" indent="-514350" algn="just">
              <a:lnSpc>
                <a:spcPct val="120000"/>
              </a:lnSpc>
              <a:spcAft>
                <a:spcPts val="1200"/>
              </a:spcAft>
              <a:buFont typeface="+mj-lt"/>
              <a:buAutoNum type="arabicPeriod"/>
              <a:defRPr/>
            </a:pPr>
            <a:r>
              <a:rPr lang="hi-IN" sz="3200" b="1" dirty="0">
                <a:cs typeface="Times New Roman" pitchFamily="18" charset="0"/>
              </a:rPr>
              <a:t>बाहर निकली हुई आँख का इलाज उसी तरह करें जैसे आप किसी चुभती हुई वस्तु वाली आँख का इलाज करते हैं। अगर आँख बाहर निकल गई है तो उसे वापस न लगाएँ। पट्टी बाँधने से पहले उसे किसी कप या कार्डबोर्ड कोन से ढक दें।</a:t>
            </a:r>
            <a:endParaRPr lang="en-US" sz="3200" b="1" dirty="0">
              <a:cs typeface="Times New Roman" pitchFamily="18" charset="0"/>
            </a:endParaRPr>
          </a:p>
          <a:p>
            <a:endParaRPr lang="en-GB" b="1" dirty="0"/>
          </a:p>
        </p:txBody>
      </p:sp>
      <p:sp>
        <p:nvSpPr>
          <p:cNvPr id="6" name="Slide Number Placeholder 5"/>
          <p:cNvSpPr>
            <a:spLocks noGrp="1"/>
          </p:cNvSpPr>
          <p:nvPr>
            <p:ph type="sldNum" sz="quarter" idx="12"/>
          </p:nvPr>
        </p:nvSpPr>
        <p:spPr/>
        <p:txBody>
          <a:bodyPr/>
          <a:lstStyle/>
          <a:p>
            <a:fld id="{2A17810F-50FB-49C0-AA28-E5431915583F}" type="slidenum">
              <a:rPr lang="en-GB" smtClean="0"/>
              <a:pPr/>
              <a:t>24</a:t>
            </a:fld>
            <a:endParaRPr lang="en-GB"/>
          </a:p>
        </p:txBody>
      </p:sp>
    </p:spTree>
    <p:extLst>
      <p:ext uri="{BB962C8B-B14F-4D97-AF65-F5344CB8AC3E}">
        <p14:creationId xmlns:p14="http://schemas.microsoft.com/office/powerpoint/2010/main" val="363770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7"/>
            <a:ext cx="7888070" cy="1325563"/>
          </a:xfrm>
        </p:spPr>
        <p:txBody>
          <a:bodyPr/>
          <a:lstStyle/>
          <a:p>
            <a:pPr algn="ctr"/>
            <a:r>
              <a:rPr lang="hi-IN" b="1" u="sng" dirty="0">
                <a:solidFill>
                  <a:srgbClr val="FF0000"/>
                </a:solidFill>
                <a:latin typeface="+mn-lt"/>
              </a:rPr>
              <a:t>कान में घाव</a:t>
            </a:r>
            <a:endParaRPr lang="en-GB" u="sng" dirty="0">
              <a:solidFill>
                <a:srgbClr val="FF0000"/>
              </a:solidFill>
              <a:latin typeface="+mn-lt"/>
            </a:endParaRPr>
          </a:p>
        </p:txBody>
      </p:sp>
      <p:sp>
        <p:nvSpPr>
          <p:cNvPr id="3" name="Content Placeholder 2"/>
          <p:cNvSpPr>
            <a:spLocks noGrp="1"/>
          </p:cNvSpPr>
          <p:nvPr>
            <p:ph idx="1"/>
          </p:nvPr>
        </p:nvSpPr>
        <p:spPr>
          <a:xfrm>
            <a:off x="628761" y="1628779"/>
            <a:ext cx="7888070" cy="4648200"/>
          </a:xfrm>
        </p:spPr>
        <p:txBody>
          <a:bodyPr>
            <a:normAutofit fontScale="92500"/>
          </a:bodyPr>
          <a:lstStyle/>
          <a:p>
            <a:pPr marL="0" indent="0" algn="just">
              <a:lnSpc>
                <a:spcPct val="100000"/>
              </a:lnSpc>
              <a:buNone/>
              <a:defRPr/>
            </a:pPr>
            <a:r>
              <a:rPr lang="hi-IN" sz="3200" b="1" dirty="0"/>
              <a:t>कान से रक्त, स्पष्ट तरल पदार्थ या रक्त-रंजित तरल पदार्थ का निकलना खोपड़ी के फ्रैक्चर या सिर में गंभीर चोट का संकेत हो सकता है।</a:t>
            </a:r>
            <a:endParaRPr lang="en-US" sz="3200" b="1" dirty="0"/>
          </a:p>
          <a:p>
            <a:pPr marL="514350" lvl="1" indent="-514350" algn="just">
              <a:lnSpc>
                <a:spcPct val="100000"/>
              </a:lnSpc>
              <a:buFont typeface="+mj-lt"/>
              <a:buAutoNum type="arabicPeriod"/>
              <a:defRPr/>
            </a:pPr>
            <a:r>
              <a:rPr lang="hi-IN" sz="3200" b="1" dirty="0"/>
              <a:t>कान को कभी भी न जाँचें।</a:t>
            </a:r>
          </a:p>
          <a:p>
            <a:pPr marL="514350" lvl="1" indent="-514350" algn="just">
              <a:lnSpc>
                <a:spcPct val="100000"/>
              </a:lnSpc>
              <a:buFont typeface="+mj-lt"/>
              <a:buAutoNum type="arabicPeriod"/>
              <a:defRPr/>
            </a:pPr>
            <a:r>
              <a:rPr lang="hi-IN" sz="3200" b="1" dirty="0"/>
              <a:t>कान की नली से खून बहने से रोकने के लिए इसे कभी भी बंद न करें।</a:t>
            </a:r>
          </a:p>
          <a:p>
            <a:pPr marL="514350" lvl="1" indent="-514350" algn="just">
              <a:lnSpc>
                <a:spcPct val="100000"/>
              </a:lnSpc>
              <a:buFont typeface="+mj-lt"/>
              <a:buAutoNum type="arabicPeriod"/>
              <a:defRPr/>
            </a:pPr>
            <a:r>
              <a:rPr lang="hi-IN" sz="3200" b="1" dirty="0"/>
              <a:t>तरल पदार्थ सोखने के लिए कान के छेद पर एक ढीली, साफ़ पट्टी बाँधें।</a:t>
            </a:r>
          </a:p>
          <a:p>
            <a:pPr marL="514350" lvl="1" indent="-514350" algn="just">
              <a:lnSpc>
                <a:spcPct val="100000"/>
              </a:lnSpc>
              <a:buFont typeface="+mj-lt"/>
              <a:buAutoNum type="arabicPeriod"/>
              <a:defRPr/>
            </a:pPr>
            <a:r>
              <a:rPr lang="hi-IN" sz="3200" b="1" dirty="0"/>
              <a:t>दबाव न डालें।</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25</a:t>
            </a:fld>
            <a:endParaRPr lang="en-GB"/>
          </a:p>
        </p:txBody>
      </p:sp>
    </p:spTree>
    <p:extLst>
      <p:ext uri="{BB962C8B-B14F-4D97-AF65-F5344CB8AC3E}">
        <p14:creationId xmlns:p14="http://schemas.microsoft.com/office/powerpoint/2010/main" val="5577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y Document\Pictures\11-ear-bl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9" y="457200"/>
            <a:ext cx="64019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26</a:t>
            </a:fld>
            <a:endParaRPr lang="en-GB"/>
          </a:p>
        </p:txBody>
      </p:sp>
    </p:spTree>
    <p:extLst>
      <p:ext uri="{BB962C8B-B14F-4D97-AF65-F5344CB8AC3E}">
        <p14:creationId xmlns:p14="http://schemas.microsoft.com/office/powerpoint/2010/main" val="371171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93659"/>
            <a:ext cx="7888070" cy="1325563"/>
          </a:xfrm>
        </p:spPr>
        <p:txBody>
          <a:bodyPr/>
          <a:lstStyle/>
          <a:p>
            <a:pPr algn="ctr"/>
            <a:r>
              <a:rPr lang="hi-IN" b="1" u="sng" dirty="0">
                <a:solidFill>
                  <a:srgbClr val="FF0000"/>
                </a:solidFill>
                <a:latin typeface="+mn-lt"/>
                <a:cs typeface="Times New Roman" panose="02020603050405020304" pitchFamily="18" charset="0"/>
              </a:rPr>
              <a:t>नाक से खून आना</a:t>
            </a:r>
            <a:endParaRPr lang="en-GB" u="sng" dirty="0">
              <a:solidFill>
                <a:srgbClr val="FF0000"/>
              </a:solidFill>
              <a:latin typeface="+mn-lt"/>
            </a:endParaRPr>
          </a:p>
        </p:txBody>
      </p:sp>
      <p:sp>
        <p:nvSpPr>
          <p:cNvPr id="3" name="Content Placeholder 2"/>
          <p:cNvSpPr>
            <a:spLocks noGrp="1"/>
          </p:cNvSpPr>
          <p:nvPr>
            <p:ph idx="1"/>
          </p:nvPr>
        </p:nvSpPr>
        <p:spPr>
          <a:xfrm>
            <a:off x="628761" y="1419221"/>
            <a:ext cx="7888070" cy="4757742"/>
          </a:xfrm>
        </p:spPr>
        <p:txBody>
          <a:bodyPr>
            <a:normAutofit fontScale="92500"/>
          </a:bodyPr>
          <a:lstStyle/>
          <a:p>
            <a:pPr marL="0" indent="0">
              <a:lnSpc>
                <a:spcPct val="150000"/>
              </a:lnSpc>
              <a:buNone/>
            </a:pPr>
            <a:r>
              <a:rPr lang="hi-IN" sz="3200" b="1" dirty="0">
                <a:cs typeface="Times New Roman" panose="02020603050405020304" pitchFamily="18" charset="0"/>
              </a:rPr>
              <a:t>आपातकालीन स्थिति में नाक से खून आना गंभीर हो सकता है और इसे नज़रअंदाज़ नहीं करना चाहिए। खून की हानि बहुत ज़्यादा हो सकती है और सदमे का कारण बन सकती है। अगर मरीज़ की खोपड़ी में फ्रैक्चर या रीढ़ की हड्डी में चोट का संदेह है, तो खून बहना रोकने की कोशिश न करें।</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27</a:t>
            </a:fld>
            <a:endParaRPr lang="en-GB"/>
          </a:p>
        </p:txBody>
      </p:sp>
    </p:spTree>
    <p:extLst>
      <p:ext uri="{BB962C8B-B14F-4D97-AF65-F5344CB8AC3E}">
        <p14:creationId xmlns:p14="http://schemas.microsoft.com/office/powerpoint/2010/main" val="284090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नाक से खून आने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85000" lnSpcReduction="10000"/>
          </a:bodyPr>
          <a:lstStyle/>
          <a:p>
            <a:pPr marL="0" indent="0" algn="just">
              <a:lnSpc>
                <a:spcPct val="110000"/>
              </a:lnSpc>
              <a:buNone/>
              <a:defRPr/>
            </a:pPr>
            <a:r>
              <a:rPr lang="hi-IN" sz="3200" b="1" dirty="0">
                <a:cs typeface="Times New Roman" pitchFamily="18" charset="0"/>
              </a:rPr>
              <a:t>सार्वभौमिक सावधानियों का प्रयोग करें और घटनास्थल को सुरक्षित करें –</a:t>
            </a:r>
            <a:endParaRPr lang="en-US"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वायुमार्ग खुला रखें।</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नाक के छिद्रों को आपस में दबाएँ या ऊपरी होंठ और मसूड़े के बीच पट्टी बाँधकर दबाव डालें।</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रोगी को बैठाएँ और स्थिर रखें।</a:t>
            </a:r>
            <a:endParaRPr lang="en-GB" sz="3200" b="1" dirty="0"/>
          </a:p>
        </p:txBody>
      </p:sp>
      <p:sp>
        <p:nvSpPr>
          <p:cNvPr id="4" name="TextBox 3"/>
          <p:cNvSpPr txBox="1"/>
          <p:nvPr/>
        </p:nvSpPr>
        <p:spPr>
          <a:xfrm>
            <a:off x="8348922" y="6457950"/>
            <a:ext cx="796666" cy="369332"/>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28</a:t>
            </a:fld>
            <a:endParaRPr lang="en-GB"/>
          </a:p>
        </p:txBody>
      </p:sp>
    </p:spTree>
    <p:extLst>
      <p:ext uri="{BB962C8B-B14F-4D97-AF65-F5344CB8AC3E}">
        <p14:creationId xmlns:p14="http://schemas.microsoft.com/office/powerpoint/2010/main" val="190848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043" y="1843210"/>
            <a:ext cx="7888070" cy="4351338"/>
          </a:xfrm>
        </p:spPr>
        <p:txBody>
          <a:bodyPr/>
          <a:lstStyle/>
          <a:p>
            <a:pPr algn="just">
              <a:lnSpc>
                <a:spcPct val="100000"/>
              </a:lnSpc>
              <a:buNone/>
              <a:defRPr/>
            </a:pPr>
            <a:r>
              <a:rPr lang="en-US" sz="3200" b="1" dirty="0">
                <a:cs typeface="Times New Roman" pitchFamily="18" charset="0"/>
              </a:rPr>
              <a:t>4. </a:t>
            </a:r>
            <a:r>
              <a:rPr lang="hi-IN" sz="3200" b="1" dirty="0">
                <a:cs typeface="Times New Roman" pitchFamily="18" charset="0"/>
              </a:rPr>
              <a:t>नाक को पैक न करें; साफ़ तरल पदार्थ (सीएसएफ) की जाँच करें जो खोपड़ी के फ्रैक्चर का संकेत हो सकता है।</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5. नाक के अंदर कोई भी वस्तु न निकालें।</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6. उखड़ने पर, कंप्रेसिव ड्रेसिंग लगाएँ।</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29</a:t>
            </a:fld>
            <a:endParaRPr lang="en-GB"/>
          </a:p>
        </p:txBody>
      </p:sp>
    </p:spTree>
    <p:extLst>
      <p:ext uri="{BB962C8B-B14F-4D97-AF65-F5344CB8AC3E}">
        <p14:creationId xmlns:p14="http://schemas.microsoft.com/office/powerpoint/2010/main" val="3258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24754"/>
            <a:ext cx="7888070" cy="5366500"/>
          </a:xfrm>
        </p:spPr>
        <p:txBody>
          <a:bodyPr>
            <a:normAutofit fontScale="92500" lnSpcReduction="10000"/>
          </a:bodyPr>
          <a:lstStyle/>
          <a:p>
            <a:pPr marL="971550" lvl="1" indent="-514350">
              <a:lnSpc>
                <a:spcPct val="150000"/>
              </a:lnSpc>
              <a:spcBef>
                <a:spcPct val="50000"/>
              </a:spcBef>
              <a:buFont typeface="+mj-lt"/>
              <a:buAutoNum type="arabicPeriod"/>
            </a:pPr>
            <a:r>
              <a:rPr lang="hi-IN" sz="3200" b="1" dirty="0"/>
              <a:t>शरीर के किसी विशिष्ट भाग में रक्तस्राव को नियंत्रित करने के लिए ड्रेसिंग और पट्टियों के उपयोग का प्रदर्शन करें।</a:t>
            </a:r>
          </a:p>
          <a:p>
            <a:pPr marL="971550" lvl="1" indent="-514350">
              <a:lnSpc>
                <a:spcPct val="150000"/>
              </a:lnSpc>
              <a:spcBef>
                <a:spcPct val="50000"/>
              </a:spcBef>
              <a:buFont typeface="+mj-lt"/>
              <a:buAutoNum type="arabicPeriod"/>
            </a:pPr>
            <a:r>
              <a:rPr lang="hi-IN" sz="3200" b="1" dirty="0"/>
              <a:t>निम्नलिखित के लिए अस्पताल-पूर्व उपचार प्रक्रियाओं का प्रदर्शन करें:</a:t>
            </a:r>
          </a:p>
          <a:p>
            <a:pPr marL="971550" lvl="1" indent="-514350">
              <a:lnSpc>
                <a:spcPct val="150000"/>
              </a:lnSpc>
              <a:spcBef>
                <a:spcPct val="50000"/>
              </a:spcBef>
              <a:buFont typeface="+mj-lt"/>
              <a:buAutoNum type="arabicPeriod"/>
            </a:pPr>
            <a:r>
              <a:rPr lang="hi-IN" sz="3200" b="1" dirty="0"/>
              <a:t>- आँख या गाल में किसी वस्तु का चुभना।</a:t>
            </a:r>
          </a:p>
          <a:p>
            <a:pPr marL="971550" lvl="1" indent="-514350">
              <a:lnSpc>
                <a:spcPct val="150000"/>
              </a:lnSpc>
              <a:spcBef>
                <a:spcPct val="50000"/>
              </a:spcBef>
              <a:buFont typeface="+mj-lt"/>
              <a:buAutoNum type="arabicPeriod"/>
            </a:pPr>
            <a:r>
              <a:rPr lang="hi-IN" sz="3200" b="1" dirty="0"/>
              <a:t>- गर्दन में रक्तस्रावी चोट।</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a:t>
            </a:fld>
            <a:endParaRPr lang="en-GB"/>
          </a:p>
        </p:txBody>
      </p:sp>
    </p:spTree>
    <p:extLst>
      <p:ext uri="{BB962C8B-B14F-4D97-AF65-F5344CB8AC3E}">
        <p14:creationId xmlns:p14="http://schemas.microsoft.com/office/powerpoint/2010/main" val="38377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y Document\Pictures\bleeding-130753785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478" y="457200"/>
            <a:ext cx="274367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My Document\Pictures\man-touching-bl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915" y="381000"/>
            <a:ext cx="262935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My Document\Pictures\epistax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876" y="3581400"/>
            <a:ext cx="3829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30</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146006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Times New Roman" pitchFamily="18" charset="0"/>
                <a:cs typeface="Times New Roman" pitchFamily="18" charset="0"/>
              </a:rPr>
              <a:t>गर्दन पर चोटें</a:t>
            </a:r>
            <a:endParaRPr lang="en-GB" u="sng"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514350" indent="-514350" algn="just">
              <a:lnSpc>
                <a:spcPct val="110000"/>
              </a:lnSpc>
              <a:buFont typeface="+mj-lt"/>
              <a:buAutoNum type="arabicPeriod"/>
              <a:defRPr/>
            </a:pPr>
            <a:r>
              <a:rPr lang="hi-IN" sz="3200" b="1" dirty="0">
                <a:cs typeface="Times New Roman" pitchFamily="18" charset="0"/>
              </a:rPr>
              <a:t>दिखाई देने वाले घाव या अन्य घाव भारी रक्तस्राव या वायु-अंकुरण (एयर एम्बोलिज्म) का कारण बन सकते हैं।</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बोलने में कठिनाई; आवाज़ का गायब होना।</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मुँह, नाक या वायुमार्ग में विदेशी वस्तुओं के बिना वायुमार्ग में रुकावट। अक्सर सूजन प्रक्रिया (सबक्यूटेनियस एम्फिसीमा) के कारण होता है।</a:t>
            </a:r>
            <a:endParaRPr lang="en-GB" sz="3200" b="1" dirty="0"/>
          </a:p>
        </p:txBody>
      </p:sp>
      <p:sp>
        <p:nvSpPr>
          <p:cNvPr id="4" name="TextBox 3"/>
          <p:cNvSpPr txBox="1"/>
          <p:nvPr/>
        </p:nvSpPr>
        <p:spPr>
          <a:xfrm>
            <a:off x="8381074" y="6415084"/>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31</a:t>
            </a:fld>
            <a:endParaRPr lang="en-GB"/>
          </a:p>
        </p:txBody>
      </p:sp>
    </p:spTree>
    <p:extLst>
      <p:ext uri="{BB962C8B-B14F-4D97-AF65-F5344CB8AC3E}">
        <p14:creationId xmlns:p14="http://schemas.microsoft.com/office/powerpoint/2010/main" val="2279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y Document\Pictures\neck_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516" y="1066800"/>
            <a:ext cx="337243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32</a:t>
            </a:fld>
            <a:endParaRPr lang="en-GB"/>
          </a:p>
        </p:txBody>
      </p:sp>
    </p:spTree>
    <p:extLst>
      <p:ext uri="{BB962C8B-B14F-4D97-AF65-F5344CB8AC3E}">
        <p14:creationId xmlns:p14="http://schemas.microsoft.com/office/powerpoint/2010/main" val="398312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196966"/>
            <a:ext cx="7888070" cy="4351338"/>
          </a:xfrm>
        </p:spPr>
        <p:txBody>
          <a:bodyPr>
            <a:normAutofit fontScale="92500" lnSpcReduction="20000"/>
          </a:bodyPr>
          <a:lstStyle/>
          <a:p>
            <a:pPr algn="just">
              <a:lnSpc>
                <a:spcPct val="150000"/>
              </a:lnSpc>
              <a:buNone/>
              <a:defRPr/>
            </a:pPr>
            <a:r>
              <a:rPr lang="en-US" sz="3200" b="1" dirty="0">
                <a:cs typeface="Times New Roman" pitchFamily="18" charset="0"/>
              </a:rPr>
              <a:t>4. </a:t>
            </a:r>
            <a:r>
              <a:rPr lang="hi-IN" sz="3200" b="1" dirty="0">
                <a:cs typeface="Times New Roman" pitchFamily="18" charset="0"/>
              </a:rPr>
              <a:t>श्वासनली का विचलन।</a:t>
            </a:r>
          </a:p>
          <a:p>
            <a:pPr algn="just">
              <a:lnSpc>
                <a:spcPct val="150000"/>
              </a:lnSpc>
              <a:buNone/>
              <a:defRPr/>
            </a:pPr>
            <a:endParaRPr lang="hi-IN" sz="3200" b="1" dirty="0">
              <a:cs typeface="Times New Roman" pitchFamily="18" charset="0"/>
            </a:endParaRPr>
          </a:p>
          <a:p>
            <a:pPr algn="just">
              <a:lnSpc>
                <a:spcPct val="150000"/>
              </a:lnSpc>
              <a:buNone/>
              <a:defRPr/>
            </a:pPr>
            <a:r>
              <a:rPr lang="hi-IN" sz="3200" b="1" dirty="0">
                <a:cs typeface="Times New Roman" pitchFamily="18" charset="0"/>
              </a:rPr>
              <a:t>5. विकृति या अवसाद।</a:t>
            </a:r>
          </a:p>
          <a:p>
            <a:pPr algn="just">
              <a:lnSpc>
                <a:spcPct val="150000"/>
              </a:lnSpc>
              <a:buNone/>
              <a:defRPr/>
            </a:pPr>
            <a:endParaRPr lang="hi-IN" sz="3200" b="1" dirty="0">
              <a:cs typeface="Times New Roman" pitchFamily="18" charset="0"/>
            </a:endParaRPr>
          </a:p>
          <a:p>
            <a:pPr algn="just">
              <a:lnSpc>
                <a:spcPct val="150000"/>
              </a:lnSpc>
              <a:buNone/>
              <a:defRPr/>
            </a:pPr>
            <a:r>
              <a:rPr lang="hi-IN" sz="3200" b="1" dirty="0">
                <a:cs typeface="Times New Roman" pitchFamily="18" charset="0"/>
              </a:rPr>
              <a:t>6. यदि आपको रीढ़ की हड्डी में चोट का संदेह हो, तो रोगी को स्थिर कर दें।</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33</a:t>
            </a:fld>
            <a:endParaRPr lang="en-GB"/>
          </a:p>
        </p:txBody>
      </p:sp>
    </p:spTree>
    <p:extLst>
      <p:ext uri="{BB962C8B-B14F-4D97-AF65-F5344CB8AC3E}">
        <p14:creationId xmlns:p14="http://schemas.microsoft.com/office/powerpoint/2010/main" val="3230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b="1" u="sng" dirty="0">
                <a:solidFill>
                  <a:srgbClr val="FF0000"/>
                </a:solidFill>
                <a:latin typeface="+mn-lt"/>
                <a:cs typeface="Times New Roman" pitchFamily="18" charset="0"/>
              </a:rPr>
              <a:t>गर्दन की चोटों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a:xfrm>
            <a:off x="628761" y="1925641"/>
            <a:ext cx="7888070" cy="4351338"/>
          </a:xfrm>
        </p:spPr>
        <p:txBody>
          <a:bodyPr>
            <a:normAutofit fontScale="92500" lnSpcReduction="20000"/>
          </a:bodyPr>
          <a:lstStyle/>
          <a:p>
            <a:pPr marL="0" indent="0" algn="just">
              <a:lnSpc>
                <a:spcPct val="110000"/>
              </a:lnSpc>
              <a:buNone/>
              <a:defRPr/>
            </a:pPr>
            <a:r>
              <a:rPr lang="hi-IN" sz="3200" b="1" dirty="0">
                <a:cs typeface="Times New Roman" pitchFamily="18" charset="0"/>
              </a:rPr>
              <a:t>सार्वभौमिक सावधानियों का प्रयोग करें और घटनास्थल को सुरक्षित रखें।</a:t>
            </a:r>
            <a:endParaRPr lang="en-US"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यदि गर्दन के घाव से रक्तस्राव हो रहा हो, तो ऑक्लूसिव ड्रेसिंग से हल्का से मध्यम दबाव डालें।</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एयर एम्बोलिज्म से बचने के लिए ड्रेसिंग के सभी किनारों को टेप से सील करके वायुरोधी बना लें।</a:t>
            </a:r>
            <a:endParaRPr lang="en-GB"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34</a:t>
            </a:fld>
            <a:endParaRPr lang="en-GB"/>
          </a:p>
        </p:txBody>
      </p:sp>
    </p:spTree>
    <p:extLst>
      <p:ext uri="{BB962C8B-B14F-4D97-AF65-F5344CB8AC3E}">
        <p14:creationId xmlns:p14="http://schemas.microsoft.com/office/powerpoint/2010/main" val="324611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88894"/>
            <a:ext cx="7888070" cy="6131044"/>
          </a:xfrm>
        </p:spPr>
        <p:txBody>
          <a:bodyPr>
            <a:normAutofit/>
          </a:bodyPr>
          <a:lstStyle/>
          <a:p>
            <a:pPr algn="just">
              <a:lnSpc>
                <a:spcPct val="100000"/>
              </a:lnSpc>
              <a:buNone/>
              <a:defRPr/>
            </a:pPr>
            <a:r>
              <a:rPr lang="en-US" sz="3200" b="1" dirty="0">
                <a:cs typeface="Times New Roman" pitchFamily="18" charset="0"/>
              </a:rPr>
              <a:t>3. </a:t>
            </a:r>
            <a:r>
              <a:rPr lang="hi-IN" sz="3200" b="1" dirty="0">
                <a:cs typeface="Times New Roman" pitchFamily="18" charset="0"/>
              </a:rPr>
              <a:t>उपचार में देरी न करें; दस्ताने पहने हुए हाथ से चोट को ढकें और ज़रूरत पड़ने पर सीधा दबाव डालें। ऑक्लूसिव ड्रेसिंग के ऊपर एक मोटी ड्रेसिंग लगाएँ। गर्दन के दोनों तरफ एक साथ दबाव न डालें। पूरी गर्दन पर कभी भी दबाव वाली ड्रेसिंग न लगाएँ।</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4. रीढ़ की हड्डी में चोट न लगने वाले मरीज़ों के लिए, यदि संभव हो तो, मरीज़ को बाईं ओर 15 डिग्री के झुकाव (सिर नीचे) पर लिटाएँ।</a:t>
            </a:r>
            <a:endParaRPr lang="en-GB" sz="3200"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35</a:t>
            </a:fld>
            <a:endParaRPr lang="en-GB"/>
          </a:p>
        </p:txBody>
      </p:sp>
    </p:spTree>
    <p:extLst>
      <p:ext uri="{BB962C8B-B14F-4D97-AF65-F5344CB8AC3E}">
        <p14:creationId xmlns:p14="http://schemas.microsoft.com/office/powerpoint/2010/main" val="3019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00155"/>
            <a:ext cx="7888070" cy="5105400"/>
          </a:xfrm>
        </p:spPr>
        <p:txBody>
          <a:bodyPr>
            <a:normAutofit/>
          </a:bodyPr>
          <a:lstStyle/>
          <a:p>
            <a:pPr algn="just">
              <a:lnSpc>
                <a:spcPct val="100000"/>
              </a:lnSpc>
              <a:buNone/>
              <a:defRPr/>
            </a:pPr>
            <a:r>
              <a:rPr lang="en-US" sz="3200" b="1" dirty="0">
                <a:cs typeface="Times New Roman" pitchFamily="18" charset="0"/>
              </a:rPr>
              <a:t>5. </a:t>
            </a:r>
            <a:r>
              <a:rPr lang="hi-IN" sz="3200" b="1" dirty="0">
                <a:cs typeface="Times New Roman" pitchFamily="18" charset="0"/>
              </a:rPr>
              <a:t>अगर गर्दन में कोई वस्तु धँसी हुई है, तो उसे भारी पट्टियों से स्थिर करें। उसे हटाएँ नहीं।</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6. सदमे का इलाज करें।</a:t>
            </a:r>
            <a:endParaRPr lang="en-US" sz="3200" b="1" dirty="0">
              <a:cs typeface="Times New Roman" pitchFamily="18" charset="0"/>
            </a:endParaRPr>
          </a:p>
          <a:p>
            <a:pPr marL="0" indent="0" algn="ctr">
              <a:lnSpc>
                <a:spcPct val="100000"/>
              </a:lnSpc>
              <a:buNone/>
              <a:defRPr/>
            </a:pPr>
            <a:r>
              <a:rPr lang="hi-IN" sz="3200" b="1" u="sng" dirty="0">
                <a:cs typeface="Times New Roman" pitchFamily="18" charset="0"/>
              </a:rPr>
              <a:t>महत्वपूर्ण: सिर, चेहरे, खोपड़ी, आंख, कान, नाक या गर्दन की किसी भी चोट के साथ, एमएफआर को संभावित रीढ़ की हड्डी की चोट की भी आशंका होनी चाहिए।</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36</a:t>
            </a:fld>
            <a:endParaRPr lang="en-GB"/>
          </a:p>
        </p:txBody>
      </p:sp>
    </p:spTree>
    <p:extLst>
      <p:ext uri="{BB962C8B-B14F-4D97-AF65-F5344CB8AC3E}">
        <p14:creationId xmlns:p14="http://schemas.microsoft.com/office/powerpoint/2010/main" val="5858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anose="02020603050405020304" pitchFamily="18" charset="0"/>
              </a:rPr>
              <a:t>पेट में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lnSpc>
                <a:spcPct val="100000"/>
              </a:lnSpc>
              <a:buNone/>
            </a:pPr>
            <a:r>
              <a:rPr lang="hi-IN" sz="3200" b="1" dirty="0">
                <a:cs typeface="Times New Roman" panose="02020603050405020304" pitchFamily="18" charset="0"/>
              </a:rPr>
              <a:t>उदर में ठोस और खोखले अंग होते हैं। खोखले अंगों (आमाशय, बड़ी और छोटी आंत) के फटने से उनकी सामग्री (अम्ल, पाचक एंजाइम, बैक्टीरिया) उदर गुहा में फैल सकती है, जिससे सूजन हो सकती है। ठोस अंगों (यकृत, प्लीहा, आदि) के फटने से गंभीर रक्तस्राव हो सकता है। चोट लगने से उदर या श्रोणि में चोट लग सकती है।</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37</a:t>
            </a:fld>
            <a:endParaRPr lang="en-GB"/>
          </a:p>
        </p:txBody>
      </p:sp>
    </p:spTree>
    <p:extLst>
      <p:ext uri="{BB962C8B-B14F-4D97-AF65-F5344CB8AC3E}">
        <p14:creationId xmlns:p14="http://schemas.microsoft.com/office/powerpoint/2010/main" val="28805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संकेत और लक्षण</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85000" lnSpcReduction="10000"/>
          </a:bodyPr>
          <a:lstStyle/>
          <a:p>
            <a:pPr marL="514350" lvl="2" indent="-514350" algn="just">
              <a:lnSpc>
                <a:spcPct val="110000"/>
              </a:lnSpc>
              <a:buFont typeface="+mj-lt"/>
              <a:buAutoNum type="arabicPeriod"/>
              <a:defRPr/>
            </a:pPr>
            <a:r>
              <a:rPr lang="hi-IN" sz="3200" b="1" dirty="0">
                <a:cs typeface="Times New Roman" pitchFamily="18" charset="0"/>
              </a:rPr>
              <a:t>उदर क्षेत्र में दर्द या ऐंठन, स्थानीय या फैला हुआ।</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पेट को संभालना या भ्रूण की मुद्रा में लेटना।</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पेट में कोमलता।</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सदमे के लक्षण।</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कड़ा, तना हुआ या फूला हुआ पेट।</a:t>
            </a:r>
            <a:endParaRPr lang="en-GB" sz="3200"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38</a:t>
            </a:fld>
            <a:endParaRPr lang="en-GB"/>
          </a:p>
        </p:txBody>
      </p:sp>
    </p:spTree>
    <p:extLst>
      <p:ext uri="{BB962C8B-B14F-4D97-AF65-F5344CB8AC3E}">
        <p14:creationId xmlns:p14="http://schemas.microsoft.com/office/powerpoint/2010/main" val="30393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57262"/>
            <a:ext cx="7888070" cy="5762625"/>
          </a:xfrm>
        </p:spPr>
        <p:txBody>
          <a:bodyPr>
            <a:normAutofit fontScale="85000" lnSpcReduction="10000"/>
          </a:bodyPr>
          <a:lstStyle/>
          <a:p>
            <a:pPr algn="just">
              <a:lnSpc>
                <a:spcPct val="110000"/>
              </a:lnSpc>
              <a:buNone/>
              <a:defRPr/>
            </a:pPr>
            <a:r>
              <a:rPr lang="en-US" sz="3200" b="1" dirty="0">
                <a:cs typeface="Times New Roman" pitchFamily="18" charset="0"/>
              </a:rPr>
              <a:t>6. </a:t>
            </a:r>
            <a:r>
              <a:rPr lang="hi-IN" sz="3200" b="1" dirty="0">
                <a:cs typeface="Times New Roman" pitchFamily="18" charset="0"/>
              </a:rPr>
              <a:t>हल्की बेचैनी जो असहनीय दर्द में बदल जाती है।</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7. श्रोणि या पीठ के निचले हिस्से में गहरा, चुभने वाला दर्द।</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8. कंधे या दोनों कंधों तक दर्द का फैलना।</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9. खून की उल्टी, चटक लाल या कॉफ़ी के दाने जैसा।</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10. मल में खून, चटक लाल या तारकोल जैसा काला।</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39</a:t>
            </a:fld>
            <a:endParaRPr lang="en-GB"/>
          </a:p>
        </p:txBody>
      </p:sp>
    </p:spTree>
    <p:extLst>
      <p:ext uri="{BB962C8B-B14F-4D97-AF65-F5344CB8AC3E}">
        <p14:creationId xmlns:p14="http://schemas.microsoft.com/office/powerpoint/2010/main" val="2230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222385"/>
            <a:ext cx="7888070" cy="1325563"/>
          </a:xfrm>
        </p:spPr>
        <p:txBody>
          <a:bodyPr/>
          <a:lstStyle/>
          <a:p>
            <a:pPr algn="ctr"/>
            <a:r>
              <a:rPr lang="hi-IN" b="1" u="sng" dirty="0">
                <a:solidFill>
                  <a:srgbClr val="FF0000"/>
                </a:solidFill>
                <a:latin typeface="+mn-lt"/>
                <a:cs typeface="Times New Roman" panose="02020603050405020304" pitchFamily="18" charset="0"/>
              </a:rPr>
              <a:t>कोमल ऊतकों की चोटें</a:t>
            </a:r>
            <a:endParaRPr lang="en-GB" u="sng" dirty="0">
              <a:solidFill>
                <a:srgbClr val="FF0000"/>
              </a:solidFill>
              <a:latin typeface="+mn-lt"/>
            </a:endParaRPr>
          </a:p>
        </p:txBody>
      </p:sp>
      <p:sp>
        <p:nvSpPr>
          <p:cNvPr id="3" name="Content Placeholder 2"/>
          <p:cNvSpPr>
            <a:spLocks noGrp="1"/>
          </p:cNvSpPr>
          <p:nvPr>
            <p:ph idx="1"/>
          </p:nvPr>
        </p:nvSpPr>
        <p:spPr>
          <a:xfrm>
            <a:off x="628761" y="2754323"/>
            <a:ext cx="7888070" cy="1970077"/>
          </a:xfrm>
        </p:spPr>
        <p:txBody>
          <a:bodyPr/>
          <a:lstStyle/>
          <a:p>
            <a:pPr marL="0" indent="0" algn="ctr">
              <a:buNone/>
            </a:pPr>
            <a:r>
              <a:rPr lang="hi-IN" sz="3600" dirty="0">
                <a:cs typeface="Times New Roman" panose="02020603050405020304" pitchFamily="18" charset="0"/>
              </a:rPr>
              <a:t>आमतौर पर घाव के रूप में संदर्भित, त्वचा, मांसपेशियों, नसों और रक्त वाहिकाओं में होने वाली चोटें होती हैं।</a:t>
            </a:r>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a:t>
            </a:fld>
            <a:endParaRPr lang="en-GB"/>
          </a:p>
        </p:txBody>
      </p:sp>
    </p:spTree>
    <p:extLst>
      <p:ext uri="{BB962C8B-B14F-4D97-AF65-F5344CB8AC3E}">
        <p14:creationId xmlns:p14="http://schemas.microsoft.com/office/powerpoint/2010/main" val="309008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अस्पताल-पूर्व उपचार पेट की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0" indent="0" algn="just">
              <a:lnSpc>
                <a:spcPct val="100000"/>
              </a:lnSpc>
              <a:spcAft>
                <a:spcPts val="1200"/>
              </a:spcAft>
              <a:buNone/>
              <a:defRPr/>
            </a:pPr>
            <a:r>
              <a:rPr lang="hi-IN" sz="3200" b="1" dirty="0">
                <a:cs typeface="Times New Roman" pitchFamily="18" charset="0"/>
              </a:rPr>
              <a:t>सार्वभौमिक सावधानियाँ बरतें और धारकों को सुरक्षित रखें। मरीज़ की उल्टी के प्रति मरीज़ रहें।</a:t>
            </a:r>
            <a:endParaRPr lang="en-US" sz="3200" b="1" dirty="0">
              <a:cs typeface="Times New Roman" pitchFamily="18" charset="0"/>
            </a:endParaRPr>
          </a:p>
          <a:p>
            <a:pPr marL="514350" indent="-514350" algn="just">
              <a:lnSpc>
                <a:spcPct val="100000"/>
              </a:lnSpc>
              <a:spcAft>
                <a:spcPts val="1200"/>
              </a:spcAft>
              <a:buFont typeface="+mj-lt"/>
              <a:buAutoNum type="arabicPeriod"/>
              <a:defRPr/>
            </a:pPr>
            <a:r>
              <a:rPr lang="hi-IN" sz="3200" b="1" dirty="0">
                <a:cs typeface="Times New Roman" pitchFamily="18" charset="0"/>
              </a:rPr>
              <a:t>सभी खुले घावों को ढक दें।</a:t>
            </a:r>
          </a:p>
          <a:p>
            <a:pPr marL="514350" indent="-514350" algn="just">
              <a:lnSpc>
                <a:spcPct val="100000"/>
              </a:lnSpc>
              <a:spcAft>
                <a:spcPts val="1200"/>
              </a:spcAft>
              <a:buFont typeface="+mj-lt"/>
              <a:buAutoNum type="arabicPeriod"/>
              <a:defRPr/>
            </a:pPr>
            <a:r>
              <a:rPr lang="hi-IN" sz="3200" b="1" dirty="0">
                <a:cs typeface="Times New Roman" pitchFamily="18" charset="0"/>
              </a:rPr>
              <a:t>खुले हुए आंतरिक अंगों को न बदलें - उन्हें मोटी, नम, रोगाणुहीन ड्रेसिंग से ढक दें। फिर नम ड्रेसिंग को ढीले ढंग से ऑक्लूसिव ड्रेसिंग से ढक दें। ऑक्लूसिव ड्रेसिंग के ऊपर ड्रेसिंग या तौलिया रखकर खुले हुए हिस्से को गर्म रखें।</a:t>
            </a:r>
            <a:endParaRPr lang="en-GB"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40</a:t>
            </a:fld>
            <a:endParaRPr lang="en-GB"/>
          </a:p>
        </p:txBody>
      </p:sp>
    </p:spTree>
    <p:extLst>
      <p:ext uri="{BB962C8B-B14F-4D97-AF65-F5344CB8AC3E}">
        <p14:creationId xmlns:p14="http://schemas.microsoft.com/office/powerpoint/2010/main" val="240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003" y="1361709"/>
            <a:ext cx="7888070" cy="4762500"/>
          </a:xfrm>
        </p:spPr>
        <p:txBody>
          <a:bodyPr>
            <a:normAutofit fontScale="92500" lnSpcReduction="20000"/>
          </a:bodyPr>
          <a:lstStyle/>
          <a:p>
            <a:pPr algn="just">
              <a:lnSpc>
                <a:spcPct val="110000"/>
              </a:lnSpc>
              <a:buNone/>
              <a:defRPr/>
            </a:pPr>
            <a:r>
              <a:rPr lang="en-US" sz="3200" b="1" dirty="0">
                <a:cs typeface="Times New Roman" pitchFamily="18" charset="0"/>
              </a:rPr>
              <a:t>3. </a:t>
            </a:r>
            <a:r>
              <a:rPr lang="hi-IN" sz="3200" b="1" dirty="0">
                <a:cs typeface="Times New Roman" pitchFamily="18" charset="0"/>
              </a:rPr>
              <a:t>चुभती हुई वस्तुओं को न हटाएँ - उन्हें भारी पट्टियों से स्थिर करें।</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4. महत्वपूर्ण संकेतों पर लगातार नज़र रखें।</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5. रोगी को पीठ के बल लिटाएँ और पैरों को सबसे आरामदायक स्थिति में रखें।</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6. सदमे का इलाज करें।</a:t>
            </a:r>
            <a:endParaRPr lang="en-US" sz="3200" b="1" dirty="0">
              <a:cs typeface="Times New Roman" pitchFamily="18" charset="0"/>
            </a:endParaRPr>
          </a:p>
          <a:p>
            <a:pPr algn="just">
              <a:defRPr/>
            </a:pPr>
            <a:endParaRPr lang="en-US" sz="3200" b="1" dirty="0">
              <a:cs typeface="Times New Roman" pitchFamily="18" charset="0"/>
            </a:endParaRP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41</a:t>
            </a:fld>
            <a:endParaRPr lang="en-GB"/>
          </a:p>
        </p:txBody>
      </p:sp>
    </p:spTree>
    <p:extLst>
      <p:ext uri="{BB962C8B-B14F-4D97-AF65-F5344CB8AC3E}">
        <p14:creationId xmlns:p14="http://schemas.microsoft.com/office/powerpoint/2010/main" val="1030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anose="02020603050405020304" pitchFamily="18" charset="0"/>
              </a:rPr>
              <a:t>जननांगों में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ctr">
              <a:buNone/>
            </a:pPr>
            <a:r>
              <a:rPr lang="hi-IN" sz="3200" b="1" u="sng" dirty="0">
                <a:cs typeface="Times New Roman" panose="02020603050405020304" pitchFamily="18" charset="0"/>
              </a:rPr>
              <a:t>जननांगों पर घावों के लिए अस्पताल-पूर्व उपचार:</a:t>
            </a:r>
            <a:endParaRPr lang="en-US" sz="3200" b="1" dirty="0">
              <a:cs typeface="Times New Roman" panose="02020603050405020304" pitchFamily="18" charset="0"/>
            </a:endParaRPr>
          </a:p>
          <a:p>
            <a:pPr algn="just">
              <a:lnSpc>
                <a:spcPct val="100000"/>
              </a:lnSpc>
              <a:buNone/>
            </a:pPr>
            <a:r>
              <a:rPr lang="en-US" sz="3200" b="1" dirty="0">
                <a:cs typeface="Times New Roman" panose="02020603050405020304" pitchFamily="18" charset="0"/>
              </a:rPr>
              <a:t>	</a:t>
            </a:r>
            <a:r>
              <a:rPr lang="hi-IN" sz="3200" b="1" dirty="0">
                <a:cs typeface="Times New Roman" panose="02020603050405020304" pitchFamily="18" charset="0"/>
              </a:rPr>
              <a:t>जननांगों पर लगे घावों का इलाज किसी भी अन्य घाव की तरह ही किया जाना चाहिए। हालाँकि, रोगी की गोपनीयता की रक्षा के लिए विशेष देखभाल और ध्यान दिया जाना चाहिए।</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42</a:t>
            </a:fld>
            <a:endParaRPr lang="en-GB"/>
          </a:p>
        </p:txBody>
      </p:sp>
    </p:spTree>
    <p:extLst>
      <p:ext uri="{BB962C8B-B14F-4D97-AF65-F5344CB8AC3E}">
        <p14:creationId xmlns:p14="http://schemas.microsoft.com/office/powerpoint/2010/main" val="27054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f.JPG"/>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0"/>
            <a:ext cx="78416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43200" y="6338891"/>
            <a:ext cx="6698474" cy="584775"/>
          </a:xfrm>
          <a:prstGeom prst="rect">
            <a:avLst/>
          </a:prstGeom>
          <a:solidFill>
            <a:srgbClr val="F17DEE"/>
          </a:solidFill>
          <a:ln w="9525">
            <a:noFill/>
            <a:miter lim="800000"/>
            <a:headEnd/>
            <a:tailEnd/>
          </a:ln>
          <a:effectLst/>
        </p:spPr>
        <p:txBody>
          <a:bodyPr wrap="square">
            <a:spAutoFit/>
          </a:bodyPr>
          <a:lstStyle/>
          <a:p>
            <a:pPr algn="ctr">
              <a:spcBef>
                <a:spcPct val="50000"/>
              </a:spcBef>
              <a:defRPr/>
            </a:pPr>
            <a:r>
              <a:rPr lang="hi-IN" sz="3200" b="1" dirty="0">
                <a:effectLst>
                  <a:outerShdw blurRad="38100" dist="38100" dir="2700000" algn="tl">
                    <a:srgbClr val="000000"/>
                  </a:outerShdw>
                </a:effectLst>
              </a:rPr>
              <a:t>घाव</a:t>
            </a:r>
            <a:endParaRPr lang="en-US" sz="3200" b="1" dirty="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fld id="{2A17810F-50FB-49C0-AA28-E5431915583F}" type="slidenum">
              <a:rPr lang="en-GB" smtClean="0"/>
              <a:pPr/>
              <a:t>43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030324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c.JPG"/>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1" y="0"/>
            <a:ext cx="78786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43318" y="6172200"/>
            <a:ext cx="5773153"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a:effectLst>
                  <a:outerShdw blurRad="38100" dist="38100" dir="2700000" algn="tl">
                    <a:srgbClr val="000000"/>
                  </a:outerShdw>
                </a:effectLst>
              </a:rPr>
              <a:t>LACERATIONS</a:t>
            </a:r>
          </a:p>
        </p:txBody>
      </p:sp>
      <p:sp>
        <p:nvSpPr>
          <p:cNvPr id="16388" name="Text Box 4"/>
          <p:cNvSpPr txBox="1">
            <a:spLocks noChangeArrowheads="1"/>
          </p:cNvSpPr>
          <p:nvPr/>
        </p:nvSpPr>
        <p:spPr bwMode="auto">
          <a:xfrm>
            <a:off x="1543318" y="6172203"/>
            <a:ext cx="5773153" cy="646331"/>
          </a:xfrm>
          <a:prstGeom prst="rect">
            <a:avLst/>
          </a:prstGeom>
          <a:solidFill>
            <a:schemeClr val="bg2"/>
          </a:solidFill>
          <a:ln w="9525">
            <a:solidFill>
              <a:schemeClr val="tx2"/>
            </a:solidFill>
            <a:miter lim="800000"/>
            <a:headEnd/>
            <a:tailEnd/>
          </a:ln>
        </p:spPr>
        <p:txBody>
          <a:bodyPr>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eaLnBrk="0" fontAlgn="base" hangingPunct="0">
              <a:spcBef>
                <a:spcPct val="0"/>
              </a:spcBef>
              <a:spcAft>
                <a:spcPct val="0"/>
              </a:spcAft>
              <a:defRPr sz="2400">
                <a:solidFill>
                  <a:schemeClr val="tx1"/>
                </a:solidFill>
                <a:latin typeface="Tahoma" panose="020B0604030504040204" pitchFamily="34" charset="0"/>
              </a:defRPr>
            </a:lvl6pPr>
            <a:lvl7pPr eaLnBrk="0" fontAlgn="base" hangingPunct="0">
              <a:spcBef>
                <a:spcPct val="0"/>
              </a:spcBef>
              <a:spcAft>
                <a:spcPct val="0"/>
              </a:spcAft>
              <a:defRPr sz="2400">
                <a:solidFill>
                  <a:schemeClr val="tx1"/>
                </a:solidFill>
                <a:latin typeface="Tahoma" panose="020B0604030504040204" pitchFamily="34" charset="0"/>
              </a:defRPr>
            </a:lvl7pPr>
            <a:lvl8pPr eaLnBrk="0" fontAlgn="base" hangingPunct="0">
              <a:spcBef>
                <a:spcPct val="0"/>
              </a:spcBef>
              <a:spcAft>
                <a:spcPct val="0"/>
              </a:spcAft>
              <a:defRPr sz="2400">
                <a:solidFill>
                  <a:schemeClr val="tx1"/>
                </a:solidFill>
                <a:latin typeface="Tahoma" panose="020B0604030504040204" pitchFamily="34" charset="0"/>
              </a:defRPr>
            </a:lvl8pPr>
            <a:lvl9pPr eaLnBrk="0" fontAlgn="base" hangingPunct="0">
              <a:spcBef>
                <a:spcPct val="0"/>
              </a:spcBef>
              <a:spcAft>
                <a:spcPct val="0"/>
              </a:spcAft>
              <a:defRPr sz="2400">
                <a:solidFill>
                  <a:schemeClr val="tx1"/>
                </a:solidFill>
                <a:latin typeface="Tahoma" panose="020B0604030504040204" pitchFamily="34" charset="0"/>
              </a:defRPr>
            </a:lvl9pPr>
          </a:lstStyle>
          <a:p>
            <a:pPr lvl="4" eaLnBrk="1" hangingPunct="1">
              <a:spcBef>
                <a:spcPct val="50000"/>
              </a:spcBef>
            </a:pPr>
            <a:r>
              <a:rPr lang="hi-IN" sz="3600" b="1" dirty="0">
                <a:solidFill>
                  <a:srgbClr val="BE0EBA"/>
                </a:solidFill>
              </a:rPr>
              <a:t>घाव</a:t>
            </a:r>
            <a:endParaRPr lang="en-US" sz="3600" b="1" dirty="0">
              <a:solidFill>
                <a:srgbClr val="BE0EBA"/>
              </a:solidFill>
            </a:endParaRPr>
          </a:p>
        </p:txBody>
      </p:sp>
      <p:sp>
        <p:nvSpPr>
          <p:cNvPr id="5" name="Right Arrow 4">
            <a:hlinkClick r:id="rId3" action="ppaction://hlinksldjump"/>
          </p:cNvPr>
          <p:cNvSpPr/>
          <p:nvPr/>
        </p:nvSpPr>
        <p:spPr>
          <a:xfrm rot="10800000">
            <a:off x="8316768" y="6338889"/>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44</a:t>
            </a:fld>
            <a:endParaRPr lang="en-GB"/>
          </a:p>
        </p:txBody>
      </p:sp>
    </p:spTree>
    <p:extLst>
      <p:ext uri="{BB962C8B-B14F-4D97-AF65-F5344CB8AC3E}">
        <p14:creationId xmlns:p14="http://schemas.microsoft.com/office/powerpoint/2010/main" val="38033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101MSDCF\I.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1298" y="0"/>
            <a:ext cx="77415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143200" y="6324601"/>
            <a:ext cx="6639696"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पैर में पंचर घाव</a:t>
            </a:r>
            <a:endParaRPr lang="en-US" sz="3600" b="1" dirty="0">
              <a:solidFill>
                <a:srgbClr val="BE0EBA"/>
              </a:solidFill>
            </a:endParaRPr>
          </a:p>
        </p:txBody>
      </p:sp>
      <p:sp>
        <p:nvSpPr>
          <p:cNvPr id="2" name="Right Arrow 1">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45</a:t>
            </a:fld>
            <a:endParaRPr lang="en-GB"/>
          </a:p>
        </p:txBody>
      </p:sp>
    </p:spTree>
    <p:extLst>
      <p:ext uri="{BB962C8B-B14F-4D97-AF65-F5344CB8AC3E}">
        <p14:creationId xmlns:p14="http://schemas.microsoft.com/office/powerpoint/2010/main" val="377523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y Document\Pictures\Amp1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6" y="528646"/>
            <a:ext cx="3601076" cy="49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My Document\Pictures\amputation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92" y="528646"/>
            <a:ext cx="3858295" cy="491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90179" y="5600691"/>
            <a:ext cx="3043766" cy="769441"/>
          </a:xfrm>
          <a:prstGeom prst="rect">
            <a:avLst/>
          </a:prstGeom>
          <a:noFill/>
        </p:spPr>
        <p:txBody>
          <a:bodyPr wrap="square" rtlCol="0">
            <a:spAutoFit/>
          </a:bodyPr>
          <a:lstStyle/>
          <a:p>
            <a:pPr algn="ctr"/>
            <a:r>
              <a:rPr lang="hi-IN" sz="4400" b="1" u="sng" dirty="0"/>
              <a:t>विच्छेदन</a:t>
            </a:r>
            <a:endParaRPr lang="en-GB" sz="4400" b="1" u="sng" dirty="0"/>
          </a:p>
        </p:txBody>
      </p:sp>
      <p:sp>
        <p:nvSpPr>
          <p:cNvPr id="7" name="Right Arrow 6">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46</a:t>
            </a:fld>
            <a:endParaRPr lang="en-GB"/>
          </a:p>
        </p:txBody>
      </p:sp>
    </p:spTree>
    <p:extLst>
      <p:ext uri="{BB962C8B-B14F-4D97-AF65-F5344CB8AC3E}">
        <p14:creationId xmlns:p14="http://schemas.microsoft.com/office/powerpoint/2010/main" val="365467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y Document\Pictures\1749-7922-2-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756" y="728663"/>
            <a:ext cx="349033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My Document\Pictures\avul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3" y="728663"/>
            <a:ext cx="349032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90091" y="5572127"/>
            <a:ext cx="3976186" cy="769441"/>
          </a:xfrm>
          <a:prstGeom prst="rect">
            <a:avLst/>
          </a:prstGeom>
          <a:noFill/>
        </p:spPr>
        <p:txBody>
          <a:bodyPr wrap="square" rtlCol="0">
            <a:spAutoFit/>
          </a:bodyPr>
          <a:lstStyle/>
          <a:p>
            <a:pPr algn="ctr"/>
            <a:r>
              <a:rPr lang="hi-IN" sz="4400" b="1" u="sng" dirty="0"/>
              <a:t>अलगाव</a:t>
            </a:r>
            <a:endParaRPr lang="en-GB" sz="4400" b="1" u="sng" dirty="0"/>
          </a:p>
        </p:txBody>
      </p:sp>
      <p:sp>
        <p:nvSpPr>
          <p:cNvPr id="5" name="Right Arrow 4">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47</a:t>
            </a:fld>
            <a:endParaRPr lang="en-GB"/>
          </a:p>
        </p:txBody>
      </p:sp>
    </p:spTree>
    <p:extLst>
      <p:ext uri="{BB962C8B-B14F-4D97-AF65-F5344CB8AC3E}">
        <p14:creationId xmlns:p14="http://schemas.microsoft.com/office/powerpoint/2010/main" val="32782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101MSDCF\J.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00359" y="228600"/>
            <a:ext cx="66877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1143199" y="6248402"/>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प्रवेश और निकास बंदूक की गोली का घाव</a:t>
            </a:r>
            <a:endParaRPr lang="en-US" sz="3600" b="1" dirty="0">
              <a:solidFill>
                <a:srgbClr val="BE0EBA"/>
              </a:solidFill>
            </a:endParaRPr>
          </a:p>
        </p:txBody>
      </p:sp>
      <p:sp>
        <p:nvSpPr>
          <p:cNvPr id="4" name="Right Arrow 3">
            <a:hlinkClick r:id="rId3" action="ppaction://hlinksldjump"/>
          </p:cNvPr>
          <p:cNvSpPr/>
          <p:nvPr/>
        </p:nvSpPr>
        <p:spPr>
          <a:xfrm rot="10800000">
            <a:off x="8370356" y="6338888"/>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48</a:t>
            </a:fld>
            <a:endParaRPr lang="en-GB"/>
          </a:p>
        </p:txBody>
      </p:sp>
    </p:spTree>
    <p:extLst>
      <p:ext uri="{BB962C8B-B14F-4D97-AF65-F5344CB8AC3E}">
        <p14:creationId xmlns:p14="http://schemas.microsoft.com/office/powerpoint/2010/main" val="418377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101MSDCF\D.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1143199" y="0"/>
            <a:ext cx="6859191"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143199" y="6140451"/>
            <a:ext cx="6859191"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गाल में चुभने वाली वस्तु</a:t>
            </a:r>
            <a:endParaRPr lang="en-US" sz="3600" b="1" dirty="0">
              <a:solidFill>
                <a:srgbClr val="BE0EBA"/>
              </a:solidFill>
            </a:endParaRPr>
          </a:p>
        </p:txBody>
      </p:sp>
      <p:sp>
        <p:nvSpPr>
          <p:cNvPr id="4" name="Right Arrow 3">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49</a:t>
            </a:fld>
            <a:endParaRPr lang="en-GB"/>
          </a:p>
        </p:txBody>
      </p:sp>
    </p:spTree>
    <p:extLst>
      <p:ext uri="{BB962C8B-B14F-4D97-AF65-F5344CB8AC3E}">
        <p14:creationId xmlns:p14="http://schemas.microsoft.com/office/powerpoint/2010/main" val="38471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50807"/>
            <a:ext cx="7888070" cy="1325563"/>
          </a:xfrm>
        </p:spPr>
        <p:txBody>
          <a:bodyPr/>
          <a:lstStyle/>
          <a:p>
            <a:pPr algn="ctr"/>
            <a:r>
              <a:rPr lang="hi-IN" b="1" u="sng" dirty="0">
                <a:solidFill>
                  <a:srgbClr val="FF0000"/>
                </a:solidFill>
                <a:latin typeface="+mn-lt"/>
              </a:rPr>
              <a:t>बंद घाव</a:t>
            </a:r>
            <a:endParaRPr lang="en-GB" u="sng" dirty="0">
              <a:solidFill>
                <a:srgbClr val="FF0000"/>
              </a:solidFill>
              <a:latin typeface="+mn-lt"/>
            </a:endParaRPr>
          </a:p>
        </p:txBody>
      </p:sp>
      <p:sp>
        <p:nvSpPr>
          <p:cNvPr id="3" name="Content Placeholder 2"/>
          <p:cNvSpPr>
            <a:spLocks noGrp="1"/>
          </p:cNvSpPr>
          <p:nvPr>
            <p:ph idx="1"/>
          </p:nvPr>
        </p:nvSpPr>
        <p:spPr>
          <a:xfrm>
            <a:off x="628761" y="1668457"/>
            <a:ext cx="7888070" cy="4351338"/>
          </a:xfrm>
        </p:spPr>
        <p:txBody>
          <a:bodyPr/>
          <a:lstStyle/>
          <a:p>
            <a:pPr marL="0" indent="0" algn="ctr">
              <a:buNone/>
            </a:pPr>
            <a:r>
              <a:rPr lang="hi-IN" sz="3200" b="1" dirty="0"/>
              <a:t>अखंडित त्वचा के नीचे नरम ऊतकों को चोट।</a:t>
            </a:r>
            <a:endParaRPr lang="en-GB" b="1" dirty="0"/>
          </a:p>
        </p:txBody>
      </p:sp>
      <p:pic>
        <p:nvPicPr>
          <p:cNvPr id="4" name="Picture 3" descr="C:\Users\My Document\Pictures\cover_article_67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237" y="2317365"/>
            <a:ext cx="451563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5</a:t>
            </a:fld>
            <a:endParaRPr lang="en-GB"/>
          </a:p>
        </p:txBody>
      </p:sp>
    </p:spTree>
    <p:extLst>
      <p:ext uri="{BB962C8B-B14F-4D97-AF65-F5344CB8AC3E}">
        <p14:creationId xmlns:p14="http://schemas.microsoft.com/office/powerpoint/2010/main" val="38951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101MSDCF\C.JPG"/>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1143199" y="533400"/>
            <a:ext cx="6859191" cy="6324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43199" y="1"/>
            <a:ext cx="6859191" cy="954107"/>
          </a:xfrm>
          <a:prstGeom prst="rect">
            <a:avLst/>
          </a:prstGeom>
          <a:solidFill>
            <a:schemeClr val="bg2"/>
          </a:solidFill>
          <a:ln w="9525">
            <a:solidFill>
              <a:srgbClr val="FF0000"/>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2800" b="1" dirty="0">
                <a:solidFill>
                  <a:srgbClr val="FF0000"/>
                </a:solidFill>
              </a:rPr>
              <a:t>टूर्निकेट का प्रयोग केवल अंतिम उपाय के रूप में करें</a:t>
            </a:r>
            <a:endParaRPr lang="en-US" sz="2800" b="1" dirty="0">
              <a:solidFill>
                <a:srgbClr val="FF0000"/>
              </a:solidFill>
            </a:endParaRPr>
          </a:p>
        </p:txBody>
      </p:sp>
      <p:sp>
        <p:nvSpPr>
          <p:cNvPr id="23556" name="Text Box 4"/>
          <p:cNvSpPr txBox="1">
            <a:spLocks noChangeArrowheads="1"/>
          </p:cNvSpPr>
          <p:nvPr/>
        </p:nvSpPr>
        <p:spPr bwMode="auto">
          <a:xfrm>
            <a:off x="1543318" y="2971801"/>
            <a:ext cx="1314679"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1800" b="1" dirty="0">
                <a:solidFill>
                  <a:srgbClr val="BE0EBA"/>
                </a:solidFill>
              </a:rPr>
              <a:t>1.पैड लगाएं</a:t>
            </a:r>
            <a:endParaRPr lang="en-US" sz="2000" b="1" dirty="0">
              <a:solidFill>
                <a:srgbClr val="BE0EBA"/>
              </a:solidFill>
            </a:endParaRPr>
          </a:p>
        </p:txBody>
      </p:sp>
      <p:sp>
        <p:nvSpPr>
          <p:cNvPr id="23557" name="Text Box 5"/>
          <p:cNvSpPr txBox="1">
            <a:spLocks noChangeArrowheads="1"/>
          </p:cNvSpPr>
          <p:nvPr/>
        </p:nvSpPr>
        <p:spPr bwMode="auto">
          <a:xfrm>
            <a:off x="4687115" y="3048002"/>
            <a:ext cx="2172077"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2.टूर्निकेट को कसें</a:t>
            </a:r>
            <a:endParaRPr lang="en-US" sz="2000" b="1" dirty="0">
              <a:solidFill>
                <a:srgbClr val="BE0EBA"/>
              </a:solidFill>
            </a:endParaRPr>
          </a:p>
        </p:txBody>
      </p:sp>
      <p:sp>
        <p:nvSpPr>
          <p:cNvPr id="23558" name="Text Box 6"/>
          <p:cNvSpPr txBox="1">
            <a:spLocks noChangeArrowheads="1"/>
          </p:cNvSpPr>
          <p:nvPr/>
        </p:nvSpPr>
        <p:spPr bwMode="auto">
          <a:xfrm>
            <a:off x="1771959" y="6019802"/>
            <a:ext cx="148615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3.जगह पर ठीक करें</a:t>
            </a:r>
            <a:endParaRPr lang="en-US" sz="2000" b="1" dirty="0">
              <a:solidFill>
                <a:srgbClr val="BE0EBA"/>
              </a:solidFill>
            </a:endParaRPr>
          </a:p>
        </p:txBody>
      </p:sp>
      <p:sp>
        <p:nvSpPr>
          <p:cNvPr id="23559" name="Text Box 7"/>
          <p:cNvSpPr txBox="1">
            <a:spLocks noChangeArrowheads="1"/>
          </p:cNvSpPr>
          <p:nvPr/>
        </p:nvSpPr>
        <p:spPr bwMode="auto">
          <a:xfrm>
            <a:off x="4744273" y="6019802"/>
            <a:ext cx="1543319"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4.रिकॉर्ड समय</a:t>
            </a:r>
            <a:endParaRPr lang="en-US" sz="2000" b="1" dirty="0">
              <a:solidFill>
                <a:srgbClr val="BE0EBA"/>
              </a:solidFill>
            </a:endParaRPr>
          </a:p>
        </p:txBody>
      </p:sp>
      <p:sp>
        <p:nvSpPr>
          <p:cNvPr id="8" name="Right Arrow 7">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50</a:t>
            </a:fld>
            <a:endParaRPr lang="en-GB"/>
          </a:p>
        </p:txBody>
      </p:sp>
    </p:spTree>
    <p:extLst>
      <p:ext uri="{BB962C8B-B14F-4D97-AF65-F5344CB8AC3E}">
        <p14:creationId xmlns:p14="http://schemas.microsoft.com/office/powerpoint/2010/main" val="4186257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y Document\Pictures\a619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19" y="609600"/>
            <a:ext cx="663055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51</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41555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y Document\Pictures\MD0547_img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609601"/>
            <a:ext cx="667342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52</a:t>
            </a:fld>
            <a:endParaRPr lang="en-GB"/>
          </a:p>
        </p:txBody>
      </p:sp>
    </p:spTree>
    <p:extLst>
      <p:ext uri="{BB962C8B-B14F-4D97-AF65-F5344CB8AC3E}">
        <p14:creationId xmlns:p14="http://schemas.microsoft.com/office/powerpoint/2010/main" val="4108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Administrator\Desktop\101MSDCF\a.JPG"/>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0" y="228600"/>
            <a:ext cx="7823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422235" y="6248400"/>
            <a:ext cx="6573392"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hi-IN" sz="3200" b="1" dirty="0"/>
              <a:t>नील</a:t>
            </a:r>
            <a:endParaRPr lang="en-US" sz="3200" b="1" dirty="0"/>
          </a:p>
        </p:txBody>
      </p:sp>
    </p:spTree>
    <p:extLst>
      <p:ext uri="{BB962C8B-B14F-4D97-AF65-F5344CB8AC3E}">
        <p14:creationId xmlns:p14="http://schemas.microsoft.com/office/powerpoint/2010/main" val="21528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101MSDCF\b.JPG"/>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 y="0"/>
            <a:ext cx="7804726" cy="6629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143200" y="6019800"/>
            <a:ext cx="6661528" cy="8382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hi-IN" sz="3600" b="1" dirty="0">
                <a:solidFill>
                  <a:srgbClr val="BE0EBA"/>
                </a:solidFill>
              </a:rPr>
              <a:t>रक्तगुल्म</a:t>
            </a:r>
            <a:endParaRPr lang="en-US" sz="3600" b="1" dirty="0">
              <a:solidFill>
                <a:srgbClr val="BE0EBA"/>
              </a:solidFill>
            </a:endParaRPr>
          </a:p>
        </p:txBody>
      </p:sp>
      <p:sp>
        <p:nvSpPr>
          <p:cNvPr id="4" name="Slide Number Placeholder 3"/>
          <p:cNvSpPr>
            <a:spLocks noGrp="1"/>
          </p:cNvSpPr>
          <p:nvPr>
            <p:ph type="sldNum" sz="quarter" idx="12"/>
          </p:nvPr>
        </p:nvSpPr>
        <p:spPr/>
        <p:txBody>
          <a:bodyPr/>
          <a:lstStyle/>
          <a:p>
            <a:fld id="{2A17810F-50FB-49C0-AA28-E5431915583F}" type="slidenum">
              <a:rPr lang="en-GB" smtClean="0"/>
              <a:pPr/>
              <a:t>54</a:t>
            </a:fld>
            <a:endParaRPr lang="en-GB"/>
          </a:p>
        </p:txBody>
      </p:sp>
    </p:spTree>
    <p:extLst>
      <p:ext uri="{BB962C8B-B14F-4D97-AF65-F5344CB8AC3E}">
        <p14:creationId xmlns:p14="http://schemas.microsoft.com/office/powerpoint/2010/main" val="39413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प्रश्न</a:t>
            </a:r>
            <a:r>
              <a:rPr lang="en-IN" sz="8800" b="1" dirty="0">
                <a:solidFill>
                  <a:srgbClr val="FF0000"/>
                </a:solidFill>
              </a:rPr>
              <a:t>?</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55</a:t>
            </a:fld>
            <a:endParaRPr lang="en-GB"/>
          </a:p>
        </p:txBody>
      </p:sp>
    </p:spTree>
    <p:extLst>
      <p:ext uri="{BB962C8B-B14F-4D97-AF65-F5344CB8AC3E}">
        <p14:creationId xmlns:p14="http://schemas.microsoft.com/office/powerpoint/2010/main" val="41793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56</a:t>
            </a:fld>
            <a:endParaRPr lang="en-GB"/>
          </a:p>
        </p:txBody>
      </p:sp>
    </p:spTree>
    <p:extLst>
      <p:ext uri="{BB962C8B-B14F-4D97-AF65-F5344CB8AC3E}">
        <p14:creationId xmlns:p14="http://schemas.microsoft.com/office/powerpoint/2010/main" val="21609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44359"/>
            <a:ext cx="7888070" cy="5162550"/>
          </a:xfrm>
        </p:spPr>
        <p:txBody>
          <a:bodyPr>
            <a:normAutofit/>
          </a:bodyPr>
          <a:lstStyle/>
          <a:p>
            <a:pPr marL="514350" lvl="1" indent="-514350" algn="just">
              <a:lnSpc>
                <a:spcPct val="150000"/>
              </a:lnSpc>
              <a:spcBef>
                <a:spcPts val="1000"/>
              </a:spcBef>
              <a:buFont typeface="+mj-lt"/>
              <a:buAutoNum type="arabicPeriod"/>
            </a:pPr>
            <a:r>
              <a:rPr lang="hi-IN" sz="3200" dirty="0">
                <a:cs typeface="Times New Roman" pitchFamily="18" charset="0"/>
              </a:rPr>
              <a:t>बंद घावों में त्वचा को सतही क्षति हो सकती है या आंतरिक अंगों को गंभीर क्षति हो सकती है। छोटी चोटों के लिए आमतौर पर उपचार की आवश्यकता नहीं होती, जबकि अधिक गंभीर चोटें घातक हो सकती हैं। बंद घाव आमतौर पर किसी कुंद वस्तु के प्रहार से होते हैं।</a:t>
            </a:r>
            <a:endParaRPr lang="en-GB" dirty="0"/>
          </a:p>
        </p:txBody>
      </p:sp>
      <p:sp>
        <p:nvSpPr>
          <p:cNvPr id="4" name="TextBox 3"/>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6</a:t>
            </a:fld>
            <a:endParaRPr lang="en-GB"/>
          </a:p>
        </p:txBody>
      </p:sp>
    </p:spTree>
    <p:extLst>
      <p:ext uri="{BB962C8B-B14F-4D97-AF65-F5344CB8AC3E}">
        <p14:creationId xmlns:p14="http://schemas.microsoft.com/office/powerpoint/2010/main" val="15024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57302"/>
            <a:ext cx="7888070" cy="4591050"/>
          </a:xfrm>
        </p:spPr>
        <p:txBody>
          <a:bodyPr/>
          <a:lstStyle/>
          <a:p>
            <a:pPr>
              <a:buNone/>
            </a:pPr>
            <a:r>
              <a:rPr lang="en-US" sz="3200" b="1" dirty="0">
                <a:cs typeface="Times New Roman" panose="02020603050405020304" pitchFamily="18" charset="0"/>
              </a:rPr>
              <a:t>2. </a:t>
            </a:r>
            <a:r>
              <a:rPr lang="hi-IN" sz="3200" b="1" dirty="0">
                <a:cs typeface="Times New Roman" panose="02020603050405020304" pitchFamily="18" charset="0"/>
              </a:rPr>
              <a:t>बंद घावों को कैसे पहचानें:</a:t>
            </a:r>
          </a:p>
          <a:p>
            <a:pPr>
              <a:buNone/>
            </a:pPr>
            <a:endParaRPr lang="hi-IN" sz="3200" b="1" dirty="0">
              <a:cs typeface="Times New Roman" panose="02020603050405020304" pitchFamily="18" charset="0"/>
            </a:endParaRPr>
          </a:p>
          <a:p>
            <a:pPr>
              <a:buNone/>
            </a:pPr>
            <a:r>
              <a:rPr lang="hi-IN" sz="3200" b="1" dirty="0">
                <a:cs typeface="Times New Roman" panose="02020603050405020304" pitchFamily="18" charset="0"/>
              </a:rPr>
              <a:t>- सूजन</a:t>
            </a:r>
          </a:p>
          <a:p>
            <a:pPr>
              <a:buNone/>
            </a:pPr>
            <a:r>
              <a:rPr lang="hi-IN" sz="3200" b="1" dirty="0">
                <a:cs typeface="Times New Roman" panose="02020603050405020304" pitchFamily="18" charset="0"/>
              </a:rPr>
              <a:t>- कोमलता</a:t>
            </a:r>
          </a:p>
          <a:p>
            <a:pPr>
              <a:buNone/>
            </a:pPr>
            <a:r>
              <a:rPr lang="hi-IN" sz="3200" b="1" dirty="0">
                <a:cs typeface="Times New Roman" panose="02020603050405020304" pitchFamily="18" charset="0"/>
              </a:rPr>
              <a:t>- रंग उड़ना</a:t>
            </a:r>
          </a:p>
          <a:p>
            <a:pPr>
              <a:buNone/>
            </a:pPr>
            <a:r>
              <a:rPr lang="hi-IN" sz="3200" b="1" dirty="0">
                <a:cs typeface="Times New Roman" panose="02020603050405020304" pitchFamily="18" charset="0"/>
              </a:rPr>
              <a:t>- संभावित विकृति</a:t>
            </a:r>
            <a:endParaRPr lang="en-US" sz="3200" b="1" dirty="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7</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2390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hi-IN" b="1" u="sng" dirty="0">
                <a:solidFill>
                  <a:srgbClr val="FF0000"/>
                </a:solidFill>
                <a:latin typeface="+mn-lt"/>
                <a:cs typeface="Times New Roman" pitchFamily="18" charset="0"/>
              </a:rPr>
              <a:t>बंद घावों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a:xfrm>
            <a:off x="628761" y="1554155"/>
            <a:ext cx="7888070" cy="5020066"/>
          </a:xfrm>
        </p:spPr>
        <p:txBody>
          <a:bodyPr>
            <a:noAutofit/>
          </a:bodyPr>
          <a:lstStyle/>
          <a:p>
            <a:pPr marL="0" indent="0" algn="just">
              <a:buNone/>
              <a:defRPr/>
            </a:pPr>
            <a:r>
              <a:rPr lang="hi-IN" sz="3200" dirty="0">
                <a:cs typeface="Times New Roman" pitchFamily="18" charset="0"/>
              </a:rPr>
              <a:t>सार्वभौमिक सावधानियों का प्रयोग करें और घटनास्थल को सुरक्षित करें।</a:t>
            </a:r>
          </a:p>
          <a:p>
            <a:pPr marL="0" indent="0" algn="just">
              <a:buNone/>
              <a:defRPr/>
            </a:pPr>
            <a:r>
              <a:rPr lang="hi-IN" sz="3200" dirty="0">
                <a:cs typeface="Times New Roman" pitchFamily="18" charset="0"/>
              </a:rPr>
              <a:t>1. "आरआईसीई विधि" लागू करें: आराम करें, बर्फ लगाएँ, सेक करें, ऊपर उठाएँ।</a:t>
            </a:r>
          </a:p>
          <a:p>
            <a:pPr marL="0" indent="0" algn="just">
              <a:buNone/>
              <a:defRPr/>
            </a:pPr>
            <a:r>
              <a:rPr lang="hi-IN" sz="3200" dirty="0">
                <a:cs typeface="Times New Roman" pitchFamily="18" charset="0"/>
              </a:rPr>
              <a:t>2. रोगी के महत्वपूर्ण संकेतों में किसी भी तेज़ बदलाव पर नज़र रखें जो आंतरिक रक्तस्राव का संकेत हो सकता है, जिसका चिकित्सक द्वारा इलाज किया जाना चाहिए।</a:t>
            </a:r>
          </a:p>
          <a:p>
            <a:pPr marL="0" indent="0" algn="just">
              <a:buNone/>
              <a:defRPr/>
            </a:pPr>
            <a:r>
              <a:rPr lang="hi-IN" sz="3200" dirty="0">
                <a:cs typeface="Times New Roman" pitchFamily="18" charset="0"/>
              </a:rPr>
              <a:t>3. सदमे का इलाज करें।</a:t>
            </a:r>
          </a:p>
          <a:p>
            <a:pPr marL="0" indent="0" algn="just">
              <a:buNone/>
              <a:defRPr/>
            </a:pPr>
            <a:r>
              <a:rPr lang="hi-IN" sz="3200" dirty="0">
                <a:cs typeface="Times New Roman" pitchFamily="18" charset="0"/>
              </a:rPr>
              <a:t>रोगी को जल्द से जल्द अस्पताल ले जाएँ।</a:t>
            </a:r>
            <a:endParaRPr lang="en-GB" sz="3200"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8</a:t>
            </a:fld>
            <a:endParaRPr lang="en-GB"/>
          </a:p>
        </p:txBody>
      </p:sp>
    </p:spTree>
    <p:extLst>
      <p:ext uri="{BB962C8B-B14F-4D97-AF65-F5344CB8AC3E}">
        <p14:creationId xmlns:p14="http://schemas.microsoft.com/office/powerpoint/2010/main" val="31695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36539"/>
            <a:ext cx="7888070" cy="1325563"/>
          </a:xfrm>
        </p:spPr>
        <p:txBody>
          <a:bodyPr/>
          <a:lstStyle/>
          <a:p>
            <a:pPr algn="ctr"/>
            <a:r>
              <a:rPr lang="hi-IN" b="1" u="sng" dirty="0">
                <a:solidFill>
                  <a:srgbClr val="FF0000"/>
                </a:solidFill>
                <a:latin typeface="+mn-lt"/>
              </a:rPr>
              <a:t>बाहरी घाव</a:t>
            </a:r>
            <a:endParaRPr lang="en-GB" u="sng" dirty="0">
              <a:solidFill>
                <a:srgbClr val="FF0000"/>
              </a:solidFill>
              <a:latin typeface="+mn-lt"/>
            </a:endParaRPr>
          </a:p>
        </p:txBody>
      </p:sp>
      <p:sp>
        <p:nvSpPr>
          <p:cNvPr id="3" name="Content Placeholder 2"/>
          <p:cNvSpPr>
            <a:spLocks noGrp="1"/>
          </p:cNvSpPr>
          <p:nvPr>
            <p:ph idx="1"/>
          </p:nvPr>
        </p:nvSpPr>
        <p:spPr>
          <a:xfrm>
            <a:off x="628761" y="1326776"/>
            <a:ext cx="7888070" cy="4850187"/>
          </a:xfrm>
        </p:spPr>
        <p:txBody>
          <a:bodyPr/>
          <a:lstStyle/>
          <a:p>
            <a:pPr marL="0" indent="0" algn="ctr">
              <a:buNone/>
            </a:pPr>
            <a:r>
              <a:rPr lang="hi-IN" sz="3200" dirty="0"/>
              <a:t>नरम ऊतकों की चोट जिसके परिणामस्वरूप त्वचा टूट जाती है।</a:t>
            </a:r>
            <a:endParaRPr lang="en-GB" dirty="0"/>
          </a:p>
        </p:txBody>
      </p:sp>
      <p:pic>
        <p:nvPicPr>
          <p:cNvPr id="4" name="Picture 3" descr="C:\Users\My Document\Pictures\image_foot_after_amp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57" y="2479853"/>
            <a:ext cx="672728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9</a:t>
            </a:fld>
            <a:endParaRPr lang="en-GB"/>
          </a:p>
        </p:txBody>
      </p:sp>
    </p:spTree>
    <p:extLst>
      <p:ext uri="{BB962C8B-B14F-4D97-AF65-F5344CB8AC3E}">
        <p14:creationId xmlns:p14="http://schemas.microsoft.com/office/powerpoint/2010/main" val="1252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2058</Words>
  <Application>Microsoft Office PowerPoint</Application>
  <PresentationFormat>Custom</PresentationFormat>
  <Paragraphs>276</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नरम ऊतक की चोट</vt:lpstr>
      <vt:lpstr>उद्देश्य</vt:lpstr>
      <vt:lpstr>PowerPoint Presentation</vt:lpstr>
      <vt:lpstr>कोमल ऊतकों की चोटें</vt:lpstr>
      <vt:lpstr>बंद घाव</vt:lpstr>
      <vt:lpstr>PowerPoint Presentation</vt:lpstr>
      <vt:lpstr>PowerPoint Presentation</vt:lpstr>
      <vt:lpstr>बंद घावों के लिए अस्पताल-पूर्व उपचार</vt:lpstr>
      <vt:lpstr>बाहरी घाव</vt:lpstr>
      <vt:lpstr>खुले घावों के प्रकार</vt:lpstr>
      <vt:lpstr>PowerPoint Presentation</vt:lpstr>
      <vt:lpstr>खुले घावों के लिए अस्पताल-पूर्व उपचार</vt:lpstr>
      <vt:lpstr>PowerPoint Presentation</vt:lpstr>
      <vt:lpstr>ड्रेसिंग</vt:lpstr>
      <vt:lpstr>ऑक्लूसिव ड्रेसिंग</vt:lpstr>
      <vt:lpstr>भारी भरकम ड्रेसिंग</vt:lpstr>
      <vt:lpstr>ड्रेसिंग और पट्टियाँ लगाना</vt:lpstr>
      <vt:lpstr>PowerPoint Presentation</vt:lpstr>
      <vt:lpstr>असामान्य घावों पर पट्टी बांधना</vt:lpstr>
      <vt:lpstr>सूली पर ठोंकी गई वस्तुएं</vt:lpstr>
      <vt:lpstr>अवलशन (त्वचा फ्लैप)</vt:lpstr>
      <vt:lpstr>विच्छेदन या अनासक्त विच्छेदन</vt:lpstr>
      <vt:lpstr>विशेष परिस्थितियाँ</vt:lpstr>
      <vt:lpstr>PowerPoint Presentation</vt:lpstr>
      <vt:lpstr>कान में घाव</vt:lpstr>
      <vt:lpstr>PowerPoint Presentation</vt:lpstr>
      <vt:lpstr>नाक से खून आना</vt:lpstr>
      <vt:lpstr>नाक से खून आने के लिए अस्पताल-पूर्व उपचार</vt:lpstr>
      <vt:lpstr>PowerPoint Presentation</vt:lpstr>
      <vt:lpstr>PowerPoint Presentation</vt:lpstr>
      <vt:lpstr>गर्दन पर चोटें</vt:lpstr>
      <vt:lpstr>PowerPoint Presentation</vt:lpstr>
      <vt:lpstr>PowerPoint Presentation</vt:lpstr>
      <vt:lpstr>गर्दन की चोटों के लिए अस्पताल-पूर्व उपचार</vt:lpstr>
      <vt:lpstr>PowerPoint Presentation</vt:lpstr>
      <vt:lpstr>PowerPoint Presentation</vt:lpstr>
      <vt:lpstr>पेट में चोटें</vt:lpstr>
      <vt:lpstr>संकेत और लक्षण</vt:lpstr>
      <vt:lpstr>PowerPoint Presentation</vt:lpstr>
      <vt:lpstr>अस्पताल-पूर्व उपचार पेट की चोटें</vt:lpstr>
      <vt:lpstr>PowerPoint Presentation</vt:lpstr>
      <vt:lpstr>जननांगों में चोटें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INJURY</dc:title>
  <dc:creator>dell</dc:creator>
  <cp:lastModifiedBy>NDRF MEDICAL</cp:lastModifiedBy>
  <cp:revision>101</cp:revision>
  <dcterms:created xsi:type="dcterms:W3CDTF">2019-01-04T11:27:53Z</dcterms:created>
  <dcterms:modified xsi:type="dcterms:W3CDTF">2025-12-19T11:24:42Z</dcterms:modified>
</cp:coreProperties>
</file>