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307" r:id="rId3"/>
    <p:sldId id="309" r:id="rId4"/>
    <p:sldId id="310" r:id="rId5"/>
    <p:sldId id="311" r:id="rId6"/>
    <p:sldId id="346" r:id="rId7"/>
    <p:sldId id="313" r:id="rId8"/>
    <p:sldId id="314" r:id="rId9"/>
    <p:sldId id="315" r:id="rId10"/>
    <p:sldId id="316" r:id="rId11"/>
    <p:sldId id="317" r:id="rId12"/>
    <p:sldId id="318" r:id="rId13"/>
    <p:sldId id="319" r:id="rId14"/>
    <p:sldId id="320" r:id="rId15"/>
    <p:sldId id="321" r:id="rId16"/>
    <p:sldId id="322" r:id="rId17"/>
    <p:sldId id="278" r:id="rId18"/>
    <p:sldId id="354" r:id="rId19"/>
    <p:sldId id="355" r:id="rId20"/>
    <p:sldId id="356" r:id="rId21"/>
    <p:sldId id="357" r:id="rId22"/>
    <p:sldId id="349" r:id="rId23"/>
    <p:sldId id="352" r:id="rId24"/>
  </p:sldIdLst>
  <p:sldSz cx="9145588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-1680" y="-84"/>
      </p:cViewPr>
      <p:guideLst>
        <p:guide orient="horz" pos="2160"/>
        <p:guide pos="28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2F9DF5-D8BB-438E-86D6-7A9DBC92F764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92398-768C-4E15-B6DF-381CE09B6B7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2055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E07EC-86AC-410F-9C04-90BFD2798A8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7741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E07EC-86AC-410F-9C04-90BFD2798A8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774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E07EC-86AC-410F-9C04-90BFD2798A8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77419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E07EC-86AC-410F-9C04-90BFD2798A8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774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BE07EC-86AC-410F-9C04-90BFD2798A8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774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199" y="1122363"/>
            <a:ext cx="6859191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199" y="3602038"/>
            <a:ext cx="6859191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01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62763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4812" y="365125"/>
            <a:ext cx="1972017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759" y="365125"/>
            <a:ext cx="5801732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833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334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996" y="1709739"/>
            <a:ext cx="788807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996" y="4589464"/>
            <a:ext cx="788807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173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759" y="1825625"/>
            <a:ext cx="388687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954" y="1825625"/>
            <a:ext cx="3886875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4812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950" y="365126"/>
            <a:ext cx="788807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951" y="1681163"/>
            <a:ext cx="386901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951" y="2505075"/>
            <a:ext cx="386901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954" y="1681163"/>
            <a:ext cx="388806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954" y="2505075"/>
            <a:ext cx="388806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1141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995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4657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951" y="457200"/>
            <a:ext cx="294969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8066" y="987426"/>
            <a:ext cx="4629954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951" y="2057400"/>
            <a:ext cx="294969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948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951" y="457200"/>
            <a:ext cx="294969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8066" y="987426"/>
            <a:ext cx="4629954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951" y="2057400"/>
            <a:ext cx="294969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4923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759" y="365126"/>
            <a:ext cx="788807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759" y="1825625"/>
            <a:ext cx="788807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759" y="6356351"/>
            <a:ext cx="2057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1BF4-7490-4767-8B0D-F0E37278AB81}" type="datetimeFigureOut">
              <a:rPr lang="en-GB" smtClean="0"/>
              <a:pPr/>
              <a:t>20/12/2025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9476" y="6356351"/>
            <a:ext cx="30866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9072" y="6356351"/>
            <a:ext cx="205775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52AF4-82B3-420F-ADB2-7285B8B9C542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2595B10-52B8-FCC6-51E5-F44D63A15208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6258" y="20396"/>
            <a:ext cx="1299330" cy="1143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018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8764" y="1642581"/>
            <a:ext cx="8388206" cy="2261142"/>
          </a:xfrm>
        </p:spPr>
        <p:txBody>
          <a:bodyPr>
            <a:normAutofit fontScale="90000"/>
          </a:bodyPr>
          <a:lstStyle/>
          <a:p>
            <a:r>
              <a:rPr lang="en-US" sz="4400" b="1" dirty="0">
                <a:solidFill>
                  <a:srgbClr val="00B0F0"/>
                </a:solidFill>
                <a:latin typeface="+mn-lt"/>
              </a:rPr>
              <a:t/>
            </a:r>
            <a:br>
              <a:rPr lang="en-US" sz="4400" b="1" dirty="0">
                <a:solidFill>
                  <a:srgbClr val="00B0F0"/>
                </a:solidFill>
                <a:latin typeface="+mn-lt"/>
              </a:rPr>
            </a:br>
            <a:r>
              <a:rPr lang="en-US" sz="4400" b="1" dirty="0">
                <a:solidFill>
                  <a:srgbClr val="00B0F0"/>
                </a:solidFill>
                <a:latin typeface="+mn-lt"/>
              </a:rPr>
              <a:t/>
            </a:r>
            <a:br>
              <a:rPr lang="en-US" sz="4400" b="1" dirty="0">
                <a:solidFill>
                  <a:srgbClr val="00B0F0"/>
                </a:solidFill>
                <a:latin typeface="+mn-lt"/>
              </a:rPr>
            </a:br>
            <a:r>
              <a:rPr lang="en-US" sz="4400" b="1" dirty="0">
                <a:solidFill>
                  <a:srgbClr val="00B0F0"/>
                </a:solidFill>
                <a:latin typeface="+mn-lt"/>
              </a:rPr>
              <a:t/>
            </a:r>
            <a:br>
              <a:rPr lang="en-US" sz="4400" b="1" dirty="0">
                <a:solidFill>
                  <a:srgbClr val="00B0F0"/>
                </a:solidFill>
                <a:latin typeface="+mn-lt"/>
              </a:rPr>
            </a:br>
            <a:r>
              <a:rPr lang="en-US" sz="4400" b="1" dirty="0">
                <a:solidFill>
                  <a:srgbClr val="00B0F0"/>
                </a:solidFill>
                <a:latin typeface="+mn-lt"/>
              </a:rPr>
              <a:t/>
            </a:r>
            <a:br>
              <a:rPr lang="en-US" sz="4400" b="1" dirty="0">
                <a:solidFill>
                  <a:srgbClr val="00B0F0"/>
                </a:solidFill>
                <a:latin typeface="+mn-lt"/>
              </a:rPr>
            </a:br>
            <a:r>
              <a:rPr lang="en-US" sz="4400" b="1" dirty="0">
                <a:solidFill>
                  <a:srgbClr val="00B0F0"/>
                </a:solidFill>
                <a:latin typeface="+mn-lt"/>
              </a:rPr>
              <a:t/>
            </a:r>
            <a:br>
              <a:rPr lang="en-US" sz="4400" b="1" dirty="0">
                <a:solidFill>
                  <a:srgbClr val="00B0F0"/>
                </a:solidFill>
                <a:latin typeface="+mn-lt"/>
              </a:rPr>
            </a:br>
            <a:r>
              <a:rPr lang="en-US" sz="4400" b="1" dirty="0">
                <a:solidFill>
                  <a:srgbClr val="00B0F0"/>
                </a:solidFill>
                <a:latin typeface="+mn-lt"/>
              </a:rPr>
              <a:t/>
            </a:r>
            <a:br>
              <a:rPr lang="en-US" sz="4400" b="1" dirty="0">
                <a:solidFill>
                  <a:srgbClr val="00B0F0"/>
                </a:solidFill>
                <a:latin typeface="+mn-lt"/>
              </a:rPr>
            </a:br>
            <a:r>
              <a:rPr lang="en-US" sz="4400" b="1" dirty="0">
                <a:solidFill>
                  <a:srgbClr val="00B0F0"/>
                </a:solidFill>
                <a:latin typeface="+mn-lt"/>
              </a:rPr>
              <a:t/>
            </a:r>
            <a:br>
              <a:rPr lang="en-US" sz="4400" b="1" dirty="0">
                <a:solidFill>
                  <a:srgbClr val="00B0F0"/>
                </a:solidFill>
                <a:latin typeface="+mn-lt"/>
              </a:rPr>
            </a:br>
            <a:r>
              <a:rPr lang="en-US" sz="4400" b="1" dirty="0">
                <a:solidFill>
                  <a:srgbClr val="00B0F0"/>
                </a:solidFill>
                <a:latin typeface="+mn-lt"/>
              </a:rPr>
              <a:t/>
            </a:r>
            <a:br>
              <a:rPr lang="en-US" sz="4400" b="1" dirty="0">
                <a:solidFill>
                  <a:srgbClr val="00B0F0"/>
                </a:solidFill>
                <a:latin typeface="+mn-lt"/>
              </a:rPr>
            </a:br>
            <a:r>
              <a:rPr lang="en-US" sz="4400" b="1" dirty="0">
                <a:solidFill>
                  <a:srgbClr val="00B0F0"/>
                </a:solidFill>
                <a:latin typeface="+mn-lt"/>
              </a:rPr>
              <a:t/>
            </a:r>
            <a:br>
              <a:rPr lang="en-US" sz="4400" b="1" dirty="0">
                <a:solidFill>
                  <a:srgbClr val="00B0F0"/>
                </a:solidFill>
                <a:latin typeface="+mn-lt"/>
              </a:rPr>
            </a:br>
            <a:r>
              <a:rPr lang="en-US" sz="4400" b="1" dirty="0">
                <a:solidFill>
                  <a:srgbClr val="00B0F0"/>
                </a:solidFill>
                <a:latin typeface="+mn-lt"/>
              </a:rPr>
              <a:t/>
            </a:r>
            <a:br>
              <a:rPr lang="en-US" sz="4400" b="1" dirty="0">
                <a:solidFill>
                  <a:srgbClr val="00B0F0"/>
                </a:solidFill>
                <a:latin typeface="+mn-lt"/>
              </a:rPr>
            </a:br>
            <a:r>
              <a:rPr lang="en-US" sz="4400" b="1" dirty="0">
                <a:solidFill>
                  <a:srgbClr val="00B0F0"/>
                </a:solidFill>
                <a:latin typeface="+mn-lt"/>
              </a:rPr>
              <a:t>SEIZURES </a:t>
            </a:r>
            <a:br>
              <a:rPr lang="en-US" sz="4400" b="1" dirty="0">
                <a:solidFill>
                  <a:srgbClr val="00B0F0"/>
                </a:solidFill>
                <a:latin typeface="+mn-lt"/>
              </a:rPr>
            </a:br>
            <a:r>
              <a:rPr lang="en-US" sz="4400" b="1" dirty="0">
                <a:solidFill>
                  <a:srgbClr val="00B0F0"/>
                </a:solidFill>
                <a:latin typeface="+mn-lt"/>
              </a:rPr>
              <a:t>AND </a:t>
            </a:r>
            <a:br>
              <a:rPr lang="en-US" sz="4400" b="1" dirty="0">
                <a:solidFill>
                  <a:srgbClr val="00B0F0"/>
                </a:solidFill>
                <a:latin typeface="+mn-lt"/>
              </a:rPr>
            </a:br>
            <a:r>
              <a:rPr lang="en-US" sz="4400" b="1" dirty="0">
                <a:solidFill>
                  <a:srgbClr val="00B0F0"/>
                </a:solidFill>
                <a:latin typeface="+mn-lt"/>
              </a:rPr>
              <a:t>UNCONSCIOUSNESS    </a:t>
            </a:r>
            <a:endParaRPr lang="en-GB" sz="4400" dirty="0">
              <a:solidFill>
                <a:srgbClr val="00B0F0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07895" y="464699"/>
            <a:ext cx="24911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LESSON-19</a:t>
            </a:r>
          </a:p>
        </p:txBody>
      </p:sp>
      <p:sp>
        <p:nvSpPr>
          <p:cNvPr id="4" name="Title 1">
            <a:extLst>
              <a:ext uri="{FF2B5EF4-FFF2-40B4-BE49-F238E27FC236}">
                <a16:creationId xmlns="" xmlns:a16="http://schemas.microsoft.com/office/drawing/2014/main" xmlns:lc="http://schemas.openxmlformats.org/drawingml/2006/lockedCanvas" id="{3B69F47A-239E-285A-C792-C375AD8955DA}"/>
              </a:ext>
            </a:extLst>
          </p:cNvPr>
          <p:cNvSpPr txBox="1">
            <a:spLocks/>
          </p:cNvSpPr>
          <p:nvPr/>
        </p:nvSpPr>
        <p:spPr>
          <a:xfrm>
            <a:off x="6435212" y="5425888"/>
            <a:ext cx="2209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BY</a:t>
            </a:r>
          </a:p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JITENDER YADAV</a:t>
            </a:r>
          </a:p>
          <a:p>
            <a:r>
              <a:rPr lang="en-US" sz="1800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              INSP/PH</a:t>
            </a:r>
          </a:p>
        </p:txBody>
      </p:sp>
    </p:spTree>
    <p:extLst>
      <p:ext uri="{BB962C8B-B14F-4D97-AF65-F5344CB8AC3E}">
        <p14:creationId xmlns:p14="http://schemas.microsoft.com/office/powerpoint/2010/main" val="15861939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-20641"/>
            <a:ext cx="7888070" cy="1325563"/>
          </a:xfrm>
        </p:spPr>
        <p:txBody>
          <a:bodyPr/>
          <a:lstStyle/>
          <a:p>
            <a:pPr algn="ctr"/>
            <a:r>
              <a:rPr lang="en-US" b="1" u="sng" dirty="0">
                <a:solidFill>
                  <a:srgbClr val="FF0000"/>
                </a:solidFill>
                <a:latin typeface="+mn-lt"/>
              </a:rPr>
              <a:t>HEAD TRAUMA</a:t>
            </a:r>
            <a:endParaRPr lang="en-GB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1171576"/>
            <a:ext cx="7888070" cy="5005388"/>
          </a:xfrm>
        </p:spPr>
        <p:txBody>
          <a:bodyPr>
            <a:normAutofit fontScale="85000" lnSpcReduction="20000"/>
          </a:bodyPr>
          <a:lstStyle/>
          <a:p>
            <a:pPr marL="173038" indent="-173038" algn="just">
              <a:lnSpc>
                <a:spcPct val="110000"/>
              </a:lnSpc>
            </a:pPr>
            <a:r>
              <a:rPr lang="en-US" sz="3500" b="1" dirty="0">
                <a:solidFill>
                  <a:srgbClr val="002060"/>
                </a:solidFill>
              </a:rPr>
              <a:t>A patient with a brain injury may have a seizure immediately or it might be delayed.</a:t>
            </a:r>
          </a:p>
          <a:p>
            <a:pPr marL="173038" indent="-173038" algn="just">
              <a:lnSpc>
                <a:spcPct val="110000"/>
              </a:lnSpc>
            </a:pPr>
            <a:endParaRPr lang="en-US" sz="3500" b="1" dirty="0">
              <a:solidFill>
                <a:srgbClr val="002060"/>
              </a:solidFill>
            </a:endParaRPr>
          </a:p>
          <a:p>
            <a:pPr marL="173038" indent="-173038" algn="just">
              <a:lnSpc>
                <a:spcPct val="110000"/>
              </a:lnSpc>
            </a:pPr>
            <a:r>
              <a:rPr lang="en-US" sz="3500" b="1" dirty="0">
                <a:solidFill>
                  <a:srgbClr val="002060"/>
                </a:solidFill>
              </a:rPr>
              <a:t>A hematoma may form inside the skull, causing increased pressure and resulting in a seizure.</a:t>
            </a:r>
          </a:p>
          <a:p>
            <a:pPr marL="173038" indent="-173038" algn="just">
              <a:lnSpc>
                <a:spcPct val="110000"/>
              </a:lnSpc>
            </a:pPr>
            <a:endParaRPr lang="en-US" sz="3500" b="1" dirty="0">
              <a:solidFill>
                <a:srgbClr val="002060"/>
              </a:solidFill>
            </a:endParaRPr>
          </a:p>
          <a:p>
            <a:pPr marL="173038" indent="-173038" algn="just">
              <a:lnSpc>
                <a:spcPct val="110000"/>
              </a:lnSpc>
            </a:pPr>
            <a:r>
              <a:rPr lang="en-US" sz="3500" b="1" dirty="0">
                <a:solidFill>
                  <a:srgbClr val="002060"/>
                </a:solidFill>
              </a:rPr>
              <a:t>It is very important to obtain a thorough patient history to determine whether the patient has fallen or received any type of head trauma.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88375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222246"/>
            <a:ext cx="788807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SIGNS AND SYMPTOMS OF A SEIZURE</a:t>
            </a:r>
            <a:endParaRPr lang="en-GB" sz="4000" u="sng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The most common type of seizure you will respond to is a grand mal, or generalized seizure. </a:t>
            </a:r>
          </a:p>
          <a:p>
            <a:pPr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There are four phases in this type of seizure: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200" b="1" dirty="0">
              <a:solidFill>
                <a:srgbClr val="002060"/>
              </a:solidFill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0000"/>
                </a:solidFill>
              </a:rPr>
              <a:t>1) </a:t>
            </a:r>
            <a:r>
              <a:rPr lang="en-US" sz="3200" b="1" u="sng" dirty="0">
                <a:solidFill>
                  <a:srgbClr val="FF0000"/>
                </a:solidFill>
              </a:rPr>
              <a:t>Aura phase</a:t>
            </a:r>
            <a:r>
              <a:rPr lang="en-US" sz="3200" b="1" dirty="0">
                <a:solidFill>
                  <a:srgbClr val="FF0000"/>
                </a:solidFill>
              </a:rPr>
              <a:t>: </a:t>
            </a:r>
          </a:p>
          <a:p>
            <a:pPr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The patient becomes aware that the seizure is coming on, usually described as an unusual smell or flash of light, usually lasting only a second.</a:t>
            </a:r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8295334" y="6500813"/>
            <a:ext cx="8502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/>
              <a:t>Cont</a:t>
            </a:r>
            <a:r>
              <a:rPr lang="en-GB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0308729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557219"/>
            <a:ext cx="7888070" cy="6057899"/>
          </a:xfrm>
        </p:spPr>
        <p:txBody>
          <a:bodyPr>
            <a:normAutofit fontScale="62500" lnSpcReduction="2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sz="4600" b="1" dirty="0">
                <a:solidFill>
                  <a:srgbClr val="FF0000"/>
                </a:solidFill>
              </a:rPr>
              <a:t>2) </a:t>
            </a:r>
            <a:r>
              <a:rPr lang="en-US" sz="4600" b="1" u="sng" dirty="0">
                <a:solidFill>
                  <a:srgbClr val="FF0000"/>
                </a:solidFill>
              </a:rPr>
              <a:t>Tonic phase</a:t>
            </a:r>
            <a:r>
              <a:rPr lang="en-US" sz="4600" b="1" dirty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US" sz="4600" b="1" dirty="0">
                <a:solidFill>
                  <a:srgbClr val="002060"/>
                </a:solidFill>
              </a:rPr>
              <a:t>Patient becomes unresponsive and collapses. All the muscles of the body contract. The body becomes rigid and the patient may stop breathing. May become incontinent.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4600" b="1" dirty="0">
                <a:solidFill>
                  <a:srgbClr val="FF0000"/>
                </a:solidFill>
              </a:rPr>
              <a:t>3) </a:t>
            </a:r>
            <a:r>
              <a:rPr lang="en-US" sz="4600" b="1" u="sng" dirty="0">
                <a:solidFill>
                  <a:srgbClr val="FF0000"/>
                </a:solidFill>
              </a:rPr>
              <a:t>Clonic phase</a:t>
            </a:r>
            <a:r>
              <a:rPr lang="en-US" sz="4600" b="1" dirty="0">
                <a:solidFill>
                  <a:srgbClr val="FF0000"/>
                </a:solidFill>
              </a:rPr>
              <a:t>: </a:t>
            </a:r>
          </a:p>
          <a:p>
            <a:pPr>
              <a:lnSpc>
                <a:spcPct val="120000"/>
              </a:lnSpc>
              <a:spcAft>
                <a:spcPts val="1200"/>
              </a:spcAft>
            </a:pPr>
            <a:r>
              <a:rPr lang="en-US" sz="4600" b="1" dirty="0">
                <a:solidFill>
                  <a:srgbClr val="002060"/>
                </a:solidFill>
              </a:rPr>
              <a:t>The patient convulses violently. May foam at the mouth or drool, and may become cyanotic.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4600" b="1" dirty="0">
                <a:solidFill>
                  <a:srgbClr val="FF0000"/>
                </a:solidFill>
              </a:rPr>
              <a:t>4) </a:t>
            </a:r>
            <a:r>
              <a:rPr lang="en-US" sz="4600" b="1" u="sng" dirty="0">
                <a:solidFill>
                  <a:srgbClr val="FF0000"/>
                </a:solidFill>
              </a:rPr>
              <a:t>Postictal phase</a:t>
            </a:r>
            <a:r>
              <a:rPr lang="en-US" sz="4600" b="1" dirty="0">
                <a:solidFill>
                  <a:srgbClr val="FF0000"/>
                </a:solidFill>
              </a:rPr>
              <a:t>: </a:t>
            </a:r>
          </a:p>
          <a:p>
            <a:pPr>
              <a:lnSpc>
                <a:spcPct val="120000"/>
              </a:lnSpc>
            </a:pPr>
            <a:r>
              <a:rPr lang="en-US" sz="4600" b="1" dirty="0">
                <a:solidFill>
                  <a:srgbClr val="002060"/>
                </a:solidFill>
              </a:rPr>
              <a:t>Begins when convulsions stop. Patient gradually regains consciousness. Headache is common.</a:t>
            </a:r>
          </a:p>
          <a:p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2932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1014413"/>
            <a:ext cx="7888070" cy="516255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02060"/>
                </a:solidFill>
              </a:rPr>
              <a:t>Other common signs and symptoms for less severe seizures:</a:t>
            </a:r>
          </a:p>
          <a:p>
            <a:endParaRPr lang="en-US" sz="1600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en-US" sz="3200" b="1" dirty="0">
                <a:solidFill>
                  <a:srgbClr val="002060"/>
                </a:solidFill>
              </a:rPr>
              <a:t>	- Temporary loss of concentration or awareness.</a:t>
            </a:r>
          </a:p>
          <a:p>
            <a:endParaRPr lang="en-US" sz="16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rgbClr val="002060"/>
                </a:solidFill>
              </a:rPr>
              <a:t>	- A typical behavior.</a:t>
            </a:r>
          </a:p>
          <a:p>
            <a:endParaRPr lang="en-US" sz="800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sz="3200" b="1" dirty="0">
                <a:solidFill>
                  <a:srgbClr val="002060"/>
                </a:solidFill>
              </a:rPr>
              <a:t>	- Tingling, stiffening or jerking in one part of the body, which may later spread.</a:t>
            </a:r>
          </a:p>
          <a:p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67691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1243013"/>
            <a:ext cx="7888070" cy="493395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A continuous seizure, or two or more seizures without a period of responsiveness is called status epileptics.</a:t>
            </a:r>
          </a:p>
          <a:p>
            <a:pPr algn="just"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This is considered a true medical emergency, and can be fatal. Transport the patient immediately.</a:t>
            </a:r>
          </a:p>
          <a:p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7010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7932"/>
            <a:ext cx="788807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PRE-HOSPITAL TREATMENT FOR SEIZURES</a:t>
            </a:r>
            <a:endParaRPr lang="en-GB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1333495"/>
            <a:ext cx="7888070" cy="4843469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2060"/>
                </a:solidFill>
              </a:rPr>
              <a:t>Use universal precautions and secure the scene.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2060"/>
                </a:solidFill>
              </a:rPr>
              <a:t>If you arrive while the patient is still having a seizure, begin at Step 1:</a:t>
            </a:r>
            <a:endParaRPr lang="en-US" sz="3200" b="1" u="sng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</a:pPr>
            <a:endParaRPr lang="en-US" sz="600" b="1" u="sng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Place patient gently on the floor and move any objects that patient might strike.</a:t>
            </a:r>
          </a:p>
          <a:p>
            <a:pPr marL="514350" indent="-514350" algn="just">
              <a:lnSpc>
                <a:spcPct val="100000"/>
              </a:lnSpc>
            </a:pPr>
            <a:endParaRPr lang="en-US" sz="400" b="1" dirty="0">
              <a:solidFill>
                <a:srgbClr val="002060"/>
              </a:solidFill>
            </a:endParaRPr>
          </a:p>
          <a:p>
            <a:pPr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Stay calm and wait. Do not force anything   into the patient’s mouth. The seizure should be over in a few minutes.</a:t>
            </a:r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4794339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485779"/>
            <a:ext cx="7888070" cy="620077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3200" b="1" dirty="0">
                <a:solidFill>
                  <a:srgbClr val="002060"/>
                </a:solidFill>
              </a:rPr>
              <a:t>Loosen restrictive clothing. Do not restrain patient.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Place the patient on his/her side to prevent aspiration.</a:t>
            </a:r>
          </a:p>
          <a:p>
            <a:pPr marL="0" indent="0" algn="just">
              <a:buNone/>
            </a:pPr>
            <a:endParaRPr lang="en-US" sz="100" b="1" dirty="0">
              <a:solidFill>
                <a:srgbClr val="002060"/>
              </a:solidFill>
            </a:endParaRPr>
          </a:p>
          <a:p>
            <a:pPr marL="0" indent="0" algn="just">
              <a:buNone/>
            </a:pPr>
            <a:r>
              <a:rPr lang="en-US" sz="3200" b="1" dirty="0">
                <a:solidFill>
                  <a:srgbClr val="002060"/>
                </a:solidFill>
              </a:rPr>
              <a:t>If you arrive after the seizure is over, begin at Step 5:</a:t>
            </a:r>
          </a:p>
          <a:p>
            <a:pPr marL="0" indent="0" algn="just">
              <a:buNone/>
            </a:pPr>
            <a:endParaRPr lang="en-US" sz="100" b="1" dirty="0">
              <a:solidFill>
                <a:srgbClr val="002060"/>
              </a:solidFill>
            </a:endParaRP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Assess and monitor airway and breathing.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Treat any injuries the patient may have sustained during convulsions.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Place the patient in recovery position (if you do not suspect spinal injury).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Administer oxygen if needed.</a:t>
            </a: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Comfort and reassure the patient.</a:t>
            </a:r>
          </a:p>
          <a:p>
            <a:pPr algn="just"/>
            <a:endParaRPr lang="en-US" dirty="0"/>
          </a:p>
          <a:p>
            <a:endParaRPr lang="en-US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80797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/>
              <a:t>                          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428998" y="1809758"/>
            <a:ext cx="64590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rgbClr val="002060"/>
                </a:solidFill>
              </a:rPr>
              <a:t>For febrile seizures in children, lower the patient’s temperature with tepid water with a bath sponge or wash cloth. </a:t>
            </a:r>
          </a:p>
          <a:p>
            <a:pPr algn="just"/>
            <a:endParaRPr lang="en-US" sz="3200" b="1" dirty="0">
              <a:solidFill>
                <a:srgbClr val="002060"/>
              </a:solidFill>
            </a:endParaRPr>
          </a:p>
          <a:p>
            <a:pPr algn="ctr"/>
            <a:r>
              <a:rPr lang="en-US" sz="3200" b="1" dirty="0">
                <a:solidFill>
                  <a:srgbClr val="002060"/>
                </a:solidFill>
              </a:rPr>
              <a:t>Transport the patient..</a:t>
            </a:r>
            <a:endParaRPr lang="en-US" sz="2400" b="1" u="sng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43439" y="838200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b="1" u="sng" dirty="0"/>
          </a:p>
        </p:txBody>
      </p:sp>
    </p:spTree>
    <p:extLst>
      <p:ext uri="{BB962C8B-B14F-4D97-AF65-F5344CB8AC3E}">
        <p14:creationId xmlns:p14="http://schemas.microsoft.com/office/powerpoint/2010/main" val="25046091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/>
              <a:t>                          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2540658" y="303638"/>
            <a:ext cx="3797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u="sng" dirty="0"/>
              <a:t>UNCONSCIOUSNESS</a:t>
            </a:r>
            <a:endParaRPr lang="en-IN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943439" y="838200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878543" y="1280777"/>
            <a:ext cx="769171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Unconsciousness or loss of consciousness is a common phenomenon faced by the medic at all locations</a:t>
            </a:r>
            <a:endParaRPr lang="en-IN" sz="3200" dirty="0"/>
          </a:p>
          <a:p>
            <a:r>
              <a:rPr lang="en-US" sz="3200" dirty="0"/>
              <a:t>It may be:</a:t>
            </a:r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>
                <a:solidFill>
                  <a:srgbClr val="00B0F0"/>
                </a:solidFill>
              </a:rPr>
              <a:t>temporary loss </a:t>
            </a:r>
            <a:r>
              <a:rPr lang="en-US" sz="3200" dirty="0"/>
              <a:t>of consciousness as in syncope (blackout), seizures, vertigo </a:t>
            </a:r>
            <a:r>
              <a:rPr lang="en-US" sz="3200" dirty="0" err="1"/>
              <a:t>etc</a:t>
            </a:r>
            <a:endParaRPr lang="en-IN" sz="3200" dirty="0"/>
          </a:p>
          <a:p>
            <a:pPr marL="457200" indent="-457200">
              <a:buFont typeface="Arial" pitchFamily="34" charset="0"/>
              <a:buChar char="•"/>
            </a:pPr>
            <a:r>
              <a:rPr lang="en-US" sz="3200" dirty="0">
                <a:solidFill>
                  <a:srgbClr val="00B0F0"/>
                </a:solidFill>
              </a:rPr>
              <a:t>persistent loss </a:t>
            </a:r>
            <a:r>
              <a:rPr lang="en-US" sz="3200" dirty="0"/>
              <a:t>of consciousness as in coma or brain death due to disorders of arousal mechanisms of brainstem or both cerebral hemispheres 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19623842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b="1" dirty="0"/>
              <a:t>                          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2540658" y="151233"/>
            <a:ext cx="379742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u="sng" dirty="0"/>
              <a:t>UNCONSCIOUSNESS</a:t>
            </a:r>
            <a:endParaRPr lang="en-IN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943439" y="838200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878542" y="796667"/>
            <a:ext cx="7960657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Temporary loss of consciousness is most often due to impaired perfusion of brain for short periods and is a symptom of underlying disease or disorder</a:t>
            </a:r>
            <a:endParaRPr lang="en-IN" sz="3200" dirty="0"/>
          </a:p>
          <a:p>
            <a:r>
              <a:rPr lang="en-US" sz="3200" dirty="0"/>
              <a:t>The patient often describes it as a funny sensation like lightheadedness, transient amnesia or vertigo (feeling of the room taking turns) or dizziness</a:t>
            </a:r>
            <a:endParaRPr lang="en-IN" sz="3200" dirty="0"/>
          </a:p>
          <a:p>
            <a:r>
              <a:rPr lang="en-US" sz="3200" dirty="0"/>
              <a:t>The sensation of movement or vertigo is often due to alteration of function of the peripheral balance maintaining organs or central control mechanisms of balance or posture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795161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37211"/>
            <a:ext cx="7888070" cy="877189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OBJECTIVES</a:t>
            </a:r>
            <a:endParaRPr lang="en-GB" sz="40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2205732"/>
            <a:ext cx="7888070" cy="1695232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10000"/>
              </a:lnSpc>
              <a:buNone/>
            </a:pPr>
            <a:r>
              <a:rPr lang="en-US" sz="4100" b="1" dirty="0">
                <a:solidFill>
                  <a:srgbClr val="0070C0"/>
                </a:solidFill>
              </a:rPr>
              <a:t>2</a:t>
            </a:r>
            <a:r>
              <a:rPr lang="en-US" sz="3200" b="1" dirty="0">
                <a:solidFill>
                  <a:srgbClr val="0070C0"/>
                </a:solidFill>
              </a:rPr>
              <a:t>.    </a:t>
            </a:r>
            <a:r>
              <a:rPr lang="en-US" sz="4100" b="1" dirty="0">
                <a:solidFill>
                  <a:srgbClr val="0070C0"/>
                </a:solidFill>
              </a:rPr>
              <a:t>List four steps for the pre-hospital    </a:t>
            </a:r>
          </a:p>
          <a:p>
            <a:pPr algn="just">
              <a:lnSpc>
                <a:spcPct val="110000"/>
              </a:lnSpc>
              <a:buNone/>
            </a:pPr>
            <a:r>
              <a:rPr lang="en-US" sz="4100" b="1" dirty="0">
                <a:solidFill>
                  <a:srgbClr val="0070C0"/>
                </a:solidFill>
              </a:rPr>
              <a:t>      treatment for seizures when arriving     </a:t>
            </a:r>
          </a:p>
          <a:p>
            <a:pPr algn="just">
              <a:lnSpc>
                <a:spcPct val="110000"/>
              </a:lnSpc>
              <a:buNone/>
            </a:pPr>
            <a:r>
              <a:rPr lang="en-US" sz="4100" b="1" dirty="0">
                <a:solidFill>
                  <a:srgbClr val="0070C0"/>
                </a:solidFill>
              </a:rPr>
              <a:t>      while  the patient is still having a seizure</a:t>
            </a:r>
            <a:r>
              <a:rPr lang="en-US" sz="4100" b="1" dirty="0"/>
              <a:t>.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09874" y="1061363"/>
            <a:ext cx="891096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  <a:cs typeface="Times New Roman" pitchFamily="18" charset="0"/>
              </a:rPr>
              <a:t>Upon completion of this lesson, you will be able to:</a:t>
            </a:r>
          </a:p>
          <a:p>
            <a:pPr>
              <a:tabLst>
                <a:tab pos="793750" algn="l"/>
              </a:tabLst>
            </a:pPr>
            <a:r>
              <a:rPr lang="en-US" sz="3200" b="1" dirty="0">
                <a:cs typeface="Times New Roman" pitchFamily="18" charset="0"/>
              </a:rPr>
              <a:t>    </a:t>
            </a:r>
            <a:r>
              <a:rPr lang="en-US" sz="3200" b="1" dirty="0">
                <a:solidFill>
                  <a:srgbClr val="0070C0"/>
                </a:solidFill>
                <a:cs typeface="Times New Roman" pitchFamily="18" charset="0"/>
              </a:rPr>
              <a:t>1.  </a:t>
            </a:r>
            <a:r>
              <a:rPr lang="en-US" sz="3200" b="1" dirty="0">
                <a:solidFill>
                  <a:srgbClr val="0070C0"/>
                </a:solidFill>
              </a:rPr>
              <a:t>Define seizure.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63383" y="3856580"/>
            <a:ext cx="829143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>
              <a:buAutoNum type="arabicPeriod" startAt="3"/>
            </a:pPr>
            <a:r>
              <a:rPr lang="en-US" sz="3200" b="1" dirty="0">
                <a:solidFill>
                  <a:srgbClr val="0070C0"/>
                </a:solidFill>
                <a:cs typeface="Times New Roman" pitchFamily="18" charset="0"/>
              </a:rPr>
              <a:t>List five additional steps for the pre-hospital </a:t>
            </a:r>
          </a:p>
          <a:p>
            <a:pPr marL="514350" indent="-514350"/>
            <a:r>
              <a:rPr lang="en-US" sz="3200" b="1" dirty="0">
                <a:solidFill>
                  <a:srgbClr val="0070C0"/>
                </a:solidFill>
                <a:cs typeface="Times New Roman" pitchFamily="18" charset="0"/>
              </a:rPr>
              <a:t>      treatment for seizures to take after the </a:t>
            </a:r>
          </a:p>
          <a:p>
            <a:pPr marL="514350" indent="-514350"/>
            <a:r>
              <a:rPr lang="en-US" sz="3200" b="1" dirty="0">
                <a:solidFill>
                  <a:srgbClr val="0070C0"/>
                </a:solidFill>
                <a:cs typeface="Times New Roman" pitchFamily="18" charset="0"/>
              </a:rPr>
              <a:t>      seizure is over</a:t>
            </a:r>
            <a:r>
              <a:rPr lang="en-US" sz="3200" dirty="0">
                <a:solidFill>
                  <a:srgbClr val="0070C0"/>
                </a:solidFill>
                <a:cs typeface="Times New Roman" pitchFamily="18" charset="0"/>
              </a:rPr>
              <a:t>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3516" y="5426240"/>
            <a:ext cx="851130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 algn="just">
              <a:lnSpc>
                <a:spcPct val="100000"/>
              </a:lnSpc>
            </a:pPr>
            <a:r>
              <a:rPr lang="en-US" sz="3200" b="1" dirty="0">
                <a:cs typeface="Times New Roman" pitchFamily="18" charset="0"/>
              </a:rPr>
              <a:t>  </a:t>
            </a:r>
            <a:r>
              <a:rPr lang="en-US" sz="3200" b="1" dirty="0">
                <a:solidFill>
                  <a:srgbClr val="0070C0"/>
                </a:solidFill>
                <a:cs typeface="Times New Roman" pitchFamily="18" charset="0"/>
              </a:rPr>
              <a:t>4. </a:t>
            </a:r>
            <a:r>
              <a:rPr lang="en-US" sz="3200" b="1" dirty="0">
                <a:solidFill>
                  <a:srgbClr val="00B0F0"/>
                </a:solidFill>
              </a:rPr>
              <a:t>List the causes of temporary loss of </a:t>
            </a:r>
          </a:p>
          <a:p>
            <a:pPr marL="514350" indent="-514350" algn="just">
              <a:lnSpc>
                <a:spcPct val="100000"/>
              </a:lnSpc>
            </a:pPr>
            <a:r>
              <a:rPr lang="en-US" sz="3200" b="1" dirty="0">
                <a:solidFill>
                  <a:srgbClr val="00B0F0"/>
                </a:solidFill>
              </a:rPr>
              <a:t>      consciousness and the steps of management.</a:t>
            </a:r>
          </a:p>
        </p:txBody>
      </p:sp>
    </p:spTree>
    <p:extLst>
      <p:ext uri="{BB962C8B-B14F-4D97-AF65-F5344CB8AC3E}">
        <p14:creationId xmlns:p14="http://schemas.microsoft.com/office/powerpoint/2010/main" val="186550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694" y="365126"/>
            <a:ext cx="8597153" cy="1325563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/>
              <a:t>                          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895178" y="79513"/>
            <a:ext cx="60654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u="sng" dirty="0">
                <a:solidFill>
                  <a:srgbClr val="00B0F0"/>
                </a:solidFill>
              </a:rPr>
              <a:t>CAUSES OF UNCONSCIOUSNESS</a:t>
            </a:r>
            <a:endParaRPr lang="en-IN" sz="3200" dirty="0">
              <a:solidFill>
                <a:srgbClr val="00B0F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43439" y="838200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627530" y="796667"/>
            <a:ext cx="821167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The feeling of lightheadedness or transient loss of consciousness (black out) may be due to large number of causes like</a:t>
            </a:r>
            <a:endParaRPr lang="en-IN" sz="32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US" sz="3200" dirty="0"/>
              <a:t>Hypoglycemia</a:t>
            </a:r>
            <a:endParaRPr lang="en-IN" sz="32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US" sz="3200" dirty="0"/>
              <a:t>Anxiety</a:t>
            </a:r>
            <a:endParaRPr lang="en-IN" sz="32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US" sz="3200" dirty="0"/>
              <a:t>Hyperventilation</a:t>
            </a:r>
            <a:endParaRPr lang="en-IN" sz="32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US" sz="3200" dirty="0"/>
              <a:t>Panic attack</a:t>
            </a:r>
            <a:endParaRPr lang="en-IN" sz="32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US" sz="3200" dirty="0"/>
              <a:t>Seizures</a:t>
            </a:r>
            <a:endParaRPr lang="en-IN" sz="32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US" sz="3200" dirty="0"/>
              <a:t>Post head injury</a:t>
            </a:r>
            <a:endParaRPr lang="en-IN" sz="32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US" sz="3200" dirty="0"/>
              <a:t>Aortic stenosis</a:t>
            </a:r>
            <a:endParaRPr lang="en-IN" sz="32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US" sz="3200" dirty="0"/>
              <a:t>Arrhythmia (rhythm disturbance of heart)</a:t>
            </a:r>
            <a:endParaRPr lang="en-IN" sz="3200" dirty="0"/>
          </a:p>
          <a:p>
            <a:pPr marL="457200" lvl="0" indent="-457200">
              <a:buFont typeface="Arial" pitchFamily="34" charset="0"/>
              <a:buChar char="•"/>
            </a:pPr>
            <a:r>
              <a:rPr lang="en-US" sz="3200" dirty="0"/>
              <a:t>Transient </a:t>
            </a:r>
            <a:r>
              <a:rPr lang="en-US" sz="3200" dirty="0" err="1"/>
              <a:t>ischaemic</a:t>
            </a:r>
            <a:r>
              <a:rPr lang="en-US" sz="3200" dirty="0"/>
              <a:t> attack of CVA</a:t>
            </a:r>
            <a:endParaRPr lang="en-IN" sz="3200" dirty="0"/>
          </a:p>
        </p:txBody>
      </p:sp>
    </p:spTree>
    <p:extLst>
      <p:ext uri="{BB962C8B-B14F-4D97-AF65-F5344CB8AC3E}">
        <p14:creationId xmlns:p14="http://schemas.microsoft.com/office/powerpoint/2010/main" val="10804524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1694" y="365126"/>
            <a:ext cx="8597153" cy="1325563"/>
          </a:xfrm>
        </p:spPr>
        <p:txBody>
          <a:bodyPr>
            <a:normAutofit/>
          </a:bodyPr>
          <a:lstStyle/>
          <a:p>
            <a:pPr algn="l"/>
            <a:r>
              <a:rPr lang="en-US" sz="3200" b="1" dirty="0"/>
              <a:t>                          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1308842" y="79513"/>
            <a:ext cx="7091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>
                <a:solidFill>
                  <a:srgbClr val="00B0F0"/>
                </a:solidFill>
              </a:rPr>
              <a:t>MANAGEMENT OF UNCONSCIOUSNESS</a:t>
            </a:r>
            <a:endParaRPr lang="en-IN" sz="2800" b="1" dirty="0">
              <a:solidFill>
                <a:srgbClr val="00B0F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43439" y="838200"/>
            <a:ext cx="1847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4000" b="1" u="sng" dirty="0"/>
          </a:p>
        </p:txBody>
      </p:sp>
      <p:sp>
        <p:nvSpPr>
          <p:cNvPr id="5" name="TextBox 4"/>
          <p:cNvSpPr txBox="1"/>
          <p:nvPr/>
        </p:nvSpPr>
        <p:spPr>
          <a:xfrm>
            <a:off x="627530" y="796667"/>
            <a:ext cx="821167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Protection of patient from collapsing suddenly and sustaining further injury</a:t>
            </a:r>
            <a:endParaRPr lang="en-IN" sz="3200" dirty="0">
              <a:solidFill>
                <a:srgbClr val="002060"/>
              </a:solidFill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Ensure patient is in supine position with head end lower to encourage better cerebral perfusion.</a:t>
            </a:r>
            <a:endParaRPr lang="en-IN" sz="3200" dirty="0">
              <a:solidFill>
                <a:srgbClr val="002060"/>
              </a:solidFill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Maintain open airway</a:t>
            </a:r>
            <a:endParaRPr lang="en-IN" sz="3200" dirty="0">
              <a:solidFill>
                <a:srgbClr val="002060"/>
              </a:solidFill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Administer oxygen high flow until patient is stabilized</a:t>
            </a:r>
            <a:endParaRPr lang="en-IN" sz="3200" dirty="0">
              <a:solidFill>
                <a:srgbClr val="002060"/>
              </a:solidFill>
            </a:endParaRPr>
          </a:p>
          <a:p>
            <a:pPr marL="914400" lvl="1" indent="-457200">
              <a:buFont typeface="Arial" pitchFamily="34" charset="0"/>
              <a:buChar char="•"/>
            </a:pPr>
            <a:r>
              <a:rPr lang="en-US" sz="3200" dirty="0">
                <a:solidFill>
                  <a:srgbClr val="002060"/>
                </a:solidFill>
              </a:rPr>
              <a:t>Any of the above causes need a detailed investigation and urgent referral for further evaluation and management</a:t>
            </a:r>
            <a:endParaRPr lang="en-IN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6389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Font typeface="Monotype Sorts" pitchFamily="2" charset="2"/>
              <a:buNone/>
              <a:defRPr/>
            </a:pPr>
            <a:endParaRPr lang="en-US" dirty="0"/>
          </a:p>
          <a:p>
            <a:pPr algn="ctr">
              <a:buFont typeface="Monotype Sorts" pitchFamily="2" charset="2"/>
              <a:buNone/>
              <a:defRPr/>
            </a:pPr>
            <a:r>
              <a:rPr lang="en-US" sz="9600" b="1" dirty="0">
                <a:solidFill>
                  <a:srgbClr val="FF0000"/>
                </a:solidFill>
              </a:rPr>
              <a:t>ANY QUESTION</a:t>
            </a:r>
          </a:p>
          <a:p>
            <a:pPr marL="0" indent="0" algn="ctr">
              <a:buNone/>
              <a:defRPr/>
            </a:pPr>
            <a:r>
              <a:rPr lang="en-IN" sz="9600" b="1" dirty="0">
                <a:solidFill>
                  <a:srgbClr val="FF0000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79231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7816" y="2686050"/>
            <a:ext cx="5267245" cy="137160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  <a:defRPr/>
            </a:pPr>
            <a:r>
              <a:rPr lang="en-IN" sz="9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2060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THANKS</a:t>
            </a:r>
          </a:p>
          <a:p>
            <a:pPr>
              <a:defRPr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41398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-6818"/>
            <a:ext cx="788807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SEIZURES</a:t>
            </a:r>
            <a:endParaRPr lang="en-GB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569" y="4437090"/>
            <a:ext cx="7888070" cy="1558976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buNone/>
            </a:pPr>
            <a:r>
              <a:rPr lang="en-US" sz="2000" b="1" dirty="0"/>
              <a:t>  </a:t>
            </a:r>
            <a:r>
              <a:rPr lang="en-US" sz="3200" b="1" dirty="0">
                <a:solidFill>
                  <a:srgbClr val="00B0F0"/>
                </a:solidFill>
              </a:rPr>
              <a:t>If the normal functions of the brain are upset, its electrical activity can become irregular.</a:t>
            </a:r>
            <a:r>
              <a:rPr lang="en-US" b="1" dirty="0">
                <a:solidFill>
                  <a:srgbClr val="00B0F0"/>
                </a:solidFill>
              </a:rPr>
              <a:t> </a:t>
            </a:r>
            <a:endParaRPr lang="en-GB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1019331" y="1603948"/>
            <a:ext cx="7659020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</a:rPr>
              <a:t>A sudden and temporary change in mental </a:t>
            </a:r>
          </a:p>
          <a:p>
            <a:r>
              <a:rPr lang="en-US" sz="3200" b="1" dirty="0">
                <a:solidFill>
                  <a:srgbClr val="00B0F0"/>
                </a:solidFill>
              </a:rPr>
              <a:t>status cause by massive electrical discharge </a:t>
            </a:r>
          </a:p>
          <a:p>
            <a:r>
              <a:rPr lang="en-US" sz="3200" b="1" dirty="0">
                <a:solidFill>
                  <a:srgbClr val="00B0F0"/>
                </a:solidFill>
              </a:rPr>
              <a:t>in the brain</a:t>
            </a:r>
            <a:r>
              <a:rPr lang="en-US" b="1" dirty="0"/>
              <a:t>.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4300" y="3282839"/>
            <a:ext cx="71296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</a:rPr>
              <a:t>Seizures are caused by a nervous system </a:t>
            </a:r>
          </a:p>
          <a:p>
            <a:r>
              <a:rPr lang="en-US" sz="3200" b="1" dirty="0">
                <a:solidFill>
                  <a:srgbClr val="00B0F0"/>
                </a:solidFill>
              </a:rPr>
              <a:t>malfunction.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56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1042990"/>
            <a:ext cx="7888070" cy="165524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200" b="1" dirty="0">
                <a:solidFill>
                  <a:srgbClr val="00B0F0"/>
                </a:solidFill>
              </a:rPr>
              <a:t>A seizure can cause a sudden change in a person’s sensations, behavior  and/or movements.</a:t>
            </a:r>
          </a:p>
          <a:p>
            <a:pPr>
              <a:buNone/>
            </a:pP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899410" y="4077333"/>
            <a:ext cx="7695889" cy="184665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</a:rPr>
              <a:t>Having seizures is not a disease in itself, but </a:t>
            </a:r>
          </a:p>
          <a:p>
            <a:r>
              <a:rPr lang="en-US" sz="3200" b="1" dirty="0">
                <a:solidFill>
                  <a:srgbClr val="00B0F0"/>
                </a:solidFill>
              </a:rPr>
              <a:t>rather a sign of some underlying defect, </a:t>
            </a:r>
          </a:p>
          <a:p>
            <a:r>
              <a:rPr lang="en-US" sz="3200" b="1" dirty="0">
                <a:solidFill>
                  <a:srgbClr val="00B0F0"/>
                </a:solidFill>
              </a:rPr>
              <a:t>injury or disease.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44380" y="2773186"/>
            <a:ext cx="783547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</a:rPr>
              <a:t>Some seizures involve uncontrolled muscular</a:t>
            </a:r>
          </a:p>
          <a:p>
            <a:r>
              <a:rPr lang="en-US" sz="3200" b="1" dirty="0">
                <a:solidFill>
                  <a:srgbClr val="7030A0"/>
                </a:solidFill>
              </a:rPr>
              <a:t>movements called convulsions.</a:t>
            </a:r>
          </a:p>
        </p:txBody>
      </p:sp>
    </p:spTree>
    <p:extLst>
      <p:ext uri="{BB962C8B-B14F-4D97-AF65-F5344CB8AC3E}">
        <p14:creationId xmlns:p14="http://schemas.microsoft.com/office/powerpoint/2010/main" val="1090900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36508"/>
            <a:ext cx="7888070" cy="937854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CAUSES OF SEIZURES</a:t>
            </a:r>
            <a:endParaRPr lang="en-GB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1028707"/>
            <a:ext cx="7888070" cy="665182"/>
          </a:xfrm>
        </p:spPr>
        <p:txBody>
          <a:bodyPr>
            <a:noAutofit/>
          </a:bodyPr>
          <a:lstStyle/>
          <a:p>
            <a:pPr indent="176213" algn="just">
              <a:spcAft>
                <a:spcPts val="1200"/>
              </a:spcAft>
              <a:buNone/>
            </a:pPr>
            <a:r>
              <a:rPr lang="en-US" sz="3200" b="1" dirty="0">
                <a:solidFill>
                  <a:srgbClr val="00B0F0"/>
                </a:solidFill>
              </a:rPr>
              <a:t>Failure to take anti-seizure medication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94280" y="4931771"/>
            <a:ext cx="57722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</a:rPr>
              <a:t>Cerebral vascular accident (CVA).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79292" y="3702585"/>
            <a:ext cx="652358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</a:rPr>
              <a:t>Poisoning, including alcohol and drug</a:t>
            </a:r>
          </a:p>
          <a:p>
            <a:r>
              <a:rPr lang="en-US" sz="3200" b="1" dirty="0">
                <a:solidFill>
                  <a:srgbClr val="00B0F0"/>
                </a:solidFill>
              </a:rPr>
              <a:t>poisoning.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19332" y="2998048"/>
            <a:ext cx="26865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7030A0"/>
                </a:solidFill>
              </a:rPr>
              <a:t>Hypoglycemia.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59373" y="2263531"/>
            <a:ext cx="18521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 </a:t>
            </a:r>
            <a:r>
              <a:rPr lang="en-US" sz="3200" b="1" dirty="0">
                <a:solidFill>
                  <a:srgbClr val="00B0F0"/>
                </a:solidFill>
              </a:rPr>
              <a:t>Epilepsy.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9431" y="1678905"/>
            <a:ext cx="49602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  </a:t>
            </a:r>
            <a:r>
              <a:rPr lang="en-US" sz="3200" b="1" dirty="0">
                <a:solidFill>
                  <a:srgbClr val="7030A0"/>
                </a:solidFill>
              </a:rPr>
              <a:t>Chronic medical conditions</a:t>
            </a:r>
          </a:p>
        </p:txBody>
      </p:sp>
    </p:spTree>
    <p:extLst>
      <p:ext uri="{BB962C8B-B14F-4D97-AF65-F5344CB8AC3E}">
        <p14:creationId xmlns:p14="http://schemas.microsoft.com/office/powerpoint/2010/main" val="3243317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36508"/>
            <a:ext cx="7888070" cy="937854"/>
          </a:xfrm>
        </p:spPr>
        <p:txBody>
          <a:bodyPr>
            <a:normAutofit/>
          </a:bodyPr>
          <a:lstStyle/>
          <a:p>
            <a:pPr algn="ctr"/>
            <a:r>
              <a:rPr lang="en-US" sz="4000" b="1" u="sng" dirty="0">
                <a:solidFill>
                  <a:srgbClr val="FF0000"/>
                </a:solidFill>
                <a:latin typeface="+mn-lt"/>
              </a:rPr>
              <a:t>CAUSES OF SEIZURES</a:t>
            </a:r>
            <a:endParaRPr lang="en-GB" sz="4000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8" y="1178607"/>
            <a:ext cx="8516829" cy="620210"/>
          </a:xfrm>
        </p:spPr>
        <p:txBody>
          <a:bodyPr>
            <a:noAutofit/>
          </a:bodyPr>
          <a:lstStyle/>
          <a:p>
            <a:pPr indent="176213" algn="just">
              <a:spcAft>
                <a:spcPts val="1200"/>
              </a:spcAft>
              <a:buNone/>
            </a:pPr>
            <a:r>
              <a:rPr lang="en-US" sz="3200" b="1" dirty="0">
                <a:solidFill>
                  <a:srgbClr val="7030A0"/>
                </a:solidFill>
              </a:rPr>
              <a:t>Fever (most common in children under Age 6</a:t>
            </a:r>
            <a:endParaRPr lang="en-US" sz="3200" b="1" dirty="0">
              <a:solidFill>
                <a:srgbClr val="00B0F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34320" y="4197261"/>
            <a:ext cx="833458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n-US" sz="3200" b="1" dirty="0" err="1">
                <a:solidFill>
                  <a:srgbClr val="00B0F0"/>
                </a:solidFill>
              </a:rPr>
              <a:t>Eclampsia</a:t>
            </a:r>
            <a:r>
              <a:rPr lang="en-US" sz="3200" b="1" dirty="0">
                <a:solidFill>
                  <a:srgbClr val="00B0F0"/>
                </a:solidFill>
              </a:rPr>
              <a:t> (a severe complication of pregnancy).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79292" y="2863145"/>
            <a:ext cx="7495963" cy="13080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>
                <a:solidFill>
                  <a:srgbClr val="00B0F0"/>
                </a:solidFill>
              </a:rPr>
              <a:t>Hypoxia (decreased levels of oxygen in the 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>
                <a:solidFill>
                  <a:srgbClr val="00B0F0"/>
                </a:solidFill>
              </a:rPr>
              <a:t>blood).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59373" y="2218561"/>
            <a:ext cx="51000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/>
              <a:t> </a:t>
            </a:r>
            <a:r>
              <a:rPr lang="en-US" sz="3200" b="1" dirty="0">
                <a:solidFill>
                  <a:srgbClr val="7030A0"/>
                </a:solidFill>
              </a:rPr>
              <a:t>Head injury or brain tumors.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69431" y="1723875"/>
            <a:ext cx="199144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B0F0"/>
                </a:solidFill>
              </a:rPr>
              <a:t>  Infection.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19333" y="4811850"/>
            <a:ext cx="812510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This lesson will cover three of the more </a:t>
            </a:r>
          </a:p>
          <a:p>
            <a:r>
              <a:rPr lang="en-US" sz="3200" b="1" dirty="0">
                <a:solidFill>
                  <a:srgbClr val="00B050"/>
                </a:solidFill>
              </a:rPr>
              <a:t>common causes of seizures, including epilepsy,</a:t>
            </a:r>
          </a:p>
          <a:p>
            <a:r>
              <a:rPr lang="en-US" sz="3200" b="1" dirty="0">
                <a:solidFill>
                  <a:srgbClr val="00B050"/>
                </a:solidFill>
              </a:rPr>
              <a:t> fever, and head trauma.</a:t>
            </a:r>
          </a:p>
        </p:txBody>
      </p:sp>
    </p:spTree>
    <p:extLst>
      <p:ext uri="{BB962C8B-B14F-4D97-AF65-F5344CB8AC3E}">
        <p14:creationId xmlns:p14="http://schemas.microsoft.com/office/powerpoint/2010/main" val="3243317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759" y="179386"/>
            <a:ext cx="7888070" cy="1325563"/>
          </a:xfrm>
        </p:spPr>
        <p:txBody>
          <a:bodyPr/>
          <a:lstStyle/>
          <a:p>
            <a:pPr algn="ctr"/>
            <a:r>
              <a:rPr lang="en-US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b="1" u="sng" dirty="0">
                <a:solidFill>
                  <a:srgbClr val="FF0000"/>
                </a:solidFill>
                <a:latin typeface="+mn-lt"/>
              </a:rPr>
              <a:t>EPILEPSY</a:t>
            </a:r>
            <a:endParaRPr lang="en-GB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759" y="1590677"/>
            <a:ext cx="7888070" cy="4729167"/>
          </a:xfrm>
        </p:spPr>
        <p:txBody>
          <a:bodyPr>
            <a:normAutofit lnSpcReduction="10000"/>
          </a:bodyPr>
          <a:lstStyle/>
          <a:p>
            <a:pPr marL="173038" indent="-173038"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Epilepsy is an organic </a:t>
            </a:r>
            <a:r>
              <a:rPr lang="en-US" sz="3200" b="1" dirty="0">
                <a:solidFill>
                  <a:srgbClr val="002060"/>
                </a:solidFill>
                <a:cs typeface="Times New Roman" pitchFamily="18" charset="0"/>
              </a:rPr>
              <a:t>neurological illness, perhaps the best known of </a:t>
            </a:r>
            <a:r>
              <a:rPr lang="en-US" sz="3200" b="1" dirty="0">
                <a:solidFill>
                  <a:srgbClr val="002060"/>
                </a:solidFill>
              </a:rPr>
              <a:t>the conditions that causes seizures. </a:t>
            </a:r>
          </a:p>
          <a:p>
            <a:pPr algn="just">
              <a:lnSpc>
                <a:spcPct val="100000"/>
              </a:lnSpc>
            </a:pPr>
            <a:endParaRPr lang="en-US" sz="1300" b="1" dirty="0">
              <a:solidFill>
                <a:srgbClr val="002060"/>
              </a:solidFill>
            </a:endParaRPr>
          </a:p>
          <a:p>
            <a:pPr marL="173038" indent="-173038"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Some people are born with it and others develop it after a head injury or surgery. </a:t>
            </a:r>
          </a:p>
          <a:p>
            <a:pPr algn="just">
              <a:lnSpc>
                <a:spcPct val="100000"/>
              </a:lnSpc>
            </a:pPr>
            <a:endParaRPr lang="en-US" sz="1200" b="1" dirty="0">
              <a:solidFill>
                <a:srgbClr val="002060"/>
              </a:solidFill>
            </a:endParaRPr>
          </a:p>
          <a:p>
            <a:pPr marL="231775" indent="-231775" algn="just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Conscientious use of medication allows most epileptics to live normal lives without seizures.</a:t>
            </a:r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273568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6224" y="1015853"/>
            <a:ext cx="8488250" cy="6086607"/>
          </a:xfrm>
        </p:spPr>
        <p:txBody>
          <a:bodyPr>
            <a:noAutofit/>
          </a:bodyPr>
          <a:lstStyle/>
          <a:p>
            <a:pPr marL="231775" indent="-231775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Epilepsy is an organic illness that can present itself in different forms. </a:t>
            </a:r>
          </a:p>
          <a:p>
            <a:pPr marL="231775" indent="-231775">
              <a:lnSpc>
                <a:spcPct val="100000"/>
              </a:lnSpc>
            </a:pPr>
            <a:endParaRPr lang="en-US" sz="1400" b="1" dirty="0">
              <a:solidFill>
                <a:srgbClr val="002060"/>
              </a:solidFill>
            </a:endParaRPr>
          </a:p>
          <a:p>
            <a:pPr marL="231775" indent="-231775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Some episodes of convulsions are very pronounced (grand mal) </a:t>
            </a:r>
          </a:p>
          <a:p>
            <a:pPr marL="231775" indent="-231775">
              <a:lnSpc>
                <a:spcPct val="100000"/>
              </a:lnSpc>
            </a:pPr>
            <a:endParaRPr lang="en-US" sz="1400" b="1" dirty="0">
              <a:solidFill>
                <a:srgbClr val="002060"/>
              </a:solidFill>
            </a:endParaRPr>
          </a:p>
          <a:p>
            <a:pPr marL="231775" indent="-231775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Some convulsions are almost undetectable (absence or petit mal). </a:t>
            </a:r>
          </a:p>
          <a:p>
            <a:pPr marL="231775" indent="-231775">
              <a:lnSpc>
                <a:spcPct val="100000"/>
              </a:lnSpc>
            </a:pPr>
            <a:endParaRPr lang="en-US" sz="1400" b="1" dirty="0">
              <a:solidFill>
                <a:srgbClr val="002060"/>
              </a:solidFill>
            </a:endParaRPr>
          </a:p>
          <a:p>
            <a:pPr marL="288925" indent="-288925">
              <a:lnSpc>
                <a:spcPct val="10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An epileptic convulsive episode can repeat itself an indefinite number of times.</a:t>
            </a:r>
          </a:p>
          <a:p>
            <a:endParaRPr lang="en-GB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53097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u="sng" dirty="0">
                <a:solidFill>
                  <a:srgbClr val="FF0000"/>
                </a:solidFill>
                <a:latin typeface="+mn-lt"/>
              </a:rPr>
              <a:t>FEBRILE SEIZURE</a:t>
            </a:r>
            <a:endParaRPr lang="en-GB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sz="3200" b="1" dirty="0">
                <a:solidFill>
                  <a:srgbClr val="002060"/>
                </a:solidFill>
              </a:rPr>
              <a:t>Fever is a common cause of seizures in children less than 6 years of age.</a:t>
            </a:r>
          </a:p>
          <a:p>
            <a:pPr algn="just"/>
            <a:endParaRPr lang="en-US" sz="3200" b="1" dirty="0">
              <a:solidFill>
                <a:srgbClr val="002060"/>
              </a:solidFill>
            </a:endParaRP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It is the rapid rise in body temperature, rather than the temperature itself, that causes the seizure. </a:t>
            </a:r>
          </a:p>
          <a:p>
            <a:pPr algn="just"/>
            <a:endParaRPr lang="en-US" sz="3200" b="1" dirty="0">
              <a:solidFill>
                <a:srgbClr val="002060"/>
              </a:solidFill>
            </a:endParaRPr>
          </a:p>
          <a:p>
            <a:pPr algn="just"/>
            <a:r>
              <a:rPr lang="en-US" sz="3200" b="1" dirty="0">
                <a:solidFill>
                  <a:srgbClr val="002060"/>
                </a:solidFill>
              </a:rPr>
              <a:t>It can repeat itself many times. All children who have suffered a seizure require medical evaluation.</a:t>
            </a:r>
          </a:p>
          <a:p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257144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</TotalTime>
  <Words>1107</Words>
  <Application>Microsoft Office PowerPoint</Application>
  <PresentationFormat>Custom</PresentationFormat>
  <Paragraphs>155</Paragraphs>
  <Slides>23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          SEIZURES  AND  UNCONSCIOUSNESS    </vt:lpstr>
      <vt:lpstr>OBJECTIVES</vt:lpstr>
      <vt:lpstr>SEIZURES</vt:lpstr>
      <vt:lpstr>PowerPoint Presentation</vt:lpstr>
      <vt:lpstr>CAUSES OF SEIZURES</vt:lpstr>
      <vt:lpstr>CAUSES OF SEIZURES</vt:lpstr>
      <vt:lpstr> EPILEPSY</vt:lpstr>
      <vt:lpstr>PowerPoint Presentation</vt:lpstr>
      <vt:lpstr>FEBRILE SEIZURE</vt:lpstr>
      <vt:lpstr>HEAD TRAUMA</vt:lpstr>
      <vt:lpstr>SIGNS AND SYMPTOMS OF A SEIZURE</vt:lpstr>
      <vt:lpstr>PowerPoint Presentation</vt:lpstr>
      <vt:lpstr>PowerPoint Presentation</vt:lpstr>
      <vt:lpstr>PowerPoint Presentation</vt:lpstr>
      <vt:lpstr>PRE-HOSPITAL TREATMENT FOR SEIZURES</vt:lpstr>
      <vt:lpstr>PowerPoint Presentation</vt:lpstr>
      <vt:lpstr>                          </vt:lpstr>
      <vt:lpstr>                          </vt:lpstr>
      <vt:lpstr>                          </vt:lpstr>
      <vt:lpstr>                          </vt:lpstr>
      <vt:lpstr>                         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SEIZURES,         DIABETIC EMERGENCIES                            AND CEREBRAL VASCULAR ACCIDENTS</dc:title>
  <dc:creator>dell</dc:creator>
  <cp:lastModifiedBy>NDRF MEDICAL</cp:lastModifiedBy>
  <cp:revision>52</cp:revision>
  <dcterms:created xsi:type="dcterms:W3CDTF">2019-01-08T10:32:21Z</dcterms:created>
  <dcterms:modified xsi:type="dcterms:W3CDTF">2025-12-20T06:59:42Z</dcterms:modified>
</cp:coreProperties>
</file>