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07" r:id="rId3"/>
    <p:sldId id="309" r:id="rId4"/>
    <p:sldId id="310" r:id="rId5"/>
    <p:sldId id="311" r:id="rId6"/>
    <p:sldId id="346" r:id="rId7"/>
    <p:sldId id="313" r:id="rId8"/>
    <p:sldId id="314" r:id="rId9"/>
    <p:sldId id="315" r:id="rId10"/>
    <p:sldId id="316" r:id="rId11"/>
    <p:sldId id="317" r:id="rId12"/>
    <p:sldId id="318" r:id="rId13"/>
    <p:sldId id="319" r:id="rId14"/>
    <p:sldId id="320" r:id="rId15"/>
    <p:sldId id="321" r:id="rId16"/>
    <p:sldId id="322" r:id="rId17"/>
    <p:sldId id="278" r:id="rId18"/>
    <p:sldId id="354" r:id="rId19"/>
    <p:sldId id="355" r:id="rId20"/>
    <p:sldId id="356" r:id="rId21"/>
    <p:sldId id="357" r:id="rId22"/>
    <p:sldId id="349" r:id="rId23"/>
    <p:sldId id="352" r:id="rId24"/>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2F9DF5-D8BB-438E-86D6-7A9DBC92F764}"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492398-768C-4E15-B6DF-381CE09B6B77}" type="slidenum">
              <a:rPr lang="en-GB" smtClean="0"/>
              <a:pPr/>
              <a:t>‹#›</a:t>
            </a:fld>
            <a:endParaRPr lang="en-GB"/>
          </a:p>
        </p:txBody>
      </p:sp>
    </p:spTree>
    <p:extLst>
      <p:ext uri="{BB962C8B-B14F-4D97-AF65-F5344CB8AC3E}">
        <p14:creationId xmlns:p14="http://schemas.microsoft.com/office/powerpoint/2010/main" val="1192055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BE07EC-86AC-410F-9C04-90BFD2798A85}" type="slidenum">
              <a:rPr lang="en-US" smtClean="0"/>
              <a:pPr/>
              <a:t>17</a:t>
            </a:fld>
            <a:endParaRPr lang="en-US"/>
          </a:p>
        </p:txBody>
      </p:sp>
    </p:spTree>
    <p:extLst>
      <p:ext uri="{BB962C8B-B14F-4D97-AF65-F5344CB8AC3E}">
        <p14:creationId xmlns:p14="http://schemas.microsoft.com/office/powerpoint/2010/main" val="2994774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BE07EC-86AC-410F-9C04-90BFD2798A85}" type="slidenum">
              <a:rPr lang="en-US" smtClean="0"/>
              <a:pPr/>
              <a:t>18</a:t>
            </a:fld>
            <a:endParaRPr lang="en-US"/>
          </a:p>
        </p:txBody>
      </p:sp>
    </p:spTree>
    <p:extLst>
      <p:ext uri="{BB962C8B-B14F-4D97-AF65-F5344CB8AC3E}">
        <p14:creationId xmlns:p14="http://schemas.microsoft.com/office/powerpoint/2010/main" val="2994774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BE07EC-86AC-410F-9C04-90BFD2798A85}" type="slidenum">
              <a:rPr lang="en-US" smtClean="0"/>
              <a:pPr/>
              <a:t>19</a:t>
            </a:fld>
            <a:endParaRPr lang="en-US"/>
          </a:p>
        </p:txBody>
      </p:sp>
    </p:spTree>
    <p:extLst>
      <p:ext uri="{BB962C8B-B14F-4D97-AF65-F5344CB8AC3E}">
        <p14:creationId xmlns:p14="http://schemas.microsoft.com/office/powerpoint/2010/main" val="2994774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BE07EC-86AC-410F-9C04-90BFD2798A85}" type="slidenum">
              <a:rPr lang="en-US" smtClean="0"/>
              <a:pPr/>
              <a:t>20</a:t>
            </a:fld>
            <a:endParaRPr lang="en-US"/>
          </a:p>
        </p:txBody>
      </p:sp>
    </p:spTree>
    <p:extLst>
      <p:ext uri="{BB962C8B-B14F-4D97-AF65-F5344CB8AC3E}">
        <p14:creationId xmlns:p14="http://schemas.microsoft.com/office/powerpoint/2010/main" val="2994774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BE07EC-86AC-410F-9C04-90BFD2798A85}" type="slidenum">
              <a:rPr lang="en-US" smtClean="0"/>
              <a:pPr/>
              <a:t>21</a:t>
            </a:fld>
            <a:endParaRPr lang="en-US"/>
          </a:p>
        </p:txBody>
      </p:sp>
    </p:spTree>
    <p:extLst>
      <p:ext uri="{BB962C8B-B14F-4D97-AF65-F5344CB8AC3E}">
        <p14:creationId xmlns:p14="http://schemas.microsoft.com/office/powerpoint/2010/main" val="2994774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145101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3516276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260583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1006334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2610173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311481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951141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260995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3574657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886948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52492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D1BF4-7490-4767-8B0D-F0E37278AB81}" type="datetimeFigureOut">
              <a:rPr lang="en-GB" smtClean="0"/>
              <a:pPr/>
              <a:t>20/12/2025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52AF4-82B3-420F-ADB2-7285B8B9C542}" type="slidenum">
              <a:rPr lang="en-GB" smtClean="0"/>
              <a:pPr/>
              <a:t>‹#›</a:t>
            </a:fld>
            <a:endParaRPr lang="en-GB"/>
          </a:p>
        </p:txBody>
      </p:sp>
      <p:pic>
        <p:nvPicPr>
          <p:cNvPr id="8" name="Picture 7">
            <a:extLst>
              <a:ext uri="{FF2B5EF4-FFF2-40B4-BE49-F238E27FC236}">
                <a16:creationId xmlns:a16="http://schemas.microsoft.com/office/drawing/2014/main" xmlns="" id="{D2595B10-52B8-FCC6-51E5-F44D63A1520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46258" y="20396"/>
            <a:ext cx="1299330" cy="1143690"/>
          </a:xfrm>
          <a:prstGeom prst="rect">
            <a:avLst/>
          </a:prstGeom>
        </p:spPr>
      </p:pic>
    </p:spTree>
    <p:extLst>
      <p:ext uri="{BB962C8B-B14F-4D97-AF65-F5344CB8AC3E}">
        <p14:creationId xmlns:p14="http://schemas.microsoft.com/office/powerpoint/2010/main" val="954018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5599" y="1642581"/>
            <a:ext cx="4978401" cy="2261142"/>
          </a:xfrm>
        </p:spPr>
        <p:txBody>
          <a:bodyPr>
            <a:normAutofit fontScale="90000"/>
          </a:bodyPr>
          <a:lstStyle/>
          <a:p>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en-US" sz="4400" b="1" dirty="0">
                <a:solidFill>
                  <a:srgbClr val="00B0F0"/>
                </a:solidFill>
                <a:latin typeface="+mn-lt"/>
              </a:rPr>
              <a:t/>
            </a:r>
            <a:br>
              <a:rPr lang="en-US" sz="4400" b="1" dirty="0">
                <a:solidFill>
                  <a:srgbClr val="00B0F0"/>
                </a:solidFill>
                <a:latin typeface="+mn-lt"/>
              </a:rPr>
            </a:br>
            <a:r>
              <a:rPr lang="hi-IN" sz="4400" b="1" dirty="0">
                <a:solidFill>
                  <a:srgbClr val="00B0F0"/>
                </a:solidFill>
                <a:latin typeface="+mn-lt"/>
              </a:rPr>
              <a:t>दौरे और बेहोशी</a:t>
            </a:r>
            <a:endParaRPr lang="en-GB" sz="4400" dirty="0">
              <a:solidFill>
                <a:srgbClr val="00B0F0"/>
              </a:solidFill>
              <a:latin typeface="+mn-lt"/>
            </a:endParaRPr>
          </a:p>
        </p:txBody>
      </p:sp>
      <p:sp>
        <p:nvSpPr>
          <p:cNvPr id="3" name="TextBox 2"/>
          <p:cNvSpPr txBox="1"/>
          <p:nvPr/>
        </p:nvSpPr>
        <p:spPr>
          <a:xfrm>
            <a:off x="3207895" y="464699"/>
            <a:ext cx="1641796" cy="707886"/>
          </a:xfrm>
          <a:prstGeom prst="rect">
            <a:avLst/>
          </a:prstGeom>
          <a:noFill/>
        </p:spPr>
        <p:txBody>
          <a:bodyPr wrap="none" rtlCol="0">
            <a:spAutoFit/>
          </a:bodyPr>
          <a:lstStyle/>
          <a:p>
            <a:r>
              <a:rPr lang="hi-IN" sz="4000" b="1" dirty="0">
                <a:solidFill>
                  <a:srgbClr val="FF0000"/>
                </a:solidFill>
              </a:rPr>
              <a:t>पाठ-</a:t>
            </a:r>
            <a:r>
              <a:rPr lang="en-IN" sz="4000" b="1" dirty="0">
                <a:solidFill>
                  <a:srgbClr val="FF0000"/>
                </a:solidFill>
              </a:rPr>
              <a:t>19</a:t>
            </a:r>
            <a:endParaRPr lang="en-US" sz="4000" b="1" dirty="0">
              <a:solidFill>
                <a:srgbClr val="FF0000"/>
              </a:solidFill>
            </a:endParaRPr>
          </a:p>
        </p:txBody>
      </p:sp>
      <p:sp>
        <p:nvSpPr>
          <p:cNvPr id="4" name="Title 1"/>
          <p:cNvSpPr txBox="1">
            <a:spLocks/>
          </p:cNvSpPr>
          <p:nvPr/>
        </p:nvSpPr>
        <p:spPr>
          <a:xfrm>
            <a:off x="6985794" y="5549153"/>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586193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641"/>
            <a:ext cx="7888070" cy="1325563"/>
          </a:xfrm>
        </p:spPr>
        <p:txBody>
          <a:bodyPr/>
          <a:lstStyle/>
          <a:p>
            <a:pPr algn="ctr"/>
            <a:r>
              <a:rPr lang="hi-IN" b="1" u="sng" dirty="0">
                <a:solidFill>
                  <a:srgbClr val="FF0000"/>
                </a:solidFill>
                <a:latin typeface="+mn-lt"/>
              </a:rPr>
              <a:t>सिर में चोट</a:t>
            </a:r>
            <a:endParaRPr lang="en-GB" dirty="0">
              <a:solidFill>
                <a:srgbClr val="FF0000"/>
              </a:solidFill>
              <a:latin typeface="+mn-lt"/>
            </a:endParaRPr>
          </a:p>
        </p:txBody>
      </p:sp>
      <p:sp>
        <p:nvSpPr>
          <p:cNvPr id="3" name="Content Placeholder 2"/>
          <p:cNvSpPr>
            <a:spLocks noGrp="1"/>
          </p:cNvSpPr>
          <p:nvPr>
            <p:ph idx="1"/>
          </p:nvPr>
        </p:nvSpPr>
        <p:spPr>
          <a:xfrm>
            <a:off x="628759" y="1171576"/>
            <a:ext cx="7888070" cy="5005388"/>
          </a:xfrm>
        </p:spPr>
        <p:txBody>
          <a:bodyPr>
            <a:normAutofit fontScale="85000" lnSpcReduction="20000"/>
          </a:bodyPr>
          <a:lstStyle/>
          <a:p>
            <a:pPr marL="173038" indent="-173038" algn="just">
              <a:lnSpc>
                <a:spcPct val="110000"/>
              </a:lnSpc>
            </a:pPr>
            <a:r>
              <a:rPr lang="hi-IN" sz="3500" b="1" dirty="0">
                <a:solidFill>
                  <a:srgbClr val="002060"/>
                </a:solidFill>
              </a:rPr>
              <a:t>मस्तिष्क की चोट वाले मरीज़ को दौरा तुरंत पड़ सकता है या देर से भी पड़ सकता है।</a:t>
            </a:r>
          </a:p>
          <a:p>
            <a:pPr marL="173038" indent="-173038" algn="just">
              <a:lnSpc>
                <a:spcPct val="110000"/>
              </a:lnSpc>
            </a:pPr>
            <a:endParaRPr lang="hi-IN" sz="3500" b="1" dirty="0">
              <a:solidFill>
                <a:srgbClr val="002060"/>
              </a:solidFill>
            </a:endParaRPr>
          </a:p>
          <a:p>
            <a:pPr marL="173038" indent="-173038" algn="just">
              <a:lnSpc>
                <a:spcPct val="110000"/>
              </a:lnSpc>
            </a:pPr>
            <a:r>
              <a:rPr lang="hi-IN" sz="3500" b="1" dirty="0">
                <a:solidFill>
                  <a:srgbClr val="002060"/>
                </a:solidFill>
              </a:rPr>
              <a:t>खोपड़ी के अंदर रक्तगुल्म (हेमटोमा) बन सकता है, जिससे दबाव बढ़ सकता है और दौरा पड़ सकता है।</a:t>
            </a:r>
          </a:p>
          <a:p>
            <a:pPr marL="173038" indent="-173038" algn="just">
              <a:lnSpc>
                <a:spcPct val="110000"/>
              </a:lnSpc>
            </a:pPr>
            <a:endParaRPr lang="hi-IN" sz="3500" b="1" dirty="0">
              <a:solidFill>
                <a:srgbClr val="002060"/>
              </a:solidFill>
            </a:endParaRPr>
          </a:p>
          <a:p>
            <a:pPr marL="173038" indent="-173038" algn="just">
              <a:lnSpc>
                <a:spcPct val="110000"/>
              </a:lnSpc>
            </a:pPr>
            <a:r>
              <a:rPr lang="hi-IN" sz="3500" b="1" dirty="0">
                <a:solidFill>
                  <a:srgbClr val="002060"/>
                </a:solidFill>
              </a:rPr>
              <a:t>यह पता लगाने के लिए कि मरीज़ गिरा है या उसे किसी प्रकार की सिर की चोट लगी है, मरीज़ का पूरा इतिहास जानना बहुत ज़रूरी है।</a:t>
            </a:r>
            <a:endParaRPr lang="en-GB" dirty="0"/>
          </a:p>
        </p:txBody>
      </p:sp>
    </p:spTree>
    <p:extLst>
      <p:ext uri="{BB962C8B-B14F-4D97-AF65-F5344CB8AC3E}">
        <p14:creationId xmlns:p14="http://schemas.microsoft.com/office/powerpoint/2010/main" val="3058837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22246"/>
            <a:ext cx="7888070" cy="1325563"/>
          </a:xfrm>
        </p:spPr>
        <p:txBody>
          <a:bodyPr>
            <a:normAutofit/>
          </a:bodyPr>
          <a:lstStyle/>
          <a:p>
            <a:pPr algn="ctr"/>
            <a:r>
              <a:rPr lang="hi-IN" sz="4000" b="1" u="sng" dirty="0">
                <a:solidFill>
                  <a:srgbClr val="FF0000"/>
                </a:solidFill>
                <a:latin typeface="+mn-lt"/>
              </a:rPr>
              <a:t>दौरे के संकेत और लक्षण</a:t>
            </a:r>
            <a:endParaRPr lang="en-GB" sz="4000" u="sng" dirty="0">
              <a:solidFill>
                <a:srgbClr val="FF0000"/>
              </a:solidFill>
              <a:latin typeface="+mn-lt"/>
            </a:endParaRPr>
          </a:p>
        </p:txBody>
      </p:sp>
      <p:sp>
        <p:nvSpPr>
          <p:cNvPr id="3" name="Content Placeholder 2"/>
          <p:cNvSpPr>
            <a:spLocks noGrp="1"/>
          </p:cNvSpPr>
          <p:nvPr>
            <p:ph idx="1"/>
          </p:nvPr>
        </p:nvSpPr>
        <p:spPr/>
        <p:txBody>
          <a:bodyPr>
            <a:normAutofit fontScale="92500" lnSpcReduction="20000"/>
          </a:bodyPr>
          <a:lstStyle/>
          <a:p>
            <a:pPr algn="just">
              <a:lnSpc>
                <a:spcPct val="100000"/>
              </a:lnSpc>
            </a:pPr>
            <a:r>
              <a:rPr lang="hi-IN" sz="3200" b="1" dirty="0">
                <a:solidFill>
                  <a:srgbClr val="002060"/>
                </a:solidFill>
              </a:rPr>
              <a:t>सबसे आम प्रकार का दौरा जिसके प्रति आप प्रतिक्रिया करेंगे, वह है ग्रैंड माल या सामान्यीकृत दौरा।</a:t>
            </a:r>
          </a:p>
          <a:p>
            <a:pPr algn="just">
              <a:lnSpc>
                <a:spcPct val="100000"/>
              </a:lnSpc>
            </a:pPr>
            <a:r>
              <a:rPr lang="hi-IN" sz="3200" b="1" dirty="0">
                <a:solidFill>
                  <a:srgbClr val="002060"/>
                </a:solidFill>
              </a:rPr>
              <a:t>इस प्रकार के दौरे में चार चरण होते हैं:</a:t>
            </a:r>
            <a:endParaRPr lang="en-US" sz="3200" b="1" dirty="0">
              <a:solidFill>
                <a:srgbClr val="002060"/>
              </a:solidFill>
            </a:endParaRPr>
          </a:p>
          <a:p>
            <a:pPr marL="0" indent="0" algn="just">
              <a:lnSpc>
                <a:spcPct val="100000"/>
              </a:lnSpc>
              <a:buNone/>
            </a:pPr>
            <a:r>
              <a:rPr lang="en-US" sz="3200" b="1" dirty="0">
                <a:solidFill>
                  <a:srgbClr val="FF0000"/>
                </a:solidFill>
              </a:rPr>
              <a:t>1) </a:t>
            </a:r>
            <a:r>
              <a:rPr lang="hi-IN" sz="3200" b="1" u="sng" dirty="0">
                <a:solidFill>
                  <a:srgbClr val="FF0000"/>
                </a:solidFill>
              </a:rPr>
              <a:t>आभा चरण</a:t>
            </a:r>
            <a:r>
              <a:rPr lang="en-US" sz="3200" b="1" dirty="0">
                <a:solidFill>
                  <a:srgbClr val="FF0000"/>
                </a:solidFill>
              </a:rPr>
              <a:t>: </a:t>
            </a:r>
          </a:p>
          <a:p>
            <a:pPr algn="just">
              <a:lnSpc>
                <a:spcPct val="100000"/>
              </a:lnSpc>
            </a:pPr>
            <a:r>
              <a:rPr lang="hi-IN" sz="3200" b="1" dirty="0">
                <a:solidFill>
                  <a:srgbClr val="002060"/>
                </a:solidFill>
              </a:rPr>
              <a:t>रोगी को पता चल जाता है कि दौरा आने वाला है, जिसे आमतौर पर एक असामान्य गंध या प्रकाश की चमक के रूप में वर्णित किया जाता है, जो आमतौर पर केवल एक सेकंड तक रहता है।</a:t>
            </a:r>
            <a:endParaRPr lang="en-GB" dirty="0"/>
          </a:p>
        </p:txBody>
      </p:sp>
      <p:sp>
        <p:nvSpPr>
          <p:cNvPr id="4" name="TextBox 3"/>
          <p:cNvSpPr txBox="1"/>
          <p:nvPr/>
        </p:nvSpPr>
        <p:spPr>
          <a:xfrm>
            <a:off x="8295334" y="6500813"/>
            <a:ext cx="850254"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1030872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557219"/>
            <a:ext cx="7888070" cy="6057899"/>
          </a:xfrm>
        </p:spPr>
        <p:txBody>
          <a:bodyPr>
            <a:normAutofit fontScale="55000" lnSpcReduction="20000"/>
          </a:bodyPr>
          <a:lstStyle/>
          <a:p>
            <a:pPr marL="0" indent="0">
              <a:spcAft>
                <a:spcPts val="600"/>
              </a:spcAft>
              <a:buNone/>
            </a:pPr>
            <a:r>
              <a:rPr lang="en-US" sz="4600" b="1" dirty="0">
                <a:solidFill>
                  <a:srgbClr val="FF0000"/>
                </a:solidFill>
              </a:rPr>
              <a:t>2) </a:t>
            </a:r>
            <a:r>
              <a:rPr lang="hi-IN" sz="4600" b="1" u="sng" dirty="0">
                <a:solidFill>
                  <a:srgbClr val="FF0000"/>
                </a:solidFill>
              </a:rPr>
              <a:t>टॉनिक चरण</a:t>
            </a:r>
            <a:r>
              <a:rPr lang="en-US" sz="4600" b="1" dirty="0">
                <a:solidFill>
                  <a:srgbClr val="FF0000"/>
                </a:solidFill>
              </a:rPr>
              <a:t>:</a:t>
            </a:r>
          </a:p>
          <a:p>
            <a:pPr>
              <a:lnSpc>
                <a:spcPct val="120000"/>
              </a:lnSpc>
              <a:spcAft>
                <a:spcPts val="1200"/>
              </a:spcAft>
            </a:pPr>
            <a:r>
              <a:rPr lang="hi-IN" sz="4600" b="1" dirty="0">
                <a:solidFill>
                  <a:srgbClr val="002060"/>
                </a:solidFill>
              </a:rPr>
              <a:t>रोगी असंवेदनशील हो जाता है और गिर पड़ता है। शरीर की सभी मांसपेशियाँ सिकुड़ जाती हैं। शरीर अकड़ जाता है और रोगी की साँस रुक सकती है। असंयमितता हो सकती है।</a:t>
            </a:r>
            <a:endParaRPr lang="en-IN" sz="4600" b="1" dirty="0">
              <a:solidFill>
                <a:srgbClr val="002060"/>
              </a:solidFill>
            </a:endParaRPr>
          </a:p>
          <a:p>
            <a:pPr marL="0" indent="0">
              <a:lnSpc>
                <a:spcPct val="120000"/>
              </a:lnSpc>
              <a:spcAft>
                <a:spcPts val="1200"/>
              </a:spcAft>
              <a:buNone/>
            </a:pPr>
            <a:r>
              <a:rPr lang="en-US" sz="4600" b="1" dirty="0">
                <a:solidFill>
                  <a:srgbClr val="FF0000"/>
                </a:solidFill>
              </a:rPr>
              <a:t>3) </a:t>
            </a:r>
            <a:r>
              <a:rPr lang="hi-IN" sz="4600" b="1" u="sng" dirty="0">
                <a:solidFill>
                  <a:srgbClr val="FF0000"/>
                </a:solidFill>
              </a:rPr>
              <a:t>क्लोनिक चरण</a:t>
            </a:r>
            <a:r>
              <a:rPr lang="en-US" sz="4600" b="1" dirty="0">
                <a:solidFill>
                  <a:srgbClr val="FF0000"/>
                </a:solidFill>
              </a:rPr>
              <a:t>: </a:t>
            </a:r>
          </a:p>
          <a:p>
            <a:pPr>
              <a:lnSpc>
                <a:spcPct val="120000"/>
              </a:lnSpc>
              <a:spcAft>
                <a:spcPts val="1200"/>
              </a:spcAft>
            </a:pPr>
            <a:r>
              <a:rPr lang="hi-IN" sz="4600" b="1" dirty="0">
                <a:solidFill>
                  <a:srgbClr val="002060"/>
                </a:solidFill>
              </a:rPr>
              <a:t>रोगी हिंसक रूप से ऐंठता है। मुंह पर झाग या लार आ सकती है, और सियानोटिक हो सकती है।</a:t>
            </a:r>
            <a:endParaRPr lang="en-US" sz="4600" b="1" dirty="0">
              <a:solidFill>
                <a:srgbClr val="002060"/>
              </a:solidFill>
            </a:endParaRPr>
          </a:p>
          <a:p>
            <a:pPr marL="0" indent="0">
              <a:spcAft>
                <a:spcPts val="1200"/>
              </a:spcAft>
              <a:buNone/>
            </a:pPr>
            <a:r>
              <a:rPr lang="en-US" sz="4600" b="1" dirty="0">
                <a:solidFill>
                  <a:srgbClr val="FF0000"/>
                </a:solidFill>
              </a:rPr>
              <a:t>4) </a:t>
            </a:r>
            <a:r>
              <a:rPr lang="hi-IN" sz="4600" b="1" u="sng" dirty="0">
                <a:solidFill>
                  <a:srgbClr val="FF0000"/>
                </a:solidFill>
              </a:rPr>
              <a:t>पोस्टिकटल चरण</a:t>
            </a:r>
            <a:r>
              <a:rPr lang="en-US" sz="4600" b="1" dirty="0">
                <a:solidFill>
                  <a:srgbClr val="FF0000"/>
                </a:solidFill>
              </a:rPr>
              <a:t>: </a:t>
            </a:r>
          </a:p>
          <a:p>
            <a:pPr>
              <a:lnSpc>
                <a:spcPct val="120000"/>
              </a:lnSpc>
            </a:pPr>
            <a:r>
              <a:rPr lang="hi-IN" sz="4600" b="1" dirty="0">
                <a:solidFill>
                  <a:srgbClr val="002060"/>
                </a:solidFill>
              </a:rPr>
              <a:t>तब शुरू होता है जब ऐंठन बंद हो जाती है। रोगी धीरे-धीरे होश में आ जाता है। सिरदर्द आम बात है।</a:t>
            </a:r>
            <a:endParaRPr lang="en-GB" dirty="0">
              <a:solidFill>
                <a:srgbClr val="002060"/>
              </a:solidFill>
            </a:endParaRPr>
          </a:p>
        </p:txBody>
      </p:sp>
    </p:spTree>
    <p:extLst>
      <p:ext uri="{BB962C8B-B14F-4D97-AF65-F5344CB8AC3E}">
        <p14:creationId xmlns:p14="http://schemas.microsoft.com/office/powerpoint/2010/main" val="2198293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328449"/>
            <a:ext cx="7888070" cy="5162550"/>
          </a:xfrm>
        </p:spPr>
        <p:txBody>
          <a:bodyPr>
            <a:normAutofit/>
          </a:bodyPr>
          <a:lstStyle/>
          <a:p>
            <a:r>
              <a:rPr lang="hi-IN" sz="3200" b="1" dirty="0">
                <a:solidFill>
                  <a:srgbClr val="002060"/>
                </a:solidFill>
              </a:rPr>
              <a:t>कम गंभीर दौरे के लिए अन्य सामान्य संकेत और लक्षण:
	- एकाग्रता या जागरूकता का अस्थायी नुकसान।
	- एक विशिष्ट व्यवहार।
	- शरीर के एक हिस्से में झुनझुनी, अकड़न या झटके आना, जो बाद में फैल सकता है।</a:t>
            </a:r>
            <a:endParaRPr lang="en-GB" dirty="0">
              <a:solidFill>
                <a:srgbClr val="002060"/>
              </a:solidFill>
            </a:endParaRPr>
          </a:p>
        </p:txBody>
      </p:sp>
    </p:spTree>
    <p:extLst>
      <p:ext uri="{BB962C8B-B14F-4D97-AF65-F5344CB8AC3E}">
        <p14:creationId xmlns:p14="http://schemas.microsoft.com/office/powerpoint/2010/main" val="2006769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243013"/>
            <a:ext cx="7888070" cy="4933950"/>
          </a:xfrm>
        </p:spPr>
        <p:txBody>
          <a:bodyPr>
            <a:noAutofit/>
          </a:bodyPr>
          <a:lstStyle/>
          <a:p>
            <a:pPr algn="just">
              <a:lnSpc>
                <a:spcPct val="150000"/>
              </a:lnSpc>
            </a:pPr>
            <a:r>
              <a:rPr lang="hi-IN" sz="3200" b="1" dirty="0">
                <a:solidFill>
                  <a:srgbClr val="002060"/>
                </a:solidFill>
              </a:rPr>
              <a:t>एक निरंतर दौरा, या दो या दो से अधिक दौरे प्रतिक्रिया की अवधि के बिना स्थिति मिर्गी कहलाते हैं।
इसे एक सच्ची चिकित्सा आपातकाल माना जाता है, और यह घातक हो सकता है। रोगी को तुरंत परिवहन करें।</a:t>
            </a:r>
            <a:endParaRPr lang="en-GB" dirty="0">
              <a:solidFill>
                <a:srgbClr val="002060"/>
              </a:solidFill>
            </a:endParaRPr>
          </a:p>
        </p:txBody>
      </p:sp>
    </p:spTree>
    <p:extLst>
      <p:ext uri="{BB962C8B-B14F-4D97-AF65-F5344CB8AC3E}">
        <p14:creationId xmlns:p14="http://schemas.microsoft.com/office/powerpoint/2010/main" val="3677010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7932"/>
            <a:ext cx="7888070" cy="1325563"/>
          </a:xfrm>
        </p:spPr>
        <p:txBody>
          <a:bodyPr>
            <a:normAutofit/>
          </a:bodyPr>
          <a:lstStyle/>
          <a:p>
            <a:pPr algn="ctr"/>
            <a:r>
              <a:rPr lang="hi-IN" sz="4000" b="1" u="sng" dirty="0">
                <a:solidFill>
                  <a:srgbClr val="FF0000"/>
                </a:solidFill>
                <a:latin typeface="+mn-lt"/>
              </a:rPr>
              <a:t>दौरे के लिए अस्पताल से पहले का उपचार</a:t>
            </a:r>
            <a:endParaRPr lang="en-GB" sz="4000" dirty="0">
              <a:solidFill>
                <a:srgbClr val="FF0000"/>
              </a:solidFill>
              <a:latin typeface="+mn-lt"/>
            </a:endParaRPr>
          </a:p>
        </p:txBody>
      </p:sp>
      <p:sp>
        <p:nvSpPr>
          <p:cNvPr id="3" name="Content Placeholder 2"/>
          <p:cNvSpPr>
            <a:spLocks noGrp="1"/>
          </p:cNvSpPr>
          <p:nvPr>
            <p:ph idx="1"/>
          </p:nvPr>
        </p:nvSpPr>
        <p:spPr>
          <a:xfrm>
            <a:off x="628759" y="1333495"/>
            <a:ext cx="7888070" cy="4843469"/>
          </a:xfrm>
        </p:spPr>
        <p:txBody>
          <a:bodyPr>
            <a:normAutofit fontScale="85000" lnSpcReduction="10000"/>
          </a:bodyPr>
          <a:lstStyle/>
          <a:p>
            <a:pPr marL="0" indent="0" algn="just">
              <a:lnSpc>
                <a:spcPct val="100000"/>
              </a:lnSpc>
              <a:buNone/>
            </a:pPr>
            <a:r>
              <a:rPr lang="hi-IN" sz="3200" b="1" dirty="0">
                <a:solidFill>
                  <a:srgbClr val="002060"/>
                </a:solidFill>
              </a:rPr>
              <a:t>सार्वभौमिक सावधानियाँ बरतें और घटनास्थल को सुरक्षित रखें।</a:t>
            </a:r>
          </a:p>
          <a:p>
            <a:pPr marL="0" indent="0" algn="just">
              <a:lnSpc>
                <a:spcPct val="100000"/>
              </a:lnSpc>
              <a:buNone/>
            </a:pPr>
            <a:r>
              <a:rPr lang="hi-IN" sz="3200" b="1" dirty="0">
                <a:solidFill>
                  <a:srgbClr val="002060"/>
                </a:solidFill>
              </a:rPr>
              <a:t>यदि आप उस समय पहुँचते हैं जब रोगी को अभी भी दौरा पड़ रहा हो, तो चरण 1 से शुरू करें:</a:t>
            </a:r>
          </a:p>
          <a:p>
            <a:pPr marL="0" indent="0" algn="just">
              <a:lnSpc>
                <a:spcPct val="100000"/>
              </a:lnSpc>
              <a:buNone/>
            </a:pPr>
            <a:endParaRPr lang="hi-IN" sz="3200" b="1" dirty="0">
              <a:solidFill>
                <a:srgbClr val="002060"/>
              </a:solidFill>
            </a:endParaRPr>
          </a:p>
          <a:p>
            <a:pPr marL="0" indent="0" algn="just">
              <a:lnSpc>
                <a:spcPct val="100000"/>
              </a:lnSpc>
              <a:buNone/>
            </a:pPr>
            <a:r>
              <a:rPr lang="en-IN" sz="3200" b="1" dirty="0">
                <a:solidFill>
                  <a:srgbClr val="002060"/>
                </a:solidFill>
              </a:rPr>
              <a:t>1. </a:t>
            </a:r>
            <a:r>
              <a:rPr lang="hi-IN" sz="3200" b="1" dirty="0">
                <a:solidFill>
                  <a:srgbClr val="002060"/>
                </a:solidFill>
              </a:rPr>
              <a:t>रोगी को धीरे से ज़मीन पर लिटाएँ और उन सभी वस्तुओं को हटा दें जिनसे रोगी टकरा सकता है।</a:t>
            </a:r>
          </a:p>
          <a:p>
            <a:pPr marL="0" indent="0" algn="just">
              <a:lnSpc>
                <a:spcPct val="100000"/>
              </a:lnSpc>
              <a:buNone/>
            </a:pPr>
            <a:endParaRPr lang="hi-IN" sz="3200" b="1" dirty="0">
              <a:solidFill>
                <a:srgbClr val="002060"/>
              </a:solidFill>
            </a:endParaRPr>
          </a:p>
          <a:p>
            <a:pPr marL="0" indent="0" algn="just">
              <a:lnSpc>
                <a:spcPct val="100000"/>
              </a:lnSpc>
              <a:buNone/>
            </a:pPr>
            <a:r>
              <a:rPr lang="en-IN" sz="3200" b="1" dirty="0">
                <a:solidFill>
                  <a:srgbClr val="002060"/>
                </a:solidFill>
              </a:rPr>
              <a:t>2. </a:t>
            </a:r>
            <a:r>
              <a:rPr lang="hi-IN" sz="3200" b="1" dirty="0">
                <a:solidFill>
                  <a:srgbClr val="002060"/>
                </a:solidFill>
              </a:rPr>
              <a:t>शांत रहें और प्रतीक्षा करें। रोगी के मुँह में ज़बरदस्ती कुछ न डालें। दौरा कुछ ही मिनटों में खत्म हो जाना चाहिए।</a:t>
            </a:r>
            <a:endParaRPr lang="en-GB" sz="3200" dirty="0"/>
          </a:p>
        </p:txBody>
      </p:sp>
    </p:spTree>
    <p:extLst>
      <p:ext uri="{BB962C8B-B14F-4D97-AF65-F5344CB8AC3E}">
        <p14:creationId xmlns:p14="http://schemas.microsoft.com/office/powerpoint/2010/main" val="1479433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485779"/>
            <a:ext cx="7888070" cy="6200776"/>
          </a:xfrm>
        </p:spPr>
        <p:txBody>
          <a:bodyPr>
            <a:normAutofit fontScale="92500" lnSpcReduction="20000"/>
          </a:bodyPr>
          <a:lstStyle/>
          <a:p>
            <a:pPr marL="0" indent="0" algn="just">
              <a:buNone/>
            </a:pPr>
            <a:r>
              <a:rPr lang="en-IN" sz="3200" b="1" dirty="0">
                <a:solidFill>
                  <a:srgbClr val="002060"/>
                </a:solidFill>
              </a:rPr>
              <a:t>3. </a:t>
            </a:r>
            <a:r>
              <a:rPr lang="hi-IN" sz="3200" b="1" dirty="0">
                <a:solidFill>
                  <a:srgbClr val="002060"/>
                </a:solidFill>
              </a:rPr>
              <a:t>रोगी के कपड़ों को ढीला कर दें। रोगी को जकड़ें नहीं।</a:t>
            </a:r>
          </a:p>
          <a:p>
            <a:pPr marL="0" indent="0" algn="just">
              <a:buNone/>
            </a:pPr>
            <a:r>
              <a:rPr lang="en-IN" sz="3200" b="1" dirty="0">
                <a:solidFill>
                  <a:srgbClr val="002060"/>
                </a:solidFill>
              </a:rPr>
              <a:t>4. </a:t>
            </a:r>
            <a:r>
              <a:rPr lang="hi-IN" sz="3200" b="1" dirty="0">
                <a:solidFill>
                  <a:srgbClr val="002060"/>
                </a:solidFill>
              </a:rPr>
              <a:t>रोगी को करवट लेकर लिटाएँ ताकि वह अंदर न जाए।</a:t>
            </a:r>
            <a:endParaRPr lang="en-US" sz="100" b="1" dirty="0">
              <a:solidFill>
                <a:srgbClr val="002060"/>
              </a:solidFill>
            </a:endParaRPr>
          </a:p>
          <a:p>
            <a:pPr marL="0" indent="0" algn="just">
              <a:buNone/>
            </a:pPr>
            <a:r>
              <a:rPr lang="en-IN" sz="3200" b="1" dirty="0">
                <a:solidFill>
                  <a:srgbClr val="002060"/>
                </a:solidFill>
              </a:rPr>
              <a:t>	</a:t>
            </a:r>
            <a:r>
              <a:rPr lang="hi-IN" sz="3200" b="1" dirty="0">
                <a:solidFill>
                  <a:srgbClr val="002060"/>
                </a:solidFill>
              </a:rPr>
              <a:t>यदि आप दौरा समाप्त होने के बाद पहुँचते हैं, तो चरण 5 से शुरू करें </a:t>
            </a:r>
            <a:r>
              <a:rPr lang="en-US" sz="3200" b="1" dirty="0">
                <a:solidFill>
                  <a:srgbClr val="002060"/>
                </a:solidFill>
              </a:rPr>
              <a:t>:</a:t>
            </a:r>
          </a:p>
          <a:p>
            <a:pPr marL="0" indent="0" algn="just">
              <a:buNone/>
            </a:pPr>
            <a:endParaRPr lang="en-US" sz="100" b="1" dirty="0">
              <a:solidFill>
                <a:srgbClr val="002060"/>
              </a:solidFill>
            </a:endParaRPr>
          </a:p>
          <a:p>
            <a:pPr marL="0" indent="0" algn="just">
              <a:buNone/>
            </a:pPr>
            <a:r>
              <a:rPr lang="en-IN" sz="3200" b="1" dirty="0">
                <a:solidFill>
                  <a:srgbClr val="002060"/>
                </a:solidFill>
              </a:rPr>
              <a:t>5. </a:t>
            </a:r>
            <a:r>
              <a:rPr lang="hi-IN" sz="3200" b="1" dirty="0">
                <a:solidFill>
                  <a:srgbClr val="002060"/>
                </a:solidFill>
              </a:rPr>
              <a:t>वायुमार्ग और श्वास का आकलन और निगरानी करें।</a:t>
            </a:r>
          </a:p>
          <a:p>
            <a:pPr marL="0" indent="0" algn="just">
              <a:buNone/>
            </a:pPr>
            <a:r>
              <a:rPr lang="en-IN" sz="3200" b="1" dirty="0">
                <a:solidFill>
                  <a:srgbClr val="002060"/>
                </a:solidFill>
              </a:rPr>
              <a:t>6. </a:t>
            </a:r>
            <a:r>
              <a:rPr lang="hi-IN" sz="3200" b="1" dirty="0">
                <a:solidFill>
                  <a:srgbClr val="002060"/>
                </a:solidFill>
              </a:rPr>
              <a:t>दौरे के दौरान रोगी को लगी किसी भी चोट का उपचार करें।</a:t>
            </a:r>
          </a:p>
          <a:p>
            <a:pPr marL="0" indent="0" algn="just">
              <a:buNone/>
            </a:pPr>
            <a:r>
              <a:rPr lang="en-IN" sz="3200" b="1" dirty="0">
                <a:solidFill>
                  <a:srgbClr val="002060"/>
                </a:solidFill>
              </a:rPr>
              <a:t>7. </a:t>
            </a:r>
            <a:r>
              <a:rPr lang="hi-IN" sz="3200" b="1" dirty="0">
                <a:solidFill>
                  <a:srgbClr val="002060"/>
                </a:solidFill>
              </a:rPr>
              <a:t>रोगी को रिकवरी पोजीशन में लिटाएँ (यदि आपको रीढ़ की हड्डी में चोट का संदेह न हो)।</a:t>
            </a:r>
          </a:p>
          <a:p>
            <a:pPr marL="0" indent="0" algn="just">
              <a:buNone/>
            </a:pPr>
            <a:r>
              <a:rPr lang="en-IN" sz="3200" b="1" dirty="0">
                <a:solidFill>
                  <a:srgbClr val="002060"/>
                </a:solidFill>
              </a:rPr>
              <a:t>8. </a:t>
            </a:r>
            <a:r>
              <a:rPr lang="hi-IN" sz="3200" b="1" dirty="0">
                <a:solidFill>
                  <a:srgbClr val="002060"/>
                </a:solidFill>
              </a:rPr>
              <a:t>यदि आवश्यक हो तो ऑक्सीजन दें।</a:t>
            </a:r>
          </a:p>
          <a:p>
            <a:pPr marL="0" indent="0" algn="just">
              <a:buNone/>
            </a:pPr>
            <a:r>
              <a:rPr lang="en-IN" sz="3200" b="1" dirty="0">
                <a:solidFill>
                  <a:srgbClr val="002060"/>
                </a:solidFill>
              </a:rPr>
              <a:t>9. </a:t>
            </a:r>
            <a:r>
              <a:rPr lang="hi-IN" sz="3200" b="1" dirty="0">
                <a:solidFill>
                  <a:srgbClr val="002060"/>
                </a:solidFill>
              </a:rPr>
              <a:t>रोगी को आराम और आश्वस्त करें।</a:t>
            </a:r>
            <a:endParaRPr lang="en-US" dirty="0"/>
          </a:p>
          <a:p>
            <a:endParaRPr lang="en-US" dirty="0"/>
          </a:p>
          <a:p>
            <a:endParaRPr lang="en-GB" dirty="0"/>
          </a:p>
        </p:txBody>
      </p:sp>
    </p:spTree>
    <p:extLst>
      <p:ext uri="{BB962C8B-B14F-4D97-AF65-F5344CB8AC3E}">
        <p14:creationId xmlns:p14="http://schemas.microsoft.com/office/powerpoint/2010/main" val="3558079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a:t>                          </a:t>
            </a:r>
            <a:endParaRPr lang="en-US" sz="3200" dirty="0"/>
          </a:p>
        </p:txBody>
      </p:sp>
      <p:sp>
        <p:nvSpPr>
          <p:cNvPr id="3" name="TextBox 2"/>
          <p:cNvSpPr txBox="1"/>
          <p:nvPr/>
        </p:nvSpPr>
        <p:spPr>
          <a:xfrm>
            <a:off x="1428998" y="1809758"/>
            <a:ext cx="6459072" cy="2554545"/>
          </a:xfrm>
          <a:prstGeom prst="rect">
            <a:avLst/>
          </a:prstGeom>
          <a:noFill/>
        </p:spPr>
        <p:txBody>
          <a:bodyPr wrap="square" rtlCol="0">
            <a:spAutoFit/>
          </a:bodyPr>
          <a:lstStyle/>
          <a:p>
            <a:pPr algn="just"/>
            <a:r>
              <a:rPr lang="hi-IN" sz="3200" b="1" dirty="0">
                <a:solidFill>
                  <a:srgbClr val="002060"/>
                </a:solidFill>
              </a:rPr>
              <a:t>बच्चों में ज्वर के दौरे के लिए, स्नान स्पंज या कपड़े धोने के कपड़े के साथ गुनगुने पानी के साथ रोगी के तापमान को कम करें।</a:t>
            </a:r>
            <a:endParaRPr lang="en-US" sz="3200" b="1" dirty="0">
              <a:solidFill>
                <a:srgbClr val="002060"/>
              </a:solidFill>
            </a:endParaRPr>
          </a:p>
          <a:p>
            <a:pPr algn="ctr"/>
            <a:r>
              <a:rPr lang="hi-IN" sz="3200" b="1" dirty="0">
                <a:solidFill>
                  <a:srgbClr val="002060"/>
                </a:solidFill>
              </a:rPr>
              <a:t>रोगी को परिवहन करें</a:t>
            </a:r>
            <a:r>
              <a:rPr lang="en-US" sz="3200" b="1" dirty="0">
                <a:solidFill>
                  <a:srgbClr val="002060"/>
                </a:solidFill>
              </a:rPr>
              <a:t>..</a:t>
            </a:r>
            <a:endParaRPr lang="en-US" sz="2400" b="1" u="sng" dirty="0">
              <a:solidFill>
                <a:srgbClr val="002060"/>
              </a:solidFill>
            </a:endParaRPr>
          </a:p>
        </p:txBody>
      </p:sp>
      <p:sp>
        <p:nvSpPr>
          <p:cNvPr id="4" name="TextBox 3"/>
          <p:cNvSpPr txBox="1"/>
          <p:nvPr/>
        </p:nvSpPr>
        <p:spPr>
          <a:xfrm>
            <a:off x="1943439" y="838200"/>
            <a:ext cx="184731" cy="707886"/>
          </a:xfrm>
          <a:prstGeom prst="rect">
            <a:avLst/>
          </a:prstGeom>
          <a:noFill/>
        </p:spPr>
        <p:txBody>
          <a:bodyPr wrap="none" rtlCol="0">
            <a:spAutoFit/>
          </a:bodyPr>
          <a:lstStyle/>
          <a:p>
            <a:endParaRPr lang="en-US" sz="4000" b="1" u="sng" dirty="0"/>
          </a:p>
        </p:txBody>
      </p:sp>
    </p:spTree>
    <p:extLst>
      <p:ext uri="{BB962C8B-B14F-4D97-AF65-F5344CB8AC3E}">
        <p14:creationId xmlns:p14="http://schemas.microsoft.com/office/powerpoint/2010/main" val="2504609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a:t>                          </a:t>
            </a:r>
            <a:endParaRPr lang="en-US" sz="3200" dirty="0"/>
          </a:p>
        </p:txBody>
      </p:sp>
      <p:sp>
        <p:nvSpPr>
          <p:cNvPr id="3" name="TextBox 2"/>
          <p:cNvSpPr txBox="1"/>
          <p:nvPr/>
        </p:nvSpPr>
        <p:spPr>
          <a:xfrm>
            <a:off x="2540658" y="303638"/>
            <a:ext cx="3797426" cy="584775"/>
          </a:xfrm>
          <a:prstGeom prst="rect">
            <a:avLst/>
          </a:prstGeom>
          <a:noFill/>
        </p:spPr>
        <p:txBody>
          <a:bodyPr wrap="square" rtlCol="0">
            <a:spAutoFit/>
          </a:bodyPr>
          <a:lstStyle/>
          <a:p>
            <a:pPr algn="just"/>
            <a:r>
              <a:rPr lang="hi-IN" sz="3200" b="1" u="sng" dirty="0"/>
              <a:t>बेहोशी</a:t>
            </a:r>
            <a:endParaRPr lang="en-IN" sz="3200" dirty="0"/>
          </a:p>
        </p:txBody>
      </p:sp>
      <p:sp>
        <p:nvSpPr>
          <p:cNvPr id="4" name="TextBox 3"/>
          <p:cNvSpPr txBox="1"/>
          <p:nvPr/>
        </p:nvSpPr>
        <p:spPr>
          <a:xfrm>
            <a:off x="1943439" y="838200"/>
            <a:ext cx="184731" cy="707886"/>
          </a:xfrm>
          <a:prstGeom prst="rect">
            <a:avLst/>
          </a:prstGeom>
          <a:noFill/>
        </p:spPr>
        <p:txBody>
          <a:bodyPr wrap="none" rtlCol="0">
            <a:spAutoFit/>
          </a:bodyPr>
          <a:lstStyle/>
          <a:p>
            <a:endParaRPr lang="en-US" sz="4000" b="1" u="sng" dirty="0"/>
          </a:p>
        </p:txBody>
      </p:sp>
      <p:sp>
        <p:nvSpPr>
          <p:cNvPr id="5" name="TextBox 4"/>
          <p:cNvSpPr txBox="1"/>
          <p:nvPr/>
        </p:nvSpPr>
        <p:spPr>
          <a:xfrm>
            <a:off x="726935" y="1361487"/>
            <a:ext cx="7691718" cy="5016758"/>
          </a:xfrm>
          <a:prstGeom prst="rect">
            <a:avLst/>
          </a:prstGeom>
          <a:noFill/>
        </p:spPr>
        <p:txBody>
          <a:bodyPr wrap="square" rtlCol="0">
            <a:spAutoFit/>
          </a:bodyPr>
          <a:lstStyle/>
          <a:p>
            <a:r>
              <a:rPr lang="hi-IN" sz="3200" dirty="0"/>
              <a:t>बेहोशी या चेतना का नुकसान एक आम घटना है जिसका सामना सभी स्थानों पर चिकित्सकों को करना पड़ता है।</a:t>
            </a:r>
            <a:endParaRPr lang="en-IN" sz="3200" dirty="0"/>
          </a:p>
          <a:p>
            <a:r>
              <a:rPr lang="hi-IN" sz="3200" dirty="0"/>
              <a:t>यह हो सकता है</a:t>
            </a:r>
            <a:r>
              <a:rPr lang="en-US" sz="3200" dirty="0"/>
              <a:t>:</a:t>
            </a:r>
          </a:p>
          <a:p>
            <a:pPr marL="457200" indent="-457200">
              <a:buFont typeface="Arial" pitchFamily="34" charset="0"/>
              <a:buChar char="•"/>
            </a:pPr>
            <a:r>
              <a:rPr lang="hi-IN" sz="3200" dirty="0">
                <a:solidFill>
                  <a:srgbClr val="00B0F0"/>
                </a:solidFill>
              </a:rPr>
              <a:t>अस्थायी नुकसान</a:t>
            </a:r>
            <a:r>
              <a:rPr lang="hi-IN" sz="3200" dirty="0"/>
              <a:t> चेतना का बेहोश होना (ब्लैकआउट), दौरे, चक्कर आना आदि</a:t>
            </a:r>
            <a:endParaRPr lang="en-IN" sz="3200" dirty="0"/>
          </a:p>
          <a:p>
            <a:pPr marL="457200" indent="-457200">
              <a:buFont typeface="Arial" pitchFamily="34" charset="0"/>
              <a:buChar char="•"/>
            </a:pPr>
            <a:r>
              <a:rPr lang="hi-IN" sz="3200" dirty="0">
                <a:solidFill>
                  <a:srgbClr val="00B0F0"/>
                </a:solidFill>
              </a:rPr>
              <a:t>लगातार नुकसान</a:t>
            </a:r>
            <a:r>
              <a:rPr lang="hi-IN" sz="3200" dirty="0"/>
              <a:t> मस्तिष्क स्टेम या दोनों मस्तिष्क गोलार्द्धों के उत्तेजना तंत्र के विकारों के कारण कोमा या मस्तिष्क मृत्यु जैसी स्थिति में चेतना का अभाव</a:t>
            </a:r>
            <a:endParaRPr lang="en-IN" sz="3200" dirty="0"/>
          </a:p>
        </p:txBody>
      </p:sp>
    </p:spTree>
    <p:extLst>
      <p:ext uri="{BB962C8B-B14F-4D97-AF65-F5344CB8AC3E}">
        <p14:creationId xmlns:p14="http://schemas.microsoft.com/office/powerpoint/2010/main" val="1962384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a:t>                          </a:t>
            </a:r>
            <a:endParaRPr lang="en-US" sz="3200" dirty="0"/>
          </a:p>
        </p:txBody>
      </p:sp>
      <p:sp>
        <p:nvSpPr>
          <p:cNvPr id="3" name="TextBox 2"/>
          <p:cNvSpPr txBox="1"/>
          <p:nvPr/>
        </p:nvSpPr>
        <p:spPr>
          <a:xfrm>
            <a:off x="3963272" y="461706"/>
            <a:ext cx="1551051" cy="584775"/>
          </a:xfrm>
          <a:prstGeom prst="rect">
            <a:avLst/>
          </a:prstGeom>
          <a:noFill/>
        </p:spPr>
        <p:txBody>
          <a:bodyPr wrap="square" rtlCol="0">
            <a:spAutoFit/>
          </a:bodyPr>
          <a:lstStyle/>
          <a:p>
            <a:pPr algn="just"/>
            <a:r>
              <a:rPr lang="hi-IN" sz="3200" b="1" u="sng" dirty="0"/>
              <a:t>बेहोशी</a:t>
            </a:r>
            <a:endParaRPr lang="en-IN" sz="3200" dirty="0"/>
          </a:p>
        </p:txBody>
      </p:sp>
      <p:sp>
        <p:nvSpPr>
          <p:cNvPr id="4" name="TextBox 3"/>
          <p:cNvSpPr txBox="1"/>
          <p:nvPr/>
        </p:nvSpPr>
        <p:spPr>
          <a:xfrm>
            <a:off x="1943439" y="838200"/>
            <a:ext cx="184731" cy="707886"/>
          </a:xfrm>
          <a:prstGeom prst="rect">
            <a:avLst/>
          </a:prstGeom>
          <a:noFill/>
        </p:spPr>
        <p:txBody>
          <a:bodyPr wrap="none" rtlCol="0">
            <a:spAutoFit/>
          </a:bodyPr>
          <a:lstStyle/>
          <a:p>
            <a:endParaRPr lang="en-US" sz="4000" b="1" u="sng" dirty="0"/>
          </a:p>
        </p:txBody>
      </p:sp>
      <p:sp>
        <p:nvSpPr>
          <p:cNvPr id="5" name="TextBox 4"/>
          <p:cNvSpPr txBox="1"/>
          <p:nvPr/>
        </p:nvSpPr>
        <p:spPr>
          <a:xfrm>
            <a:off x="758470" y="1143060"/>
            <a:ext cx="7960657" cy="5262979"/>
          </a:xfrm>
          <a:prstGeom prst="rect">
            <a:avLst/>
          </a:prstGeom>
          <a:noFill/>
        </p:spPr>
        <p:txBody>
          <a:bodyPr wrap="square" rtlCol="0">
            <a:spAutoFit/>
          </a:bodyPr>
          <a:lstStyle/>
          <a:p>
            <a:r>
              <a:rPr lang="hi-IN" sz="2800" dirty="0"/>
              <a:t>अस्थायी रूप से चेतना का खो जाना अक्सर मस्तिष्क में थोड़े समय के लिए क्षीण परिसंचरण के कारण होता है और यह किसी अंतर्निहित बीमारी या विकार का लक्षण होता है।</a:t>
            </a:r>
          </a:p>
          <a:p>
            <a:r>
              <a:rPr lang="hi-IN" sz="2800" dirty="0"/>
              <a:t>रोगी अक्सर इसे एक अजीब सी अनुभूति के रूप में वर्णित करता है, जैसे कि चक्कर आना, क्षणिक स्मृतिलोप या वर्टिगो (कमरे में करवटें बदलने जैसा एहसास) या चक्कर आना।</a:t>
            </a:r>
          </a:p>
          <a:p>
            <a:r>
              <a:rPr lang="hi-IN" sz="2800" dirty="0"/>
              <a:t>गति या चक्कर आने की अनुभूति अक्सर परिधीय संतुलन बनाए रखने वाले अंगों या संतुलन या मुद्रा के केंद्रीय नियंत्रण तंत्र के कार्य में परिवर्तन के कारण होती है।</a:t>
            </a:r>
            <a:endParaRPr lang="en-IN" sz="2800" dirty="0"/>
          </a:p>
        </p:txBody>
      </p:sp>
    </p:spTree>
    <p:extLst>
      <p:ext uri="{BB962C8B-B14F-4D97-AF65-F5344CB8AC3E}">
        <p14:creationId xmlns:p14="http://schemas.microsoft.com/office/powerpoint/2010/main" val="795161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7211"/>
            <a:ext cx="7888070" cy="877189"/>
          </a:xfrm>
        </p:spPr>
        <p:txBody>
          <a:bodyPr>
            <a:normAutofit/>
          </a:bodyPr>
          <a:lstStyle/>
          <a:p>
            <a:pPr algn="ctr"/>
            <a:r>
              <a:rPr lang="hi-IN" sz="4000" b="1" u="sng" dirty="0">
                <a:solidFill>
                  <a:srgbClr val="FF0000"/>
                </a:solidFill>
                <a:latin typeface="+mn-lt"/>
              </a:rPr>
              <a:t>उद्देश्य</a:t>
            </a:r>
            <a:endParaRPr lang="en-GB" sz="4000" dirty="0">
              <a:latin typeface="+mn-lt"/>
            </a:endParaRPr>
          </a:p>
        </p:txBody>
      </p:sp>
      <p:sp>
        <p:nvSpPr>
          <p:cNvPr id="3" name="Content Placeholder 2"/>
          <p:cNvSpPr>
            <a:spLocks noGrp="1"/>
          </p:cNvSpPr>
          <p:nvPr>
            <p:ph idx="1"/>
          </p:nvPr>
        </p:nvSpPr>
        <p:spPr>
          <a:xfrm>
            <a:off x="628759" y="2205732"/>
            <a:ext cx="7888070" cy="1695232"/>
          </a:xfrm>
        </p:spPr>
        <p:txBody>
          <a:bodyPr>
            <a:normAutofit fontScale="92500" lnSpcReduction="10000"/>
          </a:bodyPr>
          <a:lstStyle/>
          <a:p>
            <a:pPr algn="just">
              <a:lnSpc>
                <a:spcPct val="110000"/>
              </a:lnSpc>
              <a:buNone/>
            </a:pPr>
            <a:r>
              <a:rPr lang="en-US" sz="4100" b="1" dirty="0">
                <a:solidFill>
                  <a:srgbClr val="0070C0"/>
                </a:solidFill>
              </a:rPr>
              <a:t>2</a:t>
            </a:r>
            <a:r>
              <a:rPr lang="en-US" sz="3200" b="1" dirty="0">
                <a:solidFill>
                  <a:srgbClr val="0070C0"/>
                </a:solidFill>
              </a:rPr>
              <a:t>. </a:t>
            </a:r>
            <a:r>
              <a:rPr lang="hi-IN" sz="3200" b="1" dirty="0">
                <a:solidFill>
                  <a:srgbClr val="0070C0"/>
                </a:solidFill>
              </a:rPr>
              <a:t>दौरे के लिए अस्पताल पहुंचने से पहले उपचार के चार चरणों की सूची बनाएं, जबकि मरीज को अभी भी दौरा पड़ रहा हो।</a:t>
            </a:r>
            <a:endParaRPr lang="en-GB" dirty="0"/>
          </a:p>
        </p:txBody>
      </p:sp>
      <p:sp>
        <p:nvSpPr>
          <p:cNvPr id="4" name="TextBox 3"/>
          <p:cNvSpPr txBox="1"/>
          <p:nvPr/>
        </p:nvSpPr>
        <p:spPr>
          <a:xfrm>
            <a:off x="209875" y="1128514"/>
            <a:ext cx="8174033" cy="1077218"/>
          </a:xfrm>
          <a:prstGeom prst="rect">
            <a:avLst/>
          </a:prstGeom>
          <a:noFill/>
        </p:spPr>
        <p:txBody>
          <a:bodyPr wrap="none" rtlCol="0">
            <a:spAutoFit/>
          </a:bodyPr>
          <a:lstStyle/>
          <a:p>
            <a:r>
              <a:rPr lang="hi-IN" sz="3200" b="1" dirty="0">
                <a:solidFill>
                  <a:srgbClr val="7030A0"/>
                </a:solidFill>
                <a:cs typeface="Times New Roman" pitchFamily="18" charset="0"/>
              </a:rPr>
              <a:t>इस पाठ के पूरा होने पर, आप निम्न में सक्षम होंगे</a:t>
            </a:r>
            <a:r>
              <a:rPr lang="en-US" sz="3200" b="1" dirty="0">
                <a:solidFill>
                  <a:srgbClr val="7030A0"/>
                </a:solidFill>
                <a:cs typeface="Times New Roman" pitchFamily="18" charset="0"/>
              </a:rPr>
              <a:t>:</a:t>
            </a:r>
          </a:p>
          <a:p>
            <a:pPr>
              <a:tabLst>
                <a:tab pos="793750" algn="l"/>
              </a:tabLst>
            </a:pPr>
            <a:r>
              <a:rPr lang="en-US" sz="3200" b="1" dirty="0">
                <a:cs typeface="Times New Roman" pitchFamily="18" charset="0"/>
              </a:rPr>
              <a:t>    </a:t>
            </a:r>
            <a:r>
              <a:rPr lang="en-US" sz="3200" b="1" dirty="0">
                <a:solidFill>
                  <a:srgbClr val="0070C0"/>
                </a:solidFill>
                <a:cs typeface="Times New Roman" pitchFamily="18" charset="0"/>
              </a:rPr>
              <a:t>1. </a:t>
            </a:r>
            <a:r>
              <a:rPr lang="hi-IN" sz="3200" b="1" dirty="0">
                <a:solidFill>
                  <a:srgbClr val="0070C0"/>
                </a:solidFill>
                <a:cs typeface="Times New Roman" pitchFamily="18" charset="0"/>
              </a:rPr>
              <a:t>दौरे की बीमारी को परिभाषित करें</a:t>
            </a:r>
            <a:endParaRPr lang="en-US" dirty="0">
              <a:solidFill>
                <a:srgbClr val="0070C0"/>
              </a:solidFill>
            </a:endParaRPr>
          </a:p>
        </p:txBody>
      </p:sp>
      <p:sp>
        <p:nvSpPr>
          <p:cNvPr id="5" name="TextBox 4"/>
          <p:cNvSpPr txBox="1"/>
          <p:nvPr/>
        </p:nvSpPr>
        <p:spPr>
          <a:xfrm>
            <a:off x="563383" y="3856580"/>
            <a:ext cx="7953446" cy="1569660"/>
          </a:xfrm>
          <a:prstGeom prst="rect">
            <a:avLst/>
          </a:prstGeom>
          <a:noFill/>
        </p:spPr>
        <p:txBody>
          <a:bodyPr wrap="square" rtlCol="0">
            <a:spAutoFit/>
          </a:bodyPr>
          <a:lstStyle/>
          <a:p>
            <a:pPr marL="514350" indent="-514350">
              <a:buAutoNum type="arabicPeriod" startAt="3"/>
            </a:pPr>
            <a:r>
              <a:rPr lang="hi-IN" sz="3200" b="1" dirty="0">
                <a:solidFill>
                  <a:srgbClr val="0070C0"/>
                </a:solidFill>
                <a:cs typeface="Times New Roman" pitchFamily="18" charset="0"/>
              </a:rPr>
              <a:t>दौरा समाप्त होने के बाद अस्पताल-पूर्व उपचार के लिए पांच अतिरिक्त चरणों की सूची बनाएं।</a:t>
            </a:r>
            <a:endParaRPr lang="en-US" dirty="0">
              <a:solidFill>
                <a:srgbClr val="0070C0"/>
              </a:solidFill>
            </a:endParaRPr>
          </a:p>
        </p:txBody>
      </p:sp>
      <p:sp>
        <p:nvSpPr>
          <p:cNvPr id="6" name="TextBox 5"/>
          <p:cNvSpPr txBox="1"/>
          <p:nvPr/>
        </p:nvSpPr>
        <p:spPr>
          <a:xfrm>
            <a:off x="350982" y="5426240"/>
            <a:ext cx="8032926" cy="1077218"/>
          </a:xfrm>
          <a:prstGeom prst="rect">
            <a:avLst/>
          </a:prstGeom>
          <a:noFill/>
        </p:spPr>
        <p:txBody>
          <a:bodyPr wrap="square" rtlCol="0">
            <a:spAutoFit/>
          </a:bodyPr>
          <a:lstStyle/>
          <a:p>
            <a:pPr marL="514350" indent="-514350" algn="just">
              <a:lnSpc>
                <a:spcPct val="100000"/>
              </a:lnSpc>
            </a:pPr>
            <a:r>
              <a:rPr lang="en-US" sz="3200" b="1" dirty="0">
                <a:cs typeface="Times New Roman" pitchFamily="18" charset="0"/>
              </a:rPr>
              <a:t>  </a:t>
            </a:r>
            <a:r>
              <a:rPr lang="en-US" sz="3200" b="1" dirty="0">
                <a:solidFill>
                  <a:srgbClr val="0070C0"/>
                </a:solidFill>
                <a:cs typeface="Times New Roman" pitchFamily="18" charset="0"/>
              </a:rPr>
              <a:t>4. </a:t>
            </a:r>
            <a:r>
              <a:rPr lang="hi-IN" sz="3200" b="1" dirty="0">
                <a:solidFill>
                  <a:srgbClr val="00B0F0"/>
                </a:solidFill>
              </a:rPr>
              <a:t>अस्थायी रूप से चेतना खोने के कारणों और प्रबंधन के चरणों की सूची बनाइए।</a:t>
            </a:r>
            <a:endParaRPr lang="en-US" sz="3200" b="1" dirty="0">
              <a:solidFill>
                <a:srgbClr val="00B0F0"/>
              </a:solidFill>
            </a:endParaRPr>
          </a:p>
        </p:txBody>
      </p:sp>
    </p:spTree>
    <p:extLst>
      <p:ext uri="{BB962C8B-B14F-4D97-AF65-F5344CB8AC3E}">
        <p14:creationId xmlns:p14="http://schemas.microsoft.com/office/powerpoint/2010/main" val="18655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0-#ppt_w/2"/>
                                          </p:val>
                                        </p:tav>
                                        <p:tav tm="100000">
                                          <p:val>
                                            <p:strVal val="#ppt_x"/>
                                          </p:val>
                                        </p:tav>
                                      </p:tavLst>
                                    </p:anim>
                                    <p:anim calcmode="lin" valueType="num">
                                      <p:cBhvr additive="base">
                                        <p:cTn id="26"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694" y="365126"/>
            <a:ext cx="8597153" cy="1325563"/>
          </a:xfrm>
        </p:spPr>
        <p:txBody>
          <a:bodyPr>
            <a:normAutofit/>
          </a:bodyPr>
          <a:lstStyle/>
          <a:p>
            <a:pPr algn="l"/>
            <a:r>
              <a:rPr lang="en-US" sz="3200" b="1" dirty="0"/>
              <a:t>                          </a:t>
            </a:r>
            <a:endParaRPr lang="en-US" sz="3200" dirty="0"/>
          </a:p>
        </p:txBody>
      </p:sp>
      <p:sp>
        <p:nvSpPr>
          <p:cNvPr id="3" name="TextBox 2"/>
          <p:cNvSpPr txBox="1"/>
          <p:nvPr/>
        </p:nvSpPr>
        <p:spPr>
          <a:xfrm>
            <a:off x="1895178" y="79513"/>
            <a:ext cx="6065460" cy="584775"/>
          </a:xfrm>
          <a:prstGeom prst="rect">
            <a:avLst/>
          </a:prstGeom>
          <a:noFill/>
        </p:spPr>
        <p:txBody>
          <a:bodyPr wrap="square" rtlCol="0">
            <a:spAutoFit/>
          </a:bodyPr>
          <a:lstStyle/>
          <a:p>
            <a:pPr algn="just"/>
            <a:r>
              <a:rPr lang="hi-IN" sz="3200" b="1" u="sng" dirty="0">
                <a:solidFill>
                  <a:srgbClr val="00B0F0"/>
                </a:solidFill>
              </a:rPr>
              <a:t>बेहोशी के कारण</a:t>
            </a:r>
            <a:endParaRPr lang="en-IN" sz="3200" dirty="0">
              <a:solidFill>
                <a:srgbClr val="00B0F0"/>
              </a:solidFill>
            </a:endParaRPr>
          </a:p>
        </p:txBody>
      </p:sp>
      <p:sp>
        <p:nvSpPr>
          <p:cNvPr id="4" name="TextBox 3"/>
          <p:cNvSpPr txBox="1"/>
          <p:nvPr/>
        </p:nvSpPr>
        <p:spPr>
          <a:xfrm>
            <a:off x="1943439" y="838200"/>
            <a:ext cx="184731" cy="707886"/>
          </a:xfrm>
          <a:prstGeom prst="rect">
            <a:avLst/>
          </a:prstGeom>
          <a:noFill/>
        </p:spPr>
        <p:txBody>
          <a:bodyPr wrap="none" rtlCol="0">
            <a:spAutoFit/>
          </a:bodyPr>
          <a:lstStyle/>
          <a:p>
            <a:endParaRPr lang="en-US" sz="4000" b="1" u="sng" dirty="0"/>
          </a:p>
        </p:txBody>
      </p:sp>
      <p:sp>
        <p:nvSpPr>
          <p:cNvPr id="5" name="TextBox 4"/>
          <p:cNvSpPr txBox="1"/>
          <p:nvPr/>
        </p:nvSpPr>
        <p:spPr>
          <a:xfrm>
            <a:off x="627530" y="796667"/>
            <a:ext cx="8211670" cy="5509200"/>
          </a:xfrm>
          <a:prstGeom prst="rect">
            <a:avLst/>
          </a:prstGeom>
          <a:noFill/>
        </p:spPr>
        <p:txBody>
          <a:bodyPr wrap="square" rtlCol="0">
            <a:spAutoFit/>
          </a:bodyPr>
          <a:lstStyle/>
          <a:p>
            <a:r>
              <a:rPr lang="hi-IN" sz="3200" dirty="0"/>
              <a:t>चक्कर आना या क्षणिक चेतना का लोप (ब्लैकआउट) कई कारणों से हो सकता है, जैसे</a:t>
            </a:r>
          </a:p>
          <a:p>
            <a:pPr marL="457200" indent="-457200">
              <a:buFont typeface="Arial" panose="020B0604020202020204" pitchFamily="34" charset="0"/>
              <a:buChar char="•"/>
            </a:pPr>
            <a:r>
              <a:rPr lang="hi-IN" sz="3200" dirty="0"/>
              <a:t>हाइपोग्लाइसीमिया</a:t>
            </a:r>
          </a:p>
          <a:p>
            <a:pPr marL="457200" indent="-457200">
              <a:buFont typeface="Arial" panose="020B0604020202020204" pitchFamily="34" charset="0"/>
              <a:buChar char="•"/>
            </a:pPr>
            <a:r>
              <a:rPr lang="hi-IN" sz="3200" dirty="0"/>
              <a:t>चिंता</a:t>
            </a:r>
          </a:p>
          <a:p>
            <a:pPr marL="457200" indent="-457200">
              <a:buFont typeface="Arial" panose="020B0604020202020204" pitchFamily="34" charset="0"/>
              <a:buChar char="•"/>
            </a:pPr>
            <a:r>
              <a:rPr lang="hi-IN" sz="3200" dirty="0"/>
              <a:t>हाइपरवेंटिलेशन</a:t>
            </a:r>
          </a:p>
          <a:p>
            <a:pPr marL="457200" indent="-457200">
              <a:buFont typeface="Arial" panose="020B0604020202020204" pitchFamily="34" charset="0"/>
              <a:buChar char="•"/>
            </a:pPr>
            <a:r>
              <a:rPr lang="hi-IN" sz="3200" dirty="0"/>
              <a:t>पैनिक अटैक</a:t>
            </a:r>
          </a:p>
          <a:p>
            <a:pPr marL="457200" indent="-457200">
              <a:buFont typeface="Arial" panose="020B0604020202020204" pitchFamily="34" charset="0"/>
              <a:buChar char="•"/>
            </a:pPr>
            <a:r>
              <a:rPr lang="hi-IN" sz="3200" dirty="0"/>
              <a:t>दौरे</a:t>
            </a:r>
          </a:p>
          <a:p>
            <a:pPr marL="457200" indent="-457200">
              <a:buFont typeface="Arial" panose="020B0604020202020204" pitchFamily="34" charset="0"/>
              <a:buChar char="•"/>
            </a:pPr>
            <a:r>
              <a:rPr lang="hi-IN" sz="3200" dirty="0"/>
              <a:t>सिर में चोट लगने के बाद</a:t>
            </a:r>
          </a:p>
          <a:p>
            <a:pPr marL="457200" indent="-457200">
              <a:buFont typeface="Arial" panose="020B0604020202020204" pitchFamily="34" charset="0"/>
              <a:buChar char="•"/>
            </a:pPr>
            <a:r>
              <a:rPr lang="hi-IN" sz="3200" dirty="0"/>
              <a:t>महाधमनी संकुचन</a:t>
            </a:r>
          </a:p>
          <a:p>
            <a:pPr marL="457200" indent="-457200">
              <a:buFont typeface="Arial" panose="020B0604020202020204" pitchFamily="34" charset="0"/>
              <a:buChar char="•"/>
            </a:pPr>
            <a:r>
              <a:rPr lang="hi-IN" sz="3200" dirty="0"/>
              <a:t>अतालता (हृदय की लय में गड़बड़ी)</a:t>
            </a:r>
          </a:p>
          <a:p>
            <a:pPr marL="457200" indent="-457200">
              <a:buFont typeface="Arial" panose="020B0604020202020204" pitchFamily="34" charset="0"/>
              <a:buChar char="•"/>
            </a:pPr>
            <a:r>
              <a:rPr lang="hi-IN" sz="3200" dirty="0"/>
              <a:t>सीवीए का क्षणिक इस्केमिक अटैक</a:t>
            </a:r>
            <a:endParaRPr lang="en-IN" sz="3200" dirty="0"/>
          </a:p>
        </p:txBody>
      </p:sp>
    </p:spTree>
    <p:extLst>
      <p:ext uri="{BB962C8B-B14F-4D97-AF65-F5344CB8AC3E}">
        <p14:creationId xmlns:p14="http://schemas.microsoft.com/office/powerpoint/2010/main" val="1080452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694" y="365126"/>
            <a:ext cx="8597153" cy="1325563"/>
          </a:xfrm>
        </p:spPr>
        <p:txBody>
          <a:bodyPr>
            <a:normAutofit/>
          </a:bodyPr>
          <a:lstStyle/>
          <a:p>
            <a:pPr algn="l"/>
            <a:r>
              <a:rPr lang="en-US" sz="3200" b="1" dirty="0"/>
              <a:t>                          </a:t>
            </a:r>
            <a:endParaRPr lang="en-US" sz="3200" dirty="0"/>
          </a:p>
        </p:txBody>
      </p:sp>
      <p:sp>
        <p:nvSpPr>
          <p:cNvPr id="3" name="TextBox 2"/>
          <p:cNvSpPr txBox="1"/>
          <p:nvPr/>
        </p:nvSpPr>
        <p:spPr>
          <a:xfrm>
            <a:off x="2784197" y="517025"/>
            <a:ext cx="3577194" cy="584775"/>
          </a:xfrm>
          <a:prstGeom prst="rect">
            <a:avLst/>
          </a:prstGeom>
          <a:noFill/>
        </p:spPr>
        <p:txBody>
          <a:bodyPr wrap="square" rtlCol="0">
            <a:spAutoFit/>
          </a:bodyPr>
          <a:lstStyle/>
          <a:p>
            <a:r>
              <a:rPr lang="hi-IN" sz="3200" b="1" u="sng" dirty="0">
                <a:solidFill>
                  <a:srgbClr val="00B0F0"/>
                </a:solidFill>
              </a:rPr>
              <a:t>बेहोशी का प्रबंधन</a:t>
            </a:r>
            <a:endParaRPr lang="en-IN" sz="3200" b="1" dirty="0">
              <a:solidFill>
                <a:srgbClr val="00B0F0"/>
              </a:solidFill>
            </a:endParaRPr>
          </a:p>
        </p:txBody>
      </p:sp>
      <p:sp>
        <p:nvSpPr>
          <p:cNvPr id="4" name="TextBox 3"/>
          <p:cNvSpPr txBox="1"/>
          <p:nvPr/>
        </p:nvSpPr>
        <p:spPr>
          <a:xfrm>
            <a:off x="1943439" y="838200"/>
            <a:ext cx="184731" cy="707886"/>
          </a:xfrm>
          <a:prstGeom prst="rect">
            <a:avLst/>
          </a:prstGeom>
          <a:noFill/>
        </p:spPr>
        <p:txBody>
          <a:bodyPr wrap="none" rtlCol="0">
            <a:spAutoFit/>
          </a:bodyPr>
          <a:lstStyle/>
          <a:p>
            <a:endParaRPr lang="en-US" sz="4000" b="1" u="sng" dirty="0"/>
          </a:p>
        </p:txBody>
      </p:sp>
      <p:sp>
        <p:nvSpPr>
          <p:cNvPr id="5" name="TextBox 4"/>
          <p:cNvSpPr txBox="1"/>
          <p:nvPr/>
        </p:nvSpPr>
        <p:spPr>
          <a:xfrm>
            <a:off x="466959" y="1192143"/>
            <a:ext cx="8211670" cy="5509200"/>
          </a:xfrm>
          <a:prstGeom prst="rect">
            <a:avLst/>
          </a:prstGeom>
          <a:noFill/>
        </p:spPr>
        <p:txBody>
          <a:bodyPr wrap="square" rtlCol="0">
            <a:spAutoFit/>
          </a:bodyPr>
          <a:lstStyle/>
          <a:p>
            <a:pPr marL="914400" lvl="1" indent="-457200">
              <a:buFont typeface="Arial" pitchFamily="34" charset="0"/>
              <a:buChar char="•"/>
            </a:pPr>
            <a:r>
              <a:rPr lang="hi-IN" sz="3200" dirty="0">
                <a:solidFill>
                  <a:srgbClr val="002060"/>
                </a:solidFill>
              </a:rPr>
              <a:t>रोगी को अचानक गिरने और आगे की चोट लगने से बचाना</a:t>
            </a:r>
          </a:p>
          <a:p>
            <a:pPr marL="914400" lvl="1" indent="-457200">
              <a:buFont typeface="Arial" pitchFamily="34" charset="0"/>
              <a:buChar char="•"/>
            </a:pPr>
            <a:r>
              <a:rPr lang="hi-IN" sz="3200" dirty="0">
                <a:solidFill>
                  <a:srgbClr val="002060"/>
                </a:solidFill>
              </a:rPr>
              <a:t>सुनिश्चित करें कि रोगी पीठ के बल लेटा हो और उसका सिर नीचे हो ताकि बेहतर मस्तिष्कीय परिसंचरण हो सके।</a:t>
            </a:r>
          </a:p>
          <a:p>
            <a:pPr marL="914400" lvl="1" indent="-457200">
              <a:buFont typeface="Arial" pitchFamily="34" charset="0"/>
              <a:buChar char="•"/>
            </a:pPr>
            <a:r>
              <a:rPr lang="hi-IN" sz="3200" dirty="0">
                <a:solidFill>
                  <a:srgbClr val="002060"/>
                </a:solidFill>
              </a:rPr>
              <a:t>वायुमार्ग खुला रखें</a:t>
            </a:r>
          </a:p>
          <a:p>
            <a:pPr marL="914400" lvl="1" indent="-457200">
              <a:buFont typeface="Arial" pitchFamily="34" charset="0"/>
              <a:buChar char="•"/>
            </a:pPr>
            <a:r>
              <a:rPr lang="hi-IN" sz="3200" dirty="0">
                <a:solidFill>
                  <a:srgbClr val="002060"/>
                </a:solidFill>
              </a:rPr>
              <a:t>रोगी के स्थिर होने तक उच्च ऑक्सीजन प्रवाह प्रदान करें</a:t>
            </a:r>
          </a:p>
          <a:p>
            <a:pPr marL="914400" lvl="1" indent="-457200">
              <a:buFont typeface="Arial" pitchFamily="34" charset="0"/>
              <a:buChar char="•"/>
            </a:pPr>
            <a:r>
              <a:rPr lang="hi-IN" sz="3200" dirty="0">
                <a:solidFill>
                  <a:srgbClr val="002060"/>
                </a:solidFill>
              </a:rPr>
              <a:t>उपरोक्त किसी भी कारण की विस्तृत जाँच और आगे के मूल्यांकन एवं प्रबंधन के लिए तत्काल रेफरल की आवश्यकता है।</a:t>
            </a:r>
            <a:endParaRPr lang="en-IN" sz="3200" dirty="0">
              <a:solidFill>
                <a:srgbClr val="002060"/>
              </a:solidFill>
            </a:endParaRPr>
          </a:p>
        </p:txBody>
      </p:sp>
    </p:spTree>
    <p:extLst>
      <p:ext uri="{BB962C8B-B14F-4D97-AF65-F5344CB8AC3E}">
        <p14:creationId xmlns:p14="http://schemas.microsoft.com/office/powerpoint/2010/main" val="4020638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57923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6" y="2686050"/>
            <a:ext cx="5267245" cy="1371600"/>
          </a:xfrm>
        </p:spPr>
        <p:txBody>
          <a:bodyPr>
            <a:normAutofit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3841398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6818"/>
            <a:ext cx="7888070" cy="1325563"/>
          </a:xfrm>
        </p:spPr>
        <p:txBody>
          <a:bodyPr>
            <a:normAutofit/>
          </a:bodyPr>
          <a:lstStyle/>
          <a:p>
            <a:pPr algn="ctr"/>
            <a:r>
              <a:rPr lang="hi-IN" sz="4000" b="1" u="sng" dirty="0">
                <a:solidFill>
                  <a:srgbClr val="FF0000"/>
                </a:solidFill>
                <a:latin typeface="+mn-lt"/>
              </a:rPr>
              <a:t>दौरे</a:t>
            </a:r>
            <a:endParaRPr lang="en-GB" sz="4000" dirty="0">
              <a:solidFill>
                <a:srgbClr val="FF0000"/>
              </a:solidFill>
              <a:latin typeface="+mn-lt"/>
            </a:endParaRPr>
          </a:p>
        </p:txBody>
      </p:sp>
      <p:sp>
        <p:nvSpPr>
          <p:cNvPr id="3" name="Content Placeholder 2"/>
          <p:cNvSpPr>
            <a:spLocks noGrp="1"/>
          </p:cNvSpPr>
          <p:nvPr>
            <p:ph idx="1"/>
          </p:nvPr>
        </p:nvSpPr>
        <p:spPr>
          <a:xfrm>
            <a:off x="913569" y="4437090"/>
            <a:ext cx="7888070" cy="1558976"/>
          </a:xfrm>
        </p:spPr>
        <p:txBody>
          <a:bodyPr>
            <a:normAutofit/>
          </a:bodyPr>
          <a:lstStyle/>
          <a:p>
            <a:pPr algn="just">
              <a:lnSpc>
                <a:spcPct val="100000"/>
              </a:lnSpc>
              <a:buNone/>
            </a:pPr>
            <a:r>
              <a:rPr lang="en-US" sz="2000" b="1" dirty="0"/>
              <a:t> </a:t>
            </a:r>
            <a:r>
              <a:rPr lang="hi-IN" sz="3200" b="1" dirty="0">
                <a:solidFill>
                  <a:srgbClr val="00B0F0"/>
                </a:solidFill>
              </a:rPr>
              <a:t>यदि मस्तिष्क के सामान्य कार्य बाधित हो जाएं तो उसकी विद्युतीय गतिविधि अनियमित हो सकती है।</a:t>
            </a:r>
            <a:endParaRPr lang="en-GB" sz="1600" dirty="0">
              <a:solidFill>
                <a:srgbClr val="00B0F0"/>
              </a:solidFill>
            </a:endParaRPr>
          </a:p>
        </p:txBody>
      </p:sp>
      <p:sp>
        <p:nvSpPr>
          <p:cNvPr id="4" name="TextBox 3"/>
          <p:cNvSpPr txBox="1"/>
          <p:nvPr/>
        </p:nvSpPr>
        <p:spPr>
          <a:xfrm>
            <a:off x="1019331" y="1603948"/>
            <a:ext cx="7782308" cy="1569660"/>
          </a:xfrm>
          <a:prstGeom prst="rect">
            <a:avLst/>
          </a:prstGeom>
          <a:noFill/>
        </p:spPr>
        <p:txBody>
          <a:bodyPr wrap="square" rtlCol="0">
            <a:spAutoFit/>
          </a:bodyPr>
          <a:lstStyle/>
          <a:p>
            <a:r>
              <a:rPr lang="hi-IN" sz="3200" b="1" dirty="0">
                <a:solidFill>
                  <a:srgbClr val="00B0F0"/>
                </a:solidFill>
              </a:rPr>
              <a:t>मस्तिष्क में बड़े पैमाने पर विद्युत निर्वहन के कारण मानसिक स्थिति में अचानक और अस्थायी परिवर्तन।</a:t>
            </a:r>
            <a:endParaRPr lang="en-US" dirty="0"/>
          </a:p>
        </p:txBody>
      </p:sp>
      <p:sp>
        <p:nvSpPr>
          <p:cNvPr id="5" name="TextBox 4"/>
          <p:cNvSpPr txBox="1"/>
          <p:nvPr/>
        </p:nvSpPr>
        <p:spPr>
          <a:xfrm>
            <a:off x="1064300" y="3282839"/>
            <a:ext cx="7129644" cy="1077218"/>
          </a:xfrm>
          <a:prstGeom prst="rect">
            <a:avLst/>
          </a:prstGeom>
          <a:noFill/>
        </p:spPr>
        <p:txBody>
          <a:bodyPr wrap="square" rtlCol="0">
            <a:spAutoFit/>
          </a:bodyPr>
          <a:lstStyle/>
          <a:p>
            <a:r>
              <a:rPr lang="hi-IN" sz="3200" b="1" dirty="0">
                <a:solidFill>
                  <a:srgbClr val="00B0F0"/>
                </a:solidFill>
              </a:rPr>
              <a:t>दौरे तंत्रिका तंत्र की खराबी के कारण होते हैं।</a:t>
            </a:r>
            <a:endParaRPr lang="en-US" dirty="0"/>
          </a:p>
        </p:txBody>
      </p:sp>
    </p:spTree>
    <p:extLst>
      <p:ext uri="{BB962C8B-B14F-4D97-AF65-F5344CB8AC3E}">
        <p14:creationId xmlns:p14="http://schemas.microsoft.com/office/powerpoint/2010/main" val="29185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42990"/>
            <a:ext cx="7888070" cy="1655240"/>
          </a:xfrm>
        </p:spPr>
        <p:txBody>
          <a:bodyPr>
            <a:normAutofit/>
          </a:bodyPr>
          <a:lstStyle/>
          <a:p>
            <a:pPr>
              <a:lnSpc>
                <a:spcPct val="100000"/>
              </a:lnSpc>
            </a:pPr>
            <a:r>
              <a:rPr lang="hi-IN" sz="3200" b="1" dirty="0">
                <a:solidFill>
                  <a:srgbClr val="00B0F0"/>
                </a:solidFill>
              </a:rPr>
              <a:t>दौरा पड़ने से व्यक्ति की संवेदनाओं, व्यवहार और/या गतिविधियों में अचानक परिवर्तन आ सकता है।</a:t>
            </a:r>
            <a:endParaRPr lang="en-GB" dirty="0"/>
          </a:p>
        </p:txBody>
      </p:sp>
      <p:sp>
        <p:nvSpPr>
          <p:cNvPr id="4" name="TextBox 3"/>
          <p:cNvSpPr txBox="1"/>
          <p:nvPr/>
        </p:nvSpPr>
        <p:spPr>
          <a:xfrm>
            <a:off x="882659" y="4417802"/>
            <a:ext cx="7634170" cy="1569660"/>
          </a:xfrm>
          <a:prstGeom prst="rect">
            <a:avLst/>
          </a:prstGeom>
          <a:noFill/>
        </p:spPr>
        <p:txBody>
          <a:bodyPr wrap="square" rtlCol="0">
            <a:spAutoFit/>
          </a:bodyPr>
          <a:lstStyle/>
          <a:p>
            <a:r>
              <a:rPr lang="hi-IN" sz="3200" b="1" dirty="0">
                <a:solidFill>
                  <a:srgbClr val="00B0F0"/>
                </a:solidFill>
              </a:rPr>
              <a:t>दौरे पड़ना अपने आप में कोई बीमारी नहीं है, बल्कि यह किसी अंतर्निहित दोष, चोट या रोग का संकेत है।</a:t>
            </a:r>
            <a:endParaRPr lang="en-US" dirty="0"/>
          </a:p>
        </p:txBody>
      </p:sp>
      <p:sp>
        <p:nvSpPr>
          <p:cNvPr id="5" name="TextBox 4"/>
          <p:cNvSpPr txBox="1"/>
          <p:nvPr/>
        </p:nvSpPr>
        <p:spPr>
          <a:xfrm>
            <a:off x="944380" y="2773186"/>
            <a:ext cx="7572449" cy="1569660"/>
          </a:xfrm>
          <a:prstGeom prst="rect">
            <a:avLst/>
          </a:prstGeom>
          <a:noFill/>
        </p:spPr>
        <p:txBody>
          <a:bodyPr wrap="square" rtlCol="0">
            <a:spAutoFit/>
          </a:bodyPr>
          <a:lstStyle/>
          <a:p>
            <a:r>
              <a:rPr lang="hi-IN" sz="3200" b="1" dirty="0">
                <a:solidFill>
                  <a:srgbClr val="7030A0"/>
                </a:solidFill>
              </a:rPr>
              <a:t>कुछ दौरों में अनियंत्रित मांसपेशीय गतिविधियां शामिल होती हैं जिन्हें आक्षेप कहा जाता है।</a:t>
            </a:r>
            <a:endParaRPr lang="en-US" sz="3200" b="1" dirty="0">
              <a:solidFill>
                <a:srgbClr val="7030A0"/>
              </a:solidFill>
            </a:endParaRPr>
          </a:p>
        </p:txBody>
      </p:sp>
    </p:spTree>
    <p:extLst>
      <p:ext uri="{BB962C8B-B14F-4D97-AF65-F5344CB8AC3E}">
        <p14:creationId xmlns:p14="http://schemas.microsoft.com/office/powerpoint/2010/main" val="109090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08"/>
            <a:ext cx="7888070" cy="937854"/>
          </a:xfrm>
        </p:spPr>
        <p:txBody>
          <a:bodyPr>
            <a:normAutofit/>
          </a:bodyPr>
          <a:lstStyle/>
          <a:p>
            <a:pPr algn="ctr"/>
            <a:r>
              <a:rPr lang="hi-IN" sz="4000" b="1" u="sng" dirty="0">
                <a:solidFill>
                  <a:srgbClr val="FF0000"/>
                </a:solidFill>
                <a:latin typeface="+mn-lt"/>
              </a:rPr>
              <a:t>दौरे के कारण</a:t>
            </a:r>
            <a:endParaRPr lang="en-GB" sz="4000" dirty="0">
              <a:solidFill>
                <a:srgbClr val="FF0000"/>
              </a:solidFill>
              <a:latin typeface="+mn-lt"/>
            </a:endParaRPr>
          </a:p>
        </p:txBody>
      </p:sp>
      <p:sp>
        <p:nvSpPr>
          <p:cNvPr id="3" name="Content Placeholder 2"/>
          <p:cNvSpPr>
            <a:spLocks noGrp="1"/>
          </p:cNvSpPr>
          <p:nvPr>
            <p:ph idx="1"/>
          </p:nvPr>
        </p:nvSpPr>
        <p:spPr>
          <a:xfrm>
            <a:off x="628759" y="1028707"/>
            <a:ext cx="7888070" cy="665182"/>
          </a:xfrm>
        </p:spPr>
        <p:txBody>
          <a:bodyPr>
            <a:noAutofit/>
          </a:bodyPr>
          <a:lstStyle/>
          <a:p>
            <a:pPr indent="176213" algn="just">
              <a:spcAft>
                <a:spcPts val="1200"/>
              </a:spcAft>
              <a:buNone/>
            </a:pPr>
            <a:r>
              <a:rPr lang="hi-IN" sz="3200" b="1" dirty="0">
                <a:solidFill>
                  <a:srgbClr val="00B0F0"/>
                </a:solidFill>
              </a:rPr>
              <a:t>दौरे-रोधी दवा न लेना</a:t>
            </a:r>
            <a:endParaRPr lang="en-US" sz="3200" b="1" dirty="0">
              <a:solidFill>
                <a:srgbClr val="00B0F0"/>
              </a:solidFill>
            </a:endParaRPr>
          </a:p>
        </p:txBody>
      </p:sp>
      <p:sp>
        <p:nvSpPr>
          <p:cNvPr id="4" name="TextBox 3"/>
          <p:cNvSpPr txBox="1"/>
          <p:nvPr/>
        </p:nvSpPr>
        <p:spPr>
          <a:xfrm>
            <a:off x="1094280" y="4931771"/>
            <a:ext cx="5772286" cy="584775"/>
          </a:xfrm>
          <a:prstGeom prst="rect">
            <a:avLst/>
          </a:prstGeom>
          <a:noFill/>
        </p:spPr>
        <p:txBody>
          <a:bodyPr wrap="none" rtlCol="0">
            <a:spAutoFit/>
          </a:bodyPr>
          <a:lstStyle/>
          <a:p>
            <a:r>
              <a:rPr lang="hi-IN" sz="3200" b="1" dirty="0">
                <a:solidFill>
                  <a:srgbClr val="7030A0"/>
                </a:solidFill>
              </a:rPr>
              <a:t>सेरेब्रल वैस्कुलर दुर्घटना (सीवीए)।</a:t>
            </a:r>
            <a:endParaRPr lang="en-US" sz="3200" b="1" dirty="0">
              <a:solidFill>
                <a:srgbClr val="7030A0"/>
              </a:solidFill>
            </a:endParaRPr>
          </a:p>
        </p:txBody>
      </p:sp>
      <p:sp>
        <p:nvSpPr>
          <p:cNvPr id="5" name="TextBox 4"/>
          <p:cNvSpPr txBox="1"/>
          <p:nvPr/>
        </p:nvSpPr>
        <p:spPr>
          <a:xfrm>
            <a:off x="1079292" y="3702585"/>
            <a:ext cx="7094890" cy="1077218"/>
          </a:xfrm>
          <a:prstGeom prst="rect">
            <a:avLst/>
          </a:prstGeom>
          <a:noFill/>
        </p:spPr>
        <p:txBody>
          <a:bodyPr wrap="square" rtlCol="0">
            <a:spAutoFit/>
          </a:bodyPr>
          <a:lstStyle/>
          <a:p>
            <a:r>
              <a:rPr lang="hi-IN" sz="3200" b="1" dirty="0">
                <a:solidFill>
                  <a:srgbClr val="00B0F0"/>
                </a:solidFill>
              </a:rPr>
              <a:t>शराब और नशीली दवाओं के कारण विषाक्तता।</a:t>
            </a:r>
            <a:endParaRPr lang="en-US" sz="3200" b="1" dirty="0">
              <a:solidFill>
                <a:srgbClr val="00B0F0"/>
              </a:solidFill>
            </a:endParaRPr>
          </a:p>
        </p:txBody>
      </p:sp>
      <p:sp>
        <p:nvSpPr>
          <p:cNvPr id="6" name="TextBox 5"/>
          <p:cNvSpPr txBox="1"/>
          <p:nvPr/>
        </p:nvSpPr>
        <p:spPr>
          <a:xfrm>
            <a:off x="1019332" y="2998048"/>
            <a:ext cx="3312125" cy="584775"/>
          </a:xfrm>
          <a:prstGeom prst="rect">
            <a:avLst/>
          </a:prstGeom>
          <a:noFill/>
        </p:spPr>
        <p:txBody>
          <a:bodyPr wrap="none" rtlCol="0">
            <a:spAutoFit/>
          </a:bodyPr>
          <a:lstStyle/>
          <a:p>
            <a:r>
              <a:rPr lang="hi-IN" sz="3200" b="1" dirty="0">
                <a:solidFill>
                  <a:srgbClr val="7030A0"/>
                </a:solidFill>
              </a:rPr>
              <a:t>हाइपोग्लाइसीमिया।</a:t>
            </a:r>
            <a:endParaRPr lang="en-US" sz="3200" b="1" dirty="0">
              <a:solidFill>
                <a:srgbClr val="7030A0"/>
              </a:solidFill>
            </a:endParaRPr>
          </a:p>
        </p:txBody>
      </p:sp>
      <p:sp>
        <p:nvSpPr>
          <p:cNvPr id="7" name="TextBox 6"/>
          <p:cNvSpPr txBox="1"/>
          <p:nvPr/>
        </p:nvSpPr>
        <p:spPr>
          <a:xfrm>
            <a:off x="959373" y="2263531"/>
            <a:ext cx="1463862" cy="584775"/>
          </a:xfrm>
          <a:prstGeom prst="rect">
            <a:avLst/>
          </a:prstGeom>
          <a:noFill/>
        </p:spPr>
        <p:txBody>
          <a:bodyPr wrap="none" rtlCol="0">
            <a:spAutoFit/>
          </a:bodyPr>
          <a:lstStyle/>
          <a:p>
            <a:r>
              <a:rPr lang="en-US" sz="3200" b="1" dirty="0"/>
              <a:t> </a:t>
            </a:r>
            <a:r>
              <a:rPr lang="hi-IN" sz="3200" b="1" dirty="0">
                <a:solidFill>
                  <a:srgbClr val="00B0F0"/>
                </a:solidFill>
              </a:rPr>
              <a:t>मिरगी।</a:t>
            </a:r>
            <a:endParaRPr lang="en-US" sz="3200" b="1" dirty="0">
              <a:solidFill>
                <a:srgbClr val="00B0F0"/>
              </a:solidFill>
            </a:endParaRPr>
          </a:p>
        </p:txBody>
      </p:sp>
      <p:sp>
        <p:nvSpPr>
          <p:cNvPr id="8" name="TextBox 7"/>
          <p:cNvSpPr txBox="1"/>
          <p:nvPr/>
        </p:nvSpPr>
        <p:spPr>
          <a:xfrm>
            <a:off x="869431" y="1678905"/>
            <a:ext cx="4514377" cy="584775"/>
          </a:xfrm>
          <a:prstGeom prst="rect">
            <a:avLst/>
          </a:prstGeom>
          <a:noFill/>
        </p:spPr>
        <p:txBody>
          <a:bodyPr wrap="none" rtlCol="0">
            <a:spAutoFit/>
          </a:bodyPr>
          <a:lstStyle/>
          <a:p>
            <a:r>
              <a:rPr lang="en-US" sz="3200" b="1" dirty="0"/>
              <a:t> </a:t>
            </a:r>
            <a:r>
              <a:rPr lang="hi-IN" sz="3200" b="1" dirty="0"/>
              <a:t>पुरानी चिकित्सा स्थितियां</a:t>
            </a:r>
            <a:endParaRPr lang="en-US" sz="3200" b="1" dirty="0">
              <a:solidFill>
                <a:srgbClr val="7030A0"/>
              </a:solidFill>
            </a:endParaRPr>
          </a:p>
        </p:txBody>
      </p:sp>
    </p:spTree>
    <p:extLst>
      <p:ext uri="{BB962C8B-B14F-4D97-AF65-F5344CB8AC3E}">
        <p14:creationId xmlns:p14="http://schemas.microsoft.com/office/powerpoint/2010/main" val="3243317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08"/>
            <a:ext cx="7888070" cy="937854"/>
          </a:xfrm>
        </p:spPr>
        <p:txBody>
          <a:bodyPr>
            <a:normAutofit/>
          </a:bodyPr>
          <a:lstStyle/>
          <a:p>
            <a:pPr algn="ctr"/>
            <a:r>
              <a:rPr lang="hi-IN" sz="4000" b="1" u="sng" dirty="0">
                <a:solidFill>
                  <a:srgbClr val="FF0000"/>
                </a:solidFill>
                <a:latin typeface="+mn-lt"/>
              </a:rPr>
              <a:t>दौरे के कारण</a:t>
            </a:r>
            <a:endParaRPr lang="en-GB" sz="4000" dirty="0">
              <a:solidFill>
                <a:srgbClr val="FF0000"/>
              </a:solidFill>
              <a:latin typeface="+mn-lt"/>
            </a:endParaRPr>
          </a:p>
        </p:txBody>
      </p:sp>
      <p:sp>
        <p:nvSpPr>
          <p:cNvPr id="3" name="Content Placeholder 2"/>
          <p:cNvSpPr>
            <a:spLocks noGrp="1"/>
          </p:cNvSpPr>
          <p:nvPr>
            <p:ph idx="1"/>
          </p:nvPr>
        </p:nvSpPr>
        <p:spPr>
          <a:xfrm>
            <a:off x="628758" y="1178607"/>
            <a:ext cx="8516829" cy="620210"/>
          </a:xfrm>
        </p:spPr>
        <p:txBody>
          <a:bodyPr>
            <a:noAutofit/>
          </a:bodyPr>
          <a:lstStyle/>
          <a:p>
            <a:pPr indent="176213" algn="just">
              <a:spcAft>
                <a:spcPts val="1200"/>
              </a:spcAft>
              <a:buNone/>
            </a:pPr>
            <a:r>
              <a:rPr lang="hi-IN" b="1" dirty="0">
                <a:solidFill>
                  <a:srgbClr val="7030A0"/>
                </a:solidFill>
              </a:rPr>
              <a:t>बुखार (6 वर्ष से कम उम्र के बच्चों में सबसे आम</a:t>
            </a:r>
            <a:endParaRPr lang="en-US" b="1" dirty="0">
              <a:solidFill>
                <a:srgbClr val="00B0F0"/>
              </a:solidFill>
            </a:endParaRPr>
          </a:p>
        </p:txBody>
      </p:sp>
      <p:sp>
        <p:nvSpPr>
          <p:cNvPr id="4" name="TextBox 3"/>
          <p:cNvSpPr txBox="1"/>
          <p:nvPr/>
        </p:nvSpPr>
        <p:spPr>
          <a:xfrm>
            <a:off x="911361" y="4049434"/>
            <a:ext cx="8234227" cy="523220"/>
          </a:xfrm>
          <a:prstGeom prst="rect">
            <a:avLst/>
          </a:prstGeom>
          <a:noFill/>
        </p:spPr>
        <p:txBody>
          <a:bodyPr wrap="square" rtlCol="0">
            <a:spAutoFit/>
          </a:bodyPr>
          <a:lstStyle/>
          <a:p>
            <a:pPr algn="just">
              <a:lnSpc>
                <a:spcPct val="100000"/>
              </a:lnSpc>
              <a:spcBef>
                <a:spcPts val="600"/>
              </a:spcBef>
            </a:pPr>
            <a:r>
              <a:rPr lang="hi-IN" sz="2800" b="1" dirty="0">
                <a:solidFill>
                  <a:srgbClr val="00B0F0"/>
                </a:solidFill>
              </a:rPr>
              <a:t>एक्लेम्पसिया (गर्भावस्था की एक गंभीर जटिलता)</a:t>
            </a:r>
            <a:endParaRPr lang="en-US" sz="2800" b="1" dirty="0">
              <a:solidFill>
                <a:srgbClr val="00B0F0"/>
              </a:solidFill>
            </a:endParaRPr>
          </a:p>
        </p:txBody>
      </p:sp>
      <p:sp>
        <p:nvSpPr>
          <p:cNvPr id="5" name="TextBox 4"/>
          <p:cNvSpPr txBox="1"/>
          <p:nvPr/>
        </p:nvSpPr>
        <p:spPr>
          <a:xfrm>
            <a:off x="1034320" y="2890391"/>
            <a:ext cx="7508330" cy="954107"/>
          </a:xfrm>
          <a:prstGeom prst="rect">
            <a:avLst/>
          </a:prstGeom>
          <a:noFill/>
        </p:spPr>
        <p:txBody>
          <a:bodyPr wrap="square" rtlCol="0">
            <a:spAutoFit/>
          </a:bodyPr>
          <a:lstStyle/>
          <a:p>
            <a:pPr algn="just">
              <a:lnSpc>
                <a:spcPct val="100000"/>
              </a:lnSpc>
              <a:spcBef>
                <a:spcPts val="600"/>
              </a:spcBef>
              <a:spcAft>
                <a:spcPts val="1200"/>
              </a:spcAft>
            </a:pPr>
            <a:r>
              <a:rPr lang="hi-IN" sz="2800" b="1" dirty="0">
                <a:solidFill>
                  <a:srgbClr val="00B0F0"/>
                </a:solidFill>
              </a:rPr>
              <a:t>हाइपोक्सिया (रक्त में ऑक्सीजन का स्तर कम होना)।</a:t>
            </a:r>
            <a:endParaRPr lang="en-US" sz="2800" b="1" dirty="0">
              <a:solidFill>
                <a:srgbClr val="00B0F0"/>
              </a:solidFill>
            </a:endParaRPr>
          </a:p>
        </p:txBody>
      </p:sp>
      <p:sp>
        <p:nvSpPr>
          <p:cNvPr id="7" name="TextBox 6"/>
          <p:cNvSpPr txBox="1"/>
          <p:nvPr/>
        </p:nvSpPr>
        <p:spPr>
          <a:xfrm>
            <a:off x="869431" y="2317497"/>
            <a:ext cx="5161991" cy="584775"/>
          </a:xfrm>
          <a:prstGeom prst="rect">
            <a:avLst/>
          </a:prstGeom>
          <a:noFill/>
        </p:spPr>
        <p:txBody>
          <a:bodyPr wrap="none" rtlCol="0">
            <a:spAutoFit/>
          </a:bodyPr>
          <a:lstStyle/>
          <a:p>
            <a:pPr algn="just">
              <a:lnSpc>
                <a:spcPct val="100000"/>
              </a:lnSpc>
              <a:spcBef>
                <a:spcPts val="600"/>
              </a:spcBef>
              <a:spcAft>
                <a:spcPts val="1200"/>
              </a:spcAft>
            </a:pPr>
            <a:r>
              <a:rPr lang="en-US" sz="3200" b="1" dirty="0"/>
              <a:t> </a:t>
            </a:r>
            <a:r>
              <a:rPr lang="hi-IN" sz="2800" b="1" dirty="0">
                <a:solidFill>
                  <a:srgbClr val="7030A0"/>
                </a:solidFill>
              </a:rPr>
              <a:t>सिर में चोट या मस्तिष्क ट्यूमर।</a:t>
            </a:r>
            <a:endParaRPr lang="en-US" sz="3200" b="1" dirty="0">
              <a:solidFill>
                <a:srgbClr val="7030A0"/>
              </a:solidFill>
            </a:endParaRPr>
          </a:p>
        </p:txBody>
      </p:sp>
      <p:sp>
        <p:nvSpPr>
          <p:cNvPr id="8" name="TextBox 7"/>
          <p:cNvSpPr txBox="1"/>
          <p:nvPr/>
        </p:nvSpPr>
        <p:spPr>
          <a:xfrm>
            <a:off x="869431" y="1723875"/>
            <a:ext cx="1519968" cy="584775"/>
          </a:xfrm>
          <a:prstGeom prst="rect">
            <a:avLst/>
          </a:prstGeom>
          <a:noFill/>
        </p:spPr>
        <p:txBody>
          <a:bodyPr wrap="none" rtlCol="0">
            <a:spAutoFit/>
          </a:bodyPr>
          <a:lstStyle/>
          <a:p>
            <a:r>
              <a:rPr lang="en-US" sz="3200" b="1" dirty="0">
                <a:solidFill>
                  <a:srgbClr val="00B0F0"/>
                </a:solidFill>
              </a:rPr>
              <a:t> </a:t>
            </a:r>
            <a:r>
              <a:rPr lang="hi-IN" sz="2800" b="1" dirty="0">
                <a:solidFill>
                  <a:srgbClr val="00B0F0"/>
                </a:solidFill>
              </a:rPr>
              <a:t>संक्रमण।</a:t>
            </a:r>
            <a:endParaRPr lang="en-US" sz="3200" b="1" dirty="0">
              <a:solidFill>
                <a:srgbClr val="00B0F0"/>
              </a:solidFill>
            </a:endParaRPr>
          </a:p>
        </p:txBody>
      </p:sp>
      <p:sp>
        <p:nvSpPr>
          <p:cNvPr id="9" name="TextBox 8"/>
          <p:cNvSpPr txBox="1"/>
          <p:nvPr/>
        </p:nvSpPr>
        <p:spPr>
          <a:xfrm>
            <a:off x="949989" y="4777590"/>
            <a:ext cx="7676991" cy="1569660"/>
          </a:xfrm>
          <a:prstGeom prst="rect">
            <a:avLst/>
          </a:prstGeom>
          <a:noFill/>
        </p:spPr>
        <p:txBody>
          <a:bodyPr wrap="square" rtlCol="0">
            <a:spAutoFit/>
          </a:bodyPr>
          <a:lstStyle/>
          <a:p>
            <a:r>
              <a:rPr lang="hi-IN" sz="3200" b="1" dirty="0">
                <a:solidFill>
                  <a:srgbClr val="00B050"/>
                </a:solidFill>
              </a:rPr>
              <a:t>इस पाठ में दौरे पड़ने के तीन सबसे सामान्य कारणों पर चर्चा की जाएगी, जिनमें मिर्गी, बुखार और सिर में चोट शामिल हैं।</a:t>
            </a:r>
            <a:endParaRPr lang="en-US" sz="3200" b="1" dirty="0">
              <a:solidFill>
                <a:srgbClr val="00B050"/>
              </a:solidFill>
            </a:endParaRPr>
          </a:p>
        </p:txBody>
      </p:sp>
    </p:spTree>
    <p:extLst>
      <p:ext uri="{BB962C8B-B14F-4D97-AF65-F5344CB8AC3E}">
        <p14:creationId xmlns:p14="http://schemas.microsoft.com/office/powerpoint/2010/main" val="3243317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79386"/>
            <a:ext cx="7888070" cy="1325563"/>
          </a:xfrm>
        </p:spPr>
        <p:txBody>
          <a:bodyPr/>
          <a:lstStyle/>
          <a:p>
            <a:pPr algn="ctr"/>
            <a:r>
              <a:rPr lang="en-US" b="1" dirty="0">
                <a:solidFill>
                  <a:srgbClr val="FF0000"/>
                </a:solidFill>
                <a:latin typeface="+mn-lt"/>
              </a:rPr>
              <a:t> </a:t>
            </a:r>
            <a:r>
              <a:rPr lang="hi-IN" b="1" u="sng" dirty="0">
                <a:solidFill>
                  <a:srgbClr val="FF0000"/>
                </a:solidFill>
                <a:latin typeface="+mn-lt"/>
              </a:rPr>
              <a:t>मिरगी</a:t>
            </a:r>
            <a:endParaRPr lang="en-GB" dirty="0">
              <a:solidFill>
                <a:srgbClr val="FF0000"/>
              </a:solidFill>
              <a:latin typeface="+mn-lt"/>
            </a:endParaRPr>
          </a:p>
        </p:txBody>
      </p:sp>
      <p:sp>
        <p:nvSpPr>
          <p:cNvPr id="3" name="Content Placeholder 2"/>
          <p:cNvSpPr>
            <a:spLocks noGrp="1"/>
          </p:cNvSpPr>
          <p:nvPr>
            <p:ph idx="1"/>
          </p:nvPr>
        </p:nvSpPr>
        <p:spPr>
          <a:xfrm>
            <a:off x="628759" y="1590677"/>
            <a:ext cx="7888070" cy="4729167"/>
          </a:xfrm>
        </p:spPr>
        <p:txBody>
          <a:bodyPr>
            <a:normAutofit fontScale="92500" lnSpcReduction="10000"/>
          </a:bodyPr>
          <a:lstStyle/>
          <a:p>
            <a:pPr marL="173038" indent="-173038" algn="just">
              <a:lnSpc>
                <a:spcPct val="100000"/>
              </a:lnSpc>
            </a:pPr>
            <a:r>
              <a:rPr lang="hi-IN" sz="3200" b="1" dirty="0">
                <a:solidFill>
                  <a:srgbClr val="002060"/>
                </a:solidFill>
              </a:rPr>
              <a:t>मिर्गी एक जैविक तंत्रिका संबंधी बीमारी है, जो शायद दौरे पैदा करने वाली सबसे प्रसिद्ध स्थिति है।</a:t>
            </a:r>
            <a:r>
              <a:rPr lang="en-US" sz="3200" b="1" dirty="0">
                <a:solidFill>
                  <a:srgbClr val="002060"/>
                </a:solidFill>
              </a:rPr>
              <a:t> </a:t>
            </a:r>
          </a:p>
          <a:p>
            <a:pPr algn="just">
              <a:lnSpc>
                <a:spcPct val="100000"/>
              </a:lnSpc>
            </a:pPr>
            <a:endParaRPr lang="en-US" sz="1300" b="1" dirty="0">
              <a:solidFill>
                <a:srgbClr val="002060"/>
              </a:solidFill>
            </a:endParaRPr>
          </a:p>
          <a:p>
            <a:pPr marL="173038" indent="-173038" algn="just">
              <a:lnSpc>
                <a:spcPct val="100000"/>
              </a:lnSpc>
            </a:pPr>
            <a:r>
              <a:rPr lang="hi-IN" sz="3200" b="1" dirty="0">
                <a:solidFill>
                  <a:srgbClr val="002060"/>
                </a:solidFill>
              </a:rPr>
              <a:t>कुछ लोगों में यह बीमारी जन्मजात होती है और कुछ लोगों में यह सिर में चोट लगने या सर्जरी के बाद विकसित होती है।</a:t>
            </a:r>
          </a:p>
          <a:p>
            <a:pPr marL="173038" indent="-173038" algn="just">
              <a:lnSpc>
                <a:spcPct val="100000"/>
              </a:lnSpc>
            </a:pPr>
            <a:endParaRPr lang="hi-IN" sz="3200" b="1" dirty="0">
              <a:solidFill>
                <a:srgbClr val="002060"/>
              </a:solidFill>
            </a:endParaRPr>
          </a:p>
          <a:p>
            <a:pPr marL="173038" indent="-173038" algn="just">
              <a:lnSpc>
                <a:spcPct val="100000"/>
              </a:lnSpc>
            </a:pPr>
            <a:r>
              <a:rPr lang="hi-IN" sz="3200" b="1" dirty="0">
                <a:solidFill>
                  <a:srgbClr val="002060"/>
                </a:solidFill>
              </a:rPr>
              <a:t>दवाइयों के विवेकपूर्ण उपयोग से अधिकांश मिर्गी रोगी बिना दौरे के सामान्य जीवन जी पाते हैं।</a:t>
            </a:r>
            <a:endParaRPr lang="en-GB" sz="3200" dirty="0"/>
          </a:p>
        </p:txBody>
      </p:sp>
    </p:spTree>
    <p:extLst>
      <p:ext uri="{BB962C8B-B14F-4D97-AF65-F5344CB8AC3E}">
        <p14:creationId xmlns:p14="http://schemas.microsoft.com/office/powerpoint/2010/main" val="1273568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224" y="1015853"/>
            <a:ext cx="8488250" cy="6086607"/>
          </a:xfrm>
        </p:spPr>
        <p:txBody>
          <a:bodyPr>
            <a:noAutofit/>
          </a:bodyPr>
          <a:lstStyle/>
          <a:p>
            <a:pPr marL="231775" indent="-231775">
              <a:lnSpc>
                <a:spcPct val="100000"/>
              </a:lnSpc>
            </a:pPr>
            <a:r>
              <a:rPr lang="hi-IN" sz="3200" b="1" dirty="0">
                <a:solidFill>
                  <a:srgbClr val="002060"/>
                </a:solidFill>
              </a:rPr>
              <a:t>मिर्गी एक जैविक बीमारी है जो विभिन्न रूपों में प्रकट हो सकती है।</a:t>
            </a:r>
          </a:p>
          <a:p>
            <a:pPr marL="231775" indent="-231775">
              <a:lnSpc>
                <a:spcPct val="100000"/>
              </a:lnSpc>
            </a:pPr>
            <a:endParaRPr lang="hi-IN" sz="3200" b="1" dirty="0">
              <a:solidFill>
                <a:srgbClr val="002060"/>
              </a:solidFill>
            </a:endParaRPr>
          </a:p>
          <a:p>
            <a:pPr marL="231775" indent="-231775">
              <a:lnSpc>
                <a:spcPct val="100000"/>
              </a:lnSpc>
            </a:pPr>
            <a:r>
              <a:rPr lang="hi-IN" sz="3200" b="1" dirty="0">
                <a:solidFill>
                  <a:srgbClr val="002060"/>
                </a:solidFill>
              </a:rPr>
              <a:t>कुछ दौरे बहुत गंभीर होते हैं (ग्रैंड माल)।</a:t>
            </a:r>
          </a:p>
          <a:p>
            <a:pPr marL="231775" indent="-231775">
              <a:lnSpc>
                <a:spcPct val="100000"/>
              </a:lnSpc>
            </a:pPr>
            <a:endParaRPr lang="hi-IN" sz="3200" b="1" dirty="0">
              <a:solidFill>
                <a:srgbClr val="002060"/>
              </a:solidFill>
            </a:endParaRPr>
          </a:p>
          <a:p>
            <a:pPr marL="231775" indent="-231775">
              <a:lnSpc>
                <a:spcPct val="100000"/>
              </a:lnSpc>
            </a:pPr>
            <a:r>
              <a:rPr lang="hi-IN" sz="3200" b="1" dirty="0">
                <a:solidFill>
                  <a:srgbClr val="002060"/>
                </a:solidFill>
              </a:rPr>
              <a:t>कुछ दौरे लगभग पता ही नहीं चलते (एब्सेंस या पेटिट माल)।</a:t>
            </a:r>
          </a:p>
          <a:p>
            <a:pPr marL="231775" indent="-231775">
              <a:lnSpc>
                <a:spcPct val="100000"/>
              </a:lnSpc>
            </a:pPr>
            <a:endParaRPr lang="hi-IN" sz="3200" b="1" dirty="0">
              <a:solidFill>
                <a:srgbClr val="002060"/>
              </a:solidFill>
            </a:endParaRPr>
          </a:p>
          <a:p>
            <a:pPr marL="231775" indent="-231775">
              <a:lnSpc>
                <a:spcPct val="100000"/>
              </a:lnSpc>
            </a:pPr>
            <a:r>
              <a:rPr lang="hi-IN" sz="3200" b="1" dirty="0">
                <a:solidFill>
                  <a:srgbClr val="002060"/>
                </a:solidFill>
              </a:rPr>
              <a:t>मिर्गी का दौरा अनिश्चित संख्या में बार-बार आ सकता है।</a:t>
            </a:r>
            <a:endParaRPr lang="en-GB" sz="3200" dirty="0">
              <a:solidFill>
                <a:srgbClr val="002060"/>
              </a:solidFill>
            </a:endParaRPr>
          </a:p>
        </p:txBody>
      </p:sp>
    </p:spTree>
    <p:extLst>
      <p:ext uri="{BB962C8B-B14F-4D97-AF65-F5344CB8AC3E}">
        <p14:creationId xmlns:p14="http://schemas.microsoft.com/office/powerpoint/2010/main" val="3965309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ज्वर का दौरा</a:t>
            </a:r>
            <a:endParaRPr lang="en-GB" dirty="0">
              <a:solidFill>
                <a:srgbClr val="FF0000"/>
              </a:solidFill>
              <a:latin typeface="+mn-lt"/>
            </a:endParaRPr>
          </a:p>
        </p:txBody>
      </p:sp>
      <p:sp>
        <p:nvSpPr>
          <p:cNvPr id="3" name="Content Placeholder 2"/>
          <p:cNvSpPr>
            <a:spLocks noGrp="1"/>
          </p:cNvSpPr>
          <p:nvPr>
            <p:ph idx="1"/>
          </p:nvPr>
        </p:nvSpPr>
        <p:spPr/>
        <p:txBody>
          <a:bodyPr>
            <a:normAutofit/>
          </a:bodyPr>
          <a:lstStyle/>
          <a:p>
            <a:pPr algn="just"/>
            <a:r>
              <a:rPr lang="hi-IN" sz="3200" b="1" dirty="0">
                <a:solidFill>
                  <a:srgbClr val="002060"/>
                </a:solidFill>
              </a:rPr>
              <a:t>बुखार 6 साल से कम उम्र के बच्चों में दौरे का एक आम कारण है।
यह तापमान के बजाय शरीर के तापमान में तेजी से वृद्धि है, जो दौरे का कारण बनती है। 
यह खुद को कई बार दोहरा सकता है। सभी बच्चे जिन्हें दौरे का सामना करना पड़ा है, उन्हें चिकित्सा मूल्यांकन की आवश्यकता होती है।</a:t>
            </a:r>
            <a:endParaRPr lang="en-GB" sz="3200" dirty="0"/>
          </a:p>
        </p:txBody>
      </p:sp>
    </p:spTree>
    <p:extLst>
      <p:ext uri="{BB962C8B-B14F-4D97-AF65-F5344CB8AC3E}">
        <p14:creationId xmlns:p14="http://schemas.microsoft.com/office/powerpoint/2010/main" val="3257144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668</TotalTime>
  <Words>1151</Words>
  <Application>Microsoft Office PowerPoint</Application>
  <PresentationFormat>Custom</PresentationFormat>
  <Paragraphs>124</Paragraphs>
  <Slides>23</Slides>
  <Notes>5</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दौरे और बेहोशी</vt:lpstr>
      <vt:lpstr>उद्देश्य</vt:lpstr>
      <vt:lpstr>दौरे</vt:lpstr>
      <vt:lpstr>PowerPoint Presentation</vt:lpstr>
      <vt:lpstr>दौरे के कारण</vt:lpstr>
      <vt:lpstr>दौरे के कारण</vt:lpstr>
      <vt:lpstr> मिरगी</vt:lpstr>
      <vt:lpstr>PowerPoint Presentation</vt:lpstr>
      <vt:lpstr>ज्वर का दौरा</vt:lpstr>
      <vt:lpstr>सिर में चोट</vt:lpstr>
      <vt:lpstr>दौरे के संकेत और लक्षण</vt:lpstr>
      <vt:lpstr>PowerPoint Presentation</vt:lpstr>
      <vt:lpstr>PowerPoint Presentation</vt:lpstr>
      <vt:lpstr>PowerPoint Presentation</vt:lpstr>
      <vt:lpstr>दौरे के लिए अस्पताल से पहले का उपचार</vt:lpstr>
      <vt:lpstr>PowerPoint Presentation</vt:lpstr>
      <vt:lpstr>                          </vt:lpstr>
      <vt:lpstr>                          </vt:lpstr>
      <vt:lpstr>                          </vt:lpstr>
      <vt:lpstr>                          </vt:lpstr>
      <vt:lpstr>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SEIZURES,         DIABETIC EMERGENCIES                            AND CEREBRAL VASCULAR ACCIDENTS</dc:title>
  <dc:creator>dell</dc:creator>
  <cp:lastModifiedBy>NDRF MEDICAL</cp:lastModifiedBy>
  <cp:revision>65</cp:revision>
  <dcterms:created xsi:type="dcterms:W3CDTF">2019-01-08T10:32:21Z</dcterms:created>
  <dcterms:modified xsi:type="dcterms:W3CDTF">2025-12-20T07:58:33Z</dcterms:modified>
</cp:coreProperties>
</file>