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6"/>
  </p:notesMasterIdLst>
  <p:sldIdLst>
    <p:sldId id="256" r:id="rId2"/>
    <p:sldId id="257" r:id="rId3"/>
    <p:sldId id="273" r:id="rId4"/>
    <p:sldId id="282" r:id="rId5"/>
    <p:sldId id="272" r:id="rId6"/>
    <p:sldId id="293" r:id="rId7"/>
    <p:sldId id="283" r:id="rId8"/>
    <p:sldId id="258" r:id="rId9"/>
    <p:sldId id="259" r:id="rId10"/>
    <p:sldId id="294" r:id="rId11"/>
    <p:sldId id="260" r:id="rId12"/>
    <p:sldId id="286" r:id="rId13"/>
    <p:sldId id="275" r:id="rId14"/>
    <p:sldId id="287" r:id="rId15"/>
    <p:sldId id="262" r:id="rId16"/>
    <p:sldId id="276" r:id="rId17"/>
    <p:sldId id="292" r:id="rId18"/>
    <p:sldId id="277" r:id="rId19"/>
    <p:sldId id="263" r:id="rId20"/>
    <p:sldId id="264" r:id="rId21"/>
    <p:sldId id="265" r:id="rId22"/>
    <p:sldId id="278" r:id="rId23"/>
    <p:sldId id="266" r:id="rId24"/>
    <p:sldId id="279" r:id="rId25"/>
    <p:sldId id="288" r:id="rId26"/>
    <p:sldId id="267" r:id="rId27"/>
    <p:sldId id="268" r:id="rId28"/>
    <p:sldId id="289" r:id="rId29"/>
    <p:sldId id="269" r:id="rId30"/>
    <p:sldId id="290" r:id="rId31"/>
    <p:sldId id="291" r:id="rId32"/>
    <p:sldId id="270" r:id="rId33"/>
    <p:sldId id="280" r:id="rId34"/>
    <p:sldId id="281"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902" autoAdjust="0"/>
  </p:normalViewPr>
  <p:slideViewPr>
    <p:cSldViewPr snapToGrid="0" showGuides="1">
      <p:cViewPr varScale="1">
        <p:scale>
          <a:sx n="99" d="100"/>
          <a:sy n="99" d="100"/>
        </p:scale>
        <p:origin x="-1890" y="-90"/>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AD3DE3-1F3C-4768-B586-C14A315E1B85}" type="datetimeFigureOut">
              <a:rPr lang="en-IN" smtClean="0"/>
              <a:t>20-12-2025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A65BAE-79C1-4A67-9CC8-0294DBE068CF}" type="slidenum">
              <a:rPr lang="en-IN" smtClean="0"/>
              <a:t>‹#›</a:t>
            </a:fld>
            <a:endParaRPr lang="en-IN"/>
          </a:p>
        </p:txBody>
      </p:sp>
    </p:spTree>
    <p:extLst>
      <p:ext uri="{BB962C8B-B14F-4D97-AF65-F5344CB8AC3E}">
        <p14:creationId xmlns:p14="http://schemas.microsoft.com/office/powerpoint/2010/main" val="3257122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290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C6A247B-CFDE-4B80-98C0-18A406A3F092}" type="slidenum">
              <a:rPr lang="en-US" smtClean="0"/>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396813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259694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5164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5839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F55AE7-20F7-40AE-93CC-347D4FD0FDBA}"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348497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31133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A6F55AE7-20F7-40AE-93CC-347D4FD0FDBA}"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405348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A6F55AE7-20F7-40AE-93CC-347D4FD0FDBA}"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71796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F55AE7-20F7-40AE-93CC-347D4FD0FDBA}"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1409375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208553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F55AE7-20F7-40AE-93CC-347D4FD0FDBA}"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041EE81-2BF1-4693-87BC-B8AB09B8BE59}" type="slidenum">
              <a:rPr lang="en-IN" smtClean="0"/>
              <a:t>‹#›</a:t>
            </a:fld>
            <a:endParaRPr lang="en-IN"/>
          </a:p>
        </p:txBody>
      </p:sp>
    </p:spTree>
    <p:extLst>
      <p:ext uri="{BB962C8B-B14F-4D97-AF65-F5344CB8AC3E}">
        <p14:creationId xmlns:p14="http://schemas.microsoft.com/office/powerpoint/2010/main" val="329110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F55AE7-20F7-40AE-93CC-347D4FD0FDBA}" type="datetimeFigureOut">
              <a:rPr lang="en-IN" smtClean="0"/>
              <a:t>20-12-2025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1EE81-2BF1-4693-87BC-B8AB09B8BE59}" type="slidenum">
              <a:rPr lang="en-IN" smtClean="0"/>
              <a:t>‹#›</a:t>
            </a:fld>
            <a:endParaRPr lang="en-IN"/>
          </a:p>
        </p:txBody>
      </p:sp>
      <p:pic>
        <p:nvPicPr>
          <p:cNvPr id="9" name="Picture 8">
            <a:extLst>
              <a:ext uri="{FF2B5EF4-FFF2-40B4-BE49-F238E27FC236}">
                <a16:creationId xmlns:a16="http://schemas.microsoft.com/office/drawing/2014/main" xmlns="" id="{37E089EF-41EE-F923-2186-7182808C499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36866" y="0"/>
            <a:ext cx="1407134" cy="1238581"/>
          </a:xfrm>
          <a:prstGeom prst="rect">
            <a:avLst/>
          </a:prstGeom>
        </p:spPr>
      </p:pic>
    </p:spTree>
    <p:extLst>
      <p:ext uri="{BB962C8B-B14F-4D97-AF65-F5344CB8AC3E}">
        <p14:creationId xmlns:p14="http://schemas.microsoft.com/office/powerpoint/2010/main" val="261863761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98C47E-99C4-FB36-E758-F41EAAB6871D}"/>
              </a:ext>
            </a:extLst>
          </p:cNvPr>
          <p:cNvSpPr>
            <a:spLocks noGrp="1"/>
          </p:cNvSpPr>
          <p:nvPr>
            <p:ph type="ctrTitle"/>
          </p:nvPr>
        </p:nvSpPr>
        <p:spPr>
          <a:xfrm>
            <a:off x="1143000" y="1992429"/>
            <a:ext cx="7106265" cy="2569945"/>
          </a:xfrm>
        </p:spPr>
        <p:txBody>
          <a:bodyPr>
            <a:normAutofit fontScale="90000"/>
          </a:bodyPr>
          <a:lstStyle/>
          <a:p>
            <a:r>
              <a:rPr lang="en-US" sz="6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r>
            <a:br>
              <a:rPr lang="en-US" sz="6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6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r>
            <a:br>
              <a:rPr lang="en-US" sz="6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br>
            <a:r>
              <a:rPr lang="en-US" sz="4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CORONARY HEART </a:t>
            </a:r>
            <a:br>
              <a:rPr lang="en-US" sz="4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en-US" sz="4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DISEASE    &amp;  CHF</a:t>
            </a:r>
            <a:r>
              <a:rPr lang="en-IN" sz="1800" dirty="0">
                <a:effectLst/>
                <a:latin typeface="Calibri" panose="020F0502020204030204" pitchFamily="34" charset="0"/>
                <a:ea typeface="Times New Roman" panose="02020603050405020304" pitchFamily="18" charset="0"/>
                <a:cs typeface="Mangal" panose="02040503050203030202" pitchFamily="18" charset="0"/>
              </a:rPr>
              <a:t/>
            </a:r>
            <a:br>
              <a:rPr lang="en-IN" sz="1800" dirty="0">
                <a:effectLst/>
                <a:latin typeface="Calibri" panose="020F0502020204030204" pitchFamily="34" charset="0"/>
                <a:ea typeface="Times New Roman" panose="02020603050405020304" pitchFamily="18" charset="0"/>
                <a:cs typeface="Mangal" panose="02040503050203030202" pitchFamily="18" charset="0"/>
              </a:rPr>
            </a:br>
            <a:r>
              <a:rPr lang="en-IN" sz="1800" dirty="0">
                <a:effectLst/>
                <a:latin typeface="Calibri" panose="020F0502020204030204" pitchFamily="34" charset="0"/>
                <a:ea typeface="Times New Roman" panose="02020603050405020304" pitchFamily="18" charset="0"/>
                <a:cs typeface="Mangal" panose="02040503050203030202" pitchFamily="18" charset="0"/>
              </a:rPr>
              <a:t/>
            </a:r>
            <a:br>
              <a:rPr lang="en-IN" sz="1800" dirty="0">
                <a:effectLst/>
                <a:latin typeface="Calibri" panose="020F0502020204030204" pitchFamily="34" charset="0"/>
                <a:ea typeface="Times New Roman" panose="02020603050405020304" pitchFamily="18" charset="0"/>
                <a:cs typeface="Mangal" panose="02040503050203030202" pitchFamily="18" charset="0"/>
              </a:rPr>
            </a:br>
            <a:endParaRPr lang="en-IN" dirty="0"/>
          </a:p>
        </p:txBody>
      </p:sp>
      <p:sp>
        <p:nvSpPr>
          <p:cNvPr id="3" name="Title 1">
            <a:extLst>
              <a:ext uri="{FF2B5EF4-FFF2-40B4-BE49-F238E27FC236}">
                <a16:creationId xmlns:a16="http://schemas.microsoft.com/office/drawing/2014/main" xmlns="" id="{4A98C47E-99C4-FB36-E758-F41EAAB6871D}"/>
              </a:ext>
            </a:extLst>
          </p:cNvPr>
          <p:cNvSpPr txBox="1">
            <a:spLocks/>
          </p:cNvSpPr>
          <p:nvPr/>
        </p:nvSpPr>
        <p:spPr>
          <a:xfrm>
            <a:off x="1083645" y="587141"/>
            <a:ext cx="6239577" cy="1424539"/>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a:solidFill>
                  <a:srgbClr val="FF0000"/>
                </a:solidFill>
                <a:latin typeface="Calibri" panose="020F0502020204030204" pitchFamily="34" charset="0"/>
                <a:ea typeface="Times New Roman" panose="02020603050405020304" pitchFamily="18" charset="0"/>
                <a:cs typeface="Mangal" panose="02040503050203030202" pitchFamily="18" charset="0"/>
              </a:rPr>
              <a:t>LESSON-17</a:t>
            </a:r>
            <a:endParaRPr lang="en-IN" sz="3600" dirty="0"/>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576060" y="5542147"/>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476692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Documents and Settings\jp\Desktop\s-15 &amp; 16\DSC00002.JPG"/>
          <p:cNvPicPr>
            <a:picLocks noChangeAspect="1" noChangeArrowheads="1"/>
          </p:cNvPicPr>
          <p:nvPr/>
        </p:nvPicPr>
        <p:blipFill>
          <a:blip r:embed="rId2">
            <a:lum bright="8000" contrast="4000"/>
            <a:extLst>
              <a:ext uri="{28A0092B-C50C-407E-A947-70E740481C1C}">
                <a14:useLocalDpi xmlns:a14="http://schemas.microsoft.com/office/drawing/2010/main" val="0"/>
              </a:ext>
            </a:extLst>
          </a:blip>
          <a:srcRect/>
          <a:stretch>
            <a:fillRect/>
          </a:stretch>
        </p:blipFill>
        <p:spPr bwMode="auto">
          <a:xfrm>
            <a:off x="3028951" y="1424067"/>
            <a:ext cx="3429000" cy="5216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 Box 3"/>
          <p:cNvSpPr txBox="1">
            <a:spLocks noChangeArrowheads="1"/>
          </p:cNvSpPr>
          <p:nvPr/>
        </p:nvSpPr>
        <p:spPr bwMode="auto">
          <a:xfrm>
            <a:off x="407196" y="166693"/>
            <a:ext cx="830460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en-US" sz="3200" b="1" dirty="0">
                <a:solidFill>
                  <a:srgbClr val="C00000"/>
                </a:solidFill>
                <a:latin typeface="Verdana" panose="020B0604030504040204" pitchFamily="34" charset="0"/>
              </a:rPr>
              <a:t> </a:t>
            </a:r>
            <a:r>
              <a:rPr lang="en-US" sz="3600" b="1" u="sng" dirty="0">
                <a:solidFill>
                  <a:srgbClr val="FF0000"/>
                </a:solidFill>
                <a:latin typeface="+mn-lt"/>
              </a:rPr>
              <a:t>SIGNS &amp; SYMPTOMS OF MI</a:t>
            </a:r>
            <a:endParaRPr lang="en-US" sz="3200" b="1" u="sng" dirty="0">
              <a:solidFill>
                <a:srgbClr val="FF0000"/>
              </a:solidFill>
              <a:latin typeface="+mn-lt"/>
            </a:endParaRPr>
          </a:p>
        </p:txBody>
      </p:sp>
      <p:sp>
        <p:nvSpPr>
          <p:cNvPr id="7172" name="Oval 4"/>
          <p:cNvSpPr>
            <a:spLocks noChangeArrowheads="1"/>
          </p:cNvSpPr>
          <p:nvPr/>
        </p:nvSpPr>
        <p:spPr bwMode="auto">
          <a:xfrm>
            <a:off x="854291" y="4470810"/>
            <a:ext cx="2517561" cy="609600"/>
          </a:xfrm>
          <a:prstGeom prst="ellipse">
            <a:avLst/>
          </a:prstGeom>
          <a:solidFill>
            <a:schemeClr val="accent6"/>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Abnormal pulse</a:t>
            </a:r>
          </a:p>
        </p:txBody>
      </p:sp>
      <p:sp>
        <p:nvSpPr>
          <p:cNvPr id="7173" name="Oval 5"/>
          <p:cNvSpPr>
            <a:spLocks noChangeArrowheads="1"/>
          </p:cNvSpPr>
          <p:nvPr/>
        </p:nvSpPr>
        <p:spPr bwMode="auto">
          <a:xfrm>
            <a:off x="5485448" y="5435170"/>
            <a:ext cx="3027485" cy="838200"/>
          </a:xfrm>
          <a:prstGeom prst="ellipse">
            <a:avLst/>
          </a:prstGeom>
          <a:solidFill>
            <a:schemeClr val="accent5"/>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Nausea or vomiting</a:t>
            </a:r>
          </a:p>
        </p:txBody>
      </p:sp>
      <p:sp>
        <p:nvSpPr>
          <p:cNvPr id="7174" name="Oval 6"/>
          <p:cNvSpPr>
            <a:spLocks noChangeArrowheads="1"/>
          </p:cNvSpPr>
          <p:nvPr/>
        </p:nvSpPr>
        <p:spPr bwMode="auto">
          <a:xfrm>
            <a:off x="5219361" y="4131030"/>
            <a:ext cx="3458437" cy="914400"/>
          </a:xfrm>
          <a:prstGeom prst="ellipse">
            <a:avLst/>
          </a:prstGeom>
          <a:solidFill>
            <a:schemeClr val="accent2">
              <a:lumMod val="60000"/>
              <a:lumOff val="40000"/>
            </a:schemeClr>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3200" dirty="0">
                <a:latin typeface="+mn-lt"/>
              </a:rPr>
              <a:t>Shortness of breath</a:t>
            </a:r>
          </a:p>
        </p:txBody>
      </p:sp>
      <p:sp>
        <p:nvSpPr>
          <p:cNvPr id="7175" name="Oval 7"/>
          <p:cNvSpPr>
            <a:spLocks noChangeArrowheads="1"/>
          </p:cNvSpPr>
          <p:nvPr/>
        </p:nvSpPr>
        <p:spPr bwMode="auto">
          <a:xfrm>
            <a:off x="614490" y="3057989"/>
            <a:ext cx="2412997" cy="1214203"/>
          </a:xfrm>
          <a:prstGeom prst="ellipse">
            <a:avLst/>
          </a:prstGeom>
          <a:solidFill>
            <a:schemeClr val="accent2"/>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Rapid, shallow</a:t>
            </a:r>
          </a:p>
          <a:p>
            <a:pPr algn="ctr" eaLnBrk="1" hangingPunct="1"/>
            <a:r>
              <a:rPr lang="en-US" sz="2800" dirty="0">
                <a:latin typeface="+mn-lt"/>
              </a:rPr>
              <a:t> respirations</a:t>
            </a:r>
          </a:p>
        </p:txBody>
      </p:sp>
      <p:sp>
        <p:nvSpPr>
          <p:cNvPr id="7176" name="Oval 8"/>
          <p:cNvSpPr>
            <a:spLocks noChangeArrowheads="1"/>
          </p:cNvSpPr>
          <p:nvPr/>
        </p:nvSpPr>
        <p:spPr bwMode="auto">
          <a:xfrm>
            <a:off x="1143001" y="5295270"/>
            <a:ext cx="2686051" cy="1143000"/>
          </a:xfrm>
          <a:prstGeom prst="ellipse">
            <a:avLst/>
          </a:prstGeom>
          <a:solidFill>
            <a:srgbClr val="92D05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Sudden weakness</a:t>
            </a:r>
          </a:p>
        </p:txBody>
      </p:sp>
      <p:sp>
        <p:nvSpPr>
          <p:cNvPr id="7177" name="Oval 9"/>
          <p:cNvSpPr>
            <a:spLocks noChangeArrowheads="1"/>
          </p:cNvSpPr>
          <p:nvPr/>
        </p:nvSpPr>
        <p:spPr bwMode="auto">
          <a:xfrm>
            <a:off x="1143004" y="2142340"/>
            <a:ext cx="1943100" cy="762000"/>
          </a:xfrm>
          <a:prstGeom prst="ellipse">
            <a:avLst/>
          </a:prstGeom>
          <a:solidFill>
            <a:srgbClr val="7030A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anxiety</a:t>
            </a:r>
          </a:p>
        </p:txBody>
      </p:sp>
      <p:sp>
        <p:nvSpPr>
          <p:cNvPr id="7180" name="Oval 12"/>
          <p:cNvSpPr>
            <a:spLocks noChangeArrowheads="1"/>
          </p:cNvSpPr>
          <p:nvPr/>
        </p:nvSpPr>
        <p:spPr bwMode="auto">
          <a:xfrm>
            <a:off x="1371600" y="1324886"/>
            <a:ext cx="1600200" cy="609600"/>
          </a:xfrm>
          <a:prstGeom prst="ellipse">
            <a:avLst/>
          </a:prstGeom>
          <a:solidFill>
            <a:srgbClr val="00B0F0"/>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fainting</a:t>
            </a:r>
          </a:p>
        </p:txBody>
      </p:sp>
      <p:sp>
        <p:nvSpPr>
          <p:cNvPr id="7181" name="Oval 13"/>
          <p:cNvSpPr>
            <a:spLocks noChangeArrowheads="1"/>
          </p:cNvSpPr>
          <p:nvPr/>
        </p:nvSpPr>
        <p:spPr bwMode="auto">
          <a:xfrm>
            <a:off x="5725249" y="1396582"/>
            <a:ext cx="2668226" cy="791979"/>
          </a:xfrm>
          <a:prstGeom prst="ellipse">
            <a:avLst/>
          </a:prstGeom>
          <a:solidFill>
            <a:schemeClr val="accent5">
              <a:lumMod val="40000"/>
              <a:lumOff val="60000"/>
            </a:schemeClr>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Profuse sweating</a:t>
            </a:r>
          </a:p>
        </p:txBody>
      </p:sp>
      <p:sp>
        <p:nvSpPr>
          <p:cNvPr id="7182" name="Oval 14"/>
          <p:cNvSpPr>
            <a:spLocks noChangeArrowheads="1"/>
          </p:cNvSpPr>
          <p:nvPr/>
        </p:nvSpPr>
        <p:spPr bwMode="auto">
          <a:xfrm>
            <a:off x="5657850" y="2519590"/>
            <a:ext cx="3019948" cy="1482784"/>
          </a:xfrm>
          <a:prstGeom prst="ellipse">
            <a:avLst/>
          </a:prstGeom>
          <a:solidFill>
            <a:schemeClr val="accent1"/>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sz="2800" dirty="0">
                <a:latin typeface="+mn-lt"/>
              </a:rPr>
              <a:t>Chest discomfort </a:t>
            </a:r>
          </a:p>
          <a:p>
            <a:pPr algn="ctr" eaLnBrk="1" hangingPunct="1"/>
            <a:r>
              <a:rPr lang="en-US" sz="2800" dirty="0">
                <a:latin typeface="+mn-lt"/>
              </a:rPr>
              <a:t>pain or heavy ness</a:t>
            </a:r>
          </a:p>
        </p:txBody>
      </p:sp>
      <p:sp>
        <p:nvSpPr>
          <p:cNvPr id="24589" name="Line 21"/>
          <p:cNvSpPr>
            <a:spLocks noChangeShapeType="1"/>
          </p:cNvSpPr>
          <p:nvPr/>
        </p:nvSpPr>
        <p:spPr bwMode="auto">
          <a:xfrm flipH="1" flipV="1">
            <a:off x="3086105" y="2582050"/>
            <a:ext cx="971550" cy="152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0" name="Line 25"/>
          <p:cNvSpPr>
            <a:spLocks noChangeShapeType="1"/>
          </p:cNvSpPr>
          <p:nvPr/>
        </p:nvSpPr>
        <p:spPr bwMode="auto">
          <a:xfrm flipH="1">
            <a:off x="3314703" y="3908680"/>
            <a:ext cx="1028700" cy="685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1" name="Line 27"/>
          <p:cNvSpPr>
            <a:spLocks noChangeShapeType="1"/>
          </p:cNvSpPr>
          <p:nvPr/>
        </p:nvSpPr>
        <p:spPr bwMode="auto">
          <a:xfrm>
            <a:off x="4607577" y="3803750"/>
            <a:ext cx="8001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2" name="Line 28"/>
          <p:cNvSpPr>
            <a:spLocks noChangeShapeType="1"/>
          </p:cNvSpPr>
          <p:nvPr/>
        </p:nvSpPr>
        <p:spPr bwMode="auto">
          <a:xfrm flipV="1">
            <a:off x="4743450" y="2953062"/>
            <a:ext cx="951823" cy="51465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3" name="Line 29"/>
          <p:cNvSpPr>
            <a:spLocks noChangeShapeType="1"/>
          </p:cNvSpPr>
          <p:nvPr/>
        </p:nvSpPr>
        <p:spPr bwMode="auto">
          <a:xfrm flipV="1">
            <a:off x="4400551" y="1761340"/>
            <a:ext cx="685800" cy="914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4" name="Line 30"/>
          <p:cNvSpPr>
            <a:spLocks noChangeShapeType="1"/>
          </p:cNvSpPr>
          <p:nvPr/>
        </p:nvSpPr>
        <p:spPr bwMode="auto">
          <a:xfrm flipV="1">
            <a:off x="5086350" y="1775582"/>
            <a:ext cx="593937" cy="4571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5" name="Line 31"/>
          <p:cNvSpPr>
            <a:spLocks noChangeShapeType="1"/>
          </p:cNvSpPr>
          <p:nvPr/>
        </p:nvSpPr>
        <p:spPr bwMode="auto">
          <a:xfrm>
            <a:off x="4343400" y="4202241"/>
            <a:ext cx="400051" cy="533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6" name="Line 32"/>
          <p:cNvSpPr>
            <a:spLocks noChangeShapeType="1"/>
          </p:cNvSpPr>
          <p:nvPr/>
        </p:nvSpPr>
        <p:spPr bwMode="auto">
          <a:xfrm>
            <a:off x="4743453" y="4825580"/>
            <a:ext cx="1011770" cy="58587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7" name="Line 33"/>
          <p:cNvSpPr>
            <a:spLocks noChangeShapeType="1"/>
          </p:cNvSpPr>
          <p:nvPr/>
        </p:nvSpPr>
        <p:spPr bwMode="auto">
          <a:xfrm flipH="1">
            <a:off x="2971800" y="3680080"/>
            <a:ext cx="1314451"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8" name="Line 34"/>
          <p:cNvSpPr>
            <a:spLocks noChangeShapeType="1"/>
          </p:cNvSpPr>
          <p:nvPr/>
        </p:nvSpPr>
        <p:spPr bwMode="auto">
          <a:xfrm>
            <a:off x="2971800" y="1638920"/>
            <a:ext cx="685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599" name="Line 35"/>
          <p:cNvSpPr>
            <a:spLocks noChangeShapeType="1"/>
          </p:cNvSpPr>
          <p:nvPr/>
        </p:nvSpPr>
        <p:spPr bwMode="auto">
          <a:xfrm flipH="1" flipV="1">
            <a:off x="3657601" y="1638920"/>
            <a:ext cx="628651" cy="8382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4600" name="Line 25"/>
          <p:cNvSpPr>
            <a:spLocks noChangeShapeType="1"/>
          </p:cNvSpPr>
          <p:nvPr/>
        </p:nvSpPr>
        <p:spPr bwMode="auto">
          <a:xfrm flipH="1">
            <a:off x="3543304" y="4122290"/>
            <a:ext cx="742951" cy="1371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36873436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82"/>
                                        </p:tgtEl>
                                        <p:attrNameLst>
                                          <p:attrName>style.visibility</p:attrName>
                                        </p:attrNameLst>
                                      </p:cBhvr>
                                      <p:to>
                                        <p:strVal val="visible"/>
                                      </p:to>
                                    </p:set>
                                    <p:anim calcmode="lin" valueType="num">
                                      <p:cBhvr additive="base">
                                        <p:cTn id="7" dur="500" fill="hold"/>
                                        <p:tgtEl>
                                          <p:spTgt spid="7182"/>
                                        </p:tgtEl>
                                        <p:attrNameLst>
                                          <p:attrName>ppt_x</p:attrName>
                                        </p:attrNameLst>
                                      </p:cBhvr>
                                      <p:tavLst>
                                        <p:tav tm="0">
                                          <p:val>
                                            <p:strVal val="0-#ppt_w/2"/>
                                          </p:val>
                                        </p:tav>
                                        <p:tav tm="100000">
                                          <p:val>
                                            <p:strVal val="#ppt_x"/>
                                          </p:val>
                                        </p:tav>
                                      </p:tavLst>
                                    </p:anim>
                                    <p:anim calcmode="lin" valueType="num">
                                      <p:cBhvr additive="base">
                                        <p:cTn id="8" dur="500" fill="hold"/>
                                        <p:tgtEl>
                                          <p:spTgt spid="71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2"/>
                                        </p:tgtEl>
                                        <p:attrNameLst>
                                          <p:attrName>style.visibility</p:attrName>
                                        </p:attrNameLst>
                                      </p:cBhvr>
                                      <p:to>
                                        <p:strVal val="visible"/>
                                      </p:to>
                                    </p:set>
                                    <p:anim calcmode="lin" valueType="num">
                                      <p:cBhvr additive="base">
                                        <p:cTn id="13" dur="500" fill="hold"/>
                                        <p:tgtEl>
                                          <p:spTgt spid="7172"/>
                                        </p:tgtEl>
                                        <p:attrNameLst>
                                          <p:attrName>ppt_x</p:attrName>
                                        </p:attrNameLst>
                                      </p:cBhvr>
                                      <p:tavLst>
                                        <p:tav tm="0">
                                          <p:val>
                                            <p:strVal val="0-#ppt_w/2"/>
                                          </p:val>
                                        </p:tav>
                                        <p:tav tm="100000">
                                          <p:val>
                                            <p:strVal val="#ppt_x"/>
                                          </p:val>
                                        </p:tav>
                                      </p:tavLst>
                                    </p:anim>
                                    <p:anim calcmode="lin" valueType="num">
                                      <p:cBhvr additive="base">
                                        <p:cTn id="14"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73"/>
                                        </p:tgtEl>
                                        <p:attrNameLst>
                                          <p:attrName>style.visibility</p:attrName>
                                        </p:attrNameLst>
                                      </p:cBhvr>
                                      <p:to>
                                        <p:strVal val="visible"/>
                                      </p:to>
                                    </p:set>
                                    <p:anim calcmode="lin" valueType="num">
                                      <p:cBhvr additive="base">
                                        <p:cTn id="19" dur="500" fill="hold"/>
                                        <p:tgtEl>
                                          <p:spTgt spid="7173"/>
                                        </p:tgtEl>
                                        <p:attrNameLst>
                                          <p:attrName>ppt_x</p:attrName>
                                        </p:attrNameLst>
                                      </p:cBhvr>
                                      <p:tavLst>
                                        <p:tav tm="0">
                                          <p:val>
                                            <p:strVal val="0-#ppt_w/2"/>
                                          </p:val>
                                        </p:tav>
                                        <p:tav tm="100000">
                                          <p:val>
                                            <p:strVal val="#ppt_x"/>
                                          </p:val>
                                        </p:tav>
                                      </p:tavLst>
                                    </p:anim>
                                    <p:anim calcmode="lin" valueType="num">
                                      <p:cBhvr additive="base">
                                        <p:cTn id="20" dur="500" fill="hold"/>
                                        <p:tgtEl>
                                          <p:spTgt spid="717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174"/>
                                        </p:tgtEl>
                                        <p:attrNameLst>
                                          <p:attrName>style.visibility</p:attrName>
                                        </p:attrNameLst>
                                      </p:cBhvr>
                                      <p:to>
                                        <p:strVal val="visible"/>
                                      </p:to>
                                    </p:set>
                                    <p:anim calcmode="lin" valueType="num">
                                      <p:cBhvr additive="base">
                                        <p:cTn id="25" dur="500" fill="hold"/>
                                        <p:tgtEl>
                                          <p:spTgt spid="7174"/>
                                        </p:tgtEl>
                                        <p:attrNameLst>
                                          <p:attrName>ppt_x</p:attrName>
                                        </p:attrNameLst>
                                      </p:cBhvr>
                                      <p:tavLst>
                                        <p:tav tm="0">
                                          <p:val>
                                            <p:strVal val="0-#ppt_w/2"/>
                                          </p:val>
                                        </p:tav>
                                        <p:tav tm="100000">
                                          <p:val>
                                            <p:strVal val="#ppt_x"/>
                                          </p:val>
                                        </p:tav>
                                      </p:tavLst>
                                    </p:anim>
                                    <p:anim calcmode="lin" valueType="num">
                                      <p:cBhvr additive="base">
                                        <p:cTn id="26" dur="500" fill="hold"/>
                                        <p:tgtEl>
                                          <p:spTgt spid="717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175"/>
                                        </p:tgtEl>
                                        <p:attrNameLst>
                                          <p:attrName>style.visibility</p:attrName>
                                        </p:attrNameLst>
                                      </p:cBhvr>
                                      <p:to>
                                        <p:strVal val="visible"/>
                                      </p:to>
                                    </p:set>
                                    <p:anim calcmode="lin" valueType="num">
                                      <p:cBhvr additive="base">
                                        <p:cTn id="31" dur="500" fill="hold"/>
                                        <p:tgtEl>
                                          <p:spTgt spid="7175"/>
                                        </p:tgtEl>
                                        <p:attrNameLst>
                                          <p:attrName>ppt_x</p:attrName>
                                        </p:attrNameLst>
                                      </p:cBhvr>
                                      <p:tavLst>
                                        <p:tav tm="0">
                                          <p:val>
                                            <p:strVal val="0-#ppt_w/2"/>
                                          </p:val>
                                        </p:tav>
                                        <p:tav tm="100000">
                                          <p:val>
                                            <p:strVal val="#ppt_x"/>
                                          </p:val>
                                        </p:tav>
                                      </p:tavLst>
                                    </p:anim>
                                    <p:anim calcmode="lin" valueType="num">
                                      <p:cBhvr additive="base">
                                        <p:cTn id="32" dur="500" fill="hold"/>
                                        <p:tgtEl>
                                          <p:spTgt spid="717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176"/>
                                        </p:tgtEl>
                                        <p:attrNameLst>
                                          <p:attrName>style.visibility</p:attrName>
                                        </p:attrNameLst>
                                      </p:cBhvr>
                                      <p:to>
                                        <p:strVal val="visible"/>
                                      </p:to>
                                    </p:set>
                                    <p:anim calcmode="lin" valueType="num">
                                      <p:cBhvr additive="base">
                                        <p:cTn id="37" dur="500" fill="hold"/>
                                        <p:tgtEl>
                                          <p:spTgt spid="7176"/>
                                        </p:tgtEl>
                                        <p:attrNameLst>
                                          <p:attrName>ppt_x</p:attrName>
                                        </p:attrNameLst>
                                      </p:cBhvr>
                                      <p:tavLst>
                                        <p:tav tm="0">
                                          <p:val>
                                            <p:strVal val="0-#ppt_w/2"/>
                                          </p:val>
                                        </p:tav>
                                        <p:tav tm="100000">
                                          <p:val>
                                            <p:strVal val="#ppt_x"/>
                                          </p:val>
                                        </p:tav>
                                      </p:tavLst>
                                    </p:anim>
                                    <p:anim calcmode="lin" valueType="num">
                                      <p:cBhvr additive="base">
                                        <p:cTn id="38" dur="500" fill="hold"/>
                                        <p:tgtEl>
                                          <p:spTgt spid="717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177"/>
                                        </p:tgtEl>
                                        <p:attrNameLst>
                                          <p:attrName>style.visibility</p:attrName>
                                        </p:attrNameLst>
                                      </p:cBhvr>
                                      <p:to>
                                        <p:strVal val="visible"/>
                                      </p:to>
                                    </p:set>
                                    <p:anim calcmode="lin" valueType="num">
                                      <p:cBhvr additive="base">
                                        <p:cTn id="43" dur="500" fill="hold"/>
                                        <p:tgtEl>
                                          <p:spTgt spid="7177"/>
                                        </p:tgtEl>
                                        <p:attrNameLst>
                                          <p:attrName>ppt_x</p:attrName>
                                        </p:attrNameLst>
                                      </p:cBhvr>
                                      <p:tavLst>
                                        <p:tav tm="0">
                                          <p:val>
                                            <p:strVal val="0-#ppt_w/2"/>
                                          </p:val>
                                        </p:tav>
                                        <p:tav tm="100000">
                                          <p:val>
                                            <p:strVal val="#ppt_x"/>
                                          </p:val>
                                        </p:tav>
                                      </p:tavLst>
                                    </p:anim>
                                    <p:anim calcmode="lin" valueType="num">
                                      <p:cBhvr additive="base">
                                        <p:cTn id="44" dur="500" fill="hold"/>
                                        <p:tgtEl>
                                          <p:spTgt spid="7177"/>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180"/>
                                        </p:tgtEl>
                                        <p:attrNameLst>
                                          <p:attrName>style.visibility</p:attrName>
                                        </p:attrNameLst>
                                      </p:cBhvr>
                                      <p:to>
                                        <p:strVal val="visible"/>
                                      </p:to>
                                    </p:set>
                                    <p:anim calcmode="lin" valueType="num">
                                      <p:cBhvr additive="base">
                                        <p:cTn id="49" dur="500" fill="hold"/>
                                        <p:tgtEl>
                                          <p:spTgt spid="7180"/>
                                        </p:tgtEl>
                                        <p:attrNameLst>
                                          <p:attrName>ppt_x</p:attrName>
                                        </p:attrNameLst>
                                      </p:cBhvr>
                                      <p:tavLst>
                                        <p:tav tm="0">
                                          <p:val>
                                            <p:strVal val="0-#ppt_w/2"/>
                                          </p:val>
                                        </p:tav>
                                        <p:tav tm="100000">
                                          <p:val>
                                            <p:strVal val="#ppt_x"/>
                                          </p:val>
                                        </p:tav>
                                      </p:tavLst>
                                    </p:anim>
                                    <p:anim calcmode="lin" valueType="num">
                                      <p:cBhvr additive="base">
                                        <p:cTn id="50" dur="500" fill="hold"/>
                                        <p:tgtEl>
                                          <p:spTgt spid="7180"/>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181"/>
                                        </p:tgtEl>
                                        <p:attrNameLst>
                                          <p:attrName>style.visibility</p:attrName>
                                        </p:attrNameLst>
                                      </p:cBhvr>
                                      <p:to>
                                        <p:strVal val="visible"/>
                                      </p:to>
                                    </p:set>
                                    <p:anim calcmode="lin" valueType="num">
                                      <p:cBhvr additive="base">
                                        <p:cTn id="55" dur="500" fill="hold"/>
                                        <p:tgtEl>
                                          <p:spTgt spid="7181"/>
                                        </p:tgtEl>
                                        <p:attrNameLst>
                                          <p:attrName>ppt_x</p:attrName>
                                        </p:attrNameLst>
                                      </p:cBhvr>
                                      <p:tavLst>
                                        <p:tav tm="0">
                                          <p:val>
                                            <p:strVal val="0-#ppt_w/2"/>
                                          </p:val>
                                        </p:tav>
                                        <p:tav tm="100000">
                                          <p:val>
                                            <p:strVal val="#ppt_x"/>
                                          </p:val>
                                        </p:tav>
                                      </p:tavLst>
                                    </p:anim>
                                    <p:anim calcmode="lin" valueType="num">
                                      <p:cBhvr additive="base">
                                        <p:cTn id="56" dur="500" fill="hold"/>
                                        <p:tgtEl>
                                          <p:spTgt spid="71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autoUpdateAnimBg="0"/>
      <p:bldP spid="7173" grpId="0" animBg="1" autoUpdateAnimBg="0"/>
      <p:bldP spid="7174" grpId="0" animBg="1" autoUpdateAnimBg="0"/>
      <p:bldP spid="7175" grpId="0" animBg="1" autoUpdateAnimBg="0"/>
      <p:bldP spid="7176" grpId="0" animBg="1" autoUpdateAnimBg="0"/>
      <p:bldP spid="7177" grpId="0" animBg="1" autoUpdateAnimBg="0"/>
      <p:bldP spid="7180" grpId="0" animBg="1" autoUpdateAnimBg="0"/>
      <p:bldP spid="7181" grpId="0" animBg="1" autoUpdateAnimBg="0"/>
      <p:bldP spid="7182"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0" y="1015185"/>
            <a:ext cx="9144000" cy="6895221"/>
          </a:xfrm>
          <a:prstGeom prst="rect">
            <a:avLst/>
          </a:prstGeom>
          <a:noFill/>
        </p:spPr>
        <p:txBody>
          <a:bodyPr wrap="square">
            <a:spAutoFit/>
          </a:bodyPr>
          <a:lstStyle/>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Instruct the patient to stop all movement</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2)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Place the responsive patient in a comfortable position, usually semi-reclining or sitting.</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Maintain open airway.</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dirty="0">
                <a:solidFill>
                  <a:schemeClr val="bg2">
                    <a:lumMod val="25000"/>
                  </a:schemeClr>
                </a:solidFill>
                <a:effectLst/>
                <a:latin typeface="Calibri" panose="020F0502020204030204" pitchFamily="34" charset="0"/>
                <a:ea typeface="Times New Roman" panose="02020603050405020304" pitchFamily="18" charset="0"/>
                <a:cs typeface="Mangal" panose="02040503050203030202" pitchFamily="18" charset="0"/>
              </a:rPr>
              <a:t>Administer oxygen high flow. If needed, provide artificial ventilation or CPR.</a:t>
            </a:r>
            <a:endParaRPr lang="en-IN" sz="3200" dirty="0">
              <a:solidFill>
                <a:schemeClr val="bg2">
                  <a:lumMod val="2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5)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Loosen restrictive clothing</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3200" dirty="0">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US" sz="1100" dirty="0">
              <a:effectLst/>
              <a:latin typeface="Bookman Old Style" panose="02050604050505020204" pitchFamily="18" charset="0"/>
              <a:ea typeface="Times New Roman" panose="02020603050405020304" pitchFamily="18" charset="0"/>
              <a:cs typeface="Mangal" panose="02040503050203030202" pitchFamily="18" charset="0"/>
            </a:endParaRPr>
          </a:p>
          <a:p>
            <a:pPr marL="742950" lvl="1" indent="-285750" algn="just">
              <a:lnSpc>
                <a:spcPct val="150000"/>
              </a:lnSpc>
              <a:spcAft>
                <a:spcPts val="1000"/>
              </a:spcAft>
              <a:buFont typeface="Courier New" panose="02070309020205020404" pitchFamily="49" charset="0"/>
              <a:buChar char="o"/>
              <a:tabLst>
                <a:tab pos="914400" algn="l"/>
              </a:tabLst>
            </a:pP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63506" y="0"/>
            <a:ext cx="8576109" cy="658642"/>
          </a:xfrm>
          <a:prstGeom prst="rect">
            <a:avLst/>
          </a:prstGeom>
        </p:spPr>
        <p:txBody>
          <a:bodyPr wrap="square">
            <a:spAutoFit/>
          </a:bodyPr>
          <a:lstStyle/>
          <a:p>
            <a:pPr lvl="0" indent="457200"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FOR MI &amp; ANGINA PECTORIS</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12088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81DD507-CCFC-DF27-D0AD-21AE935B4263}"/>
              </a:ext>
            </a:extLst>
          </p:cNvPr>
          <p:cNvSpPr txBox="1"/>
          <p:nvPr/>
        </p:nvSpPr>
        <p:spPr>
          <a:xfrm>
            <a:off x="587352" y="1170429"/>
            <a:ext cx="8162224" cy="4968540"/>
          </a:xfrm>
          <a:prstGeom prst="rect">
            <a:avLst/>
          </a:prstGeom>
          <a:noFill/>
        </p:spPr>
        <p:txBody>
          <a:bodyPr wrap="square">
            <a:spAutoFit/>
          </a:bodyPr>
          <a:lstStyle/>
          <a:p>
            <a:pPr marL="514350" indent="-514350" algn="just">
              <a:spcAft>
                <a:spcPts val="1000"/>
              </a:spcAft>
              <a:buAutoNum type="arabicParenR" startAt="6"/>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Maintain body temperature as close to normal  as possible.</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7)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Comfort and reassure the patient.</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514350" indent="-514350" algn="just">
              <a:spcAft>
                <a:spcPts val="1000"/>
              </a:spcAft>
              <a:buAutoNum type="arabicParenR" startAt="8"/>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Continue to monitor the patient’s vital    </a:t>
            </a:r>
          </a:p>
          <a:p>
            <a:pPr algn="just">
              <a:spcAft>
                <a:spcPts val="1000"/>
              </a:spcAft>
            </a:pP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signs.</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514350" indent="-514350" algn="just">
              <a:lnSpc>
                <a:spcPct val="115000"/>
              </a:lnSpc>
              <a:spcAft>
                <a:spcPts val="1000"/>
              </a:spcAft>
              <a:buAutoNum type="arabicParenR" startAt="9"/>
            </a:pP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If available, give Inj. Morphine 0.2mg IM stat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514350" indent="-514350" algn="just">
              <a:lnSpc>
                <a:spcPct val="115000"/>
              </a:lnSpc>
              <a:spcAft>
                <a:spcPts val="1000"/>
              </a:spcAft>
              <a:buAutoNum type="arabicPlain" startAt="10"/>
            </a:pP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Evacuate the patient to next level of care   immediately.</a:t>
            </a:r>
            <a:endParaRPr lang="en-IN" sz="11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69612" y="0"/>
            <a:ext cx="8537609" cy="658642"/>
          </a:xfrm>
          <a:prstGeom prst="rect">
            <a:avLst/>
          </a:prstGeom>
        </p:spPr>
        <p:txBody>
          <a:bodyPr wrap="square">
            <a:spAutoFit/>
          </a:bodyPr>
          <a:lstStyle/>
          <a:p>
            <a:pPr indent="457200"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FOR MI &amp; ANGINA PECTORIS</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23506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A1977A0-0B8E-A501-DB5E-D40A738DCE6B}"/>
              </a:ext>
            </a:extLst>
          </p:cNvPr>
          <p:cNvSpPr txBox="1"/>
          <p:nvPr/>
        </p:nvSpPr>
        <p:spPr>
          <a:xfrm>
            <a:off x="223347" y="1028875"/>
            <a:ext cx="8008219" cy="5637441"/>
          </a:xfrm>
          <a:prstGeom prst="rect">
            <a:avLst/>
          </a:prstGeom>
          <a:noFill/>
        </p:spPr>
        <p:txBody>
          <a:bodyPr wrap="square">
            <a:spAutoFit/>
          </a:bodyPr>
          <a:lstStyle/>
          <a:p>
            <a:pPr marL="452438" indent="457200" algn="just">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Definition: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 condition of excessive fluid build-up in the lungs and/or other organs due to inadequate pumping of the heart.</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2438" indent="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This condition is called “congestive” because the fluids congest, or clog, the organs.</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Congestive heart failure is often a complication of myocardial infarction, and can also be brought on by diseased heart 	valves, uncontrolled hypertension, severe </a:t>
            </a:r>
            <a:r>
              <a:rPr lang="en-US" sz="3200" dirty="0" err="1">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anaemia</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thyroid disorders and pulmonary diseases such as emphysema.</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044162" y="191684"/>
            <a:ext cx="5055679" cy="625428"/>
          </a:xfrm>
          <a:prstGeom prst="rect">
            <a:avLst/>
          </a:prstGeom>
        </p:spPr>
        <p:txBody>
          <a:bodyPr wrap="none">
            <a:spAutoFit/>
          </a:bodyPr>
          <a:lstStyle/>
          <a:p>
            <a:pPr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CONGESTIVE HEART FAILURE</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4820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B2A5D37-11B9-D9A1-3956-E9C144D16196}"/>
              </a:ext>
            </a:extLst>
          </p:cNvPr>
          <p:cNvSpPr txBox="1"/>
          <p:nvPr/>
        </p:nvSpPr>
        <p:spPr>
          <a:xfrm>
            <a:off x="638359" y="704491"/>
            <a:ext cx="8447876" cy="5555367"/>
          </a:xfrm>
          <a:prstGeom prst="rect">
            <a:avLst/>
          </a:prstGeom>
          <a:noFill/>
        </p:spPr>
        <p:txBody>
          <a:bodyPr wrap="square">
            <a:spAutoFit/>
          </a:bodyPr>
          <a:lstStyle/>
          <a:p>
            <a:pPr marL="457200" lvl="0" indent="-457200" algn="just">
              <a:spcAft>
                <a:spcPts val="1000"/>
              </a:spcAft>
              <a:buFont typeface="Wingdings" pitchFamily="2" charset="2"/>
              <a:buChar char="v"/>
              <a:tabLst>
                <a:tab pos="1143000" algn="l"/>
              </a:tabLst>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Rapid Heart rate </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57200" algn="just">
              <a:spcAft>
                <a:spcPts val="1000"/>
              </a:spcAft>
              <a:buFont typeface="Wingdings" pitchFamily="2" charset="2"/>
              <a:buChar char="v"/>
            </a:pPr>
            <a:r>
              <a:rPr lang="en-US" sz="28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rPr>
              <a:t>Normal to high blood pressure</a:t>
            </a:r>
            <a:endParaRPr lang="en-IN" sz="28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57200" algn="just">
              <a:spcAft>
                <a:spcPts val="1000"/>
              </a:spcAft>
              <a:buFont typeface="Wingdings" pitchFamily="2" charset="2"/>
              <a:buChar char="v"/>
            </a:pP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Shortness of breath made worse by lying flat </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57200" algn="just">
              <a:spcAft>
                <a:spcPts val="1000"/>
              </a:spcAft>
              <a:buFont typeface="Wingdings" pitchFamily="2" charset="2"/>
              <a:buChar char="v"/>
              <a:tabLst>
                <a:tab pos="1143000" algn="l"/>
              </a:tabLst>
            </a:pPr>
            <a:r>
              <a:rPr lang="en-US" sz="28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rPr>
              <a:t>Increased Respiratory rate</a:t>
            </a:r>
            <a:endParaRPr lang="en-IN" sz="28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57200" algn="just">
              <a:spcAft>
                <a:spcPts val="1000"/>
              </a:spcAft>
              <a:buFont typeface="Wingdings" pitchFamily="2" charset="2"/>
              <a:buChar char="v"/>
              <a:tabLst>
                <a:tab pos="1143000" algn="l"/>
              </a:tabLst>
            </a:pPr>
            <a:r>
              <a:rPr lang="en-US"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Jugular vein distention </a:t>
            </a:r>
          </a:p>
          <a:p>
            <a:pPr marL="457200" lvl="0" indent="-457200" algn="just">
              <a:spcAft>
                <a:spcPts val="1000"/>
              </a:spcAft>
              <a:buFont typeface="Wingdings" pitchFamily="2" charset="2"/>
              <a:buChar char="v"/>
              <a:tabLst>
                <a:tab pos="1143000" algn="l"/>
              </a:tabLs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Anxiety</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57200" algn="just">
              <a:spcAft>
                <a:spcPts val="1000"/>
              </a:spcAft>
              <a:buFont typeface="Wingdings" pitchFamily="2" charset="2"/>
              <a:buChar char="v"/>
              <a:tabLst>
                <a:tab pos="1143000" algn="l"/>
              </a:tabLst>
            </a:pPr>
            <a:r>
              <a:rPr lang="en-IN" sz="2800" dirty="0">
                <a:solidFill>
                  <a:schemeClr val="bg2">
                    <a:lumMod val="50000"/>
                  </a:schemeClr>
                </a:solidFill>
                <a:effectLst/>
                <a:latin typeface="Calibri" panose="020F0502020204030204" pitchFamily="34" charset="0"/>
                <a:ea typeface="Times New Roman" panose="02020603050405020304" pitchFamily="18" charset="0"/>
                <a:cs typeface="Mangal" panose="02040503050203030202" pitchFamily="18" charset="0"/>
              </a:rPr>
              <a:t>Swollen ankles</a:t>
            </a:r>
          </a:p>
          <a:p>
            <a:pPr marL="457200" lvl="0" indent="-457200" algn="just">
              <a:spcAft>
                <a:spcPts val="1000"/>
              </a:spcAft>
              <a:buFont typeface="Wingdings" pitchFamily="2" charset="2"/>
              <a:buChar char="v"/>
              <a:tabLst>
                <a:tab pos="1143000" algn="l"/>
              </a:tabLst>
            </a:pPr>
            <a:r>
              <a:rPr lang="en-US" sz="28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rPr>
              <a:t>Cyanosis </a:t>
            </a:r>
          </a:p>
          <a:p>
            <a:pPr marL="457200" indent="-457200" algn="just">
              <a:spcAft>
                <a:spcPts val="1000"/>
              </a:spcAft>
              <a:buFont typeface="Wingdings" pitchFamily="2" charset="2"/>
              <a:buChar char="v"/>
              <a:tabLst>
                <a:tab pos="1143000" algn="l"/>
              </a:tabLst>
            </a:pPr>
            <a:r>
              <a:rPr lang="en-US" sz="2800" dirty="0">
                <a:latin typeface="Calibri" panose="020F0502020204030204" pitchFamily="34" charset="0"/>
                <a:ea typeface="Times New Roman" panose="02020603050405020304" pitchFamily="18" charset="0"/>
                <a:cs typeface="Mangal" panose="02040503050203030202" pitchFamily="18" charset="0"/>
              </a:rPr>
              <a:t>Unexplained fatigue and effort intolerance .</a:t>
            </a:r>
          </a:p>
          <a:p>
            <a:pPr algn="just">
              <a:spcAft>
                <a:spcPts val="1000"/>
              </a:spcAft>
              <a:tabLst>
                <a:tab pos="1143000" algn="l"/>
              </a:tabLst>
            </a:pPr>
            <a:r>
              <a:rPr lang="en-US" sz="2800" dirty="0">
                <a:latin typeface="Calibri" panose="020F0502020204030204" pitchFamily="34" charset="0"/>
                <a:ea typeface="Times New Roman" panose="02020603050405020304" pitchFamily="18" charset="0"/>
                <a:cs typeface="Mangal" panose="02040503050203030202" pitchFamily="18" charset="0"/>
              </a:rPr>
              <a:t>Patient with CHF may not always experience chest pain.</a:t>
            </a:r>
            <a:endParaRPr lang="en-IN" sz="18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318638" y="70956"/>
            <a:ext cx="5967664" cy="658642"/>
          </a:xfrm>
          <a:prstGeom prst="rect">
            <a:avLst/>
          </a:prstGeom>
        </p:spPr>
        <p:txBody>
          <a:bodyPr wrap="square">
            <a:spAutoFit/>
          </a:bodyPr>
          <a:lstStyle/>
          <a:p>
            <a:pPr lvl="0" indent="457200" algn="just">
              <a:lnSpc>
                <a:spcPct val="115000"/>
              </a:lnSpc>
              <a:spcAft>
                <a:spcPts val="1000"/>
              </a:spcAft>
            </a:pP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SIGNS AND SYMPTOMS OF CHF</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44944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1FA97D-BE86-96E2-80E6-DF2171685A18}"/>
              </a:ext>
            </a:extLst>
          </p:cNvPr>
          <p:cNvSpPr txBox="1"/>
          <p:nvPr/>
        </p:nvSpPr>
        <p:spPr>
          <a:xfrm>
            <a:off x="625642" y="510125"/>
            <a:ext cx="8133347" cy="6463308"/>
          </a:xfrm>
          <a:prstGeom prst="rect">
            <a:avLst/>
          </a:prstGeom>
          <a:noFill/>
        </p:spPr>
        <p:txBody>
          <a:bodyPr wrap="square">
            <a:spAutoFit/>
          </a:bodyPr>
          <a:lstStyle/>
          <a:p>
            <a:pPr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pP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Maintain open airway and monitor breathing. Provide artificial ventilation if needed.</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tabLst>
                <a:tab pos="457200" algn="l"/>
              </a:tabLst>
            </a:pP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Place the responsive patient in a comfortable position, usually sitting upright.</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tabLst>
                <a:tab pos="457200" algn="l"/>
              </a:tabLst>
            </a:pP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Give oxygen 1-5 L /min with nasal cannula.</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Continuously monitor the patient and provide emotional support</a:t>
            </a:r>
            <a:r>
              <a:rPr lang="en-US" sz="2800"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tabLst>
                <a:tab pos="457200" algn="l"/>
              </a:tabLst>
            </a:pPr>
            <a:r>
              <a:rPr lang="en-US"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Transport the patient as soon as possible for hospital care</a:t>
            </a:r>
            <a:endParaRPr lang="en-IN"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arenR"/>
              <a:tabLst>
                <a:tab pos="457200" algn="l"/>
              </a:tabLst>
            </a:pP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The patient needs assessment of electrolyte and biochemical status before administration of specific drugs to treat the condition.</a:t>
            </a:r>
            <a:endParaRPr lang="en-US" sz="1800" dirty="0">
              <a:solidFill>
                <a:srgbClr val="0070C0"/>
              </a:solidFill>
              <a:effectLst/>
              <a:latin typeface="Bookman Old Style" panose="02050604050505020204" pitchFamily="18" charset="0"/>
              <a:ea typeface="Times New Roman" panose="02020603050405020304" pitchFamily="18" charset="0"/>
              <a:cs typeface="Mangal" panose="02040503050203030202" pitchFamily="18" charset="0"/>
            </a:endParaRPr>
          </a:p>
        </p:txBody>
      </p:sp>
      <p:sp>
        <p:nvSpPr>
          <p:cNvPr id="2" name="Rectangle 1"/>
          <p:cNvSpPr/>
          <p:nvPr/>
        </p:nvSpPr>
        <p:spPr>
          <a:xfrm>
            <a:off x="313528" y="0"/>
            <a:ext cx="7607404" cy="558743"/>
          </a:xfrm>
          <a:prstGeom prst="rect">
            <a:avLst/>
          </a:prstGeom>
        </p:spPr>
        <p:txBody>
          <a:bodyPr wrap="none">
            <a:spAutoFit/>
          </a:bodyPr>
          <a:lstStyle/>
          <a:p>
            <a:pPr algn="just">
              <a:lnSpc>
                <a:spcPct val="115000"/>
              </a:lnSpc>
              <a:spcAft>
                <a:spcPts val="1000"/>
              </a:spcAft>
            </a:pPr>
            <a:r>
              <a:rPr lang="en-US"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FOR CONGESTIVE HEART FAILURE</a:t>
            </a:r>
            <a:r>
              <a:rPr lang="en-US" sz="28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28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4006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8402688-7C1D-F011-39B3-0D75EDB39EA9}"/>
              </a:ext>
            </a:extLst>
          </p:cNvPr>
          <p:cNvSpPr txBox="1"/>
          <p:nvPr/>
        </p:nvSpPr>
        <p:spPr>
          <a:xfrm>
            <a:off x="529389" y="1271952"/>
            <a:ext cx="8171848" cy="4657685"/>
          </a:xfrm>
          <a:prstGeom prst="rect">
            <a:avLst/>
          </a:prstGeom>
          <a:noFill/>
        </p:spPr>
        <p:txBody>
          <a:bodyPr wrap="square">
            <a:spAutoFit/>
          </a:bodyPr>
          <a:lstStyle/>
          <a:p>
            <a:pPr marL="457200" algn="just">
              <a:spcAft>
                <a:spcPts val="1000"/>
              </a:spcAft>
            </a:pP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This is the amount of pressure the surging blood exerts against the artery walls. It tells you if cells, organs and tissues are getting the blood necessary for their normal functions. A blood pressure cuff (sphygmomanometer) is used to measure blood pressure.</a:t>
            </a:r>
            <a:endParaRPr lang="en-IN"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2800" i="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Systolic </a:t>
            </a:r>
            <a:r>
              <a:rPr lang="en-US" sz="2800" i="1" dirty="0" err="1">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pressure</a:t>
            </a:r>
            <a:r>
              <a:rPr lang="en-US" sz="2800" dirty="0" err="1">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is</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the result of a contraction of the heart, forcing blood through the arteries. </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2800" i="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Diastolic </a:t>
            </a:r>
            <a:r>
              <a:rPr lang="en-US" sz="2800" i="1"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pressure</a:t>
            </a:r>
            <a:r>
              <a:rPr lang="en-US" sz="2800" dirty="0" err="1">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is</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the pressure during relaxation between contractions. </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861478" y="190636"/>
            <a:ext cx="3449920" cy="625428"/>
          </a:xfrm>
          <a:prstGeom prst="rect">
            <a:avLst/>
          </a:prstGeom>
        </p:spPr>
        <p:txBody>
          <a:bodyPr wrap="none">
            <a:spAutoFit/>
          </a:bodyPr>
          <a:lstStyle/>
          <a:p>
            <a:pPr marL="228600"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BLOOD PRESSURE</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56897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8402688-7C1D-F011-39B3-0D75EDB39EA9}"/>
              </a:ext>
            </a:extLst>
          </p:cNvPr>
          <p:cNvSpPr txBox="1"/>
          <p:nvPr/>
        </p:nvSpPr>
        <p:spPr>
          <a:xfrm>
            <a:off x="500514" y="1878327"/>
            <a:ext cx="8171848" cy="1944122"/>
          </a:xfrm>
          <a:prstGeom prst="rect">
            <a:avLst/>
          </a:prstGeom>
          <a:noFill/>
        </p:spPr>
        <p:txBody>
          <a:bodyPr wrap="square">
            <a:spAutoFit/>
          </a:bodyPr>
          <a:lstStyle/>
          <a:p>
            <a:pPr marL="457200" algn="just">
              <a:spcAft>
                <a:spcPts val="1000"/>
              </a:spcAft>
            </a:pPr>
            <a:r>
              <a:rPr lang="en-US"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Both normally rise and fall together.</a:t>
            </a:r>
            <a:endParaRPr lang="en-IN"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Blood pressure varies with age, gender and medical history of the patient. It is usually 10 mm/Hg lower in females than in males.</a:t>
            </a:r>
            <a:endParaRPr lang="en-US" dirty="0">
              <a:solidFill>
                <a:srgbClr val="0070C0"/>
              </a:solidFill>
              <a:latin typeface="Bookman Old Style" panose="02050604050505020204" pitchFamily="18" charset="0"/>
              <a:ea typeface="Times New Roman" panose="02020603050405020304" pitchFamily="18" charset="0"/>
              <a:cs typeface="Mangal" panose="02040503050203030202" pitchFamily="18" charset="0"/>
            </a:endParaRPr>
          </a:p>
        </p:txBody>
      </p:sp>
      <p:sp>
        <p:nvSpPr>
          <p:cNvPr id="2" name="Rectangle 1"/>
          <p:cNvSpPr/>
          <p:nvPr/>
        </p:nvSpPr>
        <p:spPr>
          <a:xfrm>
            <a:off x="2861478" y="508261"/>
            <a:ext cx="3449920" cy="625428"/>
          </a:xfrm>
          <a:prstGeom prst="rect">
            <a:avLst/>
          </a:prstGeom>
        </p:spPr>
        <p:txBody>
          <a:bodyPr wrap="none">
            <a:spAutoFit/>
          </a:bodyPr>
          <a:lstStyle/>
          <a:p>
            <a:pPr marL="228600"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BLOOD PRESSURE</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98956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E6EB49-7A44-0FD5-F52C-E4EFBEB5B662}"/>
              </a:ext>
            </a:extLst>
          </p:cNvPr>
          <p:cNvSpPr txBox="1"/>
          <p:nvPr/>
        </p:nvSpPr>
        <p:spPr>
          <a:xfrm>
            <a:off x="294967" y="978136"/>
            <a:ext cx="8723672" cy="6002669"/>
          </a:xfrm>
          <a:prstGeom prst="rect">
            <a:avLst/>
          </a:prstGeom>
          <a:noFill/>
        </p:spPr>
        <p:txBody>
          <a:bodyPr wrap="square">
            <a:spAutoFit/>
          </a:bodyPr>
          <a:lstStyle/>
          <a:p>
            <a:pPr indent="457200" algn="just">
              <a:lnSpc>
                <a:spcPct val="115000"/>
              </a:lnSpc>
              <a:spcAft>
                <a:spcPts val="1000"/>
              </a:spcAft>
            </a:pP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Adult/ Child (up to 12 years old)</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solidFill>
                  <a:srgbClr val="00B0F0"/>
                </a:solidFill>
                <a:effectLst/>
                <a:latin typeface="Calibri" panose="020F0502020204030204" pitchFamily="34" charset="0"/>
                <a:ea typeface="Times New Roman" panose="02020603050405020304" pitchFamily="18" charset="0"/>
                <a:cs typeface="Arial" panose="020B0604020202020204" pitchFamily="34" charset="0"/>
              </a:rPr>
              <a:t>Systolic:100 +age; 80+(2 x age) [</a:t>
            </a:r>
            <a:r>
              <a:rPr lang="en-US" sz="3200" dirty="0" err="1">
                <a:solidFill>
                  <a:srgbClr val="00B0F0"/>
                </a:solidFill>
                <a:effectLst/>
                <a:latin typeface="Calibri" panose="020F0502020204030204" pitchFamily="34" charset="0"/>
                <a:ea typeface="Times New Roman" panose="02020603050405020304" pitchFamily="18" charset="0"/>
                <a:cs typeface="Arial" panose="020B0604020202020204" pitchFamily="34" charset="0"/>
              </a:rPr>
              <a:t>upto</a:t>
            </a:r>
            <a:r>
              <a:rPr lang="en-US" sz="3200" dirty="0">
                <a:solidFill>
                  <a:srgbClr val="00B0F0"/>
                </a:solidFill>
                <a:effectLst/>
                <a:latin typeface="Calibri" panose="020F0502020204030204" pitchFamily="34" charset="0"/>
                <a:ea typeface="Times New Roman" panose="02020603050405020304" pitchFamily="18" charset="0"/>
                <a:cs typeface="Arial" panose="020B0604020202020204" pitchFamily="34" charset="0"/>
              </a:rPr>
              <a:t> 150 mmHg]</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solidFill>
                  <a:srgbClr val="00B050"/>
                </a:solidFill>
                <a:effectLst/>
                <a:latin typeface="Calibri" panose="020F0502020204030204" pitchFamily="34" charset="0"/>
                <a:ea typeface="Times New Roman" panose="02020603050405020304" pitchFamily="18" charset="0"/>
                <a:cs typeface="Arial" panose="020B0604020202020204" pitchFamily="34" charset="0"/>
              </a:rPr>
              <a:t>Diastolic:60-90 mmHg; 50-80 mmHg</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solidFill>
                  <a:schemeClr val="accent6">
                    <a:lumMod val="75000"/>
                  </a:schemeClr>
                </a:solidFill>
                <a:effectLst/>
                <a:latin typeface="Calibri" panose="020F0502020204030204" pitchFamily="34" charset="0"/>
                <a:ea typeface="Times New Roman" panose="02020603050405020304" pitchFamily="18" charset="0"/>
                <a:cs typeface="Arial" panose="020B0604020202020204" pitchFamily="34" charset="0"/>
              </a:rPr>
              <a:t>Hypertension literally means raised blood pressure corresponding to age and gender usually above 140/90mm Hg in adults</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solidFill>
                  <a:srgbClr val="7030A0"/>
                </a:solidFill>
                <a:effectLst/>
                <a:latin typeface="Calibri" panose="020F0502020204030204" pitchFamily="34" charset="0"/>
                <a:ea typeface="Times New Roman" panose="02020603050405020304" pitchFamily="18" charset="0"/>
                <a:cs typeface="Arial" panose="020B0604020202020204" pitchFamily="34" charset="0"/>
              </a:rPr>
              <a:t>Hypotension means low blood pressure for age and gender, usually below 90/60mm Hg in adults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50000"/>
              </a:lnSpc>
              <a:spcAft>
                <a:spcPts val="1000"/>
              </a:spcAft>
              <a:buFont typeface="Wingdings" panose="05000000000000000000" pitchFamily="2" charset="2"/>
              <a:buChar char=""/>
              <a:tabLst>
                <a:tab pos="914400" algn="l"/>
              </a:tabLs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68664" y="230516"/>
            <a:ext cx="7843109" cy="625428"/>
          </a:xfrm>
          <a:prstGeom prst="rect">
            <a:avLst/>
          </a:prstGeom>
        </p:spPr>
        <p:txBody>
          <a:bodyPr wrap="none">
            <a:spAutoFit/>
          </a:bodyPr>
          <a:lstStyle/>
          <a:p>
            <a:pPr algn="just">
              <a:lnSpc>
                <a:spcPct val="115000"/>
              </a:lnSpc>
              <a:spcAft>
                <a:spcPts val="1000"/>
              </a:spcAft>
            </a:pPr>
            <a:r>
              <a:rPr lang="en-US" sz="3200" b="1" u="sng" dirty="0">
                <a:solidFill>
                  <a:schemeClr val="accent5"/>
                </a:solidFill>
                <a:latin typeface="Calibri" panose="020F0502020204030204" pitchFamily="34" charset="0"/>
                <a:ea typeface="Times New Roman" panose="02020603050405020304" pitchFamily="18" charset="0"/>
                <a:cs typeface="Arial" panose="020B0604020202020204" pitchFamily="34" charset="0"/>
              </a:rPr>
              <a:t>NORMAL BLOOD PRESSURE VALUES (MMHG)</a:t>
            </a:r>
            <a:endParaRPr lang="en-IN" sz="3200" b="1" dirty="0">
              <a:solidFill>
                <a:schemeClr val="accent5"/>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74213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72CB90-F1EF-737D-E6DE-14E050C8BEDB}"/>
              </a:ext>
            </a:extLst>
          </p:cNvPr>
          <p:cNvSpPr txBox="1"/>
          <p:nvPr/>
        </p:nvSpPr>
        <p:spPr>
          <a:xfrm>
            <a:off x="567891" y="1296266"/>
            <a:ext cx="8046720" cy="3175228"/>
          </a:xfrm>
          <a:prstGeom prst="rect">
            <a:avLst/>
          </a:prstGeom>
          <a:noFill/>
        </p:spPr>
        <p:txBody>
          <a:bodyPr wrap="square">
            <a:spAutoFit/>
          </a:bodyPr>
          <a:lstStyle/>
          <a:p>
            <a:pPr algn="just">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Definition</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Blood pressure that remains consistently above the normal values.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The target organs which are principally affected by hypertension include the blood vessels, central nervous system, the retina, the heart and the kidneys.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090230" y="364853"/>
            <a:ext cx="2828788" cy="625428"/>
          </a:xfrm>
          <a:prstGeom prst="rect">
            <a:avLst/>
          </a:prstGeom>
        </p:spPr>
        <p:txBody>
          <a:bodyPr wrap="none">
            <a:spAutoFit/>
          </a:bodyPr>
          <a:lstStyle/>
          <a:p>
            <a:pPr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HYPERTENSION</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50089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09DCDB-61F9-40EA-9800-0B8364BC6330}"/>
              </a:ext>
            </a:extLst>
          </p:cNvPr>
          <p:cNvSpPr txBox="1"/>
          <p:nvPr/>
        </p:nvSpPr>
        <p:spPr>
          <a:xfrm>
            <a:off x="375384" y="818125"/>
            <a:ext cx="8566485" cy="6096028"/>
          </a:xfrm>
          <a:prstGeom prst="rect">
            <a:avLst/>
          </a:prstGeom>
          <a:noFill/>
        </p:spPr>
        <p:txBody>
          <a:bodyPr wrap="square">
            <a:spAutoFit/>
          </a:bodyPr>
          <a:lstStyle/>
          <a:p>
            <a:pPr>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Upon completion of this lesson you will be able to:</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mj-lt"/>
              <a:buAutoNum type="arabicPeriod"/>
            </a:pPr>
            <a:r>
              <a:rPr lang="en-US" sz="32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rPr>
              <a:t>Define Angina pectoris and list the signs and symptoms.</a:t>
            </a:r>
            <a:endParaRPr lang="en-IN" sz="32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pP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Define Myocardial infarction and list the signs and symptoms</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pPr>
            <a:r>
              <a:rPr lang="en-US" sz="3200" dirty="0">
                <a:solidFill>
                  <a:schemeClr val="accent6"/>
                </a:solidFill>
                <a:effectLst/>
                <a:latin typeface="Calibri" panose="020F0502020204030204" pitchFamily="34" charset="0"/>
                <a:ea typeface="Times New Roman" panose="02020603050405020304" pitchFamily="18" charset="0"/>
                <a:cs typeface="Mangal" panose="02040503050203030202" pitchFamily="18" charset="0"/>
              </a:rPr>
              <a:t>List the steps in treatment of suspected myocardial infarction by medic</a:t>
            </a:r>
            <a:endParaRPr lang="en-IN" sz="3200" dirty="0">
              <a:solidFill>
                <a:schemeClr val="accent6"/>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Define congestive cardiac failure and list the signs and symptoms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pPr>
            <a:r>
              <a:rPr lang="en-US" sz="3200" dirty="0">
                <a:solidFill>
                  <a:schemeClr val="accent2">
                    <a:lumMod val="50000"/>
                  </a:schemeClr>
                </a:solidFill>
                <a:effectLst/>
                <a:latin typeface="Calibri" panose="020F0502020204030204" pitchFamily="34" charset="0"/>
                <a:ea typeface="Times New Roman" panose="02020603050405020304" pitchFamily="18" charset="0"/>
                <a:cs typeface="Mangal" panose="02040503050203030202" pitchFamily="18" charset="0"/>
              </a:rPr>
              <a:t>Explain the management of congestive cardiac failure</a:t>
            </a:r>
            <a:endParaRPr lang="en-IN" sz="2800" dirty="0">
              <a:solidFill>
                <a:schemeClr val="accent2">
                  <a:lumMod val="50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3370253" y="-42914"/>
            <a:ext cx="2434321" cy="692049"/>
          </a:xfrm>
          <a:prstGeom prst="rect">
            <a:avLst/>
          </a:prstGeom>
        </p:spPr>
        <p:txBody>
          <a:bodyPr wrap="none">
            <a:spAutoFit/>
          </a:bodyPr>
          <a:lstStyle/>
          <a:p>
            <a:pPr lvl="0" algn="ctr">
              <a:lnSpc>
                <a:spcPct val="115000"/>
              </a:lnSpc>
              <a:spcAft>
                <a:spcPts val="1000"/>
              </a:spcAft>
            </a:pPr>
            <a:r>
              <a:rPr lang="en-US"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OBJECTIVES</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57804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768C4D-67FF-01A6-09FD-67ABBC030C79}"/>
              </a:ext>
            </a:extLst>
          </p:cNvPr>
          <p:cNvSpPr txBox="1"/>
          <p:nvPr/>
        </p:nvSpPr>
        <p:spPr>
          <a:xfrm>
            <a:off x="269501" y="577501"/>
            <a:ext cx="8793956" cy="6129883"/>
          </a:xfrm>
          <a:prstGeom prst="rect">
            <a:avLst/>
          </a:prstGeom>
          <a:noFill/>
        </p:spPr>
        <p:txBody>
          <a:bodyPr wrap="square">
            <a:spAutoFit/>
          </a:bodyPr>
          <a:lstStyle/>
          <a:p>
            <a:pPr algn="just">
              <a:spcAft>
                <a:spcPts val="1000"/>
              </a:spcAft>
            </a:pPr>
            <a:r>
              <a:rPr lang="en-US" sz="3200" b="1" dirty="0">
                <a:latin typeface="Calibri" panose="020F0502020204030204" pitchFamily="34" charset="0"/>
                <a:ea typeface="Times New Roman" panose="02020603050405020304" pitchFamily="18" charset="0"/>
                <a:cs typeface="Mangal" panose="02040503050203030202" pitchFamily="18" charset="0"/>
              </a:rPr>
              <a:t>	</a:t>
            </a:r>
            <a:r>
              <a:rPr lang="en-US" sz="3200" dirty="0">
                <a:latin typeface="Calibri" panose="020F0502020204030204" pitchFamily="34" charset="0"/>
                <a:ea typeface="Times New Roman" panose="02020603050405020304" pitchFamily="18" charset="0"/>
                <a:cs typeface="Mangal" panose="02040503050203030202" pitchFamily="18" charset="0"/>
              </a:rPr>
              <a:t>Most often may be asymptomatic</a:t>
            </a:r>
            <a:endParaRPr lang="en-IN" sz="3200" dirty="0">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Headache</a:t>
            </a:r>
            <a:endParaRPr lang="en-IN" sz="32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Feeling of sickness</a:t>
            </a:r>
            <a:endParaRPr lang="en-US" sz="3200" dirty="0">
              <a:solidFill>
                <a:srgbClr val="00B0F0"/>
              </a:solidFill>
              <a:latin typeface="Bookman Old Style" panose="02050604050505020204" pitchFamily="18" charset="0"/>
              <a:ea typeface="Times New Roman" panose="02020603050405020304" pitchFamily="18" charset="0"/>
              <a:cs typeface="Mangal" panose="02040503050203030202" pitchFamily="18" charset="0"/>
            </a:endParaRPr>
          </a:p>
          <a:p>
            <a:pPr marL="981075" indent="-523875" algn="just">
              <a:buFont typeface="Wingdings" pitchFamily="2" charset="2"/>
              <a:buChar char="v"/>
            </a:pP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Anxiety</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rPr>
              <a:t>Ringing in the ears</a:t>
            </a:r>
            <a:endParaRPr lang="en-IN" sz="32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rPr>
              <a:t>Seeing “stars”</a:t>
            </a:r>
            <a:endParaRPr lang="en-IN" sz="3200" dirty="0">
              <a:solidFill>
                <a:schemeClr val="accent3">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chemeClr val="accent4">
                    <a:lumMod val="50000"/>
                  </a:schemeClr>
                </a:solidFill>
                <a:effectLst/>
                <a:latin typeface="Calibri" panose="020F0502020204030204" pitchFamily="34" charset="0"/>
                <a:ea typeface="Times New Roman" panose="02020603050405020304" pitchFamily="18" charset="0"/>
                <a:cs typeface="Mangal" panose="02040503050203030202" pitchFamily="18" charset="0"/>
              </a:rPr>
              <a:t>Nosebleed</a:t>
            </a:r>
            <a:endParaRPr lang="en-IN" sz="3200" dirty="0">
              <a:solidFill>
                <a:schemeClr val="accent4">
                  <a:lumMod val="5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Diastolic blood pressure consistently above 90 mmHg.</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lvl="0" indent="-4763" algn="just">
              <a:buFont typeface="Wingdings" pitchFamily="2" charset="2"/>
              <a:buChar char="v"/>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Systolic blood pressure consistently above     </a:t>
            </a:r>
          </a:p>
          <a:p>
            <a:pPr marL="452437" lvl="0" algn="just"/>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140mm Hg</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914400" indent="-457200" algn="just">
              <a:buFont typeface="Wingdings" pitchFamily="2" charset="2"/>
              <a:buChar char="v"/>
            </a:pPr>
            <a:r>
              <a:rPr lang="en-US" sz="32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Tingling in the face or extremities</a:t>
            </a:r>
            <a:endParaRPr lang="en-IN" sz="1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692063" y="18352"/>
            <a:ext cx="3679341" cy="558743"/>
          </a:xfrm>
          <a:prstGeom prst="rect">
            <a:avLst/>
          </a:prstGeom>
        </p:spPr>
        <p:txBody>
          <a:bodyPr wrap="none">
            <a:spAutoFit/>
          </a:bodyPr>
          <a:lstStyle/>
          <a:p>
            <a:pPr algn="just">
              <a:lnSpc>
                <a:spcPct val="115000"/>
              </a:lnSpc>
              <a:spcAft>
                <a:spcPts val="1000"/>
              </a:spcAft>
            </a:pPr>
            <a:r>
              <a:rPr lang="en-US"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SIGNS AND SYMPTOMS</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88815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D5D7AD-915A-6066-DC9B-0A6E719CCB05}"/>
              </a:ext>
            </a:extLst>
          </p:cNvPr>
          <p:cNvSpPr txBox="1"/>
          <p:nvPr/>
        </p:nvSpPr>
        <p:spPr>
          <a:xfrm>
            <a:off x="452388" y="798875"/>
            <a:ext cx="8364354" cy="5816977"/>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Use a machine that is validated &amp; well  maintained</a:t>
            </a:r>
            <a:endParaRPr lang="en-IN"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Measure BP in sitting position with the arm supported and additional standing BP in the elderly and diabetics</a:t>
            </a:r>
            <a:endParaRPr lang="en-IN" sz="28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Remove tight clothing from the arm</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Support the arm at the level of the heart and ensure there is no kinking of tube</a:t>
            </a:r>
            <a:endParaRPr lang="en-IN"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Use cuff of appropriate size (bladder must encompass &gt;2/3 of arm)</a:t>
            </a:r>
            <a:endParaRPr lang="en-IN" sz="2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Lower mercury slowly (2mm/sec)</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pP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Read BP to the nearest 2mm Hg</a:t>
            </a:r>
            <a:endParaRPr lang="en-IN" sz="11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582924" y="201227"/>
            <a:ext cx="3535391" cy="558743"/>
          </a:xfrm>
          <a:prstGeom prst="rect">
            <a:avLst/>
          </a:prstGeom>
        </p:spPr>
        <p:txBody>
          <a:bodyPr wrap="none">
            <a:spAutoFit/>
          </a:bodyPr>
          <a:lstStyle/>
          <a:p>
            <a:pPr marL="457200" indent="-457200" algn="just">
              <a:lnSpc>
                <a:spcPct val="115000"/>
              </a:lnSpc>
              <a:spcAft>
                <a:spcPts val="1000"/>
              </a:spcAft>
            </a:pPr>
            <a:r>
              <a:rPr lang="en-US"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MEASUREMENT OF BP</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13747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C4146F-466B-F3AD-0B9A-626B97C06BD8}"/>
              </a:ext>
            </a:extLst>
          </p:cNvPr>
          <p:cNvSpPr txBox="1"/>
          <p:nvPr/>
        </p:nvSpPr>
        <p:spPr>
          <a:xfrm>
            <a:off x="587141" y="2042781"/>
            <a:ext cx="7902341" cy="4729500"/>
          </a:xfrm>
          <a:prstGeom prst="rect">
            <a:avLst/>
          </a:prstGeom>
          <a:noFill/>
        </p:spPr>
        <p:txBody>
          <a:bodyPr wrap="square">
            <a:spAutoFit/>
          </a:bodyPr>
          <a:lstStyle/>
          <a:p>
            <a:pPr algn="just">
              <a:spcAft>
                <a:spcPts val="1000"/>
              </a:spcAft>
            </a:pPr>
            <a:r>
              <a:rPr lang="en-US" sz="4400" dirty="0">
                <a:effectLst/>
                <a:latin typeface="Bookman Old Style" panose="02050604050505020204" pitchFamily="18" charset="0"/>
                <a:ea typeface="Times New Roman" panose="02020603050405020304" pitchFamily="18" charset="0"/>
                <a:cs typeface="Mangal" panose="02040503050203030202" pitchFamily="18" charset="0"/>
              </a:rPr>
              <a:t>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The sole objective of antihypertensive therapy is to reduce the incidence of adverse cardiovascular events, particularly coronary heart disease, stroke and heart failure</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1) </a:t>
            </a:r>
            <a:r>
              <a:rPr lang="en-US"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Maintain open airway.</a:t>
            </a:r>
            <a:endParaRPr lang="en-IN" sz="28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2) </a:t>
            </a: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Place the responsive patient in a comfortable position, usually sitting upright.</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3) </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Provide emotional support.</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4) </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Control nosebleed, if applicable.</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519764" y="98789"/>
            <a:ext cx="8085221" cy="1578894"/>
          </a:xfrm>
          <a:prstGeom prst="rect">
            <a:avLst/>
          </a:prstGeom>
        </p:spPr>
        <p:txBody>
          <a:bodyPr wrap="square">
            <a:spAutoFit/>
          </a:bodyPr>
          <a:lstStyle/>
          <a:p>
            <a:pPr marL="457200" algn="just">
              <a:lnSpc>
                <a:spcPct val="115000"/>
              </a:lnSpc>
              <a:spcAft>
                <a:spcPts val="1000"/>
              </a:spcAft>
            </a:pPr>
            <a:r>
              <a:rPr lang="en-US" sz="2800" dirty="0">
                <a:solidFill>
                  <a:schemeClr val="accent3">
                    <a:lumMod val="50000"/>
                  </a:schemeClr>
                </a:solidFill>
                <a:latin typeface="Calibri" panose="020F0502020204030204" pitchFamily="34" charset="0"/>
                <a:ea typeface="Times New Roman" panose="02020603050405020304" pitchFamily="18" charset="0"/>
                <a:cs typeface="Mangal" panose="02040503050203030202" pitchFamily="18" charset="0"/>
              </a:rPr>
              <a:t>Exercise, discomfort, unfamiliar surroundings, smoking 10-15 minutes before measurement can all affect the BP measurement readings</a:t>
            </a:r>
            <a:endParaRPr lang="en-IN" sz="2800" dirty="0">
              <a:solidFill>
                <a:schemeClr val="accent3">
                  <a:lumMod val="50000"/>
                </a:schemeClr>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Rectangle 3"/>
          <p:cNvSpPr/>
          <p:nvPr/>
        </p:nvSpPr>
        <p:spPr>
          <a:xfrm>
            <a:off x="1793364" y="1683074"/>
            <a:ext cx="5531514" cy="461665"/>
          </a:xfrm>
          <a:prstGeom prst="rect">
            <a:avLst/>
          </a:prstGeom>
        </p:spPr>
        <p:txBody>
          <a:bodyPr wrap="none">
            <a:spAutoFit/>
          </a:bodyPr>
          <a:lstStyle/>
          <a:p>
            <a:r>
              <a:rPr lang="en-US" sz="24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OF ACUTE HYPERTENSION</a:t>
            </a:r>
            <a:endParaRPr lang="en-IN" sz="2400" b="1" dirty="0"/>
          </a:p>
        </p:txBody>
      </p:sp>
    </p:spTree>
    <p:extLst>
      <p:ext uri="{BB962C8B-B14F-4D97-AF65-F5344CB8AC3E}">
        <p14:creationId xmlns:p14="http://schemas.microsoft.com/office/powerpoint/2010/main" val="3082081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C350CF-19E4-5F48-883C-286FE48CE8BC}"/>
              </a:ext>
            </a:extLst>
          </p:cNvPr>
          <p:cNvSpPr txBox="1"/>
          <p:nvPr/>
        </p:nvSpPr>
        <p:spPr>
          <a:xfrm>
            <a:off x="433345" y="1143251"/>
            <a:ext cx="8518357" cy="5278368"/>
          </a:xfrm>
          <a:prstGeom prst="rect">
            <a:avLst/>
          </a:prstGeom>
          <a:noFill/>
        </p:spPr>
        <p:txBody>
          <a:bodyPr wrap="square">
            <a:spAutoFit/>
          </a:bodyPr>
          <a:lstStyle/>
          <a:p>
            <a:pPr marL="452438" indent="-452438"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5) </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Start with an anxiolytic (T. Diazepam 2 mg HS ) for mild hypertension;    if systolic above 160mm Hg and diastolic above 120 mm Hg, then start T. </a:t>
            </a:r>
            <a:r>
              <a:rPr lang="en-US" sz="2800" dirty="0" err="1">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Amlodepine</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2.5 mg or T. Nifedipine 5mg stat and keep patient in bed for 2-3 hours at least to avoid postural hypotension</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452438" indent="-452438"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6) </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Continue to monitor BP after 2 hours and once stabilized, 6 hourly</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2438" indent="-452438"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7) </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The individual needs baseline investigations and therefore needs to be referred to nearest hospital.</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2438" indent="-452438" algn="just">
              <a:spcAft>
                <a:spcPts val="1000"/>
              </a:spcAft>
            </a:pPr>
            <a:r>
              <a:rPr lang="en-US"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Transport the patient as soon as possible.</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60021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A28A8F7-06B9-928E-857D-504297831C4A}"/>
              </a:ext>
            </a:extLst>
          </p:cNvPr>
          <p:cNvSpPr txBox="1"/>
          <p:nvPr/>
        </p:nvSpPr>
        <p:spPr>
          <a:xfrm>
            <a:off x="143795" y="969963"/>
            <a:ext cx="8856407" cy="6128473"/>
          </a:xfrm>
          <a:prstGeom prst="rect">
            <a:avLst/>
          </a:prstGeom>
          <a:noFill/>
        </p:spPr>
        <p:txBody>
          <a:bodyPr wrap="square">
            <a:spAutoFit/>
          </a:bodyPr>
          <a:lstStyle/>
          <a:p>
            <a:pPr algn="just"/>
            <a:r>
              <a:rPr lang="en-US" sz="2550" dirty="0">
                <a:solidFill>
                  <a:schemeClr val="accent5">
                    <a:lumMod val="50000"/>
                  </a:schemeClr>
                </a:solidFill>
                <a:effectLst/>
                <a:latin typeface="Calibri" panose="020F0502020204030204" pitchFamily="34" charset="0"/>
                <a:ea typeface="Times New Roman" panose="02020603050405020304" pitchFamily="18" charset="0"/>
                <a:cs typeface="Mangal" panose="02040503050203030202" pitchFamily="18" charset="0"/>
              </a:rPr>
              <a:t>Often medics attend to troops who have been diagnosed as suffering from Essential Hypertension; it is the primary duty of the  medic</a:t>
            </a:r>
            <a:endParaRPr lang="en-IN" sz="2550" dirty="0">
              <a:solidFill>
                <a:schemeClr val="accent5">
                  <a:lumMod val="5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en-US" sz="255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to ensure that the individual is taking antihypertensives as prescribed;</a:t>
            </a:r>
            <a:endParaRPr lang="en-IN" sz="255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en-US" sz="255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BP should be monitored every week and recorded in his history sheet</a:t>
            </a:r>
            <a:endParaRPr lang="en-IN" sz="255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en-US" sz="255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If elevated levels(&gt;140/90 mm Hg) in spite of regular medications found on more than two occasions, patient is to be referred back to unit hospital for further observation and management</a:t>
            </a:r>
            <a:endParaRPr lang="en-IN" sz="255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en-US" sz="255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Constant Counselling for quitting smoking and moderation in alcohol </a:t>
            </a:r>
            <a:endParaRPr lang="en-IN" sz="255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buFont typeface="Wingdings" panose="05000000000000000000" pitchFamily="2" charset="2"/>
              <a:buChar char=""/>
              <a:tabLst>
                <a:tab pos="457200" algn="l"/>
              </a:tabLst>
            </a:pPr>
            <a:r>
              <a:rPr lang="en-US" sz="255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Encourage moderate physical exercise and intervene if excessive physical exertion is undertaken</a:t>
            </a:r>
            <a:endParaRPr lang="en-IN" sz="255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914400" algn="just">
              <a:lnSpc>
                <a:spcPct val="115000"/>
              </a:lnSpc>
              <a:spcAft>
                <a:spcPts val="1000"/>
              </a:spcAft>
            </a:pPr>
            <a:endParaRPr lang="en-IN" sz="9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250128" y="104974"/>
            <a:ext cx="6643742" cy="587853"/>
          </a:xfrm>
          <a:prstGeom prst="rect">
            <a:avLst/>
          </a:prstGeom>
        </p:spPr>
        <p:txBody>
          <a:bodyPr wrap="none">
            <a:spAutoFit/>
          </a:bodyPr>
          <a:lstStyle/>
          <a:p>
            <a:pPr algn="just">
              <a:lnSpc>
                <a:spcPct val="115000"/>
              </a:lnSpc>
              <a:spcAft>
                <a:spcPts val="1000"/>
              </a:spcAft>
            </a:pPr>
            <a:r>
              <a:rPr lang="en-US"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OF KNOWN HYPERTENSIVE</a:t>
            </a:r>
            <a:r>
              <a:rPr lang="en-US"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2818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683394" y="1091526"/>
            <a:ext cx="8008219" cy="2362185"/>
          </a:xfrm>
          <a:prstGeom prst="rect">
            <a:avLst/>
          </a:prstGeom>
          <a:noFill/>
        </p:spPr>
        <p:txBody>
          <a:bodyPr wrap="square">
            <a:spAutoFit/>
          </a:bodyPr>
          <a:lstStyle/>
          <a:p>
            <a:pPr algn="just"/>
            <a:r>
              <a:rPr lang="en-US" sz="295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Definition</a:t>
            </a:r>
            <a:r>
              <a:rPr lang="en-US" sz="295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en-US" sz="2950" dirty="0">
                <a:solidFill>
                  <a:schemeClr val="accent5">
                    <a:lumMod val="50000"/>
                  </a:schemeClr>
                </a:solidFill>
                <a:effectLst/>
                <a:latin typeface="Calibri" panose="020F0502020204030204" pitchFamily="34" charset="0"/>
                <a:ea typeface="Times New Roman" panose="02020603050405020304" pitchFamily="18" charset="0"/>
                <a:cs typeface="Mangal" panose="02040503050203030202" pitchFamily="18" charset="0"/>
              </a:rPr>
              <a:t>A sudden loss of blood supply to the brain.</a:t>
            </a:r>
            <a:endParaRPr lang="en-IN" sz="2950" dirty="0">
              <a:solidFill>
                <a:schemeClr val="accent5">
                  <a:lumMod val="5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95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CVA, commonly known as a “stroke,” is becoming the third commonest cause of death in 	the world after cancer and IHD.</a:t>
            </a:r>
            <a:endParaRPr lang="en-IN" sz="295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241025" y="175551"/>
            <a:ext cx="6661952" cy="625428"/>
          </a:xfrm>
          <a:prstGeom prst="rect">
            <a:avLst/>
          </a:prstGeom>
        </p:spPr>
        <p:txBody>
          <a:bodyPr wrap="none">
            <a:spAutoFit/>
          </a:bodyPr>
          <a:lstStyle/>
          <a:p>
            <a:pPr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CEREBRAL VASCULAR ACCIDENT (CVA)</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pic>
        <p:nvPicPr>
          <p:cNvPr id="4" name="Picture 1" descr="H&amp;NA55"/>
          <p:cNvPicPr>
            <a:picLocks noChangeAspect="1" noChangeArrowheads="1"/>
          </p:cNvPicPr>
          <p:nvPr/>
        </p:nvPicPr>
        <p:blipFill>
          <a:blip r:embed="rId2" cstate="print"/>
          <a:srcRect/>
          <a:stretch>
            <a:fillRect/>
          </a:stretch>
        </p:blipFill>
        <p:spPr bwMode="auto">
          <a:xfrm>
            <a:off x="3492708" y="3409950"/>
            <a:ext cx="2327999" cy="3424984"/>
          </a:xfrm>
          <a:prstGeom prst="rect">
            <a:avLst/>
          </a:prstGeom>
          <a:noFill/>
          <a:ln w="9525">
            <a:noFill/>
            <a:miter lim="800000"/>
            <a:headEnd/>
            <a:tailEnd/>
          </a:ln>
        </p:spPr>
      </p:pic>
    </p:spTree>
    <p:extLst>
      <p:ext uri="{BB962C8B-B14F-4D97-AF65-F5344CB8AC3E}">
        <p14:creationId xmlns:p14="http://schemas.microsoft.com/office/powerpoint/2010/main" val="3353006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84314D-519C-8D24-8243-0105D2FF4AE6}"/>
              </a:ext>
            </a:extLst>
          </p:cNvPr>
          <p:cNvSpPr txBox="1"/>
          <p:nvPr/>
        </p:nvSpPr>
        <p:spPr>
          <a:xfrm>
            <a:off x="683394" y="1192801"/>
            <a:ext cx="8008219" cy="5086008"/>
          </a:xfrm>
          <a:prstGeom prst="rect">
            <a:avLst/>
          </a:prstGeom>
          <a:noFill/>
        </p:spPr>
        <p:txBody>
          <a:bodyPr wrap="square">
            <a:spAutoFit/>
          </a:bodyPr>
          <a:lstStyle/>
          <a:p>
            <a:pPr algn="just"/>
            <a:r>
              <a:rPr lang="en-US" sz="295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Causes</a:t>
            </a:r>
            <a:endParaRPr lang="en-IN" sz="295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r>
              <a:rPr lang="en-US" sz="2950" dirty="0">
                <a:effectLst/>
                <a:latin typeface="Calibri" panose="020F0502020204030204" pitchFamily="34" charset="0"/>
                <a:ea typeface="Times New Roman" panose="02020603050405020304" pitchFamily="18" charset="0"/>
                <a:cs typeface="Mangal" panose="02040503050203030202" pitchFamily="18" charset="0"/>
              </a:rPr>
              <a:t>• </a:t>
            </a:r>
            <a:r>
              <a:rPr lang="en-US" sz="295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Cerebral thrombosis: The result of a clot obstructing a cerebral artery, preventing the flow of oxygenated blood to a portion of the brain </a:t>
            </a:r>
            <a:endParaRPr lang="en-IN" sz="295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r>
              <a:rPr lang="en-US" sz="2950" dirty="0">
                <a:effectLst/>
                <a:latin typeface="Calibri" panose="020F0502020204030204" pitchFamily="34" charset="0"/>
                <a:ea typeface="Times New Roman" panose="02020603050405020304" pitchFamily="18" charset="0"/>
                <a:cs typeface="Mangal" panose="02040503050203030202" pitchFamily="18" charset="0"/>
              </a:rPr>
              <a:t>• </a:t>
            </a:r>
            <a:r>
              <a:rPr lang="en-US" sz="295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Cerebral </a:t>
            </a:r>
            <a:r>
              <a:rPr lang="en-US" sz="2950" dirty="0" err="1">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haemorrhage</a:t>
            </a:r>
            <a:r>
              <a:rPr lang="en-US" sz="295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The result of a cerebral artery breaking, leaving an area of the brain without blood supply. The blood that comes out of this artery creates intracranial pressure on the brain and interferes in the brain’s functions</a:t>
            </a:r>
            <a:r>
              <a:rPr lang="en-US" sz="1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1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643539" y="412976"/>
            <a:ext cx="5856924" cy="558743"/>
          </a:xfrm>
          <a:prstGeom prst="rect">
            <a:avLst/>
          </a:prstGeom>
        </p:spPr>
        <p:txBody>
          <a:bodyPr wrap="none">
            <a:spAutoFit/>
          </a:bodyPr>
          <a:lstStyle/>
          <a:p>
            <a:pPr algn="ctr">
              <a:lnSpc>
                <a:spcPct val="115000"/>
              </a:lnSpc>
              <a:spcAft>
                <a:spcPts val="1000"/>
              </a:spcAft>
            </a:pPr>
            <a:r>
              <a:rPr lang="en-US" sz="28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CEREBRAL VASCULAR ACCIDENT (CVA)</a:t>
            </a:r>
            <a:endParaRPr lang="en-IN" sz="28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611276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448995" y="1000000"/>
            <a:ext cx="8463990" cy="3924151"/>
          </a:xfrm>
          <a:prstGeom prst="rect">
            <a:avLst/>
          </a:prstGeom>
          <a:noFill/>
        </p:spPr>
        <p:txBody>
          <a:bodyPr wrap="square">
            <a:spAutoFit/>
          </a:bodyPr>
          <a:lstStyle/>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These vary depending on the location and extent of damage: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571500" indent="-1143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Headache – may be the first and only symptom; it may be severe and associated with vomiting and neck stiffness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Fainting (syncope)</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Altered mental status</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497171" y="162726"/>
            <a:ext cx="5514395" cy="625428"/>
          </a:xfrm>
          <a:prstGeom prst="rect">
            <a:avLst/>
          </a:prstGeom>
        </p:spPr>
        <p:txBody>
          <a:bodyPr wrap="none">
            <a:spAutoFit/>
          </a:bodyPr>
          <a:lstStyle/>
          <a:p>
            <a:pPr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SIGNS AND SYMPTOMS OF CVA</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09591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5CF1197-FEC1-EB7F-9CB2-C049D6CC3A8A}"/>
              </a:ext>
            </a:extLst>
          </p:cNvPr>
          <p:cNvSpPr txBox="1"/>
          <p:nvPr/>
        </p:nvSpPr>
        <p:spPr>
          <a:xfrm>
            <a:off x="448995" y="1519750"/>
            <a:ext cx="8463990" cy="4308872"/>
          </a:xfrm>
          <a:prstGeom prst="rect">
            <a:avLst/>
          </a:prstGeom>
          <a:noFill/>
        </p:spPr>
        <p:txBody>
          <a:bodyPr wrap="square">
            <a:spAutoFit/>
          </a:bodyPr>
          <a:lstStyle/>
          <a:p>
            <a:pPr marL="457200" algn="just">
              <a:spcAft>
                <a:spcPts val="1000"/>
              </a:spcAft>
            </a:pP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Tingling or paralysis of the extremities or face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Difficulty speaking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Blurred vision</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Convulsions and/or seizures</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chemeClr val="accent3"/>
                </a:solidFill>
                <a:effectLst/>
                <a:latin typeface="Calibri" panose="020F0502020204030204" pitchFamily="34" charset="0"/>
                <a:ea typeface="Times New Roman" panose="02020603050405020304" pitchFamily="18" charset="0"/>
                <a:cs typeface="Mangal" panose="02040503050203030202" pitchFamily="18" charset="0"/>
              </a:rPr>
              <a:t>Unequal pupils</a:t>
            </a:r>
            <a:endParaRPr lang="en-IN" sz="3200" dirty="0">
              <a:solidFill>
                <a:schemeClr val="accent3"/>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Loss of bladder or bowel control</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Hypertension (high blood pressure)</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1497171" y="451476"/>
            <a:ext cx="5514395" cy="625428"/>
          </a:xfrm>
          <a:prstGeom prst="rect">
            <a:avLst/>
          </a:prstGeom>
        </p:spPr>
        <p:txBody>
          <a:bodyPr wrap="none">
            <a:spAutoFit/>
          </a:bodyPr>
          <a:lstStyle/>
          <a:p>
            <a:pPr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SIGNS AND SYMPTOMS OF CVA</a:t>
            </a:r>
            <a:endParaRPr lang="en-IN" sz="3200"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09506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385011" y="1001001"/>
            <a:ext cx="8345104" cy="5135765"/>
          </a:xfrm>
          <a:prstGeom prst="rect">
            <a:avLst/>
          </a:prstGeom>
          <a:noFill/>
        </p:spPr>
        <p:txBody>
          <a:bodyPr wrap="square">
            <a:spAutoFit/>
          </a:bodyPr>
          <a:lstStyle/>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85800" indent="-503238"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Instruct the patient to stop all movement.</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503238"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2)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Place the responsive patient in a comfortable position, usually semi-reclining or sitting.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503238"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3)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If patient is unconscious, then take care to maintain an open   airway</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503238"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Administer oxygen high flow. If needed, provide artificial ventilation or CPR.</a:t>
            </a:r>
            <a:endParaRPr lang="en-IN" sz="18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310458" y="172350"/>
            <a:ext cx="4369081" cy="625428"/>
          </a:xfrm>
          <a:prstGeom prst="rect">
            <a:avLst/>
          </a:prstGeom>
        </p:spPr>
        <p:txBody>
          <a:bodyPr wrap="none">
            <a:spAutoFit/>
          </a:bodyPr>
          <a:lstStyle/>
          <a:p>
            <a:pPr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FOR CVA</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84763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6ACFA4-BDB0-59D0-4B57-FCE3D3C6C7E5}"/>
              </a:ext>
            </a:extLst>
          </p:cNvPr>
          <p:cNvSpPr txBox="1"/>
          <p:nvPr/>
        </p:nvSpPr>
        <p:spPr>
          <a:xfrm>
            <a:off x="664141" y="792153"/>
            <a:ext cx="8152600" cy="601190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pPr>
            <a:r>
              <a:rPr lang="en-US" sz="32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rPr>
              <a:t>The heart is a muscle that is oxygenated by the two coronary arteries.</a:t>
            </a:r>
            <a:endParaRPr lang="en-IN" sz="3200" dirty="0">
              <a:solidFill>
                <a:schemeClr val="accent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Arteriosclerosis is a progressive narrowing of the arteries, in which deposits of fat attach to the internal walls of the arteries, reducing their diameter.</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When the coronary arteries are narrowed, the amount of oxygen supplied to the muscle is reduced and the patient experiences chest pain. This pain is called angina pectoris.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367815" y="11590"/>
            <a:ext cx="3844073" cy="692049"/>
          </a:xfrm>
          <a:prstGeom prst="rect">
            <a:avLst/>
          </a:prstGeom>
        </p:spPr>
        <p:txBody>
          <a:bodyPr wrap="square">
            <a:spAutoFit/>
          </a:bodyPr>
          <a:lstStyle/>
          <a:p>
            <a:pPr marL="228600" lvl="0" algn="ctr">
              <a:lnSpc>
                <a:spcPct val="115000"/>
              </a:lnSpc>
              <a:spcAft>
                <a:spcPts val="1000"/>
              </a:spcAft>
            </a:pPr>
            <a:r>
              <a:rPr lang="en-US"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HEART FUNCTION</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348563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CEA62A4-F482-7B64-D1AD-43D07C67111D}"/>
              </a:ext>
            </a:extLst>
          </p:cNvPr>
          <p:cNvSpPr txBox="1"/>
          <p:nvPr/>
        </p:nvSpPr>
        <p:spPr>
          <a:xfrm>
            <a:off x="385010" y="770001"/>
            <a:ext cx="8219975" cy="5264005"/>
          </a:xfrm>
          <a:prstGeom prst="rect">
            <a:avLst/>
          </a:prstGeom>
          <a:noFill/>
        </p:spPr>
        <p:txBody>
          <a:bodyPr wrap="square">
            <a:spAutoFit/>
          </a:bodyPr>
          <a:lstStyle/>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Use universal precautions and secure the scene.</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5) </a:t>
            </a: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Loosen restrictive clothing.</a:t>
            </a:r>
            <a:endParaRPr lang="en-IN"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6)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Maintain body temperature as close to normal as possible</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7)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Comfort and reassure the patient.</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8)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Continue to monitor the patient’s vital signs.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9) </a:t>
            </a:r>
            <a:r>
              <a:rPr lang="en-US" sz="32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When </a:t>
            </a:r>
            <a:r>
              <a:rPr lang="en-US" sz="3200" dirty="0" err="1">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immobilising</a:t>
            </a:r>
            <a:r>
              <a:rPr lang="en-US" sz="32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 the patient, protect the </a:t>
            </a:r>
            <a:r>
              <a:rPr lang="en-US" sz="3200" dirty="0" err="1">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paralysed</a:t>
            </a:r>
            <a:r>
              <a:rPr lang="en-US" sz="32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 part.</a:t>
            </a:r>
            <a:endParaRPr lang="en-IN" sz="18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310458" y="76100"/>
            <a:ext cx="4369081" cy="625428"/>
          </a:xfrm>
          <a:prstGeom prst="rect">
            <a:avLst/>
          </a:prstGeom>
        </p:spPr>
        <p:txBody>
          <a:bodyPr wrap="none">
            <a:spAutoFit/>
          </a:bodyPr>
          <a:lstStyle/>
          <a:p>
            <a:pPr algn="just">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MANAGEMENT FOR CVA</a:t>
            </a:r>
            <a:endParaRPr lang="en-IN" sz="3200" b="1" dirty="0">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2341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269507" y="314327"/>
            <a:ext cx="8316228" cy="5445593"/>
          </a:xfrm>
          <a:prstGeom prst="rect">
            <a:avLst/>
          </a:prstGeom>
          <a:noFill/>
        </p:spPr>
        <p:txBody>
          <a:bodyPr wrap="square">
            <a:spAutoFit/>
          </a:bodyPr>
          <a:lstStyle/>
          <a:p>
            <a:pPr marL="722313" indent="-539750">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10) </a:t>
            </a:r>
            <a:r>
              <a:rPr lang="en-US" sz="32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rPr>
              <a:t>In TIA, give T. Aspirin 300mg stat within  48hours and refer patient to hospital </a:t>
            </a:r>
            <a:endParaRPr lang="en-IN" sz="3200" dirty="0">
              <a:solidFill>
                <a:schemeClr val="accent5"/>
              </a:solidFill>
              <a:effectLst/>
              <a:latin typeface="Calibri" panose="020F0502020204030204" pitchFamily="34" charset="0"/>
              <a:ea typeface="Times New Roman" panose="02020603050405020304" pitchFamily="18" charset="0"/>
              <a:cs typeface="Mangal" panose="02040503050203030202" pitchFamily="18" charset="0"/>
            </a:endParaRPr>
          </a:p>
          <a:p>
            <a:pPr marL="722313" indent="-53975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11)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Immediately after a completed stroke, patient may have difficulty in swallowing and may aspirate. Don’t give anything orally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722313" indent="-53975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12)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Establish IV line if transport is delayed more than 6 hours and give maintenance fluid (5% D, if not a diabetic; if unsure about diabetic status don’t give any fluids)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5131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4252-F5DC-258D-AE1D-830424644709}"/>
              </a:ext>
            </a:extLst>
          </p:cNvPr>
          <p:cNvSpPr txBox="1"/>
          <p:nvPr/>
        </p:nvSpPr>
        <p:spPr>
          <a:xfrm>
            <a:off x="308008" y="314327"/>
            <a:ext cx="8277727" cy="5573834"/>
          </a:xfrm>
          <a:prstGeom prst="rect">
            <a:avLst/>
          </a:prstGeom>
          <a:noFill/>
        </p:spPr>
        <p:txBody>
          <a:bodyPr wrap="square">
            <a:spAutoFit/>
          </a:bodyPr>
          <a:lstStyle/>
          <a:p>
            <a:pPr marL="625475" indent="-442913">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13)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Good nursing care to prevent pressure sores, chest congestion leading to pneumonia should be taken care of</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625475"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14) </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Evacuate patient as early as possible for expert care.</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 </a:t>
            </a:r>
            <a:r>
              <a:rPr lang="en-US" sz="3200" b="1" u="sng"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CAUTION</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Don’t try to lower blood pressure immediately after stroke as it will do more harm </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6380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447800"/>
            <a:ext cx="6553200" cy="2971800"/>
          </a:xfrm>
          <a:prstGeom prst="rect">
            <a:avLst/>
          </a:prstGeom>
          <a:noFill/>
          <a:ln>
            <a:noFill/>
          </a:ln>
        </p:spPr>
        <p:txBody>
          <a:bodyPr wrap="none">
            <a:prstTxWarp prst="textCurveDown">
              <a:avLst>
                <a:gd name="adj" fmla="val 33672"/>
              </a:avLst>
            </a:prstTxWarp>
            <a:spAutoFit/>
          </a:bodyPr>
          <a:lstStyle/>
          <a:p>
            <a:pPr>
              <a:defRPr/>
            </a:pPr>
            <a:r>
              <a:rPr lang="en-US" sz="5400" b="1" cap="all" dirty="0">
                <a:ln w="9000" cmpd="sng">
                  <a:solidFill>
                    <a:srgbClr val="FF0000"/>
                  </a:solidFill>
                  <a:prstDash val="solid"/>
                </a:ln>
                <a:solidFill>
                  <a:srgbClr val="FF0000"/>
                </a:solidFill>
                <a:effectLst>
                  <a:reflection blurRad="12700" stA="28000" endPos="45000" dist="1000" dir="5400000" sy="-100000" algn="bl" rotWithShape="0"/>
                </a:effectLst>
              </a:rPr>
              <a:t>ANY QUESTION</a:t>
            </a:r>
          </a:p>
        </p:txBody>
      </p:sp>
      <p:sp>
        <p:nvSpPr>
          <p:cNvPr id="9" name="TextBox 8"/>
          <p:cNvSpPr txBox="1">
            <a:spLocks noChangeArrowheads="1"/>
          </p:cNvSpPr>
          <p:nvPr/>
        </p:nvSpPr>
        <p:spPr bwMode="auto">
          <a:xfrm>
            <a:off x="3657600" y="6477000"/>
            <a:ext cx="237566" cy="369332"/>
          </a:xfrm>
          <a:prstGeom prst="rect">
            <a:avLst/>
          </a:prstGeom>
          <a:noFill/>
          <a:ln w="9525">
            <a:noFill/>
            <a:miter lim="800000"/>
            <a:headEnd/>
            <a:tailEnd/>
          </a:ln>
        </p:spPr>
        <p:txBody>
          <a:bodyPr wrap="none">
            <a:spAutoFit/>
          </a:bodyPr>
          <a:lstStyle/>
          <a:p>
            <a:r>
              <a:rPr lang="en-US" dirty="0"/>
              <a:t> </a:t>
            </a:r>
          </a:p>
        </p:txBody>
      </p:sp>
    </p:spTree>
    <p:extLst>
      <p:ext uri="{BB962C8B-B14F-4D97-AF65-F5344CB8AC3E}">
        <p14:creationId xmlns:p14="http://schemas.microsoft.com/office/powerpoint/2010/main" val="2708792292"/>
      </p:ext>
    </p:extLst>
  </p:cSld>
  <p:clrMapOvr>
    <a:masterClrMapping/>
  </p:clrMapOvr>
  <p:transition>
    <p:fade/>
    <p:sndAc>
      <p:stSnd>
        <p:snd r:embed="rId3" name="bomb.wav"/>
      </p:stSnd>
    </p:sndAc>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4174229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6ACFA4-BDB0-59D0-4B57-FCE3D3C6C7E5}"/>
              </a:ext>
            </a:extLst>
          </p:cNvPr>
          <p:cNvSpPr txBox="1"/>
          <p:nvPr/>
        </p:nvSpPr>
        <p:spPr>
          <a:xfrm>
            <a:off x="606388" y="984653"/>
            <a:ext cx="8171851" cy="5273238"/>
          </a:xfrm>
          <a:prstGeom prst="rect">
            <a:avLst/>
          </a:prstGeom>
          <a:noFill/>
        </p:spPr>
        <p:txBody>
          <a:bodyPr wrap="square">
            <a:spAutoFit/>
          </a:bodyPr>
          <a:lstStyle/>
          <a:p>
            <a:pPr marL="342900" lvl="0" indent="-342900" algn="just">
              <a:spcAft>
                <a:spcPts val="600"/>
              </a:spcAft>
              <a:buFont typeface="Wingdings" panose="05000000000000000000" pitchFamily="2" charset="2"/>
              <a:buChar char=""/>
              <a:tabLst>
                <a:tab pos="457200" algn="l"/>
              </a:tabLs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When the coronary arteries are obstructed, oxygen cannot reach the muscle. This part of the muscle then dies, causing a condition called a myocardial infarction. It is the consequence of an occlusion of one or several of the coronary arteries.</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600"/>
              </a:spcAft>
              <a:buFont typeface="Wingdings" panose="05000000000000000000" pitchFamily="2" charset="2"/>
              <a:buChar char=""/>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If the patient loses too much of the heart muscle, the heart will be unable to pump enough blood to supply the rest of the body.</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600"/>
              </a:spcAft>
              <a:buFont typeface="Wingdings" panose="05000000000000000000" pitchFamily="2" charset="2"/>
              <a:buChar char=""/>
              <a:tabLst>
                <a:tab pos="457200" algn="l"/>
              </a:tabLs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This leads to shock and soon after, death.</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Rectangle 3"/>
          <p:cNvSpPr/>
          <p:nvPr/>
        </p:nvSpPr>
        <p:spPr>
          <a:xfrm>
            <a:off x="2367815" y="136715"/>
            <a:ext cx="3844073" cy="692049"/>
          </a:xfrm>
          <a:prstGeom prst="rect">
            <a:avLst/>
          </a:prstGeom>
        </p:spPr>
        <p:txBody>
          <a:bodyPr wrap="square">
            <a:spAutoFit/>
          </a:bodyPr>
          <a:lstStyle/>
          <a:p>
            <a:pPr marL="228600" lvl="0" algn="ctr">
              <a:lnSpc>
                <a:spcPct val="115000"/>
              </a:lnSpc>
              <a:spcAft>
                <a:spcPts val="1000"/>
              </a:spcAft>
            </a:pPr>
            <a:r>
              <a:rPr lang="en-US"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HEART FUNCTION</a:t>
            </a:r>
            <a:endParaRPr lang="en-IN" sz="36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716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9D4AAA-E7BE-E620-E718-F989CE5D69ED}"/>
              </a:ext>
            </a:extLst>
          </p:cNvPr>
          <p:cNvSpPr txBox="1"/>
          <p:nvPr/>
        </p:nvSpPr>
        <p:spPr>
          <a:xfrm>
            <a:off x="510138" y="801155"/>
            <a:ext cx="7988969" cy="5445593"/>
          </a:xfrm>
          <a:prstGeom prst="rect">
            <a:avLst/>
          </a:prstGeom>
          <a:noFill/>
        </p:spPr>
        <p:txBody>
          <a:bodyPr wrap="square">
            <a:spAutoFit/>
          </a:bodyPr>
          <a:lstStyle/>
          <a:p>
            <a:pPr marL="457200" indent="4572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ANGINA PECTORIS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(Chest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This condition is the result of reduced oxygen supply to the heart muscle (myocardium). It can be caused by diseased or narrowed arteries which reduce blood flow. </a:t>
            </a:r>
          </a:p>
          <a:p>
            <a:pPr marL="457200" algn="just">
              <a:lnSpc>
                <a:spcPct val="115000"/>
              </a:lnSpc>
              <a:spcAft>
                <a:spcPts val="1000"/>
              </a:spcAf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Angina is often brought on by exertion or stress, and rarely lasts longer than 3 to 5 minutes. </a:t>
            </a:r>
          </a:p>
        </p:txBody>
      </p:sp>
      <p:sp>
        <p:nvSpPr>
          <p:cNvPr id="4" name="Rectangle 3"/>
          <p:cNvSpPr/>
          <p:nvPr/>
        </p:nvSpPr>
        <p:spPr>
          <a:xfrm>
            <a:off x="1328277" y="92804"/>
            <a:ext cx="6131293" cy="658642"/>
          </a:xfrm>
          <a:prstGeom prst="rect">
            <a:avLst/>
          </a:prstGeom>
        </p:spPr>
        <p:txBody>
          <a:bodyPr wrap="square">
            <a:spAutoFit/>
          </a:bodyPr>
          <a:lstStyle/>
          <a:p>
            <a:pPr lvl="0" indent="228600" algn="ctr">
              <a:lnSpc>
                <a:spcPct val="115000"/>
              </a:lnSpc>
              <a:spcAft>
                <a:spcPts val="1000"/>
              </a:spcAft>
            </a:pP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CARDIOVASCULAR EMERGENCIES</a:t>
            </a:r>
            <a:endParaRPr lang="en-IN" sz="3200"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57556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C:\Documents and Settings\jp\Desktop\s-15 &amp; 16\DSC00001.JPG"/>
          <p:cNvPicPr>
            <a:picLocks noChangeAspect="1" noChangeArrowheads="1"/>
          </p:cNvPicPr>
          <p:nvPr/>
        </p:nvPicPr>
        <p:blipFill>
          <a:blip r:embed="rId2">
            <a:lum bright="6000" contrast="36000"/>
            <a:extLst>
              <a:ext uri="{28A0092B-C50C-407E-A947-70E740481C1C}">
                <a14:useLocalDpi xmlns:a14="http://schemas.microsoft.com/office/drawing/2010/main" val="0"/>
              </a:ext>
            </a:extLst>
          </a:blip>
          <a:srcRect/>
          <a:stretch>
            <a:fillRect/>
          </a:stretch>
        </p:blipFill>
        <p:spPr bwMode="auto">
          <a:xfrm>
            <a:off x="1034142" y="1933732"/>
            <a:ext cx="6654477" cy="4848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 Box 4"/>
          <p:cNvSpPr txBox="1">
            <a:spLocks noChangeArrowheads="1"/>
          </p:cNvSpPr>
          <p:nvPr/>
        </p:nvSpPr>
        <p:spPr bwMode="auto">
          <a:xfrm>
            <a:off x="389679" y="449700"/>
            <a:ext cx="7387638" cy="156966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en-US" sz="3200" b="1" dirty="0">
                <a:solidFill>
                  <a:srgbClr val="FF0000"/>
                </a:solidFill>
                <a:latin typeface="+mn-lt"/>
              </a:rPr>
              <a:t>Fatty deposits buildup in the arteries, depriving the heart muscle of blood and oxygen</a:t>
            </a:r>
          </a:p>
        </p:txBody>
      </p:sp>
      <p:sp>
        <p:nvSpPr>
          <p:cNvPr id="21508" name="Oval 5"/>
          <p:cNvSpPr>
            <a:spLocks noChangeArrowheads="1"/>
          </p:cNvSpPr>
          <p:nvPr/>
        </p:nvSpPr>
        <p:spPr bwMode="auto">
          <a:xfrm>
            <a:off x="3086104" y="4114800"/>
            <a:ext cx="2400300" cy="381000"/>
          </a:xfrm>
          <a:prstGeom prst="ellipse">
            <a:avLst/>
          </a:prstGeom>
          <a:solidFill>
            <a:srgbClr val="CCFF33"/>
          </a:solidFill>
          <a:ln w="9525">
            <a:solidFill>
              <a:schemeClr val="tx1"/>
            </a:solidFill>
            <a:round/>
            <a:headEnd/>
            <a:tailEnd/>
          </a:ln>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b="1"/>
              <a:t>Fatty Occlusion</a:t>
            </a:r>
          </a:p>
        </p:txBody>
      </p:sp>
      <p:sp>
        <p:nvSpPr>
          <p:cNvPr id="21509" name="Line 6"/>
          <p:cNvSpPr>
            <a:spLocks noChangeShapeType="1"/>
          </p:cNvSpPr>
          <p:nvPr/>
        </p:nvSpPr>
        <p:spPr bwMode="auto">
          <a:xfrm flipV="1">
            <a:off x="3486150" y="4495801"/>
            <a:ext cx="857251" cy="1295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1510" name="Line 7"/>
          <p:cNvSpPr>
            <a:spLocks noChangeShapeType="1"/>
          </p:cNvSpPr>
          <p:nvPr/>
        </p:nvSpPr>
        <p:spPr bwMode="auto">
          <a:xfrm flipH="1" flipV="1">
            <a:off x="4286251" y="4495801"/>
            <a:ext cx="685800" cy="1295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Tree>
    <p:extLst>
      <p:ext uri="{BB962C8B-B14F-4D97-AF65-F5344CB8AC3E}">
        <p14:creationId xmlns:p14="http://schemas.microsoft.com/office/powerpoint/2010/main" val="850828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9D4AAA-E7BE-E620-E718-F989CE5D69ED}"/>
              </a:ext>
            </a:extLst>
          </p:cNvPr>
          <p:cNvSpPr txBox="1"/>
          <p:nvPr/>
        </p:nvSpPr>
        <p:spPr>
          <a:xfrm>
            <a:off x="452387" y="627905"/>
            <a:ext cx="8171850" cy="5375318"/>
          </a:xfrm>
          <a:prstGeom prst="rect">
            <a:avLst/>
          </a:prstGeom>
          <a:noFill/>
        </p:spPr>
        <p:txBody>
          <a:bodyPr wrap="square">
            <a:spAutoFit/>
          </a:bodyPr>
          <a:lstStyle/>
          <a:p>
            <a:pPr marL="457200" indent="457200"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ANGINA PECTORIS</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(Chest Pain)</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The pain is typically located in the center of the chest and may radiate to neck, jaw and upper arms; it is dull, constricting, choking or heavy and described as squeezing, crushing or aching and not sharp, stabbing or pricking pain</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55736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F83FB4B-3D08-50BF-86B6-60C268E63859}"/>
              </a:ext>
            </a:extLst>
          </p:cNvPr>
          <p:cNvSpPr txBox="1"/>
          <p:nvPr/>
        </p:nvSpPr>
        <p:spPr>
          <a:xfrm>
            <a:off x="750771" y="921307"/>
            <a:ext cx="7642458" cy="5520486"/>
          </a:xfrm>
          <a:prstGeom prst="rect">
            <a:avLst/>
          </a:prstGeom>
          <a:noFill/>
        </p:spPr>
        <p:txBody>
          <a:bodyPr wrap="square">
            <a:spAutoFit/>
          </a:bodyPr>
          <a:lstStyle/>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Chest pain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Shortness of breath</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Profuse sweating</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Light-headedness</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Palpitations (sensation of fluttering of     </a:t>
            </a:r>
          </a:p>
          <a:p>
            <a:pPr marL="457200" indent="457200" algn="just">
              <a:lnSpc>
                <a:spcPct val="115000"/>
              </a:lnSpc>
              <a:spcAft>
                <a:spcPts val="1000"/>
              </a:spcAft>
            </a:pPr>
            <a:r>
              <a:rPr lang="en-US" sz="3200" dirty="0">
                <a:solidFill>
                  <a:srgbClr val="92D050"/>
                </a:solidFill>
                <a:latin typeface="Calibri" panose="020F0502020204030204" pitchFamily="34" charset="0"/>
                <a:ea typeface="Times New Roman" panose="02020603050405020304" pitchFamily="18" charset="0"/>
                <a:cs typeface="Mangal" panose="02040503050203030202" pitchFamily="18" charset="0"/>
              </a:rPr>
              <a:t>    </a:t>
            </a:r>
            <a:r>
              <a:rPr lang="en-US" sz="32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rPr>
              <a:t>the heart)</a:t>
            </a:r>
            <a:endParaRPr lang="en-IN" sz="3200" dirty="0">
              <a:solidFill>
                <a:srgbClr val="92D05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rPr>
              <a:t>Nausea, vomiting</a:t>
            </a:r>
            <a:endParaRPr lang="en-IN" sz="3200" dirty="0">
              <a:solidFill>
                <a:schemeClr val="tx2">
                  <a:lumMod val="60000"/>
                  <a:lumOff val="40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solidFill>
                  <a:schemeClr val="accent6">
                    <a:lumMod val="75000"/>
                  </a:schemeClr>
                </a:solidFill>
                <a:effectLst/>
                <a:latin typeface="Calibri" panose="020F0502020204030204" pitchFamily="34" charset="0"/>
                <a:ea typeface="Times New Roman" panose="02020603050405020304" pitchFamily="18" charset="0"/>
                <a:cs typeface="Mangal" panose="02040503050203030202" pitchFamily="18" charset="0"/>
              </a:rPr>
              <a:t>Pale, cool, moist skin</a:t>
            </a:r>
            <a:endParaRPr lang="en-IN" sz="3200" dirty="0">
              <a:solidFill>
                <a:schemeClr val="accent6">
                  <a:lumMod val="75000"/>
                </a:schemeClr>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2206059" y="230102"/>
            <a:ext cx="4289123" cy="625428"/>
          </a:xfrm>
          <a:prstGeom prst="rect">
            <a:avLst/>
          </a:prstGeom>
        </p:spPr>
        <p:txBody>
          <a:bodyPr wrap="none">
            <a:spAutoFit/>
          </a:bodyPr>
          <a:lstStyle/>
          <a:p>
            <a:pPr algn="just">
              <a:lnSpc>
                <a:spcPct val="115000"/>
              </a:lnSpc>
              <a:spcAft>
                <a:spcPts val="1000"/>
              </a:spcAft>
            </a:pPr>
            <a:r>
              <a:rPr lang="en-US" sz="3200" b="1" dirty="0">
                <a:solidFill>
                  <a:srgbClr val="C00000"/>
                </a:solidFill>
                <a:latin typeface="Calibri" panose="020F0502020204030204" pitchFamily="34" charset="0"/>
                <a:ea typeface="Times New Roman" panose="02020603050405020304" pitchFamily="18" charset="0"/>
                <a:cs typeface="Mangal" panose="02040503050203030202" pitchFamily="18" charset="0"/>
              </a:rPr>
              <a:t>SIGNS AND SYMPTOMS:</a:t>
            </a:r>
            <a:endParaRPr lang="en-IN" sz="3200" b="1"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82301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83C39B9-E040-2B9F-3DCA-FE8A43BA5A86}"/>
              </a:ext>
            </a:extLst>
          </p:cNvPr>
          <p:cNvSpPr txBox="1"/>
          <p:nvPr/>
        </p:nvSpPr>
        <p:spPr>
          <a:xfrm>
            <a:off x="683391" y="764718"/>
            <a:ext cx="8200724" cy="4582793"/>
          </a:xfrm>
          <a:prstGeom prst="rect">
            <a:avLst/>
          </a:prstGeom>
          <a:noFill/>
        </p:spPr>
        <p:txBody>
          <a:bodyPr wrap="square">
            <a:spAutoFit/>
          </a:bodyPr>
          <a:lstStyle/>
          <a:p>
            <a:pPr marL="457200" algn="just">
              <a:lnSpc>
                <a:spcPct val="115000"/>
              </a:lnSpc>
              <a:spcAft>
                <a:spcPts val="1000"/>
              </a:spcAft>
            </a:pPr>
            <a:r>
              <a:rPr lang="en-US" sz="40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MYOCARDIAL INFARCTION</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Definition: -</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Literally meaning “death of the heart,” caused by partial or total blockage of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blood flow to the heart, leading to death of cardiac muscle tissue.</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indent="457200" algn="just">
              <a:lnSpc>
                <a:spcPct val="115000"/>
              </a:lnSpc>
              <a:spcAft>
                <a:spcPts val="1000"/>
              </a:spcAft>
            </a:pP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Myocardial infarction is commonly known as “</a:t>
            </a:r>
            <a:r>
              <a:rPr lang="en-US" sz="3200" i="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heart attack</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10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0518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455</TotalTime>
  <Words>1562</Words>
  <Application>Microsoft Office PowerPoint</Application>
  <PresentationFormat>On-screen Show (4:3)</PresentationFormat>
  <Paragraphs>189</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CORONARY HEART  DISEASE    &amp;  CHF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ASPHYXIA </dc:title>
  <dc:creator>MTI MTI</dc:creator>
  <cp:lastModifiedBy>NDRF MEDICAL</cp:lastModifiedBy>
  <cp:revision>45</cp:revision>
  <dcterms:created xsi:type="dcterms:W3CDTF">2022-07-20T04:40:09Z</dcterms:created>
  <dcterms:modified xsi:type="dcterms:W3CDTF">2025-12-20T06:46:03Z</dcterms:modified>
</cp:coreProperties>
</file>