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6"/>
  </p:notesMasterIdLst>
  <p:sldIdLst>
    <p:sldId id="256" r:id="rId2"/>
    <p:sldId id="257" r:id="rId3"/>
    <p:sldId id="273" r:id="rId4"/>
    <p:sldId id="282" r:id="rId5"/>
    <p:sldId id="272" r:id="rId6"/>
    <p:sldId id="293" r:id="rId7"/>
    <p:sldId id="283" r:id="rId8"/>
    <p:sldId id="258" r:id="rId9"/>
    <p:sldId id="259" r:id="rId10"/>
    <p:sldId id="294" r:id="rId11"/>
    <p:sldId id="260" r:id="rId12"/>
    <p:sldId id="286" r:id="rId13"/>
    <p:sldId id="275" r:id="rId14"/>
    <p:sldId id="287" r:id="rId15"/>
    <p:sldId id="262" r:id="rId16"/>
    <p:sldId id="276" r:id="rId17"/>
    <p:sldId id="292" r:id="rId18"/>
    <p:sldId id="277" r:id="rId19"/>
    <p:sldId id="263" r:id="rId20"/>
    <p:sldId id="264" r:id="rId21"/>
    <p:sldId id="265" r:id="rId22"/>
    <p:sldId id="278" r:id="rId23"/>
    <p:sldId id="266" r:id="rId24"/>
    <p:sldId id="279" r:id="rId25"/>
    <p:sldId id="288" r:id="rId26"/>
    <p:sldId id="267" r:id="rId27"/>
    <p:sldId id="268" r:id="rId28"/>
    <p:sldId id="289" r:id="rId29"/>
    <p:sldId id="269" r:id="rId30"/>
    <p:sldId id="290" r:id="rId31"/>
    <p:sldId id="291" r:id="rId32"/>
    <p:sldId id="270" r:id="rId33"/>
    <p:sldId id="280" r:id="rId34"/>
    <p:sldId id="28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02" autoAdjust="0"/>
  </p:normalViewPr>
  <p:slideViewPr>
    <p:cSldViewPr snapToGrid="0" showGuides="1">
      <p:cViewPr varScale="1">
        <p:scale>
          <a:sx n="99" d="100"/>
          <a:sy n="99" d="100"/>
        </p:scale>
        <p:origin x="-1890" y="-90"/>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D3DE3-1F3C-4768-B586-C14A315E1B85}" type="datetimeFigureOut">
              <a:rPr lang="en-IN" smtClean="0"/>
              <a:t>20-12-2025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A65BAE-79C1-4A67-9CC8-0294DBE068CF}" type="slidenum">
              <a:rPr lang="en-IN" smtClean="0"/>
              <a:t>‹#›</a:t>
            </a:fld>
            <a:endParaRPr lang="en-IN"/>
          </a:p>
        </p:txBody>
      </p:sp>
    </p:spTree>
    <p:extLst>
      <p:ext uri="{BB962C8B-B14F-4D97-AF65-F5344CB8AC3E}">
        <p14:creationId xmlns:p14="http://schemas.microsoft.com/office/powerpoint/2010/main" val="3257122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C6A247B-CFDE-4B80-98C0-18A406A3F092}" type="slidenum">
              <a:rPr lang="en-US" smtClean="0"/>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396813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259694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5164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5839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34849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31133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A6F55AE7-20F7-40AE-93CC-347D4FD0FDBA}"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405348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A6F55AE7-20F7-40AE-93CC-347D4FD0FDBA}"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71796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55AE7-20F7-40AE-93CC-347D4FD0FDBA}"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409375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08553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329110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55AE7-20F7-40AE-93CC-347D4FD0FDBA}" type="datetimeFigureOut">
              <a:rPr lang="en-IN" smtClean="0"/>
              <a:t>20-12-2025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1EE81-2BF1-4693-87BC-B8AB09B8BE59}" type="slidenum">
              <a:rPr lang="en-IN" smtClean="0"/>
              <a:t>‹#›</a:t>
            </a:fld>
            <a:endParaRPr lang="en-IN"/>
          </a:p>
        </p:txBody>
      </p:sp>
      <p:pic>
        <p:nvPicPr>
          <p:cNvPr id="11" name="Picture 10">
            <a:extLst>
              <a:ext uri="{FF2B5EF4-FFF2-40B4-BE49-F238E27FC236}">
                <a16:creationId xmlns:a16="http://schemas.microsoft.com/office/drawing/2014/main" xmlns="" id="{4A417902-709F-0855-2E3C-8E71AB43ABE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76068" y="0"/>
            <a:ext cx="1367932" cy="1204075"/>
          </a:xfrm>
          <a:prstGeom prst="rect">
            <a:avLst/>
          </a:prstGeom>
        </p:spPr>
      </p:pic>
    </p:spTree>
    <p:extLst>
      <p:ext uri="{BB962C8B-B14F-4D97-AF65-F5344CB8AC3E}">
        <p14:creationId xmlns:p14="http://schemas.microsoft.com/office/powerpoint/2010/main" val="261863761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98C47E-99C4-FB36-E758-F41EAAB6871D}"/>
              </a:ext>
            </a:extLst>
          </p:cNvPr>
          <p:cNvSpPr>
            <a:spLocks noGrp="1"/>
          </p:cNvSpPr>
          <p:nvPr>
            <p:ph type="ctrTitle"/>
          </p:nvPr>
        </p:nvSpPr>
        <p:spPr>
          <a:xfrm>
            <a:off x="1143000" y="1992429"/>
            <a:ext cx="6239577" cy="2569945"/>
          </a:xfrm>
        </p:spPr>
        <p:txBody>
          <a:bodyPr>
            <a:normAutofit fontScale="90000"/>
          </a:bodyPr>
          <a:lstStyle/>
          <a:p>
            <a:r>
              <a:rPr lang="en-US" sz="6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r>
            <a:br>
              <a:rPr lang="en-US" sz="6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6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r>
            <a:br>
              <a:rPr lang="en-US" sz="6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br>
            <a:r>
              <a:rPr lang="hi-IN" b="1" dirty="0">
                <a:solidFill>
                  <a:srgbClr val="FF0000"/>
                </a:solidFill>
                <a:latin typeface="Calibri" panose="020F0502020204030204" pitchFamily="34" charset="0"/>
                <a:ea typeface="Times New Roman" panose="02020603050405020304" pitchFamily="18" charset="0"/>
                <a:cs typeface="Mangal" panose="02040503050203030202" pitchFamily="18" charset="0"/>
              </a:rPr>
              <a:t>कोरोनरी हृदय रोग और सीएचएफ</a:t>
            </a:r>
            <a:r>
              <a:rPr lang="en-IN" sz="1800" dirty="0">
                <a:effectLst/>
                <a:latin typeface="Calibri" panose="020F0502020204030204" pitchFamily="34" charset="0"/>
                <a:ea typeface="Times New Roman" panose="02020603050405020304" pitchFamily="18" charset="0"/>
                <a:cs typeface="Mangal" panose="02040503050203030202" pitchFamily="18" charset="0"/>
              </a:rPr>
              <a:t/>
            </a:r>
            <a:br>
              <a:rPr lang="en-IN" sz="1800" dirty="0">
                <a:effectLst/>
                <a:latin typeface="Calibri" panose="020F0502020204030204" pitchFamily="34" charset="0"/>
                <a:ea typeface="Times New Roman" panose="02020603050405020304" pitchFamily="18" charset="0"/>
                <a:cs typeface="Mangal" panose="02040503050203030202" pitchFamily="18" charset="0"/>
              </a:rPr>
            </a:br>
            <a:endParaRPr lang="en-IN" dirty="0"/>
          </a:p>
        </p:txBody>
      </p:sp>
      <p:sp>
        <p:nvSpPr>
          <p:cNvPr id="3" name="Title 1">
            <a:extLst>
              <a:ext uri="{FF2B5EF4-FFF2-40B4-BE49-F238E27FC236}">
                <a16:creationId xmlns:a16="http://schemas.microsoft.com/office/drawing/2014/main" xmlns="" id="{4A98C47E-99C4-FB36-E758-F41EAAB6871D}"/>
              </a:ext>
            </a:extLst>
          </p:cNvPr>
          <p:cNvSpPr txBox="1">
            <a:spLocks/>
          </p:cNvSpPr>
          <p:nvPr/>
        </p:nvSpPr>
        <p:spPr>
          <a:xfrm>
            <a:off x="1083645" y="587141"/>
            <a:ext cx="6239577" cy="1424539"/>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36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पाठ-</a:t>
            </a:r>
            <a:r>
              <a:rPr lang="en-IN" sz="36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17</a:t>
            </a:r>
            <a:endParaRPr lang="en-IN" sz="3600" dirty="0"/>
          </a:p>
        </p:txBody>
      </p:sp>
      <p:sp>
        <p:nvSpPr>
          <p:cNvPr id="4" name="Title 1"/>
          <p:cNvSpPr txBox="1">
            <a:spLocks/>
          </p:cNvSpPr>
          <p:nvPr/>
        </p:nvSpPr>
        <p:spPr>
          <a:xfrm>
            <a:off x="7066815" y="5540944"/>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476692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Documents and Settings\jp\Desktop\s-15 &amp; 16\DSC00002.JPG"/>
          <p:cNvPicPr>
            <a:picLocks noChangeAspect="1" noChangeArrowheads="1"/>
          </p:cNvPicPr>
          <p:nvPr/>
        </p:nvPicPr>
        <p:blipFill>
          <a:blip r:embed="rId2">
            <a:lum bright="8000" contrast="4000"/>
            <a:extLst>
              <a:ext uri="{28A0092B-C50C-407E-A947-70E740481C1C}">
                <a14:useLocalDpi xmlns:a14="http://schemas.microsoft.com/office/drawing/2010/main" val="0"/>
              </a:ext>
            </a:extLst>
          </a:blip>
          <a:srcRect/>
          <a:stretch>
            <a:fillRect/>
          </a:stretch>
        </p:blipFill>
        <p:spPr bwMode="auto">
          <a:xfrm>
            <a:off x="3028951" y="1424067"/>
            <a:ext cx="3429000" cy="5216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 Box 3"/>
          <p:cNvSpPr txBox="1">
            <a:spLocks noChangeArrowheads="1"/>
          </p:cNvSpPr>
          <p:nvPr/>
        </p:nvSpPr>
        <p:spPr bwMode="auto">
          <a:xfrm>
            <a:off x="407196" y="166693"/>
            <a:ext cx="83046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en-US" sz="3200" b="1" dirty="0">
                <a:solidFill>
                  <a:srgbClr val="C00000"/>
                </a:solidFill>
                <a:latin typeface="Verdana" panose="020B0604030504040204" pitchFamily="34" charset="0"/>
              </a:rPr>
              <a:t> </a:t>
            </a:r>
            <a:r>
              <a:rPr lang="hi-IN" sz="3600" b="1" u="sng" dirty="0">
                <a:solidFill>
                  <a:srgbClr val="FF0000"/>
                </a:solidFill>
                <a:latin typeface="+mn-lt"/>
              </a:rPr>
              <a:t>एमआई के संकेत और लक्षण</a:t>
            </a:r>
            <a:endParaRPr lang="en-US" sz="3200" b="1" u="sng" dirty="0">
              <a:solidFill>
                <a:srgbClr val="FF0000"/>
              </a:solidFill>
              <a:latin typeface="+mn-lt"/>
            </a:endParaRPr>
          </a:p>
        </p:txBody>
      </p:sp>
      <p:sp>
        <p:nvSpPr>
          <p:cNvPr id="7172" name="Oval 4"/>
          <p:cNvSpPr>
            <a:spLocks noChangeArrowheads="1"/>
          </p:cNvSpPr>
          <p:nvPr/>
        </p:nvSpPr>
        <p:spPr bwMode="auto">
          <a:xfrm>
            <a:off x="501866" y="4470810"/>
            <a:ext cx="2517561" cy="609600"/>
          </a:xfrm>
          <a:prstGeom prst="ellipse">
            <a:avLst/>
          </a:prstGeom>
          <a:solidFill>
            <a:schemeClr val="accent6"/>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असामान्य नाड़ी</a:t>
            </a:r>
            <a:endParaRPr lang="en-US" sz="2800" dirty="0">
              <a:latin typeface="+mn-lt"/>
            </a:endParaRPr>
          </a:p>
        </p:txBody>
      </p:sp>
      <p:sp>
        <p:nvSpPr>
          <p:cNvPr id="7173" name="Oval 5"/>
          <p:cNvSpPr>
            <a:spLocks noChangeArrowheads="1"/>
          </p:cNvSpPr>
          <p:nvPr/>
        </p:nvSpPr>
        <p:spPr bwMode="auto">
          <a:xfrm>
            <a:off x="5485448" y="5435170"/>
            <a:ext cx="3027485" cy="838200"/>
          </a:xfrm>
          <a:prstGeom prst="ellipse">
            <a:avLst/>
          </a:prstGeom>
          <a:solidFill>
            <a:schemeClr val="accent5"/>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मतली या उलटी</a:t>
            </a:r>
            <a:endParaRPr lang="en-US" sz="2800" dirty="0">
              <a:latin typeface="+mn-lt"/>
            </a:endParaRPr>
          </a:p>
        </p:txBody>
      </p:sp>
      <p:sp>
        <p:nvSpPr>
          <p:cNvPr id="7174" name="Oval 6"/>
          <p:cNvSpPr>
            <a:spLocks noChangeArrowheads="1"/>
          </p:cNvSpPr>
          <p:nvPr/>
        </p:nvSpPr>
        <p:spPr bwMode="auto">
          <a:xfrm>
            <a:off x="5219361" y="4131030"/>
            <a:ext cx="3458437" cy="914400"/>
          </a:xfrm>
          <a:prstGeom prst="ellipse">
            <a:avLst/>
          </a:prstGeom>
          <a:solidFill>
            <a:schemeClr val="accent2">
              <a:lumMod val="60000"/>
              <a:lumOff val="40000"/>
            </a:schemeClr>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सांस लेने में कठिनाई</a:t>
            </a:r>
            <a:endParaRPr lang="en-US" sz="2800" dirty="0">
              <a:latin typeface="+mn-lt"/>
            </a:endParaRPr>
          </a:p>
        </p:txBody>
      </p:sp>
      <p:sp>
        <p:nvSpPr>
          <p:cNvPr id="7175" name="Oval 7"/>
          <p:cNvSpPr>
            <a:spLocks noChangeArrowheads="1"/>
          </p:cNvSpPr>
          <p:nvPr/>
        </p:nvSpPr>
        <p:spPr bwMode="auto">
          <a:xfrm>
            <a:off x="614490" y="3057989"/>
            <a:ext cx="2412997" cy="1214203"/>
          </a:xfrm>
          <a:prstGeom prst="ellipse">
            <a:avLst/>
          </a:prstGeom>
          <a:solidFill>
            <a:schemeClr val="accent2"/>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तेज़, उथली</a:t>
            </a:r>
          </a:p>
          <a:p>
            <a:pPr algn="ctr" eaLnBrk="1" hangingPunct="1"/>
            <a:r>
              <a:rPr lang="hi-IN" sz="2800" dirty="0">
                <a:latin typeface="+mn-lt"/>
              </a:rPr>
              <a:t>श्वसन क्रियाएँ</a:t>
            </a:r>
            <a:endParaRPr lang="en-US" sz="2800" dirty="0">
              <a:latin typeface="+mn-lt"/>
            </a:endParaRPr>
          </a:p>
        </p:txBody>
      </p:sp>
      <p:sp>
        <p:nvSpPr>
          <p:cNvPr id="7176" name="Oval 8"/>
          <p:cNvSpPr>
            <a:spLocks noChangeArrowheads="1"/>
          </p:cNvSpPr>
          <p:nvPr/>
        </p:nvSpPr>
        <p:spPr bwMode="auto">
          <a:xfrm>
            <a:off x="342901" y="5295270"/>
            <a:ext cx="2686051" cy="1143000"/>
          </a:xfrm>
          <a:prstGeom prst="ellipse">
            <a:avLst/>
          </a:prstGeom>
          <a:solidFill>
            <a:srgbClr val="92D05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अचानक कमजोरी</a:t>
            </a:r>
            <a:endParaRPr lang="en-US" sz="2800" dirty="0">
              <a:latin typeface="+mn-lt"/>
            </a:endParaRPr>
          </a:p>
        </p:txBody>
      </p:sp>
      <p:sp>
        <p:nvSpPr>
          <p:cNvPr id="7177" name="Oval 9"/>
          <p:cNvSpPr>
            <a:spLocks noChangeArrowheads="1"/>
          </p:cNvSpPr>
          <p:nvPr/>
        </p:nvSpPr>
        <p:spPr bwMode="auto">
          <a:xfrm>
            <a:off x="1143004" y="2142340"/>
            <a:ext cx="1943100" cy="762000"/>
          </a:xfrm>
          <a:prstGeom prst="ellipse">
            <a:avLst/>
          </a:prstGeom>
          <a:solidFill>
            <a:srgbClr val="7030A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चिंता</a:t>
            </a:r>
            <a:endParaRPr lang="en-US" sz="2800" dirty="0">
              <a:latin typeface="+mn-lt"/>
            </a:endParaRPr>
          </a:p>
        </p:txBody>
      </p:sp>
      <p:sp>
        <p:nvSpPr>
          <p:cNvPr id="7180" name="Oval 12"/>
          <p:cNvSpPr>
            <a:spLocks noChangeArrowheads="1"/>
          </p:cNvSpPr>
          <p:nvPr/>
        </p:nvSpPr>
        <p:spPr bwMode="auto">
          <a:xfrm>
            <a:off x="1371600" y="1324886"/>
            <a:ext cx="1600200" cy="609600"/>
          </a:xfrm>
          <a:prstGeom prst="ellipse">
            <a:avLst/>
          </a:prstGeom>
          <a:solidFill>
            <a:srgbClr val="00B0F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बेहोशी</a:t>
            </a:r>
            <a:endParaRPr lang="en-US" sz="2800" dirty="0">
              <a:latin typeface="+mn-lt"/>
            </a:endParaRPr>
          </a:p>
        </p:txBody>
      </p:sp>
      <p:sp>
        <p:nvSpPr>
          <p:cNvPr id="7181" name="Oval 13"/>
          <p:cNvSpPr>
            <a:spLocks noChangeArrowheads="1"/>
          </p:cNvSpPr>
          <p:nvPr/>
        </p:nvSpPr>
        <p:spPr bwMode="auto">
          <a:xfrm>
            <a:off x="5725249" y="1396582"/>
            <a:ext cx="2668226" cy="791979"/>
          </a:xfrm>
          <a:prstGeom prst="ellipse">
            <a:avLst/>
          </a:prstGeom>
          <a:solidFill>
            <a:schemeClr val="accent5">
              <a:lumMod val="40000"/>
              <a:lumOff val="60000"/>
            </a:schemeClr>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dirty="0">
                <a:latin typeface="+mn-lt"/>
              </a:rPr>
              <a:t>अत्यधिक पसीना आना</a:t>
            </a:r>
            <a:endParaRPr lang="en-US" dirty="0">
              <a:latin typeface="+mn-lt"/>
            </a:endParaRPr>
          </a:p>
        </p:txBody>
      </p:sp>
      <p:sp>
        <p:nvSpPr>
          <p:cNvPr id="7182" name="Oval 14"/>
          <p:cNvSpPr>
            <a:spLocks noChangeArrowheads="1"/>
          </p:cNvSpPr>
          <p:nvPr/>
        </p:nvSpPr>
        <p:spPr bwMode="auto">
          <a:xfrm>
            <a:off x="5657850" y="2519590"/>
            <a:ext cx="3019948" cy="1482784"/>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hi-IN" sz="2800" dirty="0">
                <a:latin typeface="+mn-lt"/>
              </a:rPr>
              <a:t>सीने में बेचैनी</a:t>
            </a:r>
          </a:p>
          <a:p>
            <a:pPr algn="ctr" eaLnBrk="1" hangingPunct="1"/>
            <a:r>
              <a:rPr lang="hi-IN" sz="2800" dirty="0">
                <a:latin typeface="+mn-lt"/>
              </a:rPr>
              <a:t>दर्द या भारीपन</a:t>
            </a:r>
            <a:endParaRPr lang="en-US" sz="2800" dirty="0">
              <a:latin typeface="+mn-lt"/>
            </a:endParaRPr>
          </a:p>
        </p:txBody>
      </p:sp>
      <p:sp>
        <p:nvSpPr>
          <p:cNvPr id="24589" name="Line 21"/>
          <p:cNvSpPr>
            <a:spLocks noChangeShapeType="1"/>
          </p:cNvSpPr>
          <p:nvPr/>
        </p:nvSpPr>
        <p:spPr bwMode="auto">
          <a:xfrm flipH="1" flipV="1">
            <a:off x="3086105" y="2582050"/>
            <a:ext cx="971550" cy="152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0" name="Line 25"/>
          <p:cNvSpPr>
            <a:spLocks noChangeShapeType="1"/>
          </p:cNvSpPr>
          <p:nvPr/>
        </p:nvSpPr>
        <p:spPr bwMode="auto">
          <a:xfrm flipH="1">
            <a:off x="3314703" y="3908680"/>
            <a:ext cx="1028700" cy="685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1" name="Line 27"/>
          <p:cNvSpPr>
            <a:spLocks noChangeShapeType="1"/>
          </p:cNvSpPr>
          <p:nvPr/>
        </p:nvSpPr>
        <p:spPr bwMode="auto">
          <a:xfrm>
            <a:off x="4607577" y="3803750"/>
            <a:ext cx="8001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2" name="Line 28"/>
          <p:cNvSpPr>
            <a:spLocks noChangeShapeType="1"/>
          </p:cNvSpPr>
          <p:nvPr/>
        </p:nvSpPr>
        <p:spPr bwMode="auto">
          <a:xfrm flipV="1">
            <a:off x="4743450" y="2953062"/>
            <a:ext cx="951823" cy="51465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3" name="Line 29"/>
          <p:cNvSpPr>
            <a:spLocks noChangeShapeType="1"/>
          </p:cNvSpPr>
          <p:nvPr/>
        </p:nvSpPr>
        <p:spPr bwMode="auto">
          <a:xfrm flipV="1">
            <a:off x="4400551" y="1761340"/>
            <a:ext cx="685800" cy="914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4" name="Line 30"/>
          <p:cNvSpPr>
            <a:spLocks noChangeShapeType="1"/>
          </p:cNvSpPr>
          <p:nvPr/>
        </p:nvSpPr>
        <p:spPr bwMode="auto">
          <a:xfrm>
            <a:off x="5086350" y="1784198"/>
            <a:ext cx="593937" cy="83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5" name="Line 31"/>
          <p:cNvSpPr>
            <a:spLocks noChangeShapeType="1"/>
          </p:cNvSpPr>
          <p:nvPr/>
        </p:nvSpPr>
        <p:spPr bwMode="auto">
          <a:xfrm>
            <a:off x="4343400" y="4202241"/>
            <a:ext cx="400051"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6" name="Line 32"/>
          <p:cNvSpPr>
            <a:spLocks noChangeShapeType="1"/>
          </p:cNvSpPr>
          <p:nvPr/>
        </p:nvSpPr>
        <p:spPr bwMode="auto">
          <a:xfrm>
            <a:off x="4743450" y="4752495"/>
            <a:ext cx="1011770" cy="58587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7" name="Line 33"/>
          <p:cNvSpPr>
            <a:spLocks noChangeShapeType="1"/>
          </p:cNvSpPr>
          <p:nvPr/>
        </p:nvSpPr>
        <p:spPr bwMode="auto">
          <a:xfrm flipH="1">
            <a:off x="2971800" y="3680080"/>
            <a:ext cx="1314451"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8" name="Line 34"/>
          <p:cNvSpPr>
            <a:spLocks noChangeShapeType="1"/>
          </p:cNvSpPr>
          <p:nvPr/>
        </p:nvSpPr>
        <p:spPr bwMode="auto">
          <a:xfrm>
            <a:off x="2971800" y="1638920"/>
            <a:ext cx="685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9" name="Line 35"/>
          <p:cNvSpPr>
            <a:spLocks noChangeShapeType="1"/>
          </p:cNvSpPr>
          <p:nvPr/>
        </p:nvSpPr>
        <p:spPr bwMode="auto">
          <a:xfrm flipH="1" flipV="1">
            <a:off x="3657601" y="1638920"/>
            <a:ext cx="628651" cy="838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600" name="Line 25"/>
          <p:cNvSpPr>
            <a:spLocks noChangeShapeType="1"/>
          </p:cNvSpPr>
          <p:nvPr/>
        </p:nvSpPr>
        <p:spPr bwMode="auto">
          <a:xfrm flipH="1">
            <a:off x="2971799" y="4122290"/>
            <a:ext cx="1314455" cy="151651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6873436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82"/>
                                        </p:tgtEl>
                                        <p:attrNameLst>
                                          <p:attrName>style.visibility</p:attrName>
                                        </p:attrNameLst>
                                      </p:cBhvr>
                                      <p:to>
                                        <p:strVal val="visible"/>
                                      </p:to>
                                    </p:set>
                                    <p:anim calcmode="lin" valueType="num">
                                      <p:cBhvr additive="base">
                                        <p:cTn id="7" dur="500" fill="hold"/>
                                        <p:tgtEl>
                                          <p:spTgt spid="7182"/>
                                        </p:tgtEl>
                                        <p:attrNameLst>
                                          <p:attrName>ppt_x</p:attrName>
                                        </p:attrNameLst>
                                      </p:cBhvr>
                                      <p:tavLst>
                                        <p:tav tm="0">
                                          <p:val>
                                            <p:strVal val="0-#ppt_w/2"/>
                                          </p:val>
                                        </p:tav>
                                        <p:tav tm="100000">
                                          <p:val>
                                            <p:strVal val="#ppt_x"/>
                                          </p:val>
                                        </p:tav>
                                      </p:tavLst>
                                    </p:anim>
                                    <p:anim calcmode="lin" valueType="num">
                                      <p:cBhvr additive="base">
                                        <p:cTn id="8" dur="500" fill="hold"/>
                                        <p:tgtEl>
                                          <p:spTgt spid="71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2"/>
                                        </p:tgtEl>
                                        <p:attrNameLst>
                                          <p:attrName>style.visibility</p:attrName>
                                        </p:attrNameLst>
                                      </p:cBhvr>
                                      <p:to>
                                        <p:strVal val="visible"/>
                                      </p:to>
                                    </p:set>
                                    <p:anim calcmode="lin" valueType="num">
                                      <p:cBhvr additive="base">
                                        <p:cTn id="13" dur="500" fill="hold"/>
                                        <p:tgtEl>
                                          <p:spTgt spid="7172"/>
                                        </p:tgtEl>
                                        <p:attrNameLst>
                                          <p:attrName>ppt_x</p:attrName>
                                        </p:attrNameLst>
                                      </p:cBhvr>
                                      <p:tavLst>
                                        <p:tav tm="0">
                                          <p:val>
                                            <p:strVal val="0-#ppt_w/2"/>
                                          </p:val>
                                        </p:tav>
                                        <p:tav tm="100000">
                                          <p:val>
                                            <p:strVal val="#ppt_x"/>
                                          </p:val>
                                        </p:tav>
                                      </p:tavLst>
                                    </p:anim>
                                    <p:anim calcmode="lin" valueType="num">
                                      <p:cBhvr additive="base">
                                        <p:cTn id="14"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73"/>
                                        </p:tgtEl>
                                        <p:attrNameLst>
                                          <p:attrName>style.visibility</p:attrName>
                                        </p:attrNameLst>
                                      </p:cBhvr>
                                      <p:to>
                                        <p:strVal val="visible"/>
                                      </p:to>
                                    </p:set>
                                    <p:anim calcmode="lin" valueType="num">
                                      <p:cBhvr additive="base">
                                        <p:cTn id="19" dur="500" fill="hold"/>
                                        <p:tgtEl>
                                          <p:spTgt spid="7173"/>
                                        </p:tgtEl>
                                        <p:attrNameLst>
                                          <p:attrName>ppt_x</p:attrName>
                                        </p:attrNameLst>
                                      </p:cBhvr>
                                      <p:tavLst>
                                        <p:tav tm="0">
                                          <p:val>
                                            <p:strVal val="0-#ppt_w/2"/>
                                          </p:val>
                                        </p:tav>
                                        <p:tav tm="100000">
                                          <p:val>
                                            <p:strVal val="#ppt_x"/>
                                          </p:val>
                                        </p:tav>
                                      </p:tavLst>
                                    </p:anim>
                                    <p:anim calcmode="lin" valueType="num">
                                      <p:cBhvr additive="base">
                                        <p:cTn id="20" dur="500" fill="hold"/>
                                        <p:tgtEl>
                                          <p:spTgt spid="717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174"/>
                                        </p:tgtEl>
                                        <p:attrNameLst>
                                          <p:attrName>style.visibility</p:attrName>
                                        </p:attrNameLst>
                                      </p:cBhvr>
                                      <p:to>
                                        <p:strVal val="visible"/>
                                      </p:to>
                                    </p:set>
                                    <p:anim calcmode="lin" valueType="num">
                                      <p:cBhvr additive="base">
                                        <p:cTn id="25" dur="500" fill="hold"/>
                                        <p:tgtEl>
                                          <p:spTgt spid="7174"/>
                                        </p:tgtEl>
                                        <p:attrNameLst>
                                          <p:attrName>ppt_x</p:attrName>
                                        </p:attrNameLst>
                                      </p:cBhvr>
                                      <p:tavLst>
                                        <p:tav tm="0">
                                          <p:val>
                                            <p:strVal val="0-#ppt_w/2"/>
                                          </p:val>
                                        </p:tav>
                                        <p:tav tm="100000">
                                          <p:val>
                                            <p:strVal val="#ppt_x"/>
                                          </p:val>
                                        </p:tav>
                                      </p:tavLst>
                                    </p:anim>
                                    <p:anim calcmode="lin" valueType="num">
                                      <p:cBhvr additive="base">
                                        <p:cTn id="26" dur="500" fill="hold"/>
                                        <p:tgtEl>
                                          <p:spTgt spid="717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75"/>
                                        </p:tgtEl>
                                        <p:attrNameLst>
                                          <p:attrName>style.visibility</p:attrName>
                                        </p:attrNameLst>
                                      </p:cBhvr>
                                      <p:to>
                                        <p:strVal val="visible"/>
                                      </p:to>
                                    </p:set>
                                    <p:anim calcmode="lin" valueType="num">
                                      <p:cBhvr additive="base">
                                        <p:cTn id="31" dur="500" fill="hold"/>
                                        <p:tgtEl>
                                          <p:spTgt spid="7175"/>
                                        </p:tgtEl>
                                        <p:attrNameLst>
                                          <p:attrName>ppt_x</p:attrName>
                                        </p:attrNameLst>
                                      </p:cBhvr>
                                      <p:tavLst>
                                        <p:tav tm="0">
                                          <p:val>
                                            <p:strVal val="0-#ppt_w/2"/>
                                          </p:val>
                                        </p:tav>
                                        <p:tav tm="100000">
                                          <p:val>
                                            <p:strVal val="#ppt_x"/>
                                          </p:val>
                                        </p:tav>
                                      </p:tavLst>
                                    </p:anim>
                                    <p:anim calcmode="lin" valueType="num">
                                      <p:cBhvr additive="base">
                                        <p:cTn id="32" dur="500" fill="hold"/>
                                        <p:tgtEl>
                                          <p:spTgt spid="717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176"/>
                                        </p:tgtEl>
                                        <p:attrNameLst>
                                          <p:attrName>style.visibility</p:attrName>
                                        </p:attrNameLst>
                                      </p:cBhvr>
                                      <p:to>
                                        <p:strVal val="visible"/>
                                      </p:to>
                                    </p:set>
                                    <p:anim calcmode="lin" valueType="num">
                                      <p:cBhvr additive="base">
                                        <p:cTn id="37" dur="500" fill="hold"/>
                                        <p:tgtEl>
                                          <p:spTgt spid="7176"/>
                                        </p:tgtEl>
                                        <p:attrNameLst>
                                          <p:attrName>ppt_x</p:attrName>
                                        </p:attrNameLst>
                                      </p:cBhvr>
                                      <p:tavLst>
                                        <p:tav tm="0">
                                          <p:val>
                                            <p:strVal val="0-#ppt_w/2"/>
                                          </p:val>
                                        </p:tav>
                                        <p:tav tm="100000">
                                          <p:val>
                                            <p:strVal val="#ppt_x"/>
                                          </p:val>
                                        </p:tav>
                                      </p:tavLst>
                                    </p:anim>
                                    <p:anim calcmode="lin" valueType="num">
                                      <p:cBhvr additive="base">
                                        <p:cTn id="38" dur="500" fill="hold"/>
                                        <p:tgtEl>
                                          <p:spTgt spid="717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177"/>
                                        </p:tgtEl>
                                        <p:attrNameLst>
                                          <p:attrName>style.visibility</p:attrName>
                                        </p:attrNameLst>
                                      </p:cBhvr>
                                      <p:to>
                                        <p:strVal val="visible"/>
                                      </p:to>
                                    </p:set>
                                    <p:anim calcmode="lin" valueType="num">
                                      <p:cBhvr additive="base">
                                        <p:cTn id="43" dur="500" fill="hold"/>
                                        <p:tgtEl>
                                          <p:spTgt spid="7177"/>
                                        </p:tgtEl>
                                        <p:attrNameLst>
                                          <p:attrName>ppt_x</p:attrName>
                                        </p:attrNameLst>
                                      </p:cBhvr>
                                      <p:tavLst>
                                        <p:tav tm="0">
                                          <p:val>
                                            <p:strVal val="0-#ppt_w/2"/>
                                          </p:val>
                                        </p:tav>
                                        <p:tav tm="100000">
                                          <p:val>
                                            <p:strVal val="#ppt_x"/>
                                          </p:val>
                                        </p:tav>
                                      </p:tavLst>
                                    </p:anim>
                                    <p:anim calcmode="lin" valueType="num">
                                      <p:cBhvr additive="base">
                                        <p:cTn id="44" dur="500" fill="hold"/>
                                        <p:tgtEl>
                                          <p:spTgt spid="7177"/>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180"/>
                                        </p:tgtEl>
                                        <p:attrNameLst>
                                          <p:attrName>style.visibility</p:attrName>
                                        </p:attrNameLst>
                                      </p:cBhvr>
                                      <p:to>
                                        <p:strVal val="visible"/>
                                      </p:to>
                                    </p:set>
                                    <p:anim calcmode="lin" valueType="num">
                                      <p:cBhvr additive="base">
                                        <p:cTn id="49" dur="500" fill="hold"/>
                                        <p:tgtEl>
                                          <p:spTgt spid="7180"/>
                                        </p:tgtEl>
                                        <p:attrNameLst>
                                          <p:attrName>ppt_x</p:attrName>
                                        </p:attrNameLst>
                                      </p:cBhvr>
                                      <p:tavLst>
                                        <p:tav tm="0">
                                          <p:val>
                                            <p:strVal val="0-#ppt_w/2"/>
                                          </p:val>
                                        </p:tav>
                                        <p:tav tm="100000">
                                          <p:val>
                                            <p:strVal val="#ppt_x"/>
                                          </p:val>
                                        </p:tav>
                                      </p:tavLst>
                                    </p:anim>
                                    <p:anim calcmode="lin" valueType="num">
                                      <p:cBhvr additive="base">
                                        <p:cTn id="50" dur="500" fill="hold"/>
                                        <p:tgtEl>
                                          <p:spTgt spid="7180"/>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181"/>
                                        </p:tgtEl>
                                        <p:attrNameLst>
                                          <p:attrName>style.visibility</p:attrName>
                                        </p:attrNameLst>
                                      </p:cBhvr>
                                      <p:to>
                                        <p:strVal val="visible"/>
                                      </p:to>
                                    </p:set>
                                    <p:anim calcmode="lin" valueType="num">
                                      <p:cBhvr additive="base">
                                        <p:cTn id="55" dur="500" fill="hold"/>
                                        <p:tgtEl>
                                          <p:spTgt spid="7181"/>
                                        </p:tgtEl>
                                        <p:attrNameLst>
                                          <p:attrName>ppt_x</p:attrName>
                                        </p:attrNameLst>
                                      </p:cBhvr>
                                      <p:tavLst>
                                        <p:tav tm="0">
                                          <p:val>
                                            <p:strVal val="0-#ppt_w/2"/>
                                          </p:val>
                                        </p:tav>
                                        <p:tav tm="100000">
                                          <p:val>
                                            <p:strVal val="#ppt_x"/>
                                          </p:val>
                                        </p:tav>
                                      </p:tavLst>
                                    </p:anim>
                                    <p:anim calcmode="lin" valueType="num">
                                      <p:cBhvr additive="base">
                                        <p:cTn id="56" dur="500" fill="hold"/>
                                        <p:tgtEl>
                                          <p:spTgt spid="71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autoUpdateAnimBg="0"/>
      <p:bldP spid="7173" grpId="0" animBg="1" autoUpdateAnimBg="0"/>
      <p:bldP spid="7174" grpId="0" animBg="1" autoUpdateAnimBg="0"/>
      <p:bldP spid="7175" grpId="0" animBg="1" autoUpdateAnimBg="0"/>
      <p:bldP spid="7176" grpId="0" animBg="1" autoUpdateAnimBg="0"/>
      <p:bldP spid="7177" grpId="0" animBg="1" autoUpdateAnimBg="0"/>
      <p:bldP spid="7180" grpId="0" animBg="1" autoUpdateAnimBg="0"/>
      <p:bldP spid="7181" grpId="0" animBg="1" autoUpdateAnimBg="0"/>
      <p:bldP spid="7182"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0" y="884601"/>
            <a:ext cx="8941868" cy="4954177"/>
          </a:xfrm>
          <a:prstGeom prst="rect">
            <a:avLst/>
          </a:prstGeom>
          <a:noFill/>
        </p:spPr>
        <p:txBody>
          <a:bodyPr wrap="square">
            <a:spAutoFit/>
          </a:bodyPr>
          <a:lstStyle/>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सार्वभौमिक सावधानियाँ बरतें और घटनास्थल को सुरक्षित करें।</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1) रोगी को सभी प्रकार की गतिविधियाँ बंद करने का निर्देश दें।</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2) प्रतिक्रिया देने वाले रोगी को आरामदायक स्थिति में लिटाएँ, </a:t>
            </a:r>
            <a:r>
              <a:rPr lang="en-IN" sz="2800" dirty="0">
                <a:latin typeface="Calibri" panose="020F0502020204030204" pitchFamily="34" charset="0"/>
                <a:ea typeface="Times New Roman" panose="02020603050405020304" pitchFamily="18" charset="0"/>
                <a:cs typeface="Mangal" panose="02040503050203030202" pitchFamily="18" charset="0"/>
              </a:rPr>
              <a:t>    </a:t>
            </a:r>
          </a:p>
          <a:p>
            <a:pPr indent="457200" algn="just">
              <a:lnSpc>
                <a:spcPct val="115000"/>
              </a:lnSpc>
              <a:spcAft>
                <a:spcPts val="1000"/>
              </a:spcAft>
            </a:pPr>
            <a:r>
              <a:rPr lang="en-IN"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cs typeface="Mangal" panose="02040503050203030202" pitchFamily="18" charset="0"/>
              </a:rPr>
              <a:t>आमतौर पर अर्ध-लेटी हुई या बैठी हुई अवस्था में।</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3) वायुमार्ग खुला रखें।</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4) ऑक्सीजन का उच्च प्रवाह प्रदान करें। यदि आवश्यक हो, तो </a:t>
            </a:r>
            <a:r>
              <a:rPr lang="en-IN" sz="2800" dirty="0">
                <a:latin typeface="Calibri" panose="020F0502020204030204" pitchFamily="34" charset="0"/>
                <a:ea typeface="Times New Roman" panose="02020603050405020304" pitchFamily="18" charset="0"/>
                <a:cs typeface="Mangal" panose="02040503050203030202" pitchFamily="18" charset="0"/>
              </a:rPr>
              <a:t>  </a:t>
            </a:r>
          </a:p>
          <a:p>
            <a:pPr indent="457200" algn="just">
              <a:lnSpc>
                <a:spcPct val="115000"/>
              </a:lnSpc>
              <a:spcAft>
                <a:spcPts val="1000"/>
              </a:spcAft>
            </a:pPr>
            <a:r>
              <a:rPr lang="en-IN"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cs typeface="Mangal" panose="02040503050203030202" pitchFamily="18" charset="0"/>
              </a:rPr>
              <a:t>कृत्रिम श्वसन या सीपीआर प्रदान करें।</a:t>
            </a:r>
          </a:p>
          <a:p>
            <a:pPr indent="457200"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5) प्रतिबंधात्मक कपड़ों को ढीला करें।</a:t>
            </a:r>
            <a:endParaRPr lang="en-IN" sz="105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65759" y="88437"/>
            <a:ext cx="8576109" cy="555858"/>
          </a:xfrm>
          <a:prstGeom prst="rect">
            <a:avLst/>
          </a:prstGeom>
        </p:spPr>
        <p:txBody>
          <a:bodyPr wrap="square">
            <a:spAutoFit/>
          </a:bodyPr>
          <a:lstStyle/>
          <a:p>
            <a:pPr lvl="0" indent="457200"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एमआई और एनजाइना पेक्टोरिस के लिए प्रबंधन:</a:t>
            </a:r>
            <a:endParaRPr lang="en-IN" sz="28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577520" y="895126"/>
            <a:ext cx="8162224" cy="4544834"/>
          </a:xfrm>
          <a:prstGeom prst="rect">
            <a:avLst/>
          </a:prstGeom>
          <a:noFill/>
        </p:spPr>
        <p:txBody>
          <a:bodyPr wrap="square">
            <a:spAutoFit/>
          </a:bodyPr>
          <a:lstStyle/>
          <a:p>
            <a:pPr marL="514350" indent="-514350" algn="just">
              <a:spcAft>
                <a:spcPts val="1000"/>
              </a:spcAft>
              <a:buAutoNum type="arabicParenR" startAt="6"/>
            </a:pPr>
            <a:r>
              <a:rPr lang="hi-IN"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शरीर का तापमान यथासंभव सामान्य बनाए रखें।</a:t>
            </a:r>
          </a:p>
          <a:p>
            <a:pPr marL="514350" indent="-514350" algn="just">
              <a:spcAft>
                <a:spcPts val="1000"/>
              </a:spcAft>
              <a:buAutoNum type="arabicParenR" startAt="6"/>
            </a:pPr>
            <a:r>
              <a:rPr lang="hi-IN"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7) रोगी को आराम और आश्वस्त करें।</a:t>
            </a:r>
          </a:p>
          <a:p>
            <a:pPr marL="514350" indent="-514350" algn="just">
              <a:spcAft>
                <a:spcPts val="1000"/>
              </a:spcAft>
              <a:buAutoNum type="arabicParenR" startAt="6"/>
            </a:pPr>
            <a:r>
              <a:rPr lang="hi-IN"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रोगी के महत्वपूर्ण संकेतों पर नज़र रखना जारी रखें।</a:t>
            </a:r>
          </a:p>
          <a:p>
            <a:pPr marL="514350" indent="-514350" algn="just">
              <a:spcAft>
                <a:spcPts val="1000"/>
              </a:spcAft>
              <a:buAutoNum type="arabicParenR" startAt="6"/>
            </a:pPr>
            <a:r>
              <a:rPr lang="hi-IN"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यदि उपलब्ध हो, तो इंजेक्शन मॉर्फिन 0.2 मिलीग्राम आईएम स्टेट दें।</a:t>
            </a:r>
          </a:p>
          <a:p>
            <a:pPr marL="514350" indent="-514350" algn="just">
              <a:spcAft>
                <a:spcPts val="1000"/>
              </a:spcAft>
              <a:buAutoNum type="arabicParenR" startAt="6"/>
            </a:pPr>
            <a:r>
              <a:rPr lang="hi-IN"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रोगी को तुरंत अगले स्तर की देखभाल के लिए ले जाएँ।</a:t>
            </a:r>
            <a:endParaRPr lang="en-IN" sz="11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92505" y="215285"/>
            <a:ext cx="8537609" cy="555858"/>
          </a:xfrm>
          <a:prstGeom prst="rect">
            <a:avLst/>
          </a:prstGeom>
        </p:spPr>
        <p:txBody>
          <a:bodyPr wrap="square">
            <a:spAutoFit/>
          </a:bodyPr>
          <a:lstStyle/>
          <a:p>
            <a:pPr indent="457200"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एमआई और एनजाइना पेक्टोरिस के लिए प्रबंधन:</a:t>
            </a:r>
            <a:endParaRPr lang="en-IN" sz="28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23506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A1977A0-0B8E-A501-DB5E-D40A738DCE6B}"/>
              </a:ext>
            </a:extLst>
          </p:cNvPr>
          <p:cNvSpPr txBox="1"/>
          <p:nvPr/>
        </p:nvSpPr>
        <p:spPr>
          <a:xfrm>
            <a:off x="587140" y="936320"/>
            <a:ext cx="8008219" cy="5637441"/>
          </a:xfrm>
          <a:prstGeom prst="rect">
            <a:avLst/>
          </a:prstGeom>
          <a:noFill/>
        </p:spPr>
        <p:txBody>
          <a:bodyPr wrap="square">
            <a:spAutoFit/>
          </a:bodyPr>
          <a:lstStyle/>
          <a:p>
            <a:pPr marL="452438" indent="457200" algn="just">
              <a:spcAft>
                <a:spcPts val="1000"/>
              </a:spcAft>
            </a:pPr>
            <a:r>
              <a:rPr lang="hi-IN" sz="3200" b="1" dirty="0">
                <a:solidFill>
                  <a:srgbClr val="00B0F0"/>
                </a:solidFill>
                <a:latin typeface="Calibri" panose="020F0502020204030204" pitchFamily="34" charset="0"/>
                <a:ea typeface="Times New Roman" panose="02020603050405020304" pitchFamily="18" charset="0"/>
                <a:cs typeface="Mangal" panose="02040503050203030202" pitchFamily="18" charset="0"/>
              </a:rPr>
              <a:t>परिभाषा: </a:t>
            </a:r>
            <a:r>
              <a:rPr lang="hi-IN" sz="3200" dirty="0">
                <a:latin typeface="Calibri" panose="020F0502020204030204" pitchFamily="34" charset="0"/>
                <a:ea typeface="Times New Roman" panose="02020603050405020304" pitchFamily="18" charset="0"/>
                <a:cs typeface="Mangal" panose="02040503050203030202" pitchFamily="18" charset="0"/>
              </a:rPr>
              <a:t>हृदय की अपर्याप्त पंपिंग के कारण फेफड़ों और/या अन्य अंगों में अत्यधिक तरल पदार्थ जमा होने की स्थिति।</a:t>
            </a:r>
          </a:p>
          <a:p>
            <a:pPr marL="452438" indent="457200"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इस स्थिति को "कंजेस्टिव" कहा जाता है क्योंकि तरल पदार्थ अंगों को अवरुद्ध या अवरुद्ध कर देते हैं। कंजेस्टिव हार्ट फेल्योर अक्सर मायोकार्डियल इन्फार्क्शन की एक जटिलता होती है, और यह रोगग्रस्त हृदय वाल्व, अनियंत्रित उच्च रक्तचाप, गंभीर एनीमिया, थायरॉइड विकारों और वातस्फीति जैसे फुफ्फुसीय रोगों के कारण भी 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450267" y="191684"/>
            <a:ext cx="4243469"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कोंजेस्टिव दिल विफलता</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4820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B2A5D37-11B9-D9A1-3956-E9C144D16196}"/>
              </a:ext>
            </a:extLst>
          </p:cNvPr>
          <p:cNvSpPr txBox="1"/>
          <p:nvPr/>
        </p:nvSpPr>
        <p:spPr>
          <a:xfrm>
            <a:off x="638359" y="704491"/>
            <a:ext cx="8447876" cy="5986254"/>
          </a:xfrm>
          <a:prstGeom prst="rect">
            <a:avLst/>
          </a:prstGeom>
          <a:noFill/>
        </p:spPr>
        <p:txBody>
          <a:bodyPr wrap="square">
            <a:spAutoFit/>
          </a:bodyPr>
          <a:lstStyle/>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तेज़ हृदय गति</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सामान्य से उच्च रक्तचाप</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सीधे लेटने से साँस लेने में तकलीफ़ और बढ़ जाती है</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श्वसन दर में वृद्धि</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गले की नस का फैलाव</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चिंता</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टखनों में सूजन</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नीलापन</a:t>
            </a:r>
          </a:p>
          <a:p>
            <a:pPr marL="457200" lvl="0" indent="-457200" algn="just">
              <a:spcAft>
                <a:spcPts val="1000"/>
              </a:spcAft>
              <a:buFont typeface="Wingdings" pitchFamily="2" charset="2"/>
              <a:buChar char="v"/>
              <a:tabLst>
                <a:tab pos="1143000" algn="l"/>
              </a:tabLs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अस्पष्टीकृत थकान और प्रयास असहिष्णुता।</a:t>
            </a:r>
          </a:p>
          <a:p>
            <a:pPr marL="457200" lvl="0" indent="-457200" algn="just">
              <a:spcAft>
                <a:spcPts val="1000"/>
              </a:spcAft>
              <a:buFont typeface="Wingdings" pitchFamily="2" charset="2"/>
              <a:buChar char="v"/>
              <a:tabLst>
                <a:tab pos="1143000" algn="l"/>
              </a:tabLst>
            </a:pP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CHF </a:t>
            </a: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वाले मरीज़ को हमेशा सीने में दर्द का अनुभव नहीं हो सकता है।</a:t>
            </a:r>
            <a:endParaRPr lang="en-IN" sz="18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318638" y="70956"/>
            <a:ext cx="5967664" cy="622158"/>
          </a:xfrm>
          <a:prstGeom prst="rect">
            <a:avLst/>
          </a:prstGeom>
        </p:spPr>
        <p:txBody>
          <a:bodyPr wrap="square">
            <a:spAutoFit/>
          </a:bodyPr>
          <a:lstStyle/>
          <a:p>
            <a:pPr lvl="0" indent="457200" algn="just">
              <a:lnSpc>
                <a:spcPct val="115000"/>
              </a:lnSpc>
              <a:spcAft>
                <a:spcPts val="1000"/>
              </a:spcAft>
            </a:pPr>
            <a:r>
              <a:rPr lang="hi-IN"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सीएचएफ के संकेत और लक्षण</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44944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625642" y="510125"/>
            <a:ext cx="8133347" cy="6463308"/>
          </a:xfrm>
          <a:prstGeom prst="rect">
            <a:avLst/>
          </a:prstGeom>
          <a:noFill/>
        </p:spPr>
        <p:txBody>
          <a:bodyPr wrap="square">
            <a:spAutoFit/>
          </a:bodyPr>
          <a:lstStyle/>
          <a:p>
            <a:pPr algn="just">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सार्वभौमिक सावधानियों का पालन करें और घटनास्थल को सुरक्षित रखें।</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वायुमार्ग खुला रखें और श्वास पर नज़र रखें। ज़रूरत पड़ने पर कृत्रिम वेंटिलेशन प्रदान करें।</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प्रतिक्रिया देने वाले रोगी को आरामदायक स्थिति में, आमतौर पर सीधा बैठाकर, लिटाएँ।</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नासिका नलिका से 1-5 लीटर/मिनट ऑक्सीजन दें।</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रोगी की निरंतर निगरानी करें और उसे भावनात्मक सहारा दें।</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रोगी को जल्द से जल्द अस्पताल ले जाएँ।</a:t>
            </a:r>
          </a:p>
          <a:p>
            <a:pPr marL="514350" indent="-514350" algn="just">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रोगी को स्थिति के इलाज के लिए विशिष्ट दवाएँ देने से पहले इलेक्ट्रोलाइट और जैव रासायनिक स्थिति का आकलन आवश्यक है।</a:t>
            </a:r>
            <a:endParaRPr lang="en-US" sz="1800" dirty="0">
              <a:solidFill>
                <a:srgbClr val="0070C0"/>
              </a:solidFill>
              <a:effectLst/>
              <a:latin typeface="Bookman Old Style" panose="02050604050505020204" pitchFamily="18" charset="0"/>
              <a:ea typeface="Times New Roman" panose="02020603050405020304" pitchFamily="18" charset="0"/>
              <a:cs typeface="Mangal" panose="02040503050203030202" pitchFamily="18" charset="0"/>
            </a:endParaRPr>
          </a:p>
        </p:txBody>
      </p:sp>
      <p:sp>
        <p:nvSpPr>
          <p:cNvPr id="2" name="Rectangle 1"/>
          <p:cNvSpPr/>
          <p:nvPr/>
        </p:nvSpPr>
        <p:spPr>
          <a:xfrm>
            <a:off x="1829988" y="-20066"/>
            <a:ext cx="5715026"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कंजेस्टिव हार्ट फेल्योर का प्रबंधन</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8402688-7C1D-F011-39B3-0D75EDB39EA9}"/>
              </a:ext>
            </a:extLst>
          </p:cNvPr>
          <p:cNvSpPr txBox="1"/>
          <p:nvPr/>
        </p:nvSpPr>
        <p:spPr>
          <a:xfrm>
            <a:off x="529389" y="1271952"/>
            <a:ext cx="8171848" cy="4657685"/>
          </a:xfrm>
          <a:prstGeom prst="rect">
            <a:avLst/>
          </a:prstGeom>
          <a:noFill/>
        </p:spPr>
        <p:txBody>
          <a:bodyPr wrap="square">
            <a:spAutoFit/>
          </a:bodyPr>
          <a:lstStyle/>
          <a:p>
            <a:pPr marL="457200" algn="just">
              <a:spcAft>
                <a:spcPts val="1000"/>
              </a:spcAft>
            </a:pPr>
            <a:r>
              <a:rPr lang="hi-IN" sz="2800" dirty="0">
                <a:solidFill>
                  <a:srgbClr val="0070C0"/>
                </a:solidFill>
                <a:latin typeface="Calibri" panose="020F0502020204030204" pitchFamily="34" charset="0"/>
                <a:ea typeface="Times New Roman" panose="02020603050405020304" pitchFamily="18" charset="0"/>
                <a:cs typeface="Mangal" panose="02040503050203030202" pitchFamily="18" charset="0"/>
              </a:rPr>
              <a:t>यह वह दबाव है जो उफनता हुआ रक्त धमनियों की दीवारों पर डालता है। यह आपको बताता है कि कोशिकाओं, अंगों और ऊतकों को उनके सामान्य कार्यों के लिए आवश्यक रक्त मिल रहा है या नहीं। रक्तचाप मापने के लिए एक ब्लड प्रेशर कफ (स्फिग्मोमैनोमीटर) का उपयोग किया जाता है।</a:t>
            </a:r>
          </a:p>
          <a:p>
            <a:pPr marL="457200" algn="just">
              <a:spcAft>
                <a:spcPts val="1000"/>
              </a:spcAft>
            </a:pPr>
            <a:r>
              <a:rPr lang="hi-IN" sz="2800" dirty="0">
                <a:solidFill>
                  <a:srgbClr val="0070C0"/>
                </a:solidFill>
                <a:latin typeface="Calibri" panose="020F0502020204030204" pitchFamily="34" charset="0"/>
                <a:ea typeface="Times New Roman" panose="02020603050405020304" pitchFamily="18" charset="0"/>
                <a:cs typeface="Mangal" panose="02040503050203030202" pitchFamily="18" charset="0"/>
              </a:rPr>
              <a:t>सिस्टोलिक दाब हृदय के संकुचन का परिणाम है, जो धमनियों में रक्त को प्रवाहित करता है।</a:t>
            </a:r>
          </a:p>
          <a:p>
            <a:pPr marL="457200" algn="just">
              <a:spcAft>
                <a:spcPts val="1000"/>
              </a:spcAft>
            </a:pPr>
            <a:r>
              <a:rPr lang="hi-IN" sz="2800" dirty="0">
                <a:solidFill>
                  <a:srgbClr val="0070C0"/>
                </a:solidFill>
                <a:latin typeface="Calibri" panose="020F0502020204030204" pitchFamily="34" charset="0"/>
                <a:ea typeface="Times New Roman" panose="02020603050405020304" pitchFamily="18" charset="0"/>
                <a:cs typeface="Mangal" panose="02040503050203030202" pitchFamily="18" charset="0"/>
              </a:rPr>
              <a:t>डायस्टोलिक दाब संकुचनों के बीच विश्राम के दौरान का दाब है।</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678978" y="190636"/>
            <a:ext cx="1814920" cy="622158"/>
          </a:xfrm>
          <a:prstGeom prst="rect">
            <a:avLst/>
          </a:prstGeom>
        </p:spPr>
        <p:txBody>
          <a:bodyPr wrap="none">
            <a:spAutoFit/>
          </a:bodyPr>
          <a:lstStyle/>
          <a:p>
            <a:pPr marL="2286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रक्तचाप</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56897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8402688-7C1D-F011-39B3-0D75EDB39EA9}"/>
              </a:ext>
            </a:extLst>
          </p:cNvPr>
          <p:cNvSpPr txBox="1"/>
          <p:nvPr/>
        </p:nvSpPr>
        <p:spPr>
          <a:xfrm>
            <a:off x="500514" y="1878327"/>
            <a:ext cx="8171848" cy="1944122"/>
          </a:xfrm>
          <a:prstGeom prst="rect">
            <a:avLst/>
          </a:prstGeom>
          <a:noFill/>
        </p:spPr>
        <p:txBody>
          <a:bodyPr wrap="square">
            <a:spAutoFit/>
          </a:bodyPr>
          <a:lstStyle/>
          <a:p>
            <a:pPr marL="457200" algn="just">
              <a:spcAft>
                <a:spcPts val="1000"/>
              </a:spcAft>
            </a:pPr>
            <a:r>
              <a:rPr lang="hi-IN" sz="2800" dirty="0">
                <a:solidFill>
                  <a:schemeClr val="accent6">
                    <a:lumMod val="75000"/>
                  </a:schemeClr>
                </a:solidFill>
                <a:latin typeface="Calibri" panose="020F0502020204030204" pitchFamily="34" charset="0"/>
                <a:ea typeface="Times New Roman" panose="02020603050405020304" pitchFamily="18" charset="0"/>
                <a:cs typeface="Mangal" panose="02040503050203030202" pitchFamily="18" charset="0"/>
              </a:rPr>
              <a:t>दोनों सामान्यतः एक साथ बढ़ते और घटते हैं।</a:t>
            </a:r>
          </a:p>
          <a:p>
            <a:pPr marL="457200" algn="just">
              <a:spcAft>
                <a:spcPts val="1000"/>
              </a:spcAft>
            </a:pPr>
            <a:r>
              <a:rPr lang="hi-IN" sz="2800" dirty="0">
                <a:solidFill>
                  <a:schemeClr val="accent6">
                    <a:lumMod val="75000"/>
                  </a:schemeClr>
                </a:solidFill>
                <a:latin typeface="Calibri" panose="020F0502020204030204" pitchFamily="34" charset="0"/>
                <a:ea typeface="Times New Roman" panose="02020603050405020304" pitchFamily="18" charset="0"/>
                <a:cs typeface="Mangal" panose="02040503050203030202" pitchFamily="18" charset="0"/>
              </a:rPr>
              <a:t>रक्तचाप रोगी की आयु, लिंग और चिकित्सा इतिहास के अनुसार बदलता रहता है। यह आमतौर पर पुरुषों की तुलना में महिलाओं में 10 मिमी/एचजी कम होता है।</a:t>
            </a:r>
            <a:endParaRPr lang="en-US" dirty="0">
              <a:solidFill>
                <a:srgbClr val="0070C0"/>
              </a:solidFill>
              <a:latin typeface="Bookman Old Style" panose="02050604050505020204" pitchFamily="18" charset="0"/>
              <a:ea typeface="Times New Roman" panose="02020603050405020304" pitchFamily="18" charset="0"/>
              <a:cs typeface="Mangal" panose="02040503050203030202" pitchFamily="18" charset="0"/>
            </a:endParaRPr>
          </a:p>
        </p:txBody>
      </p:sp>
      <p:sp>
        <p:nvSpPr>
          <p:cNvPr id="2" name="Rectangle 1"/>
          <p:cNvSpPr/>
          <p:nvPr/>
        </p:nvSpPr>
        <p:spPr>
          <a:xfrm>
            <a:off x="3678978" y="508261"/>
            <a:ext cx="1814920" cy="622158"/>
          </a:xfrm>
          <a:prstGeom prst="rect">
            <a:avLst/>
          </a:prstGeom>
        </p:spPr>
        <p:txBody>
          <a:bodyPr wrap="none">
            <a:spAutoFit/>
          </a:bodyPr>
          <a:lstStyle/>
          <a:p>
            <a:pPr marL="2286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रक्तचाप</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98956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E6EB49-7A44-0FD5-F52C-E4EFBEB5B662}"/>
              </a:ext>
            </a:extLst>
          </p:cNvPr>
          <p:cNvSpPr txBox="1"/>
          <p:nvPr/>
        </p:nvSpPr>
        <p:spPr>
          <a:xfrm>
            <a:off x="294967" y="978136"/>
            <a:ext cx="8723672" cy="5032981"/>
          </a:xfrm>
          <a:prstGeom prst="rect">
            <a:avLst/>
          </a:prstGeom>
          <a:noFill/>
        </p:spPr>
        <p:txBody>
          <a:bodyPr wrap="square">
            <a:spAutoFit/>
          </a:bodyPr>
          <a:lstStyle/>
          <a:p>
            <a:pPr indent="457200" algn="just">
              <a:lnSpc>
                <a:spcPct val="115000"/>
              </a:lnSpc>
              <a:spcAft>
                <a:spcPts val="1000"/>
              </a:spcAft>
            </a:pPr>
            <a:r>
              <a:rPr lang="hi-IN" sz="2800" u="sng" dirty="0">
                <a:latin typeface="Calibri" panose="020F0502020204030204" pitchFamily="34" charset="0"/>
                <a:ea typeface="Times New Roman" panose="02020603050405020304" pitchFamily="18" charset="0"/>
                <a:cs typeface="Mangal" panose="02040503050203030202" pitchFamily="18" charset="0"/>
              </a:rPr>
              <a:t>वयस्क/बच्चा (12 वर्ष तक):</a:t>
            </a:r>
          </a:p>
          <a:p>
            <a:pPr indent="457200" algn="just">
              <a:lnSpc>
                <a:spcPct val="115000"/>
              </a:lnSpc>
              <a:spcAft>
                <a:spcPts val="1000"/>
              </a:spcAft>
            </a:pPr>
            <a:r>
              <a:rPr lang="hi-IN" sz="2800" u="sng" dirty="0">
                <a:latin typeface="Calibri" panose="020F0502020204030204" pitchFamily="34" charset="0"/>
                <a:ea typeface="Times New Roman" panose="02020603050405020304" pitchFamily="18" charset="0"/>
                <a:cs typeface="Mangal" panose="02040503050203030202" pitchFamily="18" charset="0"/>
              </a:rPr>
              <a:t>सिस्टोलिक: 100 + आयु; 80+ (2 </a:t>
            </a:r>
            <a:r>
              <a:rPr lang="en-US" sz="2800" u="sng" dirty="0">
                <a:latin typeface="Calibri" panose="020F0502020204030204" pitchFamily="34" charset="0"/>
                <a:ea typeface="Times New Roman" panose="02020603050405020304" pitchFamily="18" charset="0"/>
                <a:cs typeface="Mangal" panose="02040503050203030202" pitchFamily="18" charset="0"/>
              </a:rPr>
              <a:t>x </a:t>
            </a:r>
            <a:r>
              <a:rPr lang="hi-IN" sz="2800" u="sng" dirty="0">
                <a:latin typeface="Calibri" panose="020F0502020204030204" pitchFamily="34" charset="0"/>
                <a:ea typeface="Times New Roman" panose="02020603050405020304" pitchFamily="18" charset="0"/>
                <a:cs typeface="Mangal" panose="02040503050203030202" pitchFamily="18" charset="0"/>
              </a:rPr>
              <a:t>आयु) [150 </a:t>
            </a:r>
            <a:r>
              <a:rPr lang="en-US" sz="2800" u="sng" dirty="0">
                <a:latin typeface="Calibri" panose="020F0502020204030204" pitchFamily="34" charset="0"/>
                <a:ea typeface="Times New Roman" panose="02020603050405020304" pitchFamily="18" charset="0"/>
                <a:cs typeface="Mangal" panose="02040503050203030202" pitchFamily="18" charset="0"/>
              </a:rPr>
              <a:t>mmHg </a:t>
            </a:r>
            <a:r>
              <a:rPr lang="hi-IN" sz="2800" u="sng" dirty="0">
                <a:latin typeface="Calibri" panose="020F0502020204030204" pitchFamily="34" charset="0"/>
                <a:ea typeface="Times New Roman" panose="02020603050405020304" pitchFamily="18" charset="0"/>
                <a:cs typeface="Mangal" panose="02040503050203030202" pitchFamily="18" charset="0"/>
              </a:rPr>
              <a:t>तक]</a:t>
            </a:r>
          </a:p>
          <a:p>
            <a:pPr indent="457200" algn="just">
              <a:lnSpc>
                <a:spcPct val="115000"/>
              </a:lnSpc>
              <a:spcAft>
                <a:spcPts val="1000"/>
              </a:spcAft>
            </a:pPr>
            <a:r>
              <a:rPr lang="hi-IN" sz="2800" u="sng" dirty="0">
                <a:latin typeface="Calibri" panose="020F0502020204030204" pitchFamily="34" charset="0"/>
                <a:ea typeface="Times New Roman" panose="02020603050405020304" pitchFamily="18" charset="0"/>
                <a:cs typeface="Mangal" panose="02040503050203030202" pitchFamily="18" charset="0"/>
              </a:rPr>
              <a:t>डायस्टोलिक: 60-90 </a:t>
            </a:r>
            <a:r>
              <a:rPr lang="en-US" sz="2800" u="sng" dirty="0">
                <a:latin typeface="Calibri" panose="020F0502020204030204" pitchFamily="34" charset="0"/>
                <a:ea typeface="Times New Roman" panose="02020603050405020304" pitchFamily="18" charset="0"/>
                <a:cs typeface="Mangal" panose="02040503050203030202" pitchFamily="18" charset="0"/>
              </a:rPr>
              <a:t>mmHg; 50-80 mmHg</a:t>
            </a:r>
          </a:p>
          <a:p>
            <a:pPr indent="457200" algn="just">
              <a:lnSpc>
                <a:spcPct val="115000"/>
              </a:lnSpc>
              <a:spcAft>
                <a:spcPts val="1000"/>
              </a:spcAft>
            </a:pPr>
            <a:r>
              <a:rPr lang="hi-IN" sz="2800" u="sng" dirty="0">
                <a:latin typeface="Calibri" panose="020F0502020204030204" pitchFamily="34" charset="0"/>
                <a:ea typeface="Times New Roman" panose="02020603050405020304" pitchFamily="18" charset="0"/>
                <a:cs typeface="Mangal" panose="02040503050203030202" pitchFamily="18" charset="0"/>
              </a:rPr>
              <a:t>उच्च रक्तचाप का शाब्दिक अर्थ है उम्र और लिंग के अनुसार बढ़ा हुआ रक्तचाप, जो आमतौर पर वयस्कों में 140/90 </a:t>
            </a:r>
            <a:r>
              <a:rPr lang="en-US" sz="2800" u="sng" dirty="0">
                <a:latin typeface="Calibri" panose="020F0502020204030204" pitchFamily="34" charset="0"/>
                <a:ea typeface="Times New Roman" panose="02020603050405020304" pitchFamily="18" charset="0"/>
                <a:cs typeface="Mangal" panose="02040503050203030202" pitchFamily="18" charset="0"/>
              </a:rPr>
              <a:t>mmHg </a:t>
            </a:r>
            <a:r>
              <a:rPr lang="hi-IN" sz="2800" u="sng" dirty="0">
                <a:latin typeface="Calibri" panose="020F0502020204030204" pitchFamily="34" charset="0"/>
                <a:ea typeface="Times New Roman" panose="02020603050405020304" pitchFamily="18" charset="0"/>
                <a:cs typeface="Mangal" panose="02040503050203030202" pitchFamily="18" charset="0"/>
              </a:rPr>
              <a:t>से ऊपर होता है।</a:t>
            </a:r>
          </a:p>
          <a:p>
            <a:pPr indent="457200" algn="just">
              <a:lnSpc>
                <a:spcPct val="115000"/>
              </a:lnSpc>
              <a:spcAft>
                <a:spcPts val="1000"/>
              </a:spcAft>
            </a:pPr>
            <a:r>
              <a:rPr lang="hi-IN" sz="2800" u="sng" dirty="0">
                <a:latin typeface="Calibri" panose="020F0502020204030204" pitchFamily="34" charset="0"/>
                <a:ea typeface="Times New Roman" panose="02020603050405020304" pitchFamily="18" charset="0"/>
                <a:cs typeface="Mangal" panose="02040503050203030202" pitchFamily="18" charset="0"/>
              </a:rPr>
              <a:t>निम्न रक्तचाप का अर्थ है उम्र और लिंग के अनुसार निम्न रक्तचाप, जो आमतौर पर वयस्कों में 90/60 </a:t>
            </a:r>
            <a:r>
              <a:rPr lang="en-US" sz="2800" u="sng" dirty="0">
                <a:latin typeface="Calibri" panose="020F0502020204030204" pitchFamily="34" charset="0"/>
                <a:ea typeface="Times New Roman" panose="02020603050405020304" pitchFamily="18" charset="0"/>
                <a:cs typeface="Mangal" panose="02040503050203030202" pitchFamily="18" charset="0"/>
              </a:rPr>
              <a:t>mmHg </a:t>
            </a:r>
            <a:r>
              <a:rPr lang="hi-IN" sz="2800" u="sng" dirty="0">
                <a:latin typeface="Calibri" panose="020F0502020204030204" pitchFamily="34" charset="0"/>
                <a:ea typeface="Times New Roman" panose="02020603050405020304" pitchFamily="18" charset="0"/>
                <a:cs typeface="Mangal" panose="02040503050203030202" pitchFamily="18" charset="0"/>
              </a:rPr>
              <a:t>से नीचे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860359" y="210852"/>
            <a:ext cx="5423280" cy="622158"/>
          </a:xfrm>
          <a:prstGeom prst="rect">
            <a:avLst/>
          </a:prstGeom>
        </p:spPr>
        <p:txBody>
          <a:bodyPr wrap="none">
            <a:spAutoFit/>
          </a:bodyPr>
          <a:lstStyle/>
          <a:p>
            <a:pPr algn="just">
              <a:lnSpc>
                <a:spcPct val="115000"/>
              </a:lnSpc>
              <a:spcAft>
                <a:spcPts val="1000"/>
              </a:spcAft>
            </a:pPr>
            <a:r>
              <a:rPr lang="hi-IN" sz="3200" b="1" u="sng" dirty="0">
                <a:solidFill>
                  <a:schemeClr val="accent5"/>
                </a:solidFill>
                <a:latin typeface="Calibri" panose="020F0502020204030204" pitchFamily="34" charset="0"/>
                <a:ea typeface="Times New Roman" panose="02020603050405020304" pitchFamily="18" charset="0"/>
                <a:cs typeface="Arial" panose="020B0604020202020204" pitchFamily="34" charset="0"/>
              </a:rPr>
              <a:t>सामान्य रक्तचाप मान (</a:t>
            </a:r>
            <a:r>
              <a:rPr lang="en-US" sz="3200" b="1" u="sng" dirty="0">
                <a:solidFill>
                  <a:schemeClr val="accent5"/>
                </a:solidFill>
                <a:latin typeface="Calibri" panose="020F0502020204030204" pitchFamily="34" charset="0"/>
                <a:ea typeface="Times New Roman" panose="02020603050405020304" pitchFamily="18" charset="0"/>
                <a:cs typeface="Arial" panose="020B0604020202020204" pitchFamily="34" charset="0"/>
              </a:rPr>
              <a:t>MMHG)</a:t>
            </a:r>
            <a:endParaRPr lang="en-IN" sz="3200" b="1" dirty="0">
              <a:solidFill>
                <a:schemeClr val="accent5"/>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74213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72CB90-F1EF-737D-E6DE-14E050C8BEDB}"/>
              </a:ext>
            </a:extLst>
          </p:cNvPr>
          <p:cNvSpPr txBox="1"/>
          <p:nvPr/>
        </p:nvSpPr>
        <p:spPr>
          <a:xfrm>
            <a:off x="567891" y="1296266"/>
            <a:ext cx="8046720" cy="2682786"/>
          </a:xfrm>
          <a:prstGeom prst="rect">
            <a:avLst/>
          </a:prstGeom>
          <a:noFill/>
        </p:spPr>
        <p:txBody>
          <a:bodyPr wrap="square">
            <a:spAutoFit/>
          </a:bodyPr>
          <a:lstStyle/>
          <a:p>
            <a:pPr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परिभाषा: रक्तचाप जो लगातार सामान्य मान से ऊपर बना रहता है।</a:t>
            </a:r>
          </a:p>
          <a:p>
            <a:pPr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उच्च रक्तचाप से मुख्य रूप से प्रभावित होने वाले लक्षित अंगों में रक्त वाहिकाएँ, केंद्रीय तंत्रिका तंत्र, रेटिना, हृदय और गुर्दे शामिल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090230" y="364853"/>
            <a:ext cx="2828788" cy="625428"/>
          </a:xfrm>
          <a:prstGeom prst="rect">
            <a:avLst/>
          </a:prstGeom>
        </p:spPr>
        <p:txBody>
          <a:bodyPr wrap="none">
            <a:spAutoFit/>
          </a:bodyPr>
          <a:lstStyle/>
          <a:p>
            <a:pPr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HYPERTENSION</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008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375384" y="694300"/>
            <a:ext cx="8566485" cy="6152262"/>
          </a:xfrm>
          <a:prstGeom prst="rect">
            <a:avLst/>
          </a:prstGeom>
          <a:noFill/>
        </p:spPr>
        <p:txBody>
          <a:bodyPr wrap="square">
            <a:spAutoFit/>
          </a:bodyPr>
          <a:lstStyle/>
          <a:p>
            <a:pPr>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इस पाठ को पूरा करने के बाद, आप निम्नलिखित कार्य कर पाएँगे:</a:t>
            </a:r>
          </a:p>
          <a:p>
            <a:pPr marL="514350" indent="-514350">
              <a:lnSpc>
                <a:spcPct val="115000"/>
              </a:lnSpc>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एनजाइना पेक्टोरिस को परिभाषित करें और उसके लक्षण व संकेत सूचीबद्ध करें।</a:t>
            </a:r>
          </a:p>
          <a:p>
            <a:pPr marL="514350" indent="-514350">
              <a:lnSpc>
                <a:spcPct val="115000"/>
              </a:lnSpc>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मायोकार्डियल इन्फार्क्शन को परिभाषित करें और उसके लक्षण व संकेत सूचीबद्ध करें।</a:t>
            </a:r>
          </a:p>
          <a:p>
            <a:pPr marL="514350" indent="-514350">
              <a:lnSpc>
                <a:spcPct val="115000"/>
              </a:lnSpc>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चिकित्सक द्वारा संदिग्ध मायोकार्डियल इन्फार्क्शन के उपचार के चरणों को सूचीबद्ध करें।</a:t>
            </a:r>
          </a:p>
          <a:p>
            <a:pPr marL="514350" indent="-514350">
              <a:lnSpc>
                <a:spcPct val="115000"/>
              </a:lnSpc>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संकुल हृदय विफलता को परिभाषित करें और उसके लक्षण व संकेत सूचीबद्ध करें।</a:t>
            </a:r>
          </a:p>
          <a:p>
            <a:pPr marL="514350" indent="-514350">
              <a:lnSpc>
                <a:spcPct val="115000"/>
              </a:lnSpc>
              <a:spcAft>
                <a:spcPts val="1000"/>
              </a:spcAft>
              <a:buFont typeface="+mj-lt"/>
              <a:buAutoNum type="arabicPeriod"/>
            </a:pPr>
            <a:r>
              <a:rPr lang="hi-IN" sz="2800" dirty="0">
                <a:latin typeface="Calibri" panose="020F0502020204030204" pitchFamily="34" charset="0"/>
                <a:ea typeface="Times New Roman" panose="02020603050405020304" pitchFamily="18" charset="0"/>
                <a:cs typeface="Mangal" panose="02040503050203030202" pitchFamily="18" charset="0"/>
              </a:rPr>
              <a:t>संकुल हृदय विफलता के प्रबंधन की व्याख्या करें।</a:t>
            </a:r>
            <a:endParaRPr lang="en-IN" sz="2400" dirty="0">
              <a:solidFill>
                <a:schemeClr val="accent2">
                  <a:lumMod val="50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895557" y="-42914"/>
            <a:ext cx="1383712" cy="688330"/>
          </a:xfrm>
          <a:prstGeom prst="rect">
            <a:avLst/>
          </a:prstGeom>
        </p:spPr>
        <p:txBody>
          <a:bodyPr wrap="none">
            <a:spAutoFit/>
          </a:bodyPr>
          <a:lstStyle/>
          <a:p>
            <a:pPr lvl="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उद्देश्य</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768C4D-67FF-01A6-09FD-67ABBC030C79}"/>
              </a:ext>
            </a:extLst>
          </p:cNvPr>
          <p:cNvSpPr txBox="1"/>
          <p:nvPr/>
        </p:nvSpPr>
        <p:spPr>
          <a:xfrm>
            <a:off x="269501" y="577501"/>
            <a:ext cx="8793956" cy="6176050"/>
          </a:xfrm>
          <a:prstGeom prst="rect">
            <a:avLst/>
          </a:prstGeom>
          <a:noFill/>
        </p:spPr>
        <p:txBody>
          <a:bodyPr wrap="square">
            <a:spAutoFit/>
          </a:bodyPr>
          <a:lstStyle/>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अधिकतर बिना लक्षण के हो सकते हैं</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सिरदर्द</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बीमारी का एहसास</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चिंता</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कानों में बजना</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"तारे" दिखना</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नाक से खून आना</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डायस्टोलिक रक्तचाप लगातार 90 </a:t>
            </a:r>
            <a:r>
              <a:rPr lang="en-US" sz="2800" dirty="0">
                <a:latin typeface="Calibri" panose="020F0502020204030204" pitchFamily="34" charset="0"/>
                <a:ea typeface="Times New Roman" panose="02020603050405020304" pitchFamily="18" charset="0"/>
                <a:cs typeface="Mangal" panose="02040503050203030202" pitchFamily="18" charset="0"/>
              </a:rPr>
              <a:t>mmHg </a:t>
            </a:r>
            <a:r>
              <a:rPr lang="hi-IN" sz="2800" dirty="0">
                <a:latin typeface="Calibri" panose="020F0502020204030204" pitchFamily="34" charset="0"/>
                <a:ea typeface="Times New Roman" panose="02020603050405020304" pitchFamily="18" charset="0"/>
                <a:cs typeface="Mangal" panose="02040503050203030202" pitchFamily="18" charset="0"/>
              </a:rPr>
              <a:t>से ऊपर।</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सिस्टोलिक रक्तचाप लगातार</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140 </a:t>
            </a:r>
            <a:r>
              <a:rPr lang="en-US" sz="2800" dirty="0">
                <a:latin typeface="Calibri" panose="020F0502020204030204" pitchFamily="34" charset="0"/>
                <a:ea typeface="Times New Roman" panose="02020603050405020304" pitchFamily="18" charset="0"/>
                <a:cs typeface="Mangal" panose="02040503050203030202" pitchFamily="18" charset="0"/>
              </a:rPr>
              <a:t>mmHg </a:t>
            </a:r>
            <a:r>
              <a:rPr lang="hi-IN" sz="2800" dirty="0">
                <a:latin typeface="Calibri" panose="020F0502020204030204" pitchFamily="34" charset="0"/>
                <a:ea typeface="Times New Roman" panose="02020603050405020304" pitchFamily="18" charset="0"/>
                <a:cs typeface="Mangal" panose="02040503050203030202" pitchFamily="18" charset="0"/>
              </a:rPr>
              <a:t>से ऊपर</a:t>
            </a:r>
          </a:p>
          <a:p>
            <a:pPr marL="514350" indent="-514350" algn="just">
              <a:spcAft>
                <a:spcPts val="1000"/>
              </a:spcAft>
              <a:buFont typeface="+mj-lt"/>
              <a:buAutoNum type="arabicParenR"/>
            </a:pPr>
            <a:r>
              <a:rPr lang="hi-IN" sz="2800" dirty="0">
                <a:latin typeface="Calibri" panose="020F0502020204030204" pitchFamily="34" charset="0"/>
                <a:ea typeface="Times New Roman" panose="02020603050405020304" pitchFamily="18" charset="0"/>
                <a:cs typeface="Mangal" panose="02040503050203030202" pitchFamily="18" charset="0"/>
              </a:rPr>
              <a:t>चेहरे या हाथ-पैरों में झुनझुनी</a:t>
            </a:r>
            <a:endParaRPr lang="en-IN" sz="1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191462" y="18352"/>
            <a:ext cx="2680542" cy="555858"/>
          </a:xfrm>
          <a:prstGeom prst="rect">
            <a:avLst/>
          </a:prstGeom>
        </p:spPr>
        <p:txBody>
          <a:bodyPr wrap="non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संकेत और लक्षण</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88815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452388" y="798875"/>
            <a:ext cx="8364354" cy="550644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ऐसी मशीन का इस्तेमाल करें जो प्रमाणित और अच्छी तरह से रखरखाव वाली हो।</a:t>
            </a:r>
          </a:p>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हाथ को सहारा देकर बैठने की स्थिति में रक्तचाप मापें और बुजुर्गों व मधुमेह रोगियों में खड़े होकर अतिरिक्त रक्तचाप मापें।</a:t>
            </a:r>
          </a:p>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हाथ से तंग कपड़े हटाएँ।</a:t>
            </a:r>
          </a:p>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हाथ को हृदय के स्तर पर सहारा दें और सुनिश्चित करें कि नली मुड़ी हुई न हो।</a:t>
            </a:r>
          </a:p>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उचित आकार का कफ इस्तेमाल करें (मूत्राशय बांह के 2/3 से ज़्यादा हिस्से को घेरे रहना चाहिए)।</a:t>
            </a:r>
          </a:p>
          <a:p>
            <a:pPr marL="342900" lvl="0" indent="-342900" algn="just">
              <a:lnSpc>
                <a:spcPct val="115000"/>
              </a:lnSpc>
              <a:spcAft>
                <a:spcPts val="1000"/>
              </a:spcAft>
              <a:buFont typeface="Wingdings" panose="05000000000000000000" pitchFamily="2" charset="2"/>
              <a:buChar char=""/>
              <a:tabLst>
                <a:tab pos="685800" algn="l"/>
              </a:tabLst>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पारा धीरे-धीरे कम करें (2 मिमी/सेकंड)</a:t>
            </a:r>
          </a:p>
          <a:p>
            <a:pPr marL="342900" lvl="0" indent="-342900" algn="just">
              <a:lnSpc>
                <a:spcPct val="115000"/>
              </a:lnSpc>
              <a:spcAft>
                <a:spcPts val="1000"/>
              </a:spcAft>
              <a:buFont typeface="Wingdings" panose="05000000000000000000" pitchFamily="2" charset="2"/>
              <a:buChar char=""/>
            </a:pPr>
            <a:r>
              <a:rPr lang="hi-IN" sz="2400" dirty="0">
                <a:solidFill>
                  <a:srgbClr val="92D050"/>
                </a:solidFill>
                <a:latin typeface="Calibri" panose="020F0502020204030204" pitchFamily="34" charset="0"/>
                <a:ea typeface="Times New Roman" panose="02020603050405020304" pitchFamily="18" charset="0"/>
                <a:cs typeface="Mangal" panose="02040503050203030202" pitchFamily="18" charset="0"/>
              </a:rPr>
              <a:t>बीपी को निकटतम 2 मिमी एचजी तक मापें।</a:t>
            </a:r>
            <a:endParaRPr lang="en-IN" sz="105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915771" y="201227"/>
            <a:ext cx="2869696" cy="555858"/>
          </a:xfrm>
          <a:prstGeom prst="rect">
            <a:avLst/>
          </a:prstGeom>
        </p:spPr>
        <p:txBody>
          <a:bodyPr wrap="none">
            <a:spAutoFit/>
          </a:bodyPr>
          <a:lstStyle/>
          <a:p>
            <a:pPr marL="457200" indent="-457200"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रक्तचाप का मापन</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C4146F-466B-F3AD-0B9A-626B97C06BD8}"/>
              </a:ext>
            </a:extLst>
          </p:cNvPr>
          <p:cNvSpPr txBox="1"/>
          <p:nvPr/>
        </p:nvSpPr>
        <p:spPr>
          <a:xfrm>
            <a:off x="587141" y="2042781"/>
            <a:ext cx="7902341" cy="4298613"/>
          </a:xfrm>
          <a:prstGeom prst="rect">
            <a:avLst/>
          </a:prstGeom>
          <a:noFill/>
        </p:spPr>
        <p:txBody>
          <a:bodyPr wrap="square">
            <a:spAutoFit/>
          </a:bodyPr>
          <a:lstStyle/>
          <a:p>
            <a:pPr algn="just">
              <a:spcAft>
                <a:spcPts val="1000"/>
              </a:spcAft>
            </a:pPr>
            <a:r>
              <a:rPr lang="en-US" sz="4400" dirty="0">
                <a:effectLst/>
                <a:latin typeface="Bookman Old Style" panose="02050604050505020204" pitchFamily="18"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उच्च रक्तचाप रोधी चिकित्सा का एकमात्र उद्देश्य प्रतिकूल हृदय संबंधी घटनाओं, विशेष रूप से कोरोनरी हृदय रोग, स्ट्रोक और हृदयाघात की घटनाओं को कम करना है।</a:t>
            </a:r>
          </a:p>
          <a:p>
            <a:pPr algn="just">
              <a:spcAft>
                <a:spcPts val="1000"/>
              </a:spcAf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1) वायुमार्ग खुला रखें।</a:t>
            </a:r>
          </a:p>
          <a:p>
            <a:pPr algn="just">
              <a:spcAft>
                <a:spcPts val="1000"/>
              </a:spcAf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2) प्रतिक्रिया देने वाले रोगी को आरामदायक स्थिति में, आमतौर पर सीधा बैठाकर रखें।</a:t>
            </a:r>
          </a:p>
          <a:p>
            <a:pPr algn="just">
              <a:spcAft>
                <a:spcPts val="1000"/>
              </a:spcAf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3) भावनात्मक सहारा प्रदान करें।</a:t>
            </a:r>
          </a:p>
          <a:p>
            <a:pPr algn="just">
              <a:spcAft>
                <a:spcPts val="1000"/>
              </a:spcAft>
            </a:pPr>
            <a:r>
              <a:rPr lang="hi-IN"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4) यदि लागू हो, तो नाक से खून आने पर नियंत्रण रखें।</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519764" y="98789"/>
            <a:ext cx="8085221" cy="1578894"/>
          </a:xfrm>
          <a:prstGeom prst="rect">
            <a:avLst/>
          </a:prstGeom>
        </p:spPr>
        <p:txBody>
          <a:bodyPr wrap="square">
            <a:spAutoFit/>
          </a:bodyPr>
          <a:lstStyle/>
          <a:p>
            <a:pPr marL="457200" algn="just">
              <a:lnSpc>
                <a:spcPct val="115000"/>
              </a:lnSpc>
              <a:spcAft>
                <a:spcPts val="1000"/>
              </a:spcAft>
            </a:pPr>
            <a:r>
              <a:rPr lang="hi-IN" sz="2800" dirty="0">
                <a:solidFill>
                  <a:schemeClr val="accent3">
                    <a:lumMod val="50000"/>
                  </a:schemeClr>
                </a:solidFill>
                <a:latin typeface="Calibri" panose="020F0502020204030204" pitchFamily="34" charset="0"/>
                <a:ea typeface="Times New Roman" panose="02020603050405020304" pitchFamily="18" charset="0"/>
                <a:cs typeface="Mangal" panose="02040503050203030202" pitchFamily="18" charset="0"/>
              </a:rPr>
              <a:t>व्यायाम, असुविधा, अपरिचित परिवेश, माप से 10-15 मिनट पहले धूम्रपान, ये सभी रक्तचाप माप रीडिंग को प्रभावित कर सकते हैं</a:t>
            </a:r>
            <a:endParaRPr lang="en-IN" sz="2800" dirty="0">
              <a:solidFill>
                <a:schemeClr val="accent3">
                  <a:lumMod val="50000"/>
                </a:schemeClr>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Rectangle 3"/>
          <p:cNvSpPr/>
          <p:nvPr/>
        </p:nvSpPr>
        <p:spPr>
          <a:xfrm>
            <a:off x="1793364" y="1683074"/>
            <a:ext cx="3772186" cy="461665"/>
          </a:xfrm>
          <a:prstGeom prst="rect">
            <a:avLst/>
          </a:prstGeom>
        </p:spPr>
        <p:txBody>
          <a:bodyPr wrap="none">
            <a:spAutoFit/>
          </a:bodyPr>
          <a:lstStyle/>
          <a:p>
            <a:r>
              <a:rPr lang="hi-IN" sz="24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तीव्र उच्च रक्तचाप का प्रबंधन</a:t>
            </a:r>
            <a:endParaRPr lang="en-IN" sz="2400" b="1" dirty="0"/>
          </a:p>
        </p:txBody>
      </p:sp>
    </p:spTree>
    <p:extLst>
      <p:ext uri="{BB962C8B-B14F-4D97-AF65-F5344CB8AC3E}">
        <p14:creationId xmlns:p14="http://schemas.microsoft.com/office/powerpoint/2010/main" val="308208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C350CF-19E4-5F48-883C-286FE48CE8BC}"/>
              </a:ext>
            </a:extLst>
          </p:cNvPr>
          <p:cNvSpPr txBox="1"/>
          <p:nvPr/>
        </p:nvSpPr>
        <p:spPr>
          <a:xfrm>
            <a:off x="423512" y="297677"/>
            <a:ext cx="8518357" cy="5647700"/>
          </a:xfrm>
          <a:prstGeom prst="rect">
            <a:avLst/>
          </a:prstGeom>
          <a:noFill/>
        </p:spPr>
        <p:txBody>
          <a:bodyPr wrap="square">
            <a:spAutoFit/>
          </a:bodyPr>
          <a:lstStyle/>
          <a:p>
            <a:pPr marL="452438" indent="-452438" algn="just">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5) हल्के उच्च रक्तचाप के लिए चिंतानिवारक (टी. डायजेपाम 2 मिलीग्राम एचएस) से शुरुआत करें; यदि सिस्टोलिक 160 मिमी एचजी से ऊपर और डायस्टोलिक 120 मिमी एचजी से ऊपर है, तो टी. एम्लोडेपाइन 2.5 मिलीग्राम या टी. निफेडिपाइन 5 मिलीग्राम तुरंत शुरू करें और रोगी को कम से कम 2-3 घंटे बिस्तर पर रखें ताकि पोस्टुरल हाइपोटेंशन से बचा जा सके।</a:t>
            </a:r>
          </a:p>
          <a:p>
            <a:pPr marL="452438" indent="-452438" algn="just">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6) 2 घंटे के बाद रक्तचाप की निगरानी जारी रखें और स्थिर होने पर, हर 6 घंटे में निगरानी करें।</a:t>
            </a:r>
          </a:p>
          <a:p>
            <a:pPr marL="452438" indent="-452438" algn="just">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7) व्यक्ति को प्रारंभिक जाँच की आवश्यकता है और इसलिए उसे निकटतम अस्पताल में रेफर किया जाना चाहिए।</a:t>
            </a:r>
          </a:p>
          <a:p>
            <a:pPr marL="452438" indent="-452438" algn="just">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रोगी को जल्द से जल्द अस्पताल ले जाएँ।</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6002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28A8F7-06B9-928E-857D-504297831C4A}"/>
              </a:ext>
            </a:extLst>
          </p:cNvPr>
          <p:cNvSpPr txBox="1"/>
          <p:nvPr/>
        </p:nvSpPr>
        <p:spPr>
          <a:xfrm>
            <a:off x="154858" y="733988"/>
            <a:ext cx="8856407" cy="5193729"/>
          </a:xfrm>
          <a:prstGeom prst="rect">
            <a:avLst/>
          </a:prstGeom>
          <a:noFill/>
        </p:spPr>
        <p:txBody>
          <a:bodyPr wrap="square">
            <a:spAutoFit/>
          </a:bodyPr>
          <a:lstStyle/>
          <a:p>
            <a:pPr marL="514350" indent="-514350" algn="just">
              <a:buFont typeface="+mj-lt"/>
              <a:buAutoNum type="alphaUcPeriod"/>
            </a:pP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अक्सर चिकित्सक उन सैनिकों की देखभाल करते हैं जिन्हें आवश्यक उच्च रक्तचाप से पीड़ित पाया गया है; चिकित्सक का प्राथमिक कर्तव्य यह सुनिश्चित करना है कि व्यक्ति निर्धारित अनुसार उच्च रक्तचाप रोधी दवाएँ ले रहा है;</a:t>
            </a:r>
          </a:p>
          <a:p>
            <a:pPr marL="514350" indent="-514350" algn="just">
              <a:buFont typeface="+mj-lt"/>
              <a:buAutoNum type="alphaUcPeriod"/>
            </a:pP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रक्तचाप की हर हफ्ते निगरानी की जानी चाहिए और उसकी हिस्ट्री शीट में दर्ज किया जाना चाहिए।</a:t>
            </a:r>
          </a:p>
          <a:p>
            <a:pPr marL="514350" indent="-514350" algn="just">
              <a:buFont typeface="+mj-lt"/>
              <a:buAutoNum type="alphaUcPeriod"/>
            </a:pP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यदि नियमित दवाओं के बावजूद दो से अधिक बार उच्च स्तर (&gt;140/90 मिमी </a:t>
            </a:r>
            <a:r>
              <a:rPr lang="en-US"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Hg) </a:t>
            </a: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पाया जाता है, तो रोगी को आगे की निगरानी और प्रबंधन के लिए यूनिट अस्पताल में वापस भेजा जाना चाहिए।</a:t>
            </a:r>
          </a:p>
          <a:p>
            <a:pPr marL="514350" indent="-514350" algn="just">
              <a:buFont typeface="+mj-lt"/>
              <a:buAutoNum type="alphaUcPeriod"/>
            </a:pP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धूम्रपान छोड़ने और शराब का सेवन कम करने के लिए निरंतर परामर्श।</a:t>
            </a:r>
          </a:p>
          <a:p>
            <a:pPr marL="514350" indent="-514350" algn="just">
              <a:buFont typeface="+mj-lt"/>
              <a:buAutoNum type="alphaUcPeriod"/>
            </a:pPr>
            <a:r>
              <a:rPr lang="hi-IN" sz="2550" dirty="0">
                <a:solidFill>
                  <a:schemeClr val="accent5">
                    <a:lumMod val="50000"/>
                  </a:schemeClr>
                </a:solidFill>
                <a:latin typeface="Calibri" panose="020F0502020204030204" pitchFamily="34" charset="0"/>
                <a:ea typeface="Times New Roman" panose="02020603050405020304" pitchFamily="18" charset="0"/>
                <a:cs typeface="Mangal" panose="02040503050203030202" pitchFamily="18" charset="0"/>
              </a:rPr>
              <a:t>मध्यम शारीरिक व्यायाम को प्रोत्साहित करें और यदि अत्यधिक शारीरिक परिश्रम किया जाता है तो हस्तक्षेप करें।</a:t>
            </a:r>
            <a:endParaRPr lang="en-IN" sz="9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294773" y="104974"/>
            <a:ext cx="4554452" cy="547522"/>
          </a:xfrm>
          <a:prstGeom prst="rect">
            <a:avLst/>
          </a:prstGeom>
        </p:spPr>
        <p:txBody>
          <a:bodyPr wrap="none">
            <a:spAutoFit/>
          </a:bodyPr>
          <a:lstStyle/>
          <a:p>
            <a:pPr algn="just">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ज्ञात उच्च रक्तचाप का प्रबंधन </a:t>
            </a:r>
            <a:r>
              <a:rPr lang="en-US"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2818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683394" y="1091526"/>
            <a:ext cx="8008219" cy="1815882"/>
          </a:xfrm>
          <a:prstGeom prst="rect">
            <a:avLst/>
          </a:prstGeom>
          <a:noFill/>
        </p:spPr>
        <p:txBody>
          <a:bodyPr wrap="square">
            <a:spAutoFit/>
          </a:bodyPr>
          <a:lstStyle/>
          <a:p>
            <a:pPr algn="just"/>
            <a:r>
              <a:rPr lang="hi-IN"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परिभाषा: मस्तिष्क में रक्त की आपूर्ति में अचानक कमी।</a:t>
            </a:r>
          </a:p>
          <a:p>
            <a:pPr algn="just"/>
            <a:r>
              <a:rPr lang="hi-IN"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सीवीए, जिसे आमतौर पर "स्ट्रोक" के रूप में जाना जाता है, कैंसर और आईएचडी के बाद दुनिया में मृत्यु का तीसरा सबसे आम कारण बनता जा रहा है।</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787425" y="175551"/>
            <a:ext cx="5569152" cy="622158"/>
          </a:xfrm>
          <a:prstGeom prst="rect">
            <a:avLst/>
          </a:prstGeom>
        </p:spPr>
        <p:txBody>
          <a:bodyPr wrap="non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सेरेब्रल वैस्कुलर दुर्घटना (सीवीए)</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pic>
        <p:nvPicPr>
          <p:cNvPr id="4" name="Picture 1" descr="H&amp;NA55"/>
          <p:cNvPicPr>
            <a:picLocks noChangeAspect="1" noChangeArrowheads="1"/>
          </p:cNvPicPr>
          <p:nvPr/>
        </p:nvPicPr>
        <p:blipFill>
          <a:blip r:embed="rId2" cstate="print"/>
          <a:srcRect/>
          <a:stretch>
            <a:fillRect/>
          </a:stretch>
        </p:blipFill>
        <p:spPr bwMode="auto">
          <a:xfrm>
            <a:off x="3492708" y="3409950"/>
            <a:ext cx="2327999" cy="3424984"/>
          </a:xfrm>
          <a:prstGeom prst="rect">
            <a:avLst/>
          </a:prstGeom>
          <a:noFill/>
          <a:ln w="9525">
            <a:noFill/>
            <a:miter lim="800000"/>
            <a:headEnd/>
            <a:tailEnd/>
          </a:ln>
        </p:spPr>
      </p:pic>
    </p:spTree>
    <p:extLst>
      <p:ext uri="{BB962C8B-B14F-4D97-AF65-F5344CB8AC3E}">
        <p14:creationId xmlns:p14="http://schemas.microsoft.com/office/powerpoint/2010/main" val="3353006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683394" y="888001"/>
            <a:ext cx="8008219" cy="5920532"/>
          </a:xfrm>
          <a:prstGeom prst="rect">
            <a:avLst/>
          </a:prstGeom>
          <a:noFill/>
        </p:spPr>
        <p:txBody>
          <a:bodyPr wrap="square">
            <a:spAutoFit/>
          </a:bodyPr>
          <a:lstStyle/>
          <a:p>
            <a:pPr algn="just"/>
            <a:r>
              <a:rPr lang="hi-IN" sz="295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कारण</a:t>
            </a:r>
          </a:p>
          <a:p>
            <a:pPr marL="457200" indent="-457200" algn="just">
              <a:lnSpc>
                <a:spcPct val="150000"/>
              </a:lnSpc>
              <a:buFont typeface="Arial" pitchFamily="34" charset="0"/>
              <a:buChar char="•"/>
            </a:pPr>
            <a:r>
              <a:rPr lang="hi-IN"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सेरेब्रल थ्रोम्बोसिस: मस्तिष्क की धमनी में थक्का जमने से मस्तिष्क के एक हिस्से में ऑक्सीजन युक्त रक्त का प्रवाह रुक जाता है।</a:t>
            </a:r>
          </a:p>
          <a:p>
            <a:pPr marL="447675" indent="-447675" algn="just">
              <a:lnSpc>
                <a:spcPct val="150000"/>
              </a:lnSpc>
            </a:pPr>
            <a:r>
              <a:rPr lang="hi-IN"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 सेरेब्रल रक्तस्राव: मस्तिष्क की धमनी के फटने से मस्तिष्क के एक हिस्से में रक्त की आपूर्ति बाधित हो जाती है। इस धमनी से निकलने वाला रक्त मस्तिष्क पर अंतःकपालीय दबाव बनाता है और मस्तिष्क के कार्यों में बाधा डालता है।</a:t>
            </a:r>
            <a:endParaRPr lang="en-IN" sz="16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120849" y="232001"/>
            <a:ext cx="4902303" cy="555858"/>
          </a:xfrm>
          <a:prstGeom prst="rect">
            <a:avLst/>
          </a:prstGeom>
        </p:spPr>
        <p:txBody>
          <a:bodyPr wrap="none">
            <a:spAutoFit/>
          </a:bodyPr>
          <a:lstStyle/>
          <a:p>
            <a:pPr algn="ctr">
              <a:lnSpc>
                <a:spcPct val="115000"/>
              </a:lnSpc>
              <a:spcAft>
                <a:spcPts val="1000"/>
              </a:spcAft>
            </a:pPr>
            <a:r>
              <a:rPr lang="hi-IN"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सेरेब्रल वैस्कुलर दुर्घटना (सीवीए)</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61127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448995" y="1000000"/>
            <a:ext cx="8463990" cy="3924151"/>
          </a:xfrm>
          <a:prstGeom prst="rect">
            <a:avLst/>
          </a:prstGeom>
          <a:noFill/>
        </p:spPr>
        <p:txBody>
          <a:bodyPr wrap="square">
            <a:spAutoFit/>
          </a:bodyPr>
          <a:lstStyle/>
          <a:p>
            <a:pPr marL="457200"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ये क्षति के स्थान और सीमा के आधार पर भिन्न होते हैं:</a:t>
            </a:r>
          </a:p>
          <a:p>
            <a:pPr marL="457200"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 सिरदर्द - पहला और एकमात्र लक्षण हो सकता है; यह गंभीर हो सकता है और उल्टी और गर्दन में अकड़न के साथ जुड़ा हो सकता है।</a:t>
            </a:r>
          </a:p>
          <a:p>
            <a:pPr marL="457200"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 बेहोशी (सिंकोप)</a:t>
            </a:r>
          </a:p>
          <a:p>
            <a:pPr marL="457200" algn="just">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 मानसिक स्थिति में बदलाव</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898595" y="162726"/>
            <a:ext cx="4711546"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सीवीए के संकेत और लक्षण</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448995" y="1519750"/>
            <a:ext cx="8463990" cy="4308872"/>
          </a:xfrm>
          <a:prstGeom prst="rect">
            <a:avLst/>
          </a:prstGeom>
          <a:noFill/>
        </p:spPr>
        <p:txBody>
          <a:bodyPr wrap="square">
            <a:spAutoFit/>
          </a:bodyPr>
          <a:lstStyle/>
          <a:p>
            <a:pPr marL="4572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हाथ-पैरों या चेहरे में झुनझुनी या लकवा</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बोलने में कठिनाई</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धुंधली दृष्टि</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ऐंठन और/या दौरे</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असमान पुतलियाँ</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मूत्राशय या मल पर नियंत्रण की कमी</a:t>
            </a:r>
          </a:p>
          <a:p>
            <a:pPr marL="457200" algn="just">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उच्च रक्तचाप (हाई ब्लड प्रेशर)</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898595" y="451476"/>
            <a:ext cx="4711546"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सीवीए के संकेत और लक्षण</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09506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385011" y="1001001"/>
            <a:ext cx="8345104" cy="5032981"/>
          </a:xfrm>
          <a:prstGeom prst="rect">
            <a:avLst/>
          </a:prstGeom>
          <a:noFill/>
        </p:spPr>
        <p:txBody>
          <a:bodyPr wrap="square">
            <a:spAutoFit/>
          </a:bodyPr>
          <a:lstStyle/>
          <a:p>
            <a:pPr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सार्वभौमिक सावधानियाँ बरतें और घटनास्थल को सुरक्षित रखें।</a:t>
            </a:r>
          </a:p>
          <a:p>
            <a:pPr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1) रोगी को सभी प्रकार की गतिविधियाँ बंद करने का निर्देश दें।</a:t>
            </a:r>
          </a:p>
          <a:p>
            <a:pPr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2) प्रतिक्रिया देने वाले रोगी को आरामदायक स्थिति में लिटाएँ, आमतौर पर अर्ध-लेटी हुई या बैठी हुई अवस्था में।</a:t>
            </a:r>
          </a:p>
          <a:p>
            <a:pPr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3) यदि रोगी बेहोश है, तो वायुमार्ग खुला रखने का ध्यान रखें।</a:t>
            </a:r>
          </a:p>
          <a:p>
            <a:pPr algn="just">
              <a:lnSpc>
                <a:spcPct val="115000"/>
              </a:lnSpc>
              <a:spcAft>
                <a:spcPts val="1000"/>
              </a:spcAft>
            </a:pPr>
            <a:r>
              <a:rPr lang="hi-IN" sz="2800" dirty="0">
                <a:latin typeface="Calibri" panose="020F0502020204030204" pitchFamily="34" charset="0"/>
                <a:ea typeface="Times New Roman" panose="02020603050405020304" pitchFamily="18" charset="0"/>
                <a:cs typeface="Mangal" panose="02040503050203030202" pitchFamily="18" charset="0"/>
              </a:rPr>
              <a:t>4) ऑक्सीजन का उच्च प्रवाह प्रदान करें। यदि आवश्यक हो, तो कृत्रिम श्वसन या सीपीआर प्रदान करें।</a:t>
            </a:r>
            <a:endParaRPr lang="en-IN" sz="16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610508" y="172350"/>
            <a:ext cx="3768980"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सीवीए के लिए प्रबंधन</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84763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6ACFA4-BDB0-59D0-4B57-FCE3D3C6C7E5}"/>
              </a:ext>
            </a:extLst>
          </p:cNvPr>
          <p:cNvSpPr txBox="1"/>
          <p:nvPr/>
        </p:nvSpPr>
        <p:spPr>
          <a:xfrm>
            <a:off x="664141" y="792153"/>
            <a:ext cx="8152600" cy="598144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hi-IN" sz="3200" dirty="0">
                <a:solidFill>
                  <a:schemeClr val="accent2">
                    <a:lumMod val="75000"/>
                  </a:schemeClr>
                </a:solidFill>
                <a:latin typeface="Kruti Dev 010" pitchFamily="2" charset="0"/>
                <a:ea typeface="Times New Roman" panose="02020603050405020304" pitchFamily="18" charset="0"/>
                <a:cs typeface="Mangal" panose="02040503050203030202" pitchFamily="18" charset="0"/>
              </a:rPr>
              <a:t>हृदय एक मांसपेशी है जिसे दो कोरोनरी धमनियों द्वारा ऑक्सीजन प्रदान की जाती है।</a:t>
            </a:r>
          </a:p>
          <a:p>
            <a:pPr marL="342900" lvl="0" indent="-342900" algn="just">
              <a:lnSpc>
                <a:spcPct val="115000"/>
              </a:lnSpc>
              <a:spcAft>
                <a:spcPts val="1000"/>
              </a:spcAft>
              <a:buFont typeface="Wingdings" panose="05000000000000000000" pitchFamily="2" charset="2"/>
              <a:buChar char=""/>
            </a:pPr>
            <a:r>
              <a:rPr lang="hi-IN" sz="3200" dirty="0">
                <a:solidFill>
                  <a:schemeClr val="accent2">
                    <a:lumMod val="75000"/>
                  </a:schemeClr>
                </a:solidFill>
                <a:latin typeface="Kruti Dev 010" pitchFamily="2" charset="0"/>
                <a:ea typeface="Times New Roman" panose="02020603050405020304" pitchFamily="18" charset="0"/>
                <a:cs typeface="Mangal" panose="02040503050203030202" pitchFamily="18" charset="0"/>
              </a:rPr>
              <a:t>धमनीकाठिन्य धमनियों का क्रमिक संकुचन है, जिसमें वसा के जमाव धमनियों की आंतरिक दीवारों से चिपक जाते हैं, जिससे उनका व्यास कम हो जाता है।</a:t>
            </a:r>
          </a:p>
          <a:p>
            <a:pPr marL="342900" lvl="0" indent="-342900" algn="just">
              <a:lnSpc>
                <a:spcPct val="115000"/>
              </a:lnSpc>
              <a:spcAft>
                <a:spcPts val="1000"/>
              </a:spcAft>
              <a:buFont typeface="Wingdings" panose="05000000000000000000" pitchFamily="2" charset="2"/>
              <a:buChar char=""/>
            </a:pPr>
            <a:r>
              <a:rPr lang="hi-IN" sz="3200" dirty="0">
                <a:solidFill>
                  <a:schemeClr val="accent2">
                    <a:lumMod val="75000"/>
                  </a:schemeClr>
                </a:solidFill>
                <a:latin typeface="Kruti Dev 010" pitchFamily="2" charset="0"/>
                <a:ea typeface="Times New Roman" panose="02020603050405020304" pitchFamily="18" charset="0"/>
                <a:cs typeface="Mangal" panose="02040503050203030202" pitchFamily="18" charset="0"/>
              </a:rPr>
              <a:t>जब कोरोनरी धमनियाँ संकुचित हो जाती हैं, तो मांसपेशियों को मिलने वाली ऑक्सीजन की मात्रा कम हो जाती है और रोगी को सीने में दर्द होता है। इस दर्द को एनजाइना पेक्टोरिस कहा जाता है।</a:t>
            </a:r>
            <a:endParaRPr lang="en-IN" sz="3200" dirty="0">
              <a:solidFill>
                <a:srgbClr val="00B050"/>
              </a:solidFill>
              <a:effectLst/>
              <a:latin typeface="Kruti Dev 010" pitchFamily="2" charset="0"/>
              <a:ea typeface="Times New Roman" panose="02020603050405020304" pitchFamily="18" charset="0"/>
              <a:cs typeface="Mangal" panose="02040503050203030202" pitchFamily="18" charset="0"/>
            </a:endParaRPr>
          </a:p>
        </p:txBody>
      </p:sp>
      <p:sp>
        <p:nvSpPr>
          <p:cNvPr id="2" name="Rectangle 1"/>
          <p:cNvSpPr/>
          <p:nvPr/>
        </p:nvSpPr>
        <p:spPr>
          <a:xfrm>
            <a:off x="2367815" y="11590"/>
            <a:ext cx="3844073" cy="692049"/>
          </a:xfrm>
          <a:prstGeom prst="rect">
            <a:avLst/>
          </a:prstGeom>
        </p:spPr>
        <p:txBody>
          <a:bodyPr wrap="square">
            <a:spAutoFit/>
          </a:bodyPr>
          <a:lstStyle/>
          <a:p>
            <a:pPr marL="228600" lvl="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हृदय का कार्य</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34856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385010" y="770001"/>
            <a:ext cx="8219975" cy="3966663"/>
          </a:xfrm>
          <a:prstGeom prst="rect">
            <a:avLst/>
          </a:prstGeom>
          <a:noFill/>
        </p:spPr>
        <p:txBody>
          <a:bodyPr wrap="square">
            <a:spAutoFit/>
          </a:bodyPr>
          <a:lstStyle/>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5) प्रतिबंधात्मक कपड़ों को ढीला करें।</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6) शरीर का तापमान यथासंभव सामान्य बनाए रखें।</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7) रोगी को आराम और आश्वस्त करें।</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8) रोगी के महत्वपूर्ण संकेतों की निगरानी करते रहें।</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9) रोगी को स्थिर करते समय, लकवाग्रस्त भाग की सुरक्षा करें।</a:t>
            </a:r>
            <a:endParaRPr lang="en-IN" sz="18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610508" y="76100"/>
            <a:ext cx="3768980" cy="622158"/>
          </a:xfrm>
          <a:prstGeom prst="rect">
            <a:avLst/>
          </a:prstGeom>
        </p:spPr>
        <p:txBody>
          <a:bodyPr wrap="non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सीवीए के लिए प्रबंधन</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2341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269507" y="314327"/>
            <a:ext cx="8316228" cy="6541727"/>
          </a:xfrm>
          <a:prstGeom prst="rect">
            <a:avLst/>
          </a:prstGeom>
          <a:noFill/>
        </p:spPr>
        <p:txBody>
          <a:bodyPr wrap="square">
            <a:spAutoFit/>
          </a:bodyPr>
          <a:lstStyle/>
          <a:p>
            <a:pPr marL="722313" indent="-53975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10) टीआईए में, 48 घंटों के भीतर टी. एस्पिरिन 300 मिलीग्राम की खुराक दें और मरीज को अस्पताल रेफर करें।</a:t>
            </a:r>
          </a:p>
          <a:p>
            <a:pPr marL="722313" indent="-53975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11) स्ट्रोक पूरा होने के तुरंत बाद, मरीज को निगलने में कठिनाई हो सकती है और वह एस्पिरेट हो सकता है। मुँह से कुछ भी न दें।</a:t>
            </a:r>
          </a:p>
          <a:p>
            <a:pPr marL="722313" indent="-53975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12) यदि परिवहन में 6 घंटे से ज़्यादा की देरी हो रही है, तो </a:t>
            </a:r>
            <a:r>
              <a:rPr lang="en-US" sz="3200" dirty="0">
                <a:latin typeface="Calibri" panose="020F0502020204030204" pitchFamily="34" charset="0"/>
                <a:ea typeface="Times New Roman" panose="02020603050405020304" pitchFamily="18" charset="0"/>
                <a:cs typeface="Mangal" panose="02040503050203030202" pitchFamily="18" charset="0"/>
              </a:rPr>
              <a:t>IV </a:t>
            </a:r>
            <a:r>
              <a:rPr lang="hi-IN" sz="3200" dirty="0">
                <a:latin typeface="Calibri" panose="020F0502020204030204" pitchFamily="34" charset="0"/>
                <a:ea typeface="Times New Roman" panose="02020603050405020304" pitchFamily="18" charset="0"/>
                <a:cs typeface="Mangal" panose="02040503050203030202" pitchFamily="18" charset="0"/>
              </a:rPr>
              <a:t>लाइन स्थापित करें और रखरखाव तरल पदार्थ दें (यदि मधुमेह रोगी नहीं हैं, तो 5% डी; यदि मधुमेह की स्थिति के बारे में अनिश्चित हैं, तो कोई तरल पदार्थ न दें)।</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5131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308008" y="314327"/>
            <a:ext cx="8277727" cy="5665590"/>
          </a:xfrm>
          <a:prstGeom prst="rect">
            <a:avLst/>
          </a:prstGeom>
          <a:noFill/>
        </p:spPr>
        <p:txBody>
          <a:bodyPr wrap="square">
            <a:spAutoFit/>
          </a:bodyPr>
          <a:lstStyle/>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13) दबाव के कारण होने वाले घावों और सीने में जकड़न से निमोनिया होने से बचने के लिए अच्छी देखभाल की जानी चाहिए।</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14) विशेषज्ञ देखभाल के लिए रोगी को जल्द से जल्द अस्पताल ले जाएँ।</a:t>
            </a:r>
          </a:p>
          <a:p>
            <a:pPr marL="625475" indent="-442913" algn="just">
              <a:lnSpc>
                <a:spcPct val="115000"/>
              </a:lnSpc>
              <a:spcAft>
                <a:spcPts val="1000"/>
              </a:spcAft>
            </a:pPr>
            <a:endParaRPr lang="hi-IN" sz="3200" dirty="0">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 सावधानी</a:t>
            </a:r>
          </a:p>
          <a:p>
            <a:pPr marL="625475" indent="-442913"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स्ट्रोक के तुरंत बाद रक्तचाप कम करने की कोशिश न करें क्योंकि इससे और नुकसान हो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6380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447800"/>
            <a:ext cx="6553200" cy="2971800"/>
          </a:xfrm>
          <a:prstGeom prst="rect">
            <a:avLst/>
          </a:prstGeom>
          <a:noFill/>
          <a:ln>
            <a:noFill/>
          </a:ln>
        </p:spPr>
        <p:txBody>
          <a:bodyPr wrap="none">
            <a:prstTxWarp prst="textCurveDown">
              <a:avLst>
                <a:gd name="adj" fmla="val 33672"/>
              </a:avLst>
            </a:prstTxWarp>
            <a:spAutoFit/>
          </a:bodyPr>
          <a:lstStyle/>
          <a:p>
            <a:pPr>
              <a:defRPr/>
            </a:pPr>
            <a:r>
              <a:rPr lang="hi-IN" sz="5400" b="1" cap="all" dirty="0">
                <a:ln w="9000" cmpd="sng">
                  <a:solidFill>
                    <a:srgbClr val="FF0000"/>
                  </a:solidFill>
                  <a:prstDash val="solid"/>
                </a:ln>
                <a:solidFill>
                  <a:srgbClr val="FF0000"/>
                </a:solidFill>
                <a:effectLst>
                  <a:reflection blurRad="12700" stA="28000" endPos="45000" dist="1000" dir="5400000" sy="-100000" algn="bl" rotWithShape="0"/>
                </a:effectLst>
              </a:rPr>
              <a:t>कोई प्रश्न</a:t>
            </a:r>
            <a:endParaRPr lang="en-US" sz="5400" b="1" cap="all" dirty="0">
              <a:ln w="9000" cmpd="sng">
                <a:solidFill>
                  <a:srgbClr val="FF0000"/>
                </a:solidFill>
                <a:prstDash val="solid"/>
              </a:ln>
              <a:solidFill>
                <a:srgbClr val="FF0000"/>
              </a:solidFill>
              <a:effectLst>
                <a:reflection blurRad="12700" stA="28000" endPos="45000" dist="1000" dir="5400000" sy="-100000" algn="bl" rotWithShape="0"/>
              </a:effectLst>
            </a:endParaRPr>
          </a:p>
        </p:txBody>
      </p:sp>
      <p:sp>
        <p:nvSpPr>
          <p:cNvPr id="9" name="TextBox 8"/>
          <p:cNvSpPr txBox="1">
            <a:spLocks noChangeArrowheads="1"/>
          </p:cNvSpPr>
          <p:nvPr/>
        </p:nvSpPr>
        <p:spPr bwMode="auto">
          <a:xfrm>
            <a:off x="3657600" y="6477000"/>
            <a:ext cx="237566" cy="369332"/>
          </a:xfrm>
          <a:prstGeom prst="rect">
            <a:avLst/>
          </a:prstGeom>
          <a:noFill/>
          <a:ln w="9525">
            <a:noFill/>
            <a:miter lim="800000"/>
            <a:headEnd/>
            <a:tailEnd/>
          </a:ln>
        </p:spPr>
        <p:txBody>
          <a:bodyPr wrap="none">
            <a:spAutoFit/>
          </a:bodyPr>
          <a:lstStyle/>
          <a:p>
            <a:r>
              <a:rPr lang="en-US" dirty="0"/>
              <a:t> </a:t>
            </a:r>
          </a:p>
        </p:txBody>
      </p:sp>
    </p:spTree>
    <p:extLst>
      <p:ext uri="{BB962C8B-B14F-4D97-AF65-F5344CB8AC3E}">
        <p14:creationId xmlns:p14="http://schemas.microsoft.com/office/powerpoint/2010/main" val="2708792292"/>
      </p:ext>
    </p:extLst>
  </p:cSld>
  <p:clrMapOvr>
    <a:masterClrMapping/>
  </p:clrMapOvr>
  <p:transition>
    <p:fade/>
    <p:sndAc>
      <p:stSnd>
        <p:snd r:embed="rId3" name="bomb.wav"/>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1828800"/>
          </a:xfrm>
        </p:spPr>
        <p:txBody>
          <a:body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417422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6ACFA4-BDB0-59D0-4B57-FCE3D3C6C7E5}"/>
              </a:ext>
            </a:extLst>
          </p:cNvPr>
          <p:cNvSpPr txBox="1"/>
          <p:nvPr/>
        </p:nvSpPr>
        <p:spPr>
          <a:xfrm>
            <a:off x="606388" y="708428"/>
            <a:ext cx="8171851" cy="6155531"/>
          </a:xfrm>
          <a:prstGeom prst="rect">
            <a:avLst/>
          </a:prstGeom>
          <a:noFill/>
        </p:spPr>
        <p:txBody>
          <a:bodyPr wrap="square">
            <a:spAutoFit/>
          </a:bodyPr>
          <a:lstStyle/>
          <a:p>
            <a:pPr marL="342900" lvl="0" indent="-342900" algn="just">
              <a:spcAft>
                <a:spcPts val="600"/>
              </a:spcAft>
              <a:buFont typeface="Wingdings" panose="05000000000000000000" pitchFamily="2" charset="2"/>
              <a:buChar char=""/>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जब कोरोनरी धमनियाँ अवरुद्ध हो जाती हैं, तो ऑक्सीजन मांसपेशियों तक नहीं पहुँच पाती। मांसपेशी का यह हिस्सा मर जाता है, जिससे मायोकार्डियल इन्फार्क्शन नामक स्थिति उत्पन्न होती है। यह एक या कई कोरोनरी धमनियों के अवरुद्ध होने का परिणाम है।</a:t>
            </a:r>
          </a:p>
          <a:p>
            <a:pPr marL="342900" lvl="0" indent="-342900" algn="just">
              <a:spcAft>
                <a:spcPts val="600"/>
              </a:spcAft>
              <a:buFont typeface="Wingdings" panose="05000000000000000000" pitchFamily="2" charset="2"/>
              <a:buChar char=""/>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यदि रोगी की हृदय की मांसपेशी बहुत अधिक क्षतिग्रस्त हो जाती है, तो हृदय शरीर के बाकी हिस्सों में रक्त की आपूर्ति के लिए पर्याप्त रक्त पंप करने में असमर्थ हो जाता है।</a:t>
            </a:r>
          </a:p>
          <a:p>
            <a:pPr marL="342900" lvl="0" indent="-342900" algn="just">
              <a:spcAft>
                <a:spcPts val="600"/>
              </a:spcAft>
              <a:buFont typeface="Wingdings" panose="05000000000000000000" pitchFamily="2" charset="2"/>
              <a:buChar char=""/>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इससे सदमे की स्थिति उत्पन्न होती है और उसके तुरंत बाद मृत्यु हो जाती है।</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Rectangle 3"/>
          <p:cNvSpPr/>
          <p:nvPr/>
        </p:nvSpPr>
        <p:spPr>
          <a:xfrm>
            <a:off x="2367815" y="3365"/>
            <a:ext cx="3844073" cy="692049"/>
          </a:xfrm>
          <a:prstGeom prst="rect">
            <a:avLst/>
          </a:prstGeom>
        </p:spPr>
        <p:txBody>
          <a:bodyPr wrap="square">
            <a:spAutoFit/>
          </a:bodyPr>
          <a:lstStyle/>
          <a:p>
            <a:pPr marL="228600" lvl="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हृदय का कार्य</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716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9D4AAA-E7BE-E620-E718-F989CE5D69ED}"/>
              </a:ext>
            </a:extLst>
          </p:cNvPr>
          <p:cNvSpPr txBox="1"/>
          <p:nvPr/>
        </p:nvSpPr>
        <p:spPr>
          <a:xfrm>
            <a:off x="285750" y="1048805"/>
            <a:ext cx="8467725" cy="4879284"/>
          </a:xfrm>
          <a:prstGeom prst="rect">
            <a:avLst/>
          </a:prstGeom>
          <a:noFill/>
        </p:spPr>
        <p:txBody>
          <a:bodyPr wrap="square">
            <a:spAutoFit/>
          </a:bodyPr>
          <a:lstStyle/>
          <a:p>
            <a:pPr marL="457200" indent="457200" algn="just">
              <a:lnSpc>
                <a:spcPct val="115000"/>
              </a:lnSpc>
              <a:spcAft>
                <a:spcPts val="1000"/>
              </a:spcAft>
            </a:pPr>
            <a:r>
              <a:rPr lang="hi-IN"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एनजाइना पेक्टोरिस (सीने में दर्द)</a:t>
            </a:r>
          </a:p>
          <a:p>
            <a:pPr marL="457200" indent="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यह स्थिति हृदय की मांसपेशियों (मायोकार्डियम) में ऑक्सीजन की आपूर्ति कम होने का परिणाम है। यह रोगग्रस्त या संकुचित धमनियों के कारण हो सकता है जो रक्त प्रवाह को कम कर देती हैं।</a:t>
            </a:r>
          </a:p>
          <a:p>
            <a:pPr marL="457200" indent="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एनजाइना अक्सर परिश्रम या तनाव के कारण होता है, और शायद ही कभी 3 से 5 मिनट से ज़्यादा समय तक रहता है।</a:t>
            </a:r>
            <a:endParaRPr lang="en-US" sz="4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Rectangle 3"/>
          <p:cNvSpPr/>
          <p:nvPr/>
        </p:nvSpPr>
        <p:spPr>
          <a:xfrm>
            <a:off x="1328277" y="92804"/>
            <a:ext cx="6131293" cy="622158"/>
          </a:xfrm>
          <a:prstGeom prst="rect">
            <a:avLst/>
          </a:prstGeom>
        </p:spPr>
        <p:txBody>
          <a:bodyPr wrap="square">
            <a:spAutoFit/>
          </a:bodyPr>
          <a:lstStyle/>
          <a:p>
            <a:pPr lvl="0" indent="2286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हृदय संबंधी आपात स्थितियाँ</a:t>
            </a:r>
            <a:endParaRPr lang="en-IN" sz="32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57556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Documents and Settings\jp\Desktop\s-15 &amp; 16\DSC00001.JPG"/>
          <p:cNvPicPr>
            <a:picLocks noChangeAspect="1" noChangeArrowheads="1"/>
          </p:cNvPicPr>
          <p:nvPr/>
        </p:nvPicPr>
        <p:blipFill>
          <a:blip r:embed="rId2">
            <a:lum bright="6000" contrast="36000"/>
            <a:extLst>
              <a:ext uri="{28A0092B-C50C-407E-A947-70E740481C1C}">
                <a14:useLocalDpi xmlns:a14="http://schemas.microsoft.com/office/drawing/2010/main" val="0"/>
              </a:ext>
            </a:extLst>
          </a:blip>
          <a:srcRect/>
          <a:stretch>
            <a:fillRect/>
          </a:stretch>
        </p:blipFill>
        <p:spPr bwMode="auto">
          <a:xfrm>
            <a:off x="1034142" y="1733707"/>
            <a:ext cx="6654477" cy="484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4"/>
          <p:cNvSpPr txBox="1">
            <a:spLocks noChangeArrowheads="1"/>
          </p:cNvSpPr>
          <p:nvPr/>
        </p:nvSpPr>
        <p:spPr bwMode="auto">
          <a:xfrm>
            <a:off x="389678" y="116325"/>
            <a:ext cx="8467971" cy="156966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hi-IN" sz="3200" b="1" dirty="0">
                <a:solidFill>
                  <a:srgbClr val="FF0000"/>
                </a:solidFill>
                <a:latin typeface="+mn-lt"/>
              </a:rPr>
              <a:t>धमनियों में वसा का जमाव हो जाता है, जिससे हृदय की मांसपेशियों को रक्त और ऑक्सीजन की कमी हो जाती है</a:t>
            </a:r>
            <a:endParaRPr lang="en-US" sz="3200" b="1" dirty="0">
              <a:solidFill>
                <a:srgbClr val="FF0000"/>
              </a:solidFill>
              <a:latin typeface="+mn-lt"/>
            </a:endParaRPr>
          </a:p>
        </p:txBody>
      </p:sp>
      <p:sp>
        <p:nvSpPr>
          <p:cNvPr id="21508" name="Oval 5"/>
          <p:cNvSpPr>
            <a:spLocks noChangeArrowheads="1"/>
          </p:cNvSpPr>
          <p:nvPr/>
        </p:nvSpPr>
        <p:spPr bwMode="auto">
          <a:xfrm>
            <a:off x="3086104" y="4114800"/>
            <a:ext cx="2400300" cy="381000"/>
          </a:xfrm>
          <a:prstGeom prst="ellipse">
            <a:avLst/>
          </a:prstGeom>
          <a:solidFill>
            <a:srgbClr val="CCFF33"/>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b="1"/>
              <a:t>Fatty Occlusion</a:t>
            </a:r>
          </a:p>
        </p:txBody>
      </p:sp>
      <p:sp>
        <p:nvSpPr>
          <p:cNvPr id="21509" name="Line 6"/>
          <p:cNvSpPr>
            <a:spLocks noChangeShapeType="1"/>
          </p:cNvSpPr>
          <p:nvPr/>
        </p:nvSpPr>
        <p:spPr bwMode="auto">
          <a:xfrm flipV="1">
            <a:off x="3486150" y="4495801"/>
            <a:ext cx="857251" cy="1295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0" name="Line 7"/>
          <p:cNvSpPr>
            <a:spLocks noChangeShapeType="1"/>
          </p:cNvSpPr>
          <p:nvPr/>
        </p:nvSpPr>
        <p:spPr bwMode="auto">
          <a:xfrm flipH="1" flipV="1">
            <a:off x="4286251" y="4495801"/>
            <a:ext cx="685800" cy="1295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850828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9D4AAA-E7BE-E620-E718-F989CE5D69ED}"/>
              </a:ext>
            </a:extLst>
          </p:cNvPr>
          <p:cNvSpPr txBox="1"/>
          <p:nvPr/>
        </p:nvSpPr>
        <p:spPr>
          <a:xfrm>
            <a:off x="452387" y="627905"/>
            <a:ext cx="8171850" cy="4631524"/>
          </a:xfrm>
          <a:prstGeom prst="rect">
            <a:avLst/>
          </a:prstGeom>
          <a:noFill/>
        </p:spPr>
        <p:txBody>
          <a:bodyPr wrap="square">
            <a:spAutoFit/>
          </a:bodyPr>
          <a:lstStyle/>
          <a:p>
            <a:pPr marL="457200" indent="4572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एनजाइना पेक्टोरिस (सीने में दर्द)</a:t>
            </a:r>
          </a:p>
          <a:p>
            <a:pPr indent="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यह दर्द आमतौर पर छाती के बीच में होता है और गर्दन, जबड़े और ऊपरी बांहों तक फैल सकता है; यह सुस्त, जकड़न पैदा करने वाला, घुटन पैदा करने वाला या भारी होता है और इसे दबाव, कुचलन या दर्द के रूप में वर्णित किया जाता है, न कि तेज़, चुभने वाला या चुभने वाला दर्द।</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55736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F83FB4B-3D08-50BF-86B6-60C268E63859}"/>
              </a:ext>
            </a:extLst>
          </p:cNvPr>
          <p:cNvSpPr txBox="1"/>
          <p:nvPr/>
        </p:nvSpPr>
        <p:spPr>
          <a:xfrm>
            <a:off x="750771" y="921307"/>
            <a:ext cx="7642458" cy="4789453"/>
          </a:xfrm>
          <a:prstGeom prst="rect">
            <a:avLst/>
          </a:prstGeom>
          <a:noFill/>
        </p:spPr>
        <p:txBody>
          <a:bodyPr wrap="square">
            <a:spAutoFit/>
          </a:bodyPr>
          <a:lstStyle/>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सीने में दर्द</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सांस फूलना</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बहुत ज़्यादा पसीना आना</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चक्कर आना</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धड़कन (दिल की धड़कन का एहसास)</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मतली, उल्टी</a:t>
            </a:r>
          </a:p>
          <a:p>
            <a:pPr marL="457200" indent="457200"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पीली, ठंडी, नम त्वचा</a:t>
            </a:r>
            <a:endParaRPr lang="en-IN" sz="3200" dirty="0">
              <a:solidFill>
                <a:schemeClr val="accent6">
                  <a:lumMod val="75000"/>
                </a:schemeClr>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764289" y="230102"/>
            <a:ext cx="3172663" cy="622158"/>
          </a:xfrm>
          <a:prstGeom prst="rect">
            <a:avLst/>
          </a:prstGeom>
        </p:spPr>
        <p:txBody>
          <a:bodyPr wrap="none">
            <a:spAutoFit/>
          </a:bodyPr>
          <a:lstStyle/>
          <a:p>
            <a:pPr algn="just">
              <a:lnSpc>
                <a:spcPct val="115000"/>
              </a:lnSpc>
              <a:spcAft>
                <a:spcPts val="1000"/>
              </a:spcAft>
            </a:pPr>
            <a:r>
              <a:rPr lang="hi-IN" sz="3200" b="1" dirty="0">
                <a:solidFill>
                  <a:srgbClr val="C00000"/>
                </a:solidFill>
                <a:latin typeface="Calibri" panose="020F0502020204030204" pitchFamily="34" charset="0"/>
                <a:ea typeface="Times New Roman" panose="02020603050405020304" pitchFamily="18" charset="0"/>
                <a:cs typeface="Mangal" panose="02040503050203030202" pitchFamily="18" charset="0"/>
              </a:rPr>
              <a:t>संकेत और लक्षण:</a:t>
            </a:r>
            <a:endParaRPr lang="en-IN" sz="3200" b="1"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230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83C39B9-E040-2B9F-3DCA-FE8A43BA5A86}"/>
              </a:ext>
            </a:extLst>
          </p:cNvPr>
          <p:cNvSpPr txBox="1"/>
          <p:nvPr/>
        </p:nvSpPr>
        <p:spPr>
          <a:xfrm>
            <a:off x="683391" y="764718"/>
            <a:ext cx="8200724" cy="5149102"/>
          </a:xfrm>
          <a:prstGeom prst="rect">
            <a:avLst/>
          </a:prstGeom>
          <a:noFill/>
        </p:spPr>
        <p:txBody>
          <a:bodyPr wrap="square">
            <a:spAutoFit/>
          </a:bodyPr>
          <a:lstStyle/>
          <a:p>
            <a:pPr marL="457200" algn="just">
              <a:lnSpc>
                <a:spcPct val="115000"/>
              </a:lnSpc>
              <a:spcAft>
                <a:spcPts val="1000"/>
              </a:spcAft>
            </a:pPr>
            <a:r>
              <a:rPr lang="hi-IN" sz="4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मायोकार्डियल इन्फार्क्शन</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परिभाषा: - इसका शाब्दिक अर्थ है "हृदय की मृत्यु", जो हृदय में रक्त प्रवाह के आंशिक या पूर्ण अवरोध के कारण होता है</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जिससे हृदय की मांसपेशी ऊतक की मृत्यु हो जाती है।</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cs typeface="Mangal" panose="02040503050203030202" pitchFamily="18" charset="0"/>
              </a:rPr>
              <a:t>मायोकार्डियल इन्फार्क्शन को आमतौर पर "दिल का दौरा" कहा जाता है।</a:t>
            </a:r>
            <a:endParaRPr lang="en-IN" sz="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0518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654</TotalTime>
  <Words>2110</Words>
  <Application>Microsoft Office PowerPoint</Application>
  <PresentationFormat>On-screen Show (4:3)</PresentationFormat>
  <Paragraphs>187</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कोरोनरी हृदय रोग और सीएचएफ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ASPHYXIA </dc:title>
  <dc:creator>MTI MTI</dc:creator>
  <cp:lastModifiedBy>NDRF MEDICAL</cp:lastModifiedBy>
  <cp:revision>49</cp:revision>
  <dcterms:created xsi:type="dcterms:W3CDTF">2022-07-20T04:40:09Z</dcterms:created>
  <dcterms:modified xsi:type="dcterms:W3CDTF">2025-12-20T07:56:59Z</dcterms:modified>
</cp:coreProperties>
</file>