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1"/>
  </p:notesMasterIdLst>
  <p:sldIdLst>
    <p:sldId id="256" r:id="rId2"/>
    <p:sldId id="286" r:id="rId3"/>
    <p:sldId id="287" r:id="rId4"/>
    <p:sldId id="288" r:id="rId5"/>
    <p:sldId id="289" r:id="rId6"/>
    <p:sldId id="290" r:id="rId7"/>
    <p:sldId id="291" r:id="rId8"/>
    <p:sldId id="292" r:id="rId9"/>
    <p:sldId id="293" r:id="rId10"/>
    <p:sldId id="266" r:id="rId11"/>
    <p:sldId id="294" r:id="rId12"/>
    <p:sldId id="297" r:id="rId13"/>
    <p:sldId id="298" r:id="rId14"/>
    <p:sldId id="299" r:id="rId15"/>
    <p:sldId id="300" r:id="rId16"/>
    <p:sldId id="301" r:id="rId17"/>
    <p:sldId id="302" r:id="rId18"/>
    <p:sldId id="303" r:id="rId19"/>
    <p:sldId id="306" r:id="rId20"/>
    <p:sldId id="307" r:id="rId21"/>
    <p:sldId id="308" r:id="rId22"/>
    <p:sldId id="309" r:id="rId23"/>
    <p:sldId id="310" r:id="rId24"/>
    <p:sldId id="311" r:id="rId25"/>
    <p:sldId id="312" r:id="rId26"/>
    <p:sldId id="313" r:id="rId27"/>
    <p:sldId id="314" r:id="rId28"/>
    <p:sldId id="304" r:id="rId29"/>
    <p:sldId id="305"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984" autoAdjust="0"/>
  </p:normalViewPr>
  <p:slideViewPr>
    <p:cSldViewPr snapToGrid="0">
      <p:cViewPr varScale="1">
        <p:scale>
          <a:sx n="96" d="100"/>
          <a:sy n="96" d="100"/>
        </p:scale>
        <p:origin x="1956"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A9DF26-F744-431D-857B-AE6C48FC0133}" type="datetimeFigureOut">
              <a:rPr lang="en-GB" smtClean="0"/>
              <a:pPr/>
              <a:t>18/12/2025</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D0248A-53E1-400D-9C4E-D16CEEEA0379}" type="slidenum">
              <a:rPr lang="en-GB" smtClean="0"/>
              <a:pPr/>
              <a:t>‹#›</a:t>
            </a:fld>
            <a:endParaRPr lang="en-GB"/>
          </a:p>
        </p:txBody>
      </p:sp>
    </p:spTree>
    <p:extLst>
      <p:ext uri="{BB962C8B-B14F-4D97-AF65-F5344CB8AC3E}">
        <p14:creationId xmlns:p14="http://schemas.microsoft.com/office/powerpoint/2010/main" val="3222829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71D0248A-53E1-400D-9C4E-D16CEEEA0379}" type="slidenum">
              <a:rPr lang="en-GB" smtClean="0"/>
              <a:pPr/>
              <a:t>25</a:t>
            </a:fld>
            <a:endParaRPr lang="en-GB"/>
          </a:p>
        </p:txBody>
      </p:sp>
    </p:spTree>
    <p:extLst>
      <p:ext uri="{BB962C8B-B14F-4D97-AF65-F5344CB8AC3E}">
        <p14:creationId xmlns:p14="http://schemas.microsoft.com/office/powerpoint/2010/main" val="624156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fld id="{0908D4B9-D942-4A2C-B568-D5803B542E8B}" type="slidenum">
              <a:rPr lang="en-IN" smtClean="0"/>
              <a:pPr/>
              <a:t>28</a:t>
            </a:fld>
            <a:endParaRPr lang="en-IN"/>
          </a:p>
        </p:txBody>
      </p:sp>
    </p:spTree>
    <p:extLst>
      <p:ext uri="{BB962C8B-B14F-4D97-AF65-F5344CB8AC3E}">
        <p14:creationId xmlns:p14="http://schemas.microsoft.com/office/powerpoint/2010/main" val="12886981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9E4EBD1-F1B7-4036-BA88-E5E5DE106B7F}" type="datetimeFigureOut">
              <a:rPr lang="en-GB" smtClean="0"/>
              <a:pPr/>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4624230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4EBD1-F1B7-4036-BA88-E5E5DE106B7F}" type="datetimeFigureOut">
              <a:rPr lang="en-GB" smtClean="0"/>
              <a:pPr/>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2284847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4EBD1-F1B7-4036-BA88-E5E5DE106B7F}" type="datetimeFigureOut">
              <a:rPr lang="en-GB" smtClean="0"/>
              <a:pPr/>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9287612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9E4EBD1-F1B7-4036-BA88-E5E5DE106B7F}" type="datetimeFigureOut">
              <a:rPr lang="en-GB" smtClean="0"/>
              <a:pPr/>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531063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9E4EBD1-F1B7-4036-BA88-E5E5DE106B7F}" type="datetimeFigureOut">
              <a:rPr lang="en-GB" smtClean="0"/>
              <a:pPr/>
              <a:t>18/12/2025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6643009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9E4EBD1-F1B7-4036-BA88-E5E5DE106B7F}" type="datetimeFigureOut">
              <a:rPr lang="en-GB" smtClean="0"/>
              <a:pPr/>
              <a:t>18/12/2025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407582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9E4EBD1-F1B7-4036-BA88-E5E5DE106B7F}" type="datetimeFigureOut">
              <a:rPr lang="en-GB" smtClean="0"/>
              <a:pPr/>
              <a:t>18/12/2025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6449867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9E4EBD1-F1B7-4036-BA88-E5E5DE106B7F}" type="datetimeFigureOut">
              <a:rPr lang="en-GB" smtClean="0"/>
              <a:pPr/>
              <a:t>18/12/2025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3858414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4EBD1-F1B7-4036-BA88-E5E5DE106B7F}" type="datetimeFigureOut">
              <a:rPr lang="en-GB" smtClean="0"/>
              <a:pPr/>
              <a:t>18/12/2025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7033645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E4EBD1-F1B7-4036-BA88-E5E5DE106B7F}" type="datetimeFigureOut">
              <a:rPr lang="en-GB" smtClean="0"/>
              <a:pPr/>
              <a:t>18/12/2025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18896960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69E4EBD1-F1B7-4036-BA88-E5E5DE106B7F}" type="datetimeFigureOut">
              <a:rPr lang="en-GB" smtClean="0"/>
              <a:pPr/>
              <a:t>18/12/2025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F981B88-C611-4E6B-94F8-2270CDD7A351}" type="slidenum">
              <a:rPr lang="en-GB" smtClean="0"/>
              <a:pPr/>
              <a:t>‹#›</a:t>
            </a:fld>
            <a:endParaRPr lang="en-GB"/>
          </a:p>
        </p:txBody>
      </p:sp>
    </p:spTree>
    <p:extLst>
      <p:ext uri="{BB962C8B-B14F-4D97-AF65-F5344CB8AC3E}">
        <p14:creationId xmlns:p14="http://schemas.microsoft.com/office/powerpoint/2010/main" val="2908120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4EBD1-F1B7-4036-BA88-E5E5DE106B7F}" type="datetimeFigureOut">
              <a:rPr lang="en-GB" smtClean="0"/>
              <a:pPr/>
              <a:t>18/12/2025</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981B88-C611-4E6B-94F8-2270CDD7A351}" type="slidenum">
              <a:rPr lang="en-GB" smtClean="0"/>
              <a:pPr/>
              <a:t>‹#›</a:t>
            </a:fld>
            <a:endParaRPr lang="en-GB"/>
          </a:p>
        </p:txBody>
      </p:sp>
      <p:pic>
        <p:nvPicPr>
          <p:cNvPr id="8" name="Picture 7">
            <a:extLst>
              <a:ext uri="{FF2B5EF4-FFF2-40B4-BE49-F238E27FC236}">
                <a16:creationId xmlns:a16="http://schemas.microsoft.com/office/drawing/2014/main" id="{EB8D6E98-2948-F345-6531-ECC17D2A7CAB}"/>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795669" y="150"/>
            <a:ext cx="1348331" cy="1186822"/>
          </a:xfrm>
          <a:prstGeom prst="rect">
            <a:avLst/>
          </a:prstGeom>
        </p:spPr>
      </p:pic>
    </p:spTree>
    <p:extLst>
      <p:ext uri="{BB962C8B-B14F-4D97-AF65-F5344CB8AC3E}">
        <p14:creationId xmlns:p14="http://schemas.microsoft.com/office/powerpoint/2010/main" val="30010790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9.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slide" Target="slide2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slide" Target="slide2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25.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15.jpe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slide" Target="slide17.xml"/><Relationship Id="rId4" Type="http://schemas.openxmlformats.org/officeDocument/2006/relationships/image" Target="../media/image17.jpeg"/></Relationships>
</file>

<file path=ppt/slides/_rels/slide29.xml.rels><?xml version="1.0" encoding="UTF-8" standalone="yes"?>
<Relationships xmlns="http://schemas.openxmlformats.org/package/2006/relationships"><Relationship Id="rId3" Type="http://schemas.openxmlformats.org/officeDocument/2006/relationships/slide" Target="slide18.xml"/><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62778" y="762000"/>
            <a:ext cx="7742583" cy="1325563"/>
          </a:xfrm>
        </p:spPr>
        <p:txBody>
          <a:bodyPr>
            <a:normAutofit/>
          </a:bodyPr>
          <a:lstStyle/>
          <a:p>
            <a:pPr algn="ctr"/>
            <a:r>
              <a:rPr lang="en-US" sz="5400" b="1" dirty="0">
                <a:latin typeface="+mn-lt"/>
                <a:ea typeface="Times New Roman" pitchFamily="18" charset="0"/>
                <a:cs typeface="Times New Roman" pitchFamily="18" charset="0"/>
              </a:rPr>
              <a:t>OXYGEN THERAPY</a:t>
            </a:r>
            <a:endParaRPr lang="en-GB" sz="5400" dirty="0">
              <a:latin typeface="+mn-lt"/>
            </a:endParaRPr>
          </a:p>
        </p:txBody>
      </p:sp>
      <p:pic>
        <p:nvPicPr>
          <p:cNvPr id="4" name="Picture 2"/>
          <p:cNvPicPr>
            <a:picLocks noGrp="1" noChangeAspect="1" noChangeArrowheads="1"/>
          </p:cNvPicPr>
          <p:nvPr>
            <p:ph idx="1"/>
          </p:nvPr>
        </p:nvPicPr>
        <p:blipFill>
          <a:blip r:embed="rId2"/>
          <a:stretch>
            <a:fillRect/>
          </a:stretch>
        </p:blipFill>
        <p:spPr bwMode="auto">
          <a:xfrm>
            <a:off x="2271087" y="1825625"/>
            <a:ext cx="4601826" cy="4351338"/>
          </a:xfrm>
          <a:prstGeom prst="rect">
            <a:avLst/>
          </a:prstGeom>
          <a:noFill/>
          <a:ln w="9525">
            <a:noFill/>
            <a:miter lim="800000"/>
            <a:headEnd/>
            <a:tailEnd/>
          </a:ln>
        </p:spPr>
      </p:pic>
      <p:sp>
        <p:nvSpPr>
          <p:cNvPr id="3" name="Title 1">
            <a:extLst>
              <a:ext uri="{FF2B5EF4-FFF2-40B4-BE49-F238E27FC236}">
                <a16:creationId xmlns:a16="http://schemas.microsoft.com/office/drawing/2014/main" id="{ABA4627B-B26D-4674-F99D-317D6402F089}"/>
              </a:ext>
            </a:extLst>
          </p:cNvPr>
          <p:cNvSpPr>
            <a:spLocks noGrp="1"/>
          </p:cNvSpPr>
          <p:nvPr/>
        </p:nvSpPr>
        <p:spPr>
          <a:xfrm>
            <a:off x="2062369" y="300037"/>
            <a:ext cx="4343400" cy="762000"/>
          </a:xfrm>
          <a:prstGeom prst="rect">
            <a:avLst/>
          </a:prstGeom>
        </p:spPr>
        <p:txBody>
          <a:bodyPr vert="horz" lIns="91440" tIns="45720" rIns="91440" bIns="45720" rtlCol="0" anchor="ctr">
            <a:normAutofit/>
          </a:bodyPr>
          <a:lstStyle/>
          <a:p>
            <a:pPr algn="ctr">
              <a:lnSpc>
                <a:spcPct val="107000"/>
              </a:lnSpc>
              <a:spcAft>
                <a:spcPts val="800"/>
              </a:spcAft>
              <a:buNone/>
            </a:pPr>
            <a:r>
              <a:rPr lang="en-US" sz="4000" b="1" kern="1200" dirty="0">
                <a:solidFill>
                  <a:srgbClr val="002060"/>
                </a:solidFill>
                <a:effectLst/>
                <a:latin typeface="Arial" panose="020B0604020202020204" pitchFamily="34" charset="0"/>
                <a:ea typeface="Times New Roman" panose="02020603050405020304" pitchFamily="18" charset="0"/>
                <a:cs typeface="Times New Roman" panose="02020603050405020304" pitchFamily="18" charset="0"/>
              </a:rPr>
              <a:t>LESSON -17</a:t>
            </a:r>
            <a:endParaRPr lang="en-IN" sz="11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itle 1">
            <a:extLst>
              <a:ext uri="{FF2B5EF4-FFF2-40B4-BE49-F238E27FC236}">
                <a16:creationId xmlns:a16="http://schemas.microsoft.com/office/drawing/2014/main" id="{3B69F47A-239E-285A-C792-C375AD8955DA}"/>
              </a:ext>
            </a:extLst>
          </p:cNvPr>
          <p:cNvSpPr txBox="1">
            <a:spLocks/>
          </p:cNvSpPr>
          <p:nvPr/>
        </p:nvSpPr>
        <p:spPr>
          <a:xfrm>
            <a:off x="6872913" y="5438360"/>
            <a:ext cx="2209800" cy="990600"/>
          </a:xfrm>
          <a:prstGeom prst="rect">
            <a:avLst/>
          </a:prstGeom>
        </p:spPr>
        <p:txBody>
          <a:bodyPr vert="horz" lIns="91440" tIns="45720" rIns="91440" bIns="45720" rtlCol="0" anchor="ctr">
            <a:normAutofit/>
          </a:bodyPr>
          <a:lstStyle>
            <a:defPPr>
              <a:defRPr lang="en-US"/>
            </a:defPPr>
            <a:lvl1pPr marL="0" algn="ctr" defTabSz="914400" rtl="0" eaLnBrk="1" latinLnBrk="0" hangingPunct="1">
              <a:spcBef>
                <a:spcPct val="0"/>
              </a:spcBef>
              <a:buNone/>
              <a:defRPr sz="4400" kern="1200">
                <a:solidFill>
                  <a:schemeClr val="tx1"/>
                </a:solidFill>
                <a:latin typeface="+mj-lt"/>
                <a:ea typeface="+mj-ea"/>
                <a:cs typeface="+mj-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800" b="1" dirty="0">
                <a:solidFill>
                  <a:srgbClr val="00B050"/>
                </a:solidFill>
                <a:latin typeface="Arial" pitchFamily="34" charset="0"/>
                <a:cs typeface="Arial" pitchFamily="34" charset="0"/>
              </a:rPr>
              <a:t>BY</a:t>
            </a:r>
          </a:p>
          <a:p>
            <a:r>
              <a:rPr lang="en-US" sz="1800" b="1" dirty="0">
                <a:solidFill>
                  <a:srgbClr val="00B050"/>
                </a:solidFill>
                <a:latin typeface="Arial" pitchFamily="34" charset="0"/>
                <a:cs typeface="Arial" pitchFamily="34" charset="0"/>
              </a:rPr>
              <a:t>JITENDER YADAV</a:t>
            </a:r>
          </a:p>
          <a:p>
            <a:r>
              <a:rPr lang="en-US" sz="1800" b="1" dirty="0">
                <a:solidFill>
                  <a:srgbClr val="00B050"/>
                </a:solidFill>
                <a:latin typeface="Arial" pitchFamily="34" charset="0"/>
                <a:cs typeface="Arial" pitchFamily="34" charset="0"/>
              </a:rPr>
              <a:t>               INSP/PH</a:t>
            </a:r>
          </a:p>
        </p:txBody>
      </p:sp>
    </p:spTree>
    <p:extLst>
      <p:ext uri="{BB962C8B-B14F-4D97-AF65-F5344CB8AC3E}">
        <p14:creationId xmlns:p14="http://schemas.microsoft.com/office/powerpoint/2010/main" val="30385226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http://2.imimg.com/data2/UV/KU/MY-2995562/aluminium-high-pressure-oxygen-cylinders-250x250.jpg"/>
          <p:cNvPicPr>
            <a:picLocks noChangeAspect="1" noChangeArrowheads="1"/>
          </p:cNvPicPr>
          <p:nvPr/>
        </p:nvPicPr>
        <p:blipFill>
          <a:blip r:embed="rId2"/>
          <a:srcRect/>
          <a:stretch>
            <a:fillRect/>
          </a:stretch>
        </p:blipFill>
        <p:spPr bwMode="auto">
          <a:xfrm>
            <a:off x="462516" y="381000"/>
            <a:ext cx="7130980" cy="5943600"/>
          </a:xfrm>
          <a:prstGeom prst="rect">
            <a:avLst/>
          </a:prstGeom>
          <a:noFill/>
        </p:spPr>
      </p:pic>
      <p:sp>
        <p:nvSpPr>
          <p:cNvPr id="3" name="TextBox 2"/>
          <p:cNvSpPr txBox="1"/>
          <p:nvPr/>
        </p:nvSpPr>
        <p:spPr>
          <a:xfrm>
            <a:off x="4343400" y="1600202"/>
            <a:ext cx="685800" cy="307777"/>
          </a:xfrm>
          <a:prstGeom prst="rect">
            <a:avLst/>
          </a:prstGeom>
          <a:noFill/>
        </p:spPr>
        <p:txBody>
          <a:bodyPr wrap="square" rtlCol="0">
            <a:spAutoFit/>
          </a:bodyPr>
          <a:lstStyle/>
          <a:p>
            <a:r>
              <a:rPr lang="en-US" sz="1400" b="1" dirty="0">
                <a:latin typeface="Times New Roman" pitchFamily="18" charset="0"/>
                <a:cs typeface="Times New Roman" pitchFamily="18" charset="0"/>
              </a:rPr>
              <a:t>OXY</a:t>
            </a:r>
          </a:p>
        </p:txBody>
      </p:sp>
    </p:spTree>
    <p:extLst>
      <p:ext uri="{BB962C8B-B14F-4D97-AF65-F5344CB8AC3E}">
        <p14:creationId xmlns:p14="http://schemas.microsoft.com/office/powerpoint/2010/main" val="294413507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4884"/>
            <a:ext cx="9144000" cy="1325563"/>
          </a:xfrm>
        </p:spPr>
        <p:txBody>
          <a:bodyPr>
            <a:normAutofit/>
          </a:bodyPr>
          <a:lstStyle/>
          <a:p>
            <a:pPr algn="ctr"/>
            <a:r>
              <a:rPr lang="en-US" sz="3200" b="1" u="sng" dirty="0">
                <a:solidFill>
                  <a:srgbClr val="FE0000"/>
                </a:solidFill>
                <a:latin typeface="+mn-lt"/>
              </a:rPr>
              <a:t>LOW-PRESSURE REGULATORS AND </a:t>
            </a:r>
            <a:br>
              <a:rPr lang="en-US" sz="3200" b="1" u="sng" dirty="0">
                <a:solidFill>
                  <a:srgbClr val="FE0000"/>
                </a:solidFill>
                <a:latin typeface="+mn-lt"/>
              </a:rPr>
            </a:br>
            <a:r>
              <a:rPr lang="en-US" sz="3200" b="1" u="sng" dirty="0">
                <a:solidFill>
                  <a:srgbClr val="FE0000"/>
                </a:solidFill>
                <a:latin typeface="+mn-lt"/>
              </a:rPr>
              <a:t>FLOW METERS</a:t>
            </a:r>
            <a:endParaRPr lang="en-GB" sz="3200" b="1" u="sng" dirty="0">
              <a:latin typeface="+mn-lt"/>
            </a:endParaRPr>
          </a:p>
        </p:txBody>
      </p:sp>
      <p:sp>
        <p:nvSpPr>
          <p:cNvPr id="3" name="Content Placeholder 2"/>
          <p:cNvSpPr>
            <a:spLocks noGrp="1"/>
          </p:cNvSpPr>
          <p:nvPr>
            <p:ph idx="1"/>
          </p:nvPr>
        </p:nvSpPr>
        <p:spPr>
          <a:xfrm>
            <a:off x="175437" y="1288681"/>
            <a:ext cx="8766544" cy="4351338"/>
          </a:xfrm>
        </p:spPr>
        <p:txBody>
          <a:bodyPr>
            <a:normAutofit/>
          </a:bodyPr>
          <a:lstStyle/>
          <a:p>
            <a:r>
              <a:rPr lang="en-US" sz="3200" b="1" dirty="0"/>
              <a:t>Regulators reduce the high pressure (2,000 psi) from the oxygen cylinder and decrease it to between 40 - 70 psi. </a:t>
            </a:r>
          </a:p>
          <a:p>
            <a:r>
              <a:rPr lang="en-US" sz="3200" b="1" dirty="0"/>
              <a:t>Flow meters control the flow of oxygen, which is usually administered at between 2 and 20 liters per minute.</a:t>
            </a:r>
          </a:p>
          <a:p>
            <a:endParaRPr lang="en-GB" sz="3200" b="1" dirty="0"/>
          </a:p>
        </p:txBody>
      </p:sp>
      <p:pic>
        <p:nvPicPr>
          <p:cNvPr id="4" name="Picture 2" descr="http://t3.gstatic.com/images?q=tbn:ANd9GcS1UO0aOc7jD1jbMjkdiL-gqVG90mc1ZXvHoVvRwXWW2N8nKc_Gzg"/>
          <p:cNvPicPr>
            <a:picLocks noChangeAspect="1" noChangeArrowheads="1"/>
          </p:cNvPicPr>
          <p:nvPr/>
        </p:nvPicPr>
        <p:blipFill>
          <a:blip r:embed="rId2"/>
          <a:srcRect/>
          <a:stretch>
            <a:fillRect/>
          </a:stretch>
        </p:blipFill>
        <p:spPr bwMode="auto">
          <a:xfrm>
            <a:off x="685800" y="4032104"/>
            <a:ext cx="3902716" cy="2824893"/>
          </a:xfrm>
          <a:prstGeom prst="rect">
            <a:avLst/>
          </a:prstGeom>
          <a:noFill/>
        </p:spPr>
      </p:pic>
      <p:pic>
        <p:nvPicPr>
          <p:cNvPr id="5" name="Picture 4" descr="http://t3.gstatic.com/images?q=tbn:ANd9GcRjWql4XmOIjt525bAif2RJZ2TIyULzBAzi_woc3L4cb4IYmSoR2w"/>
          <p:cNvPicPr>
            <a:picLocks noChangeAspect="1" noChangeArrowheads="1"/>
          </p:cNvPicPr>
          <p:nvPr/>
        </p:nvPicPr>
        <p:blipFill>
          <a:blip r:embed="rId3"/>
          <a:srcRect/>
          <a:stretch>
            <a:fillRect/>
          </a:stretch>
        </p:blipFill>
        <p:spPr bwMode="auto">
          <a:xfrm>
            <a:off x="5105400" y="3974585"/>
            <a:ext cx="3429000" cy="2871789"/>
          </a:xfrm>
          <a:prstGeom prst="rect">
            <a:avLst/>
          </a:prstGeom>
          <a:noFill/>
        </p:spPr>
      </p:pic>
    </p:spTree>
    <p:extLst>
      <p:ext uri="{BB962C8B-B14F-4D97-AF65-F5344CB8AC3E}">
        <p14:creationId xmlns:p14="http://schemas.microsoft.com/office/powerpoint/2010/main" val="122489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4212" y="-685802"/>
            <a:ext cx="10524898" cy="1600200"/>
          </a:xfrm>
        </p:spPr>
        <p:txBody>
          <a:bodyPr>
            <a:normAutofit/>
          </a:bodyPr>
          <a:lstStyle/>
          <a:p>
            <a:pPr algn="ctr"/>
            <a:r>
              <a:rPr lang="en-US" sz="4400" b="1" dirty="0">
                <a:solidFill>
                  <a:srgbClr val="FE0000"/>
                </a:solidFill>
                <a:latin typeface="+mn-lt"/>
              </a:rPr>
              <a:t>C. </a:t>
            </a:r>
            <a:r>
              <a:rPr lang="en-US" sz="4400" b="1" u="sng" dirty="0">
                <a:solidFill>
                  <a:srgbClr val="FE0000"/>
                </a:solidFill>
                <a:latin typeface="+mn-lt"/>
              </a:rPr>
              <a:t>HUMIDIFIER</a:t>
            </a:r>
            <a:endParaRPr lang="en-GB" sz="6000" dirty="0">
              <a:latin typeface="+mn-lt"/>
            </a:endParaRPr>
          </a:p>
        </p:txBody>
      </p:sp>
      <p:sp>
        <p:nvSpPr>
          <p:cNvPr id="4" name="Text Placeholder 3"/>
          <p:cNvSpPr>
            <a:spLocks noGrp="1"/>
          </p:cNvSpPr>
          <p:nvPr>
            <p:ph type="body" sz="half" idx="2"/>
          </p:nvPr>
        </p:nvSpPr>
        <p:spPr>
          <a:xfrm>
            <a:off x="313659" y="987426"/>
            <a:ext cx="5991448" cy="4881563"/>
          </a:xfrm>
        </p:spPr>
        <p:txBody>
          <a:bodyPr>
            <a:noAutofit/>
          </a:bodyPr>
          <a:lstStyle/>
          <a:p>
            <a:r>
              <a:rPr lang="en-US" sz="3200" b="1" dirty="0">
                <a:latin typeface="Times New Roman"/>
              </a:rPr>
              <a:t>Description: Non-breakable jar of water attached to the flowmeter. Provides moisture to the dry oxygen coming from the supply cylinder.</a:t>
            </a:r>
          </a:p>
          <a:p>
            <a:endParaRPr lang="en-US" sz="3200" b="1" dirty="0">
              <a:latin typeface="Times New Roman"/>
            </a:endParaRPr>
          </a:p>
          <a:p>
            <a:pPr algn="just"/>
            <a:r>
              <a:rPr lang="en-US" sz="3200" b="1" dirty="0"/>
              <a:t>Notes: Must be kept clean. Can become a breeding ground for algae, harmful bacteria and fungal organisms. No longer used, as not indicated for short transport due to risk of infection.</a:t>
            </a:r>
          </a:p>
          <a:p>
            <a:endParaRPr lang="en-GB" sz="3200" b="1" dirty="0"/>
          </a:p>
        </p:txBody>
      </p:sp>
      <p:pic>
        <p:nvPicPr>
          <p:cNvPr id="7" name="Picture 3"/>
          <p:cNvPicPr>
            <a:picLocks noChangeAspect="1" noChangeArrowheads="1"/>
          </p:cNvPicPr>
          <p:nvPr/>
        </p:nvPicPr>
        <p:blipFill>
          <a:blip r:embed="rId2"/>
          <a:srcRect/>
          <a:stretch>
            <a:fillRect/>
          </a:stretch>
        </p:blipFill>
        <p:spPr bwMode="auto">
          <a:xfrm>
            <a:off x="6453963" y="1205642"/>
            <a:ext cx="2620925" cy="4655409"/>
          </a:xfrm>
          <a:prstGeom prst="rect">
            <a:avLst/>
          </a:prstGeom>
          <a:noFill/>
          <a:ln w="9525">
            <a:noFill/>
            <a:miter lim="800000"/>
            <a:headEnd/>
            <a:tailEnd/>
          </a:ln>
          <a:effectLst/>
        </p:spPr>
      </p:pic>
    </p:spTree>
    <p:extLst>
      <p:ext uri="{BB962C8B-B14F-4D97-AF65-F5344CB8AC3E}">
        <p14:creationId xmlns:p14="http://schemas.microsoft.com/office/powerpoint/2010/main" val="35759282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8417" y="365126"/>
            <a:ext cx="7513984" cy="1325563"/>
          </a:xfrm>
        </p:spPr>
        <p:txBody>
          <a:bodyPr>
            <a:normAutofit/>
          </a:bodyPr>
          <a:lstStyle/>
          <a:p>
            <a:pPr algn="ctr"/>
            <a:r>
              <a:rPr lang="en-US" sz="3200" b="1" u="sng" dirty="0">
                <a:solidFill>
                  <a:srgbClr val="FF0000"/>
                </a:solidFill>
                <a:latin typeface="+mn-lt"/>
                <a:ea typeface="Times New Roman" pitchFamily="18" charset="0"/>
                <a:cs typeface="Times New Roman" pitchFamily="18" charset="0"/>
              </a:rPr>
              <a:t>PRECAUTIONS WHEN GIVING OXYGEN</a:t>
            </a:r>
            <a:endParaRPr lang="en-GB" sz="3200" b="1" u="sng" dirty="0">
              <a:latin typeface="+mn-lt"/>
            </a:endParaRPr>
          </a:p>
        </p:txBody>
      </p:sp>
      <p:sp>
        <p:nvSpPr>
          <p:cNvPr id="3" name="Content Placeholder 2"/>
          <p:cNvSpPr>
            <a:spLocks noGrp="1"/>
          </p:cNvSpPr>
          <p:nvPr>
            <p:ph idx="1"/>
          </p:nvPr>
        </p:nvSpPr>
        <p:spPr/>
        <p:txBody>
          <a:bodyPr>
            <a:normAutofit fontScale="92500"/>
          </a:bodyPr>
          <a:lstStyle/>
          <a:p>
            <a:pPr algn="just" eaLnBrk="0" fontAlgn="base" hangingPunct="0">
              <a:spcBef>
                <a:spcPct val="0"/>
              </a:spcBef>
              <a:spcAft>
                <a:spcPct val="0"/>
              </a:spcAft>
              <a:buFont typeface="Symbol" pitchFamily="18" charset="2"/>
              <a:buChar char=""/>
              <a:tabLst>
                <a:tab pos="571500" algn="l"/>
              </a:tabLst>
            </a:pPr>
            <a:r>
              <a:rPr lang="en-US" sz="3200" b="1" dirty="0">
                <a:ea typeface="Times New Roman" pitchFamily="18" charset="0"/>
                <a:cs typeface="Times New Roman" pitchFamily="18" charset="0"/>
              </a:rPr>
              <a:t>The pressure in a full cylinder is between 2000 and 2200 psi. Reduce the pressure to 40-70 psi before administering oxygen to a patient.</a:t>
            </a:r>
          </a:p>
          <a:p>
            <a:pPr algn="just" eaLnBrk="0" fontAlgn="base" hangingPunct="0">
              <a:spcBef>
                <a:spcPct val="0"/>
              </a:spcBef>
              <a:spcAft>
                <a:spcPct val="0"/>
              </a:spcAft>
              <a:tabLst>
                <a:tab pos="571500" algn="l"/>
              </a:tabLst>
            </a:pPr>
            <a:endParaRPr lang="en-US" sz="3200" b="1" dirty="0">
              <a:cs typeface="Arial" pitchFamily="34" charset="0"/>
            </a:endParaRPr>
          </a:p>
          <a:p>
            <a:pPr algn="just" eaLnBrk="0" fontAlgn="base" hangingPunct="0">
              <a:spcBef>
                <a:spcPct val="0"/>
              </a:spcBef>
              <a:spcAft>
                <a:spcPct val="0"/>
              </a:spcAft>
              <a:buFontTx/>
              <a:buChar char="•"/>
              <a:tabLst>
                <a:tab pos="571500" algn="l"/>
              </a:tabLst>
            </a:pPr>
            <a:r>
              <a:rPr lang="en-US" sz="3200" b="1" dirty="0">
                <a:ea typeface="Times New Roman" pitchFamily="18" charset="0"/>
                <a:cs typeface="Times New Roman" pitchFamily="18" charset="0"/>
              </a:rPr>
              <a:t> Appropriate delivery of oxygen to a patient is achieved by using a flowmeter and regulator. They are usually connected as one piece.</a:t>
            </a:r>
          </a:p>
          <a:p>
            <a:pPr marL="0" indent="0" algn="ctr" eaLnBrk="0" fontAlgn="base" hangingPunct="0">
              <a:spcBef>
                <a:spcPct val="0"/>
              </a:spcBef>
              <a:spcAft>
                <a:spcPct val="0"/>
              </a:spcAft>
              <a:buNone/>
              <a:tabLst>
                <a:tab pos="571500" algn="l"/>
              </a:tabLst>
            </a:pPr>
            <a:endParaRPr lang="en-IN" sz="3200" b="1" dirty="0"/>
          </a:p>
          <a:p>
            <a:pPr marL="0" indent="0" algn="ctr" eaLnBrk="0" fontAlgn="base" hangingPunct="0">
              <a:spcBef>
                <a:spcPct val="0"/>
              </a:spcBef>
              <a:spcAft>
                <a:spcPct val="0"/>
              </a:spcAft>
              <a:buNone/>
              <a:tabLst>
                <a:tab pos="571500" algn="l"/>
              </a:tabLst>
            </a:pPr>
            <a:r>
              <a:rPr lang="en-IN" sz="3200" b="1" dirty="0">
                <a:solidFill>
                  <a:schemeClr val="accent1">
                    <a:lumMod val="50000"/>
                  </a:schemeClr>
                </a:solidFill>
              </a:rPr>
              <a:t>Oxygen is considered a medication.</a:t>
            </a:r>
            <a:endParaRPr lang="en-GB" sz="3200" b="1" dirty="0">
              <a:solidFill>
                <a:schemeClr val="accent1">
                  <a:lumMod val="50000"/>
                </a:schemeClr>
              </a:solidFill>
            </a:endParaRPr>
          </a:p>
        </p:txBody>
      </p:sp>
    </p:spTree>
    <p:extLst>
      <p:ext uri="{BB962C8B-B14F-4D97-AF65-F5344CB8AC3E}">
        <p14:creationId xmlns:p14="http://schemas.microsoft.com/office/powerpoint/2010/main" val="24280845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809" y="-93405"/>
            <a:ext cx="7533862" cy="1325563"/>
          </a:xfrm>
        </p:spPr>
        <p:txBody>
          <a:bodyPr>
            <a:normAutofit/>
          </a:bodyPr>
          <a:lstStyle/>
          <a:p>
            <a:pPr algn="ctr"/>
            <a:r>
              <a:rPr lang="en-US" sz="3200" b="1" u="sng" dirty="0">
                <a:solidFill>
                  <a:srgbClr val="FF0000"/>
                </a:solidFill>
                <a:latin typeface="Times New Roman" pitchFamily="18" charset="0"/>
                <a:ea typeface="Times New Roman" pitchFamily="18" charset="0"/>
                <a:cs typeface="Times New Roman" pitchFamily="18" charset="0"/>
              </a:rPr>
              <a:t>ACCESSORIES FOR VENTILATION</a:t>
            </a:r>
            <a:endParaRPr lang="en-GB" sz="3200" b="1" u="sng" dirty="0"/>
          </a:p>
        </p:txBody>
      </p:sp>
      <p:sp>
        <p:nvSpPr>
          <p:cNvPr id="3" name="Content Placeholder 2"/>
          <p:cNvSpPr>
            <a:spLocks noGrp="1"/>
          </p:cNvSpPr>
          <p:nvPr>
            <p:ph idx="1"/>
          </p:nvPr>
        </p:nvSpPr>
        <p:spPr>
          <a:xfrm>
            <a:off x="520995" y="995372"/>
            <a:ext cx="8165806" cy="5119688"/>
          </a:xfrm>
        </p:spPr>
        <p:txBody>
          <a:bodyPr>
            <a:normAutofit/>
          </a:bodyPr>
          <a:lstStyle/>
          <a:p>
            <a:pPr algn="just" eaLnBrk="0" fontAlgn="base" hangingPunct="0">
              <a:spcBef>
                <a:spcPct val="0"/>
              </a:spcBef>
              <a:spcAft>
                <a:spcPct val="0"/>
              </a:spcAft>
              <a:tabLst>
                <a:tab pos="630238" algn="l"/>
              </a:tabLst>
            </a:pPr>
            <a:r>
              <a:rPr lang="en-US" sz="3200" b="1" u="sng" dirty="0">
                <a:solidFill>
                  <a:srgbClr val="7030A0"/>
                </a:solidFill>
                <a:ea typeface="Times New Roman" pitchFamily="18" charset="0"/>
                <a:cs typeface="Times New Roman" pitchFamily="18" charset="0"/>
              </a:rPr>
              <a:t>OROPHARYNGEAL AIRWAY</a:t>
            </a:r>
            <a:r>
              <a:rPr lang="en-US" sz="3200" b="1" dirty="0">
                <a:solidFill>
                  <a:srgbClr val="7030A0"/>
                </a:solidFill>
                <a:ea typeface="Times New Roman" pitchFamily="18" charset="0"/>
                <a:cs typeface="Times New Roman" pitchFamily="18" charset="0"/>
              </a:rPr>
              <a:t>:</a:t>
            </a:r>
            <a:r>
              <a:rPr lang="en-US" sz="3200" b="1" u="sng" dirty="0">
                <a:solidFill>
                  <a:srgbClr val="7030A0"/>
                </a:solidFill>
                <a:ea typeface="Times New Roman" pitchFamily="18" charset="0"/>
                <a:cs typeface="Times New Roman" pitchFamily="18" charset="0"/>
              </a:rPr>
              <a:t> </a:t>
            </a:r>
          </a:p>
          <a:p>
            <a:pPr marL="0" indent="0" algn="just" eaLnBrk="0" fontAlgn="base" hangingPunct="0">
              <a:spcBef>
                <a:spcPct val="0"/>
              </a:spcBef>
              <a:spcAft>
                <a:spcPct val="0"/>
              </a:spcAft>
              <a:buNone/>
              <a:tabLst>
                <a:tab pos="630238" algn="l"/>
              </a:tabLst>
            </a:pPr>
            <a:r>
              <a:rPr lang="en-US" sz="3200" b="1" dirty="0">
                <a:ea typeface="Times New Roman" pitchFamily="18" charset="0"/>
                <a:cs typeface="Times New Roman" pitchFamily="18" charset="0"/>
              </a:rPr>
              <a:t>Device usually made of plastic, can be inserted into the patient’s mouth and curves back into the throat. The airway hold down the patient’s tongue and creates an air passage. Airways come in several sizes, from 0 for newborns to number 7 for adults.</a:t>
            </a:r>
            <a:endParaRPr lang="en-US" sz="3200" b="1" dirty="0">
              <a:cs typeface="Arial" pitchFamily="34" charset="0"/>
            </a:endParaRPr>
          </a:p>
          <a:p>
            <a:endParaRPr lang="en-GB" sz="3200" b="1" dirty="0"/>
          </a:p>
        </p:txBody>
      </p:sp>
      <p:pic>
        <p:nvPicPr>
          <p:cNvPr id="4" name="Picture 2" descr="OROPHA3A"/>
          <p:cNvPicPr>
            <a:picLocks noChangeAspect="1" noChangeArrowheads="1"/>
          </p:cNvPicPr>
          <p:nvPr/>
        </p:nvPicPr>
        <p:blipFill>
          <a:blip r:embed="rId2"/>
          <a:srcRect/>
          <a:stretch>
            <a:fillRect/>
          </a:stretch>
        </p:blipFill>
        <p:spPr bwMode="auto">
          <a:xfrm>
            <a:off x="1676400" y="4105278"/>
            <a:ext cx="5638800" cy="2667000"/>
          </a:xfrm>
          <a:prstGeom prst="rect">
            <a:avLst/>
          </a:prstGeom>
          <a:noFill/>
          <a:ln w="9525">
            <a:noFill/>
            <a:miter lim="800000"/>
            <a:headEnd/>
            <a:tailEnd/>
          </a:ln>
        </p:spPr>
      </p:pic>
    </p:spTree>
    <p:extLst>
      <p:ext uri="{BB962C8B-B14F-4D97-AF65-F5344CB8AC3E}">
        <p14:creationId xmlns:p14="http://schemas.microsoft.com/office/powerpoint/2010/main" val="659775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8344" y="365126"/>
            <a:ext cx="7493873" cy="1325563"/>
          </a:xfrm>
        </p:spPr>
        <p:txBody>
          <a:bodyPr>
            <a:normAutofit/>
          </a:bodyPr>
          <a:lstStyle/>
          <a:p>
            <a:pPr algn="ctr"/>
            <a:r>
              <a:rPr lang="en-US" sz="4000" b="1" u="sng" dirty="0">
                <a:solidFill>
                  <a:srgbClr val="FF0000"/>
                </a:solidFill>
                <a:latin typeface="Times New Roman" pitchFamily="18" charset="0"/>
                <a:ea typeface="Times New Roman" pitchFamily="18" charset="0"/>
                <a:cs typeface="Times New Roman" pitchFamily="18" charset="0"/>
              </a:rPr>
              <a:t>PROCEDURE FOR INSERTING AIRWAY</a:t>
            </a:r>
            <a:endParaRPr lang="en-GB" sz="4000" b="1" u="sng" dirty="0">
              <a:solidFill>
                <a:srgbClr val="FF0000"/>
              </a:solidFill>
            </a:endParaRPr>
          </a:p>
        </p:txBody>
      </p:sp>
      <p:sp>
        <p:nvSpPr>
          <p:cNvPr id="3" name="Content Placeholder 2"/>
          <p:cNvSpPr>
            <a:spLocks noGrp="1"/>
          </p:cNvSpPr>
          <p:nvPr>
            <p:ph idx="1"/>
          </p:nvPr>
        </p:nvSpPr>
        <p:spPr>
          <a:xfrm>
            <a:off x="515678" y="2042605"/>
            <a:ext cx="8187071" cy="4351338"/>
          </a:xfrm>
        </p:spPr>
        <p:txBody>
          <a:bodyPr>
            <a:normAutofit/>
          </a:bodyPr>
          <a:lstStyle/>
          <a:p>
            <a:pPr algn="just" eaLnBrk="0" fontAlgn="base" hangingPunct="0">
              <a:spcBef>
                <a:spcPct val="0"/>
              </a:spcBef>
              <a:spcAft>
                <a:spcPts val="3600"/>
              </a:spcAft>
              <a:tabLst>
                <a:tab pos="571500" algn="l"/>
              </a:tabLst>
            </a:pPr>
            <a:r>
              <a:rPr lang="en-US" sz="3200" b="1" dirty="0">
                <a:ea typeface="Times New Roman" pitchFamily="18" charset="0"/>
                <a:cs typeface="Times New Roman" pitchFamily="18" charset="0"/>
              </a:rPr>
              <a:t>Select proper size. If the patient is child, use a tongue depressor to help insert the device.</a:t>
            </a:r>
            <a:endParaRPr lang="en-US" sz="3200" b="1" dirty="0">
              <a:cs typeface="Arial" pitchFamily="34" charset="0"/>
            </a:endParaRPr>
          </a:p>
          <a:p>
            <a:pPr algn="just" eaLnBrk="0" fontAlgn="base" hangingPunct="0">
              <a:spcBef>
                <a:spcPct val="0"/>
              </a:spcBef>
              <a:spcAft>
                <a:spcPts val="3600"/>
              </a:spcAft>
              <a:tabLst>
                <a:tab pos="571500" algn="l"/>
              </a:tabLst>
            </a:pPr>
            <a:r>
              <a:rPr lang="en-US" sz="3200" b="1" dirty="0">
                <a:ea typeface="Times New Roman" pitchFamily="18" charset="0"/>
                <a:cs typeface="Times New Roman" pitchFamily="18" charset="0"/>
              </a:rPr>
              <a:t>Open the patient’s mouth.</a:t>
            </a:r>
            <a:r>
              <a:rPr lang="en-US" sz="3200" b="1" dirty="0">
                <a:ea typeface="Times New Roman" pitchFamily="18" charset="0"/>
                <a:cs typeface="Arial" pitchFamily="34" charset="0"/>
              </a:rPr>
              <a:t> </a:t>
            </a:r>
            <a:endParaRPr lang="en-US" sz="3200" b="1" dirty="0">
              <a:cs typeface="Arial" pitchFamily="34" charset="0"/>
            </a:endParaRPr>
          </a:p>
          <a:p>
            <a:pPr algn="just" eaLnBrk="0" fontAlgn="base" hangingPunct="0">
              <a:spcBef>
                <a:spcPct val="0"/>
              </a:spcBef>
              <a:spcAft>
                <a:spcPts val="3600"/>
              </a:spcAft>
              <a:tabLst>
                <a:tab pos="571500" algn="l"/>
              </a:tabLst>
            </a:pPr>
            <a:r>
              <a:rPr lang="en-US" sz="3200" b="1" dirty="0">
                <a:cs typeface="Times New Roman" pitchFamily="18" charset="0"/>
              </a:rPr>
              <a:t>Insert the adjunct upside-down (tip facing the roof of the mouth).</a:t>
            </a:r>
          </a:p>
          <a:p>
            <a:endParaRPr lang="en-GB" sz="3200" b="1" dirty="0"/>
          </a:p>
        </p:txBody>
      </p:sp>
    </p:spTree>
    <p:extLst>
      <p:ext uri="{BB962C8B-B14F-4D97-AF65-F5344CB8AC3E}">
        <p14:creationId xmlns:p14="http://schemas.microsoft.com/office/powerpoint/2010/main" val="549533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52261" y="1184211"/>
            <a:ext cx="8266813" cy="5943600"/>
          </a:xfrm>
        </p:spPr>
        <p:txBody>
          <a:bodyPr>
            <a:normAutofit/>
          </a:bodyPr>
          <a:lstStyle/>
          <a:p>
            <a:pPr algn="just" eaLnBrk="0" fontAlgn="base" hangingPunct="0">
              <a:spcBef>
                <a:spcPct val="0"/>
              </a:spcBef>
              <a:spcAft>
                <a:spcPts val="2400"/>
              </a:spcAft>
              <a:tabLst>
                <a:tab pos="571500" algn="l"/>
              </a:tabLst>
            </a:pPr>
            <a:r>
              <a:rPr lang="en-US" sz="3200" b="1" dirty="0">
                <a:ea typeface="Times New Roman" pitchFamily="18" charset="0"/>
                <a:cs typeface="Times New Roman" pitchFamily="18" charset="0"/>
              </a:rPr>
              <a:t>Advance the adjunct gently until you encounter slight resistance (when the adjunct touches the back of the roof of the mouth).</a:t>
            </a:r>
            <a:endParaRPr lang="en-US" sz="3200" b="1" dirty="0">
              <a:cs typeface="Arial" pitchFamily="34" charset="0"/>
            </a:endParaRPr>
          </a:p>
          <a:p>
            <a:pPr algn="just" eaLnBrk="0" fontAlgn="base" hangingPunct="0">
              <a:spcBef>
                <a:spcPct val="0"/>
              </a:spcBef>
              <a:spcAft>
                <a:spcPts val="2400"/>
              </a:spcAft>
              <a:tabLst>
                <a:tab pos="571500" algn="l"/>
              </a:tabLst>
            </a:pPr>
            <a:r>
              <a:rPr lang="en-US" sz="3200" b="1" dirty="0">
                <a:ea typeface="Times New Roman" pitchFamily="18" charset="0"/>
                <a:cs typeface="Times New Roman" pitchFamily="18" charset="0"/>
              </a:rPr>
              <a:t>Turn the airway 180 degrees.</a:t>
            </a:r>
            <a:endParaRPr lang="en-US" sz="3200" b="1" dirty="0">
              <a:cs typeface="Arial" pitchFamily="34" charset="0"/>
            </a:endParaRPr>
          </a:p>
          <a:p>
            <a:pPr algn="just" eaLnBrk="0" fontAlgn="base" hangingPunct="0">
              <a:spcBef>
                <a:spcPct val="0"/>
              </a:spcBef>
              <a:spcAft>
                <a:spcPts val="2400"/>
              </a:spcAft>
              <a:tabLst>
                <a:tab pos="571500" algn="l"/>
              </a:tabLst>
            </a:pPr>
            <a:r>
              <a:rPr lang="en-US" sz="3200" b="1" dirty="0">
                <a:ea typeface="Times New Roman" pitchFamily="18" charset="0"/>
                <a:cs typeface="Times New Roman" pitchFamily="18" charset="0"/>
              </a:rPr>
              <a:t>Advance the adjunct until the flange rests on the patient’s teeth, then secure it with tape.</a:t>
            </a:r>
            <a:endParaRPr lang="en-US" sz="3200" b="1" dirty="0">
              <a:cs typeface="Arial" pitchFamily="34" charset="0"/>
            </a:endParaRPr>
          </a:p>
          <a:p>
            <a:pPr algn="just" eaLnBrk="0" fontAlgn="base" hangingPunct="0">
              <a:spcBef>
                <a:spcPct val="0"/>
              </a:spcBef>
              <a:spcAft>
                <a:spcPts val="2400"/>
              </a:spcAft>
              <a:tabLst>
                <a:tab pos="571500" algn="l"/>
              </a:tabLst>
            </a:pPr>
            <a:r>
              <a:rPr lang="en-US" sz="3200" b="1" dirty="0">
                <a:ea typeface="Times New Roman" pitchFamily="18" charset="0"/>
                <a:cs typeface="Times New Roman" pitchFamily="18" charset="0"/>
              </a:rPr>
              <a:t>If the patient exhibit a gag reflex during insertion or after it is in place, remove the adjunct.</a:t>
            </a:r>
            <a:endParaRPr lang="en-US" sz="3200" b="1" dirty="0">
              <a:cs typeface="Arial" pitchFamily="34" charset="0"/>
            </a:endParaRPr>
          </a:p>
          <a:p>
            <a:endParaRPr lang="en-GB" b="1" dirty="0"/>
          </a:p>
        </p:txBody>
      </p:sp>
    </p:spTree>
    <p:extLst>
      <p:ext uri="{BB962C8B-B14F-4D97-AF65-F5344CB8AC3E}">
        <p14:creationId xmlns:p14="http://schemas.microsoft.com/office/powerpoint/2010/main" val="19051241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78464" y="614363"/>
            <a:ext cx="8128591" cy="5562600"/>
          </a:xfrm>
        </p:spPr>
        <p:txBody>
          <a:bodyPr>
            <a:normAutofit lnSpcReduction="10000"/>
          </a:bodyPr>
          <a:lstStyle/>
          <a:p>
            <a:r>
              <a:rPr lang="en-US" sz="3200" b="1" u="sng" dirty="0">
                <a:solidFill>
                  <a:srgbClr val="FF0000"/>
                </a:solidFill>
                <a:ea typeface="Segoe UI Symbol" panose="020B0502040204020203" pitchFamily="34" charset="0"/>
                <a:cs typeface="Times New Roman" pitchFamily="18" charset="0"/>
              </a:rPr>
              <a:t>CPR Mask</a:t>
            </a:r>
          </a:p>
          <a:p>
            <a:pPr marL="0" indent="0">
              <a:lnSpc>
                <a:spcPct val="150000"/>
              </a:lnSpc>
              <a:buNone/>
            </a:pPr>
            <a:r>
              <a:rPr lang="en-US" sz="3200" b="1" dirty="0">
                <a:cs typeface="Times New Roman" pitchFamily="18" charset="0"/>
              </a:rPr>
              <a:t>The pocket face mask is designed to aid the rescuer when providing ventilations during CPR. It is made of a soft plastic that conforms to the patient’s face. The mask can come both with or without an oxygen inlet. Its use avoids direct contact with the patient’s mouth and decreases the chance of contamination.</a:t>
            </a:r>
            <a:endParaRPr lang="en-US" sz="3200" b="1" dirty="0">
              <a:solidFill>
                <a:srgbClr val="D65700"/>
              </a:solidFill>
              <a:cs typeface="Times New Roman" pitchFamily="18" charset="0"/>
            </a:endParaRPr>
          </a:p>
          <a:p>
            <a:endParaRPr lang="en-GB" sz="3200" b="1" dirty="0"/>
          </a:p>
        </p:txBody>
      </p:sp>
      <p:sp>
        <p:nvSpPr>
          <p:cNvPr id="4" name="Right Arrow 3">
            <a:hlinkClick r:id="rId2" action="ppaction://hlinksldjump"/>
          </p:cNvPr>
          <p:cNvSpPr/>
          <p:nvPr/>
        </p:nvSpPr>
        <p:spPr>
          <a:xfrm>
            <a:off x="9434513" y="6176964"/>
            <a:ext cx="900112" cy="45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6635264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53902" y="957270"/>
            <a:ext cx="7841512" cy="5776913"/>
          </a:xfrm>
        </p:spPr>
        <p:txBody>
          <a:bodyPr>
            <a:normAutofit/>
          </a:bodyPr>
          <a:lstStyle/>
          <a:p>
            <a:r>
              <a:rPr lang="en-US" sz="3200" b="1" u="sng" dirty="0">
                <a:solidFill>
                  <a:srgbClr val="FF0000"/>
                </a:solidFill>
                <a:cs typeface="Times New Roman" pitchFamily="18" charset="0"/>
              </a:rPr>
              <a:t>BAG-VALVE-MASK (BVM) (MANUAL RESUSCITATOR)</a:t>
            </a:r>
          </a:p>
          <a:p>
            <a:pPr marL="0" indent="0">
              <a:buNone/>
            </a:pPr>
            <a:endParaRPr lang="en-US" sz="3200" b="1" dirty="0">
              <a:latin typeface="Times New Roman" pitchFamily="18" charset="0"/>
              <a:cs typeface="Times New Roman" pitchFamily="18" charset="0"/>
            </a:endParaRPr>
          </a:p>
          <a:p>
            <a:pPr marL="0" indent="0" algn="just">
              <a:buNone/>
            </a:pPr>
            <a:r>
              <a:rPr lang="en-US" sz="3200" b="1" dirty="0">
                <a:cs typeface="Times New Roman" pitchFamily="18" charset="0"/>
              </a:rPr>
              <a:t>Many different types are available. The bag-valve-mask is a hand-held device you squeeze to ventilate a patient. It comes in adult, child and infant sizes. All have the same basic parts: face mask, non-</a:t>
            </a:r>
            <a:r>
              <a:rPr lang="en-US" sz="3200" b="1" dirty="0" err="1">
                <a:cs typeface="Times New Roman" pitchFamily="18" charset="0"/>
              </a:rPr>
              <a:t>rebreather</a:t>
            </a:r>
            <a:r>
              <a:rPr lang="en-US" sz="3200" b="1" dirty="0">
                <a:cs typeface="Times New Roman" pitchFamily="18" charset="0"/>
              </a:rPr>
              <a:t> </a:t>
            </a:r>
            <a:r>
              <a:rPr lang="da-DK" sz="3200" b="1" dirty="0">
                <a:cs typeface="Times New Roman" pitchFamily="18" charset="0"/>
              </a:rPr>
              <a:t>patient valve, a bag (rubber or vinyl), intake valve/oxygen reservoir </a:t>
            </a:r>
            <a:r>
              <a:rPr lang="en-US" sz="3200" b="1" dirty="0">
                <a:cs typeface="Times New Roman" pitchFamily="18" charset="0"/>
              </a:rPr>
              <a:t>valve, oxygen supply connection tube, and oxygen reservoir.</a:t>
            </a:r>
          </a:p>
          <a:p>
            <a:endParaRPr lang="en-US" sz="3200" b="1" u="sng" dirty="0">
              <a:cs typeface="Times New Roman" pitchFamily="18" charset="0"/>
            </a:endParaRPr>
          </a:p>
          <a:p>
            <a:endParaRPr lang="en-GB" sz="3200" b="1" dirty="0"/>
          </a:p>
        </p:txBody>
      </p:sp>
      <p:sp>
        <p:nvSpPr>
          <p:cNvPr id="4" name="Right Arrow 3">
            <a:hlinkClick r:id="rId2" action="ppaction://hlinksldjump"/>
          </p:cNvPr>
          <p:cNvSpPr/>
          <p:nvPr/>
        </p:nvSpPr>
        <p:spPr>
          <a:xfrm>
            <a:off x="9402905" y="6176964"/>
            <a:ext cx="931721" cy="452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b="1"/>
          </a:p>
        </p:txBody>
      </p:sp>
    </p:spTree>
    <p:extLst>
      <p:ext uri="{BB962C8B-B14F-4D97-AF65-F5344CB8AC3E}">
        <p14:creationId xmlns:p14="http://schemas.microsoft.com/office/powerpoint/2010/main" val="843189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u="sng" dirty="0">
                <a:solidFill>
                  <a:srgbClr val="FF0000"/>
                </a:solidFill>
                <a:latin typeface="+mn-lt"/>
              </a:rPr>
              <a:t>Adjunct Equipment for Administering Oxygen</a:t>
            </a:r>
            <a:endParaRPr lang="en-GB" b="1" u="sng" dirty="0">
              <a:solidFill>
                <a:srgbClr val="FF0000"/>
              </a:solidFill>
              <a:latin typeface="+mn-lt"/>
            </a:endParaRPr>
          </a:p>
        </p:txBody>
      </p:sp>
      <p:sp>
        <p:nvSpPr>
          <p:cNvPr id="3" name="Content Placeholder 2"/>
          <p:cNvSpPr>
            <a:spLocks noGrp="1"/>
          </p:cNvSpPr>
          <p:nvPr>
            <p:ph idx="1"/>
          </p:nvPr>
        </p:nvSpPr>
        <p:spPr/>
        <p:txBody>
          <a:bodyPr/>
          <a:lstStyle/>
          <a:p>
            <a:r>
              <a:rPr lang="en-US" sz="3200" b="1" u="sng" dirty="0">
                <a:solidFill>
                  <a:srgbClr val="FF0000"/>
                </a:solidFill>
              </a:rPr>
              <a:t>NASAL CANNULA</a:t>
            </a:r>
          </a:p>
          <a:p>
            <a:pPr marL="0" indent="0">
              <a:buNone/>
            </a:pPr>
            <a:endParaRPr lang="en-US" sz="3200" b="1" dirty="0"/>
          </a:p>
          <a:p>
            <a:pPr marL="0" indent="0">
              <a:buNone/>
            </a:pPr>
            <a:r>
              <a:rPr lang="en-US" sz="3200" b="1" dirty="0"/>
              <a:t>Description: Has two stems that are placed into the patient‘s nostrils. Used most often in a hospital setting. Most patients tolerate it well and it is the best accessory for administration of low-concentration oxygen.</a:t>
            </a:r>
          </a:p>
          <a:p>
            <a:endParaRPr lang="en-US" sz="3200" b="1" u="sng" dirty="0"/>
          </a:p>
          <a:p>
            <a:endParaRPr lang="en-GB" b="1" dirty="0"/>
          </a:p>
        </p:txBody>
      </p:sp>
    </p:spTree>
    <p:extLst>
      <p:ext uri="{BB962C8B-B14F-4D97-AF65-F5344CB8AC3E}">
        <p14:creationId xmlns:p14="http://schemas.microsoft.com/office/powerpoint/2010/main" val="3606019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65110"/>
            <a:ext cx="10515600" cy="1325563"/>
          </a:xfrm>
        </p:spPr>
        <p:txBody>
          <a:bodyPr/>
          <a:lstStyle/>
          <a:p>
            <a:pPr algn="ctr"/>
            <a:r>
              <a:rPr lang="en-US" b="1" u="sng" dirty="0">
                <a:solidFill>
                  <a:srgbClr val="FF0000"/>
                </a:solidFill>
                <a:latin typeface="+mn-lt"/>
                <a:cs typeface="Times New Roman" pitchFamily="18" charset="0"/>
              </a:rPr>
              <a:t>OBJECTIVES</a:t>
            </a:r>
            <a:endParaRPr lang="en-GB" b="1" u="sng" dirty="0">
              <a:latin typeface="+mn-lt"/>
            </a:endParaRPr>
          </a:p>
        </p:txBody>
      </p:sp>
      <p:sp>
        <p:nvSpPr>
          <p:cNvPr id="3" name="Content Placeholder 2"/>
          <p:cNvSpPr>
            <a:spLocks noGrp="1"/>
          </p:cNvSpPr>
          <p:nvPr>
            <p:ph idx="1"/>
          </p:nvPr>
        </p:nvSpPr>
        <p:spPr>
          <a:xfrm>
            <a:off x="324292" y="1313121"/>
            <a:ext cx="8495415" cy="5144829"/>
          </a:xfrm>
        </p:spPr>
        <p:txBody>
          <a:bodyPr>
            <a:noAutofit/>
          </a:bodyPr>
          <a:lstStyle/>
          <a:p>
            <a:pPr marL="0" indent="0" algn="just">
              <a:spcAft>
                <a:spcPts val="3000"/>
              </a:spcAft>
              <a:buNone/>
            </a:pPr>
            <a:r>
              <a:rPr lang="en-US" sz="3200" b="1" dirty="0">
                <a:cs typeface="Times New Roman" pitchFamily="18" charset="0"/>
              </a:rPr>
              <a:t>Upon completion of this lesson, you will be able to:</a:t>
            </a:r>
          </a:p>
          <a:p>
            <a:pPr algn="just">
              <a:spcAft>
                <a:spcPts val="3000"/>
              </a:spcAft>
            </a:pPr>
            <a:r>
              <a:rPr lang="en-US" sz="3200" b="1" dirty="0">
                <a:cs typeface="Times New Roman" pitchFamily="18" charset="0"/>
              </a:rPr>
              <a:t>Name five situations in which the application of oxygen is indicated.</a:t>
            </a:r>
          </a:p>
          <a:p>
            <a:pPr algn="just">
              <a:spcAft>
                <a:spcPts val="3000"/>
              </a:spcAft>
            </a:pPr>
            <a:r>
              <a:rPr lang="en-US" sz="3200" b="1" dirty="0">
                <a:cs typeface="Times New Roman" pitchFamily="18" charset="0"/>
              </a:rPr>
              <a:t>Describe an oropharyngeal airway, a CPR mask, a bag-valve mask and demonstrate their uses.</a:t>
            </a:r>
          </a:p>
          <a:p>
            <a:pPr algn="just">
              <a:spcAft>
                <a:spcPts val="3000"/>
              </a:spcAft>
            </a:pPr>
            <a:r>
              <a:rPr lang="en-US" sz="3200" b="1" dirty="0">
                <a:cs typeface="Times New Roman" pitchFamily="18" charset="0"/>
              </a:rPr>
              <a:t>List four key pieces of equipment in an oxygen delivery system.</a:t>
            </a:r>
          </a:p>
          <a:p>
            <a:endParaRPr lang="en-GB" sz="3200" b="1" dirty="0"/>
          </a:p>
        </p:txBody>
      </p:sp>
    </p:spTree>
    <p:extLst>
      <p:ext uri="{BB962C8B-B14F-4D97-AF65-F5344CB8AC3E}">
        <p14:creationId xmlns:p14="http://schemas.microsoft.com/office/powerpoint/2010/main" val="32341371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6945" y="814389"/>
            <a:ext cx="8187070" cy="5386387"/>
          </a:xfrm>
        </p:spPr>
        <p:txBody>
          <a:bodyPr>
            <a:normAutofit lnSpcReduction="10000"/>
          </a:bodyPr>
          <a:lstStyle/>
          <a:p>
            <a:pPr>
              <a:lnSpc>
                <a:spcPct val="200000"/>
              </a:lnSpc>
            </a:pPr>
            <a:r>
              <a:rPr lang="en-US" sz="3200" b="1" dirty="0">
                <a:cs typeface="Times New Roman" pitchFamily="18" charset="0"/>
              </a:rPr>
              <a:t>Flow Rate: 1-6 lpm (each liter increases O</a:t>
            </a:r>
            <a:r>
              <a:rPr lang="en-US" sz="2000" b="1" dirty="0">
                <a:cs typeface="Times New Roman" pitchFamily="18" charset="0"/>
              </a:rPr>
              <a:t>2</a:t>
            </a:r>
            <a:r>
              <a:rPr lang="en-US" sz="3200" b="1" dirty="0">
                <a:cs typeface="Times New Roman" pitchFamily="18" charset="0"/>
              </a:rPr>
              <a:t> concentration 3-4%)</a:t>
            </a:r>
          </a:p>
          <a:p>
            <a:pPr>
              <a:lnSpc>
                <a:spcPct val="200000"/>
              </a:lnSpc>
            </a:pPr>
            <a:r>
              <a:rPr lang="en-US" sz="3200" b="1" dirty="0">
                <a:cs typeface="Times New Roman" pitchFamily="18" charset="0"/>
              </a:rPr>
              <a:t>O2 Delivered: 24-44% oxygen concentration.</a:t>
            </a:r>
          </a:p>
          <a:p>
            <a:endParaRPr lang="en-US" sz="3200" b="1" dirty="0">
              <a:cs typeface="Times New Roman" pitchFamily="18" charset="0"/>
            </a:endParaRPr>
          </a:p>
          <a:p>
            <a:endParaRPr lang="en-US" sz="3200" b="1" dirty="0">
              <a:cs typeface="Times New Roman" pitchFamily="18" charset="0"/>
            </a:endParaRPr>
          </a:p>
          <a:p>
            <a:pPr marL="0" indent="0" algn="ctr">
              <a:buNone/>
            </a:pPr>
            <a:r>
              <a:rPr lang="en-US" sz="3200" b="1" dirty="0">
                <a:solidFill>
                  <a:srgbClr val="FF0000"/>
                </a:solidFill>
                <a:cs typeface="Times New Roman" pitchFamily="18" charset="0"/>
              </a:rPr>
              <a:t>Note: May cause the nasal mucus membranes to dry at higher flow rates. Appropriate for patients who cannot tolerate a mask.</a:t>
            </a:r>
          </a:p>
          <a:p>
            <a:pPr algn="ctr"/>
            <a:endParaRPr lang="en-GB" b="1" dirty="0">
              <a:solidFill>
                <a:srgbClr val="FF0000"/>
              </a:solidFill>
            </a:endParaRPr>
          </a:p>
        </p:txBody>
      </p:sp>
    </p:spTree>
    <p:extLst>
      <p:ext uri="{BB962C8B-B14F-4D97-AF65-F5344CB8AC3E}">
        <p14:creationId xmlns:p14="http://schemas.microsoft.com/office/powerpoint/2010/main" val="11276515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9986" y="928689"/>
            <a:ext cx="8171121" cy="5248275"/>
          </a:xfrm>
        </p:spPr>
        <p:txBody>
          <a:bodyPr>
            <a:normAutofit fontScale="92500" lnSpcReduction="20000"/>
          </a:bodyPr>
          <a:lstStyle/>
          <a:p>
            <a:r>
              <a:rPr lang="en-US" sz="3200" b="1" u="sng" dirty="0">
                <a:solidFill>
                  <a:srgbClr val="FF0000"/>
                </a:solidFill>
                <a:cs typeface="Times New Roman" pitchFamily="18" charset="0"/>
              </a:rPr>
              <a:t>NON-REBREATHER MASK</a:t>
            </a:r>
          </a:p>
          <a:p>
            <a:pPr algn="just"/>
            <a:endParaRPr lang="en-US" b="1" dirty="0">
              <a:latin typeface="Times New Roman" pitchFamily="18" charset="0"/>
              <a:cs typeface="Times New Roman" pitchFamily="18" charset="0"/>
            </a:endParaRPr>
          </a:p>
          <a:p>
            <a:pPr marL="0" indent="0" algn="just">
              <a:buNone/>
            </a:pPr>
            <a:r>
              <a:rPr lang="en-US" sz="3200" b="1" dirty="0">
                <a:cs typeface="Times New Roman" pitchFamily="18" charset="0"/>
              </a:rPr>
              <a:t>Description: Face mask </a:t>
            </a:r>
          </a:p>
          <a:p>
            <a:pPr marL="0" indent="0" algn="just">
              <a:buNone/>
            </a:pPr>
            <a:r>
              <a:rPr lang="en-US" sz="3200" b="1" dirty="0">
                <a:cs typeface="Times New Roman" pitchFamily="18" charset="0"/>
              </a:rPr>
              <a:t>with an oxygen reservoir </a:t>
            </a:r>
          </a:p>
          <a:p>
            <a:pPr marL="0" indent="0" algn="just">
              <a:buNone/>
            </a:pPr>
            <a:r>
              <a:rPr lang="en-US" sz="3200" b="1" dirty="0">
                <a:cs typeface="Times New Roman" pitchFamily="18" charset="0"/>
              </a:rPr>
              <a:t>bag and one way valves. </a:t>
            </a:r>
          </a:p>
          <a:p>
            <a:pPr marL="0" indent="0" algn="just">
              <a:buNone/>
            </a:pPr>
            <a:r>
              <a:rPr lang="en-US" sz="3200" b="1" dirty="0">
                <a:cs typeface="Times New Roman" pitchFamily="18" charset="0"/>
              </a:rPr>
              <a:t>Requires a tight seal to</a:t>
            </a:r>
          </a:p>
          <a:p>
            <a:pPr marL="0" indent="0" algn="just">
              <a:buNone/>
            </a:pPr>
            <a:r>
              <a:rPr lang="en-US" sz="3200" b="1" dirty="0">
                <a:cs typeface="Times New Roman" pitchFamily="18" charset="0"/>
              </a:rPr>
              <a:t> ensure high oxygen concentration delivery.</a:t>
            </a:r>
          </a:p>
          <a:p>
            <a:pPr algn="just">
              <a:lnSpc>
                <a:spcPct val="150000"/>
              </a:lnSpc>
            </a:pPr>
            <a:r>
              <a:rPr lang="en-US" sz="3200" b="1" dirty="0">
                <a:cs typeface="Times New Roman" pitchFamily="18" charset="0"/>
              </a:rPr>
              <a:t>Flow Rate: 12-15 lpm</a:t>
            </a:r>
          </a:p>
          <a:p>
            <a:pPr>
              <a:lnSpc>
                <a:spcPct val="150000"/>
              </a:lnSpc>
            </a:pPr>
            <a:r>
              <a:rPr lang="en-US" sz="3200" b="1" dirty="0">
                <a:cs typeface="Times New Roman" pitchFamily="18" charset="0"/>
              </a:rPr>
              <a:t>O2 Delivered: Approximately</a:t>
            </a:r>
          </a:p>
          <a:p>
            <a:pPr>
              <a:lnSpc>
                <a:spcPct val="150000"/>
              </a:lnSpc>
            </a:pPr>
            <a:r>
              <a:rPr lang="en-US" sz="3200" b="1" dirty="0">
                <a:cs typeface="Times New Roman" pitchFamily="18" charset="0"/>
              </a:rPr>
              <a:t> 80-90% oxygen concentration.</a:t>
            </a:r>
            <a:endParaRPr lang="en-US" sz="3200" b="1" dirty="0">
              <a:solidFill>
                <a:srgbClr val="FF0000"/>
              </a:solidFill>
              <a:cs typeface="Times New Roman" pitchFamily="18" charset="0"/>
            </a:endParaRPr>
          </a:p>
          <a:p>
            <a:endParaRPr lang="en-GB" sz="3200" b="1" dirty="0"/>
          </a:p>
        </p:txBody>
      </p:sp>
      <p:pic>
        <p:nvPicPr>
          <p:cNvPr id="4" name="Picture 2" descr="http://t1.gstatic.com/images?q=tbn:ANd9GcRF3wY2f8zR1hTAnipFt7kMtzK4euIhZi5INIw-6VZcZhuVdADDAg"/>
          <p:cNvPicPr>
            <a:picLocks noChangeAspect="1" noChangeArrowheads="1"/>
          </p:cNvPicPr>
          <p:nvPr/>
        </p:nvPicPr>
        <p:blipFill>
          <a:blip r:embed="rId2"/>
          <a:srcRect/>
          <a:stretch>
            <a:fillRect/>
          </a:stretch>
        </p:blipFill>
        <p:spPr bwMode="auto">
          <a:xfrm>
            <a:off x="4844456" y="1287736"/>
            <a:ext cx="3444780" cy="2251697"/>
          </a:xfrm>
          <a:prstGeom prst="rect">
            <a:avLst/>
          </a:prstGeom>
          <a:noFill/>
        </p:spPr>
      </p:pic>
    </p:spTree>
    <p:extLst>
      <p:ext uri="{BB962C8B-B14F-4D97-AF65-F5344CB8AC3E}">
        <p14:creationId xmlns:p14="http://schemas.microsoft.com/office/powerpoint/2010/main" val="318429197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61507" y="815125"/>
            <a:ext cx="8011633" cy="4705350"/>
          </a:xfrm>
        </p:spPr>
        <p:txBody>
          <a:bodyPr>
            <a:normAutofit lnSpcReduction="10000"/>
          </a:bodyPr>
          <a:lstStyle/>
          <a:p>
            <a:pPr algn="just"/>
            <a:r>
              <a:rPr lang="en-US" sz="3200" b="1" u="sng" dirty="0">
                <a:cs typeface="Times New Roman" pitchFamily="18" charset="0"/>
              </a:rPr>
              <a:t>Note</a:t>
            </a:r>
            <a:r>
              <a:rPr lang="en-US" sz="3200" b="1" dirty="0">
                <a:cs typeface="Times New Roman" pitchFamily="18" charset="0"/>
              </a:rPr>
              <a:t>: Reservoir must always contain enough oxygen so that it does not deflate by more than one third when patient inhales (must maintain proper flow rate). Delivery system of choice for patients requiring high O2 concentration.</a:t>
            </a:r>
          </a:p>
          <a:p>
            <a:pPr algn="just"/>
            <a:endParaRPr lang="en-US" sz="3200" b="1" dirty="0">
              <a:cs typeface="Times New Roman" pitchFamily="18" charset="0"/>
            </a:endParaRPr>
          </a:p>
          <a:p>
            <a:pPr algn="just"/>
            <a:r>
              <a:rPr lang="en-US" sz="3200" b="1" u="sng" dirty="0">
                <a:cs typeface="Times New Roman" pitchFamily="18" charset="0"/>
              </a:rPr>
              <a:t>Safety feature</a:t>
            </a:r>
            <a:r>
              <a:rPr lang="en-US" sz="3200" b="1" dirty="0">
                <a:cs typeface="Times New Roman" pitchFamily="18" charset="0"/>
              </a:rPr>
              <a:t>: Exhalation port is open in case oxygen supply fails (prevents 100% O2 delivery).</a:t>
            </a:r>
          </a:p>
          <a:p>
            <a:endParaRPr lang="en-GB" b="1" dirty="0"/>
          </a:p>
        </p:txBody>
      </p:sp>
    </p:spTree>
    <p:extLst>
      <p:ext uri="{BB962C8B-B14F-4D97-AF65-F5344CB8AC3E}">
        <p14:creationId xmlns:p14="http://schemas.microsoft.com/office/powerpoint/2010/main" val="142539046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31631" y="-207710"/>
            <a:ext cx="11301046" cy="1325563"/>
          </a:xfrm>
        </p:spPr>
        <p:txBody>
          <a:bodyPr/>
          <a:lstStyle/>
          <a:p>
            <a:pPr algn="ctr"/>
            <a:r>
              <a:rPr lang="en-US" b="1" u="sng" dirty="0">
                <a:solidFill>
                  <a:srgbClr val="FF0000"/>
                </a:solidFill>
                <a:latin typeface="+mn-lt"/>
                <a:cs typeface="Times New Roman" pitchFamily="18" charset="0"/>
              </a:rPr>
              <a:t>MECHANICAL SUCTION</a:t>
            </a:r>
            <a:endParaRPr lang="en-GB" b="1" u="sng" dirty="0">
              <a:solidFill>
                <a:srgbClr val="FF0000"/>
              </a:solidFill>
              <a:latin typeface="+mn-lt"/>
            </a:endParaRPr>
          </a:p>
        </p:txBody>
      </p:sp>
      <p:sp>
        <p:nvSpPr>
          <p:cNvPr id="3" name="Content Placeholder 2"/>
          <p:cNvSpPr>
            <a:spLocks noGrp="1"/>
          </p:cNvSpPr>
          <p:nvPr>
            <p:ph idx="1"/>
          </p:nvPr>
        </p:nvSpPr>
        <p:spPr>
          <a:xfrm>
            <a:off x="324296" y="1298609"/>
            <a:ext cx="8527312" cy="5138745"/>
          </a:xfrm>
        </p:spPr>
        <p:txBody>
          <a:bodyPr>
            <a:normAutofit fontScale="92500" lnSpcReduction="10000"/>
          </a:bodyPr>
          <a:lstStyle/>
          <a:p>
            <a:pPr algn="just"/>
            <a:r>
              <a:rPr lang="en-US" sz="3200" b="1" dirty="0">
                <a:cs typeface="Times New Roman" pitchFamily="18" charset="0"/>
              </a:rPr>
              <a:t>Maintain airway at all times – keep free of blood, vomit, secretions and other liquids or objects. Use mechanical suction to remove these substances or objects.</a:t>
            </a:r>
          </a:p>
          <a:p>
            <a:pPr algn="just"/>
            <a:r>
              <a:rPr lang="en-US" sz="3200" b="1" dirty="0">
                <a:cs typeface="Times New Roman" pitchFamily="18" charset="0"/>
              </a:rPr>
              <a:t>Solid objects such as food, teeth or very thick secretions cannot always be removed with suction, &amp; may require alternative equipment or a finger sweep.</a:t>
            </a:r>
          </a:p>
          <a:p>
            <a:pPr algn="just"/>
            <a:r>
              <a:rPr lang="en-US" sz="3200" b="1" dirty="0">
                <a:cs typeface="Times New Roman" pitchFamily="18" charset="0"/>
              </a:rPr>
              <a:t>Suction should be performed rapidly to decrease the chance of blood or other foreign matter from moving into the lungs, which may cause pneumonia or complete airway obstruction.</a:t>
            </a:r>
          </a:p>
          <a:p>
            <a:pPr algn="just" eaLnBrk="0" fontAlgn="base" hangingPunct="0">
              <a:spcBef>
                <a:spcPct val="0"/>
              </a:spcBef>
              <a:spcAft>
                <a:spcPts val="1800"/>
              </a:spcAft>
              <a:tabLst>
                <a:tab pos="571500" algn="l"/>
              </a:tabLst>
            </a:pPr>
            <a:endParaRPr lang="en-US" sz="3200" b="1" dirty="0">
              <a:latin typeface="Arial" pitchFamily="34" charset="0"/>
              <a:cs typeface="Arial" pitchFamily="34" charset="0"/>
            </a:endParaRPr>
          </a:p>
          <a:p>
            <a:pPr algn="just"/>
            <a:endParaRPr lang="en-GB" b="1" dirty="0"/>
          </a:p>
        </p:txBody>
      </p:sp>
    </p:spTree>
    <p:extLst>
      <p:ext uri="{BB962C8B-B14F-4D97-AF65-F5344CB8AC3E}">
        <p14:creationId xmlns:p14="http://schemas.microsoft.com/office/powerpoint/2010/main" val="38632137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0580"/>
            <a:ext cx="10515600" cy="1325563"/>
          </a:xfrm>
        </p:spPr>
        <p:txBody>
          <a:bodyPr/>
          <a:lstStyle/>
          <a:p>
            <a:pPr algn="ctr">
              <a:tabLst>
                <a:tab pos="5205413" algn="l"/>
              </a:tabLst>
            </a:pPr>
            <a:r>
              <a:rPr lang="en-US" b="1" u="sng" dirty="0">
                <a:solidFill>
                  <a:srgbClr val="FF0000"/>
                </a:solidFill>
                <a:latin typeface="+mn-lt"/>
              </a:rPr>
              <a:t>SUCTION EQUIPMENT</a:t>
            </a:r>
            <a:endParaRPr lang="en-GB" b="1" dirty="0">
              <a:solidFill>
                <a:srgbClr val="FF0000"/>
              </a:solidFill>
              <a:latin typeface="+mn-lt"/>
            </a:endParaRPr>
          </a:p>
        </p:txBody>
      </p:sp>
      <p:sp>
        <p:nvSpPr>
          <p:cNvPr id="3" name="Content Placeholder 2"/>
          <p:cNvSpPr>
            <a:spLocks noGrp="1"/>
          </p:cNvSpPr>
          <p:nvPr>
            <p:ph idx="1"/>
          </p:nvPr>
        </p:nvSpPr>
        <p:spPr>
          <a:xfrm>
            <a:off x="304800" y="1253311"/>
            <a:ext cx="8376684" cy="4605338"/>
          </a:xfrm>
        </p:spPr>
        <p:txBody>
          <a:bodyPr/>
          <a:lstStyle/>
          <a:p>
            <a:pPr algn="just"/>
            <a:r>
              <a:rPr lang="en-US" sz="3200" b="1" dirty="0"/>
              <a:t>A suction unit consists of a suction source, a collection container, tubing and suction tips. May be portable or truck-mounted.</a:t>
            </a:r>
          </a:p>
          <a:p>
            <a:pPr algn="just"/>
            <a:r>
              <a:rPr lang="en-US" sz="3200" b="1" dirty="0"/>
              <a:t>Suction devices use negative pressure. Manual or electrically powered, air or oxygen-powered.</a:t>
            </a:r>
          </a:p>
          <a:p>
            <a:endParaRPr lang="en-GB" b="1" dirty="0"/>
          </a:p>
        </p:txBody>
      </p:sp>
      <p:pic>
        <p:nvPicPr>
          <p:cNvPr id="4" name="Picture 3" descr="http://t0.gstatic.com/images?q=tbn:ANd9GcTerBMeViPlbaHCJ2wbTCqOIxbvzuUxQAH8UvNjN12EfpOrztyL6Q"/>
          <p:cNvPicPr>
            <a:picLocks noChangeAspect="1" noChangeArrowheads="1"/>
          </p:cNvPicPr>
          <p:nvPr/>
        </p:nvPicPr>
        <p:blipFill>
          <a:blip r:embed="rId2"/>
          <a:srcRect/>
          <a:stretch>
            <a:fillRect/>
          </a:stretch>
        </p:blipFill>
        <p:spPr bwMode="auto">
          <a:xfrm>
            <a:off x="2819400" y="4333872"/>
            <a:ext cx="3733800" cy="2362200"/>
          </a:xfrm>
          <a:prstGeom prst="rect">
            <a:avLst/>
          </a:prstGeom>
          <a:noFill/>
        </p:spPr>
      </p:pic>
      <p:pic>
        <p:nvPicPr>
          <p:cNvPr id="5" name="Picture 2" descr="http://t1.gstatic.com/images?q=tbn:ANd9GcQeyXRkzX9Vn3347EYqFh63fXwJNGuWnLlAt9w3oiyx1LBbClbbMw"/>
          <p:cNvPicPr>
            <a:picLocks noChangeAspect="1" noChangeArrowheads="1"/>
          </p:cNvPicPr>
          <p:nvPr/>
        </p:nvPicPr>
        <p:blipFill>
          <a:blip r:embed="rId3"/>
          <a:srcRect/>
          <a:stretch>
            <a:fillRect/>
          </a:stretch>
        </p:blipFill>
        <p:spPr bwMode="auto">
          <a:xfrm>
            <a:off x="381002" y="4333872"/>
            <a:ext cx="2603239" cy="2362200"/>
          </a:xfrm>
          <a:prstGeom prst="rect">
            <a:avLst/>
          </a:prstGeom>
          <a:noFill/>
        </p:spPr>
      </p:pic>
      <p:pic>
        <p:nvPicPr>
          <p:cNvPr id="6" name="Picture 5"/>
          <p:cNvPicPr>
            <a:picLocks noChangeAspect="1" noChangeArrowheads="1"/>
          </p:cNvPicPr>
          <p:nvPr/>
        </p:nvPicPr>
        <p:blipFill>
          <a:blip r:embed="rId4"/>
          <a:srcRect/>
          <a:stretch>
            <a:fillRect/>
          </a:stretch>
        </p:blipFill>
        <p:spPr bwMode="auto">
          <a:xfrm>
            <a:off x="6248400" y="4486272"/>
            <a:ext cx="2590800" cy="2133600"/>
          </a:xfrm>
          <a:prstGeom prst="rect">
            <a:avLst/>
          </a:prstGeom>
          <a:noFill/>
          <a:ln w="9525">
            <a:noFill/>
            <a:miter lim="800000"/>
            <a:headEnd/>
            <a:tailEnd/>
          </a:ln>
          <a:effectLst/>
        </p:spPr>
      </p:pic>
    </p:spTree>
    <p:extLst>
      <p:ext uri="{BB962C8B-B14F-4D97-AF65-F5344CB8AC3E}">
        <p14:creationId xmlns:p14="http://schemas.microsoft.com/office/powerpoint/2010/main" val="30271489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304799" y="785816"/>
            <a:ext cx="4900614" cy="6057900"/>
          </a:xfrm>
        </p:spPr>
        <p:txBody>
          <a:bodyPr>
            <a:normAutofit/>
          </a:bodyPr>
          <a:lstStyle/>
          <a:p>
            <a:pPr algn="just">
              <a:spcAft>
                <a:spcPts val="1800"/>
              </a:spcAft>
            </a:pPr>
            <a:r>
              <a:rPr lang="en-US" sz="3200" b="1" dirty="0"/>
              <a:t>Tubing to fit a suction catheter.</a:t>
            </a:r>
          </a:p>
          <a:p>
            <a:pPr algn="just">
              <a:spcAft>
                <a:spcPts val="1800"/>
              </a:spcAft>
            </a:pPr>
            <a:r>
              <a:rPr lang="en-US" sz="3200" b="1" dirty="0"/>
              <a:t>Several disposable catheters should be available, made of either rigid or flexible plastic.</a:t>
            </a:r>
          </a:p>
          <a:p>
            <a:pPr algn="just">
              <a:spcAft>
                <a:spcPts val="1800"/>
              </a:spcAft>
            </a:pPr>
            <a:r>
              <a:rPr lang="en-US" sz="3200" b="1" dirty="0"/>
              <a:t>Unbreakable collection container with water for rinsing and cleaning.</a:t>
            </a:r>
          </a:p>
          <a:p>
            <a:pPr algn="just"/>
            <a:r>
              <a:rPr lang="en-US" sz="3200" b="1" dirty="0"/>
              <a:t>Enough vacuum power and flow to be effective.</a:t>
            </a:r>
          </a:p>
          <a:p>
            <a:pPr algn="just"/>
            <a:endParaRPr lang="en-GB" sz="3200" b="1" dirty="0"/>
          </a:p>
        </p:txBody>
      </p:sp>
      <p:pic>
        <p:nvPicPr>
          <p:cNvPr id="5" name="Picture 4" descr="http://2.imimg.com/data2/BE/LY/MY-472208/suction-catheters.jpg"/>
          <p:cNvPicPr>
            <a:picLocks noChangeAspect="1" noChangeArrowheads="1"/>
          </p:cNvPicPr>
          <p:nvPr/>
        </p:nvPicPr>
        <p:blipFill>
          <a:blip r:embed="rId3"/>
          <a:srcRect/>
          <a:stretch>
            <a:fillRect/>
          </a:stretch>
        </p:blipFill>
        <p:spPr bwMode="auto">
          <a:xfrm>
            <a:off x="5562600" y="1336080"/>
            <a:ext cx="2676939" cy="2126254"/>
          </a:xfrm>
          <a:prstGeom prst="rect">
            <a:avLst/>
          </a:prstGeom>
          <a:noFill/>
        </p:spPr>
      </p:pic>
      <p:pic>
        <p:nvPicPr>
          <p:cNvPr id="6" name="Picture 2" descr="http://t0.gstatic.com/images?q=tbn:ANd9GcQlRh_5aYcLaD7M1kjENEYbnkmEsEDkDLkbbe66zYGEU2X1MPGx"/>
          <p:cNvPicPr>
            <a:picLocks noChangeAspect="1" noChangeArrowheads="1"/>
          </p:cNvPicPr>
          <p:nvPr/>
        </p:nvPicPr>
        <p:blipFill>
          <a:blip r:embed="rId4"/>
          <a:srcRect/>
          <a:stretch>
            <a:fillRect/>
          </a:stretch>
        </p:blipFill>
        <p:spPr bwMode="auto">
          <a:xfrm>
            <a:off x="5562601" y="4120116"/>
            <a:ext cx="3276600" cy="2737884"/>
          </a:xfrm>
          <a:prstGeom prst="rect">
            <a:avLst/>
          </a:prstGeom>
          <a:noFill/>
        </p:spPr>
      </p:pic>
    </p:spTree>
    <p:extLst>
      <p:ext uri="{BB962C8B-B14F-4D97-AF65-F5344CB8AC3E}">
        <p14:creationId xmlns:p14="http://schemas.microsoft.com/office/powerpoint/2010/main" val="93823285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buFont typeface="Monotype Sorts" pitchFamily="2" charset="2"/>
              <a:buNone/>
            </a:pPr>
            <a:endParaRPr lang="en-US" dirty="0"/>
          </a:p>
          <a:p>
            <a:pPr algn="ctr">
              <a:buFont typeface="Monotype Sorts" pitchFamily="2" charset="2"/>
              <a:buNone/>
            </a:pPr>
            <a:r>
              <a:rPr lang="en-US" sz="8800" b="1" dirty="0">
                <a:solidFill>
                  <a:srgbClr val="FF0000"/>
                </a:solidFill>
              </a:rPr>
              <a:t>ANY QUESTION</a:t>
            </a:r>
          </a:p>
          <a:p>
            <a:pPr marL="0" indent="0" algn="ctr">
              <a:buNone/>
            </a:pPr>
            <a:r>
              <a:rPr lang="en-IN" sz="8800" b="1" dirty="0">
                <a:solidFill>
                  <a:srgbClr val="FF0000"/>
                </a:solidFill>
              </a:rPr>
              <a:t>?</a:t>
            </a:r>
          </a:p>
        </p:txBody>
      </p:sp>
    </p:spTree>
    <p:extLst>
      <p:ext uri="{BB962C8B-B14F-4D97-AF65-F5344CB8AC3E}">
        <p14:creationId xmlns:p14="http://schemas.microsoft.com/office/powerpoint/2010/main" val="389222042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438400"/>
            <a:ext cx="8229600" cy="1828800"/>
          </a:xfrm>
        </p:spPr>
        <p:txBody>
          <a:bodyPr/>
          <a:lstStyle/>
          <a:p>
            <a:pPr marL="0" indent="0" algn="ctr">
              <a:buNone/>
            </a:pPr>
            <a:r>
              <a:rPr lang="en-IN" sz="88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THANKS</a:t>
            </a:r>
          </a:p>
          <a:p>
            <a:endParaRPr lang="en-IN" dirty="0"/>
          </a:p>
        </p:txBody>
      </p:sp>
    </p:spTree>
    <p:extLst>
      <p:ext uri="{BB962C8B-B14F-4D97-AF65-F5344CB8AC3E}">
        <p14:creationId xmlns:p14="http://schemas.microsoft.com/office/powerpoint/2010/main" val="39720705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914" name="Picture 2" descr="MTHMASK"/>
          <p:cNvPicPr>
            <a:picLocks noChangeAspect="1" noChangeArrowheads="1"/>
          </p:cNvPicPr>
          <p:nvPr/>
        </p:nvPicPr>
        <p:blipFill>
          <a:blip r:embed="rId3"/>
          <a:srcRect/>
          <a:stretch>
            <a:fillRect/>
          </a:stretch>
        </p:blipFill>
        <p:spPr bwMode="auto">
          <a:xfrm>
            <a:off x="157566" y="680713"/>
            <a:ext cx="4795434" cy="5115574"/>
          </a:xfrm>
          <a:prstGeom prst="rect">
            <a:avLst/>
          </a:prstGeom>
          <a:noFill/>
          <a:ln w="9525">
            <a:noFill/>
            <a:miter lim="800000"/>
            <a:headEnd/>
            <a:tailEnd/>
          </a:ln>
        </p:spPr>
      </p:pic>
      <p:sp>
        <p:nvSpPr>
          <p:cNvPr id="19458" name="AutoShape 2" descr="data:image/jpeg;base64,/9j/4AAQSkZJRgABAQAAAQABAAD/2wCEAAkGBhQSEBUUEhQVFBQUFBQUFBQVFBQUFxQVFBQVFBUUFBUXHCYeFxkjHBQUHy8gJCcpLCwsFR4xNTAqNSYrLCkBCQoKDgwOGg8PGiwkHyQsLCwsLCwsLCwsLCksLCwsLCwsLCwsLCwsLCwsKSwsLCwsLCwsLCwsLCwpLCwsLCksLP/AABEIALsBDgMBIgACEQEDEQH/xAAbAAACAwEBAQAAAAAAAAAAAAADBAECBQAGB//EADwQAAEDAgQDBQcCBAUFAAAAAAEAAhEDIQQSMUEFUXEiYYGRoQYTMrHB0fAUQlJi4fEjcoKSwgcVFiRE/8QAGwEAAgMBAQEAAAAAAAAAAAAAAAECAwQGBQf/xAAwEQACAgECAwUHBAMAAAAAAAAAAQIRAxIhBDFBBSJRcZETMkJhgbHwI6HB0RTh8f/aAAwDAQACEQMRAD8A+lBWCqFYLMXllIVQrBICwUhVCsmBYKQqhWSsCylUdUA1IHUqjMU0mA4EqDywTptX5j0thSqlWKqpiIXLlyBlSqqxUQkBIUqoXOrtGpTAsuXNcCJFwVyYiFylQgDlKhckBK5coQB0qJUqCgCJVSpKqSkBBVCrFUKBkFVUlVKADBSFUKwTEWCsFSVMpWBdTKpKWrYyLNuef5qs+ficeCOrIycYuTpDVSsGi5SdTHONm2+aE2kXGSmqdEBcrxfbGXL3cfdX7+v9GqOKMee4sMMTcqf0hBBBuDKbc4NBJsBqhYfFZyRBBHPe7hI8Wn0OhXj9594s1MDVxDxuR4n05K2Hx5FnXHPcfdHqMkJGoyCtWLjs+OSkpP6u0GmMlVGt7xTmWZQrRbbZMtqrs+E4uPEY1NfVeDMc4OLoZL0F2IvYSuqm3iEljrC08x9VrsgkGrYkjUgepQa5AAfJOxJAET9Fn1qpgEBMmrLYOkBJsmPYStBjY+jtfX81TedIUahcAABpawFx8yrVqpaQI1Gpv6bKrFl1NxfT7ClEbNcZgNZ3G3VEJSdGvIkzyITFN0rQmQYSVyoSrpiOULlyAOUFcoQBBKqSpKqUhkFVKkqpQBCqVYqqBhQplVldKYi8rpVZSmIrzYafNYuL4uHDQ1S59F4k4QcnRaviZsNPmpo4fmuoUd0yAuH4jiZ8RPXNmxJRVI4BYv8A5J8Twwe5a6oM5fDnCn8TmMi4kHwv02K7oaTpAJ8hKyK/CqZo0LEPptAogROZzAC0tfIIgSZ0AJRgUPjQjuLe0zabOxTqV5a5002F7MgBkl2hFoEam3NaOAr03UmvpwGOAcCLC/X68kiMM9jXF1Kk6WEPdScaZcIM9lw6xLkvR4GCczmk0iC4sqn3jpcCSGZTABhpi8ydyrnDE41y+d3f0A9AgYinIS3AWPGHp5wGuj4RmgAklo7VxaNdE+4LFOOmTQ06M4hEpVFFRsFDmCvT7M4l4cyT5S2/oeSOpD0yI5oNemTAvrt0K6nUTB1XZJ2YhF+D7Nm6WlxkpJ2FdN3GJ0FlsVXFZ9VplRkNEtxRkQYjb5phzwdddrSlvckba+KZw7O0J/LKmEGsmr82/wCjb2C0hINj1JlGoWC5hueSk1mjcLXaXMqbCFWQ2vB0MqS5TTEWldKpnQ34po1I6anyCLE2lzDKClv+4M5nyVmYxp3SEpx8QpUFdKgpkyCqlSVBQBBVSpKhAy0qwVAoq1conyUJzUIuUuSGlewPFVth4/ZVw9LdCpMkp1gXBcZxUuJyOb5dF8jbGOlUXASHG8Y+nSmm0ucTFhMToXch3+hMBMOxEktpwXCxJnK3qdz/ACgzzhBxGDhuZzgS25NQSxoGpDAQ1vW571TiilJOXoBQUT7oODS2o4gdnO0S50ZnNabWuZ0lM/pnAyHAkAgZ2AmDqA5uWNBz0XluI8boANDDmFR7BNGk6m1wLgCBWmO0JiDe/JbnsxiXOohryHOYAJDmvlsdmXtsTY9+k9+vLhnGGv59UF9B6q9+UhzJBBBLHA2IjR2X6oD6oLGMc7LBaH5mup5mtGgJtchu+hKDxt+emWSabpgZ2PyusQILddQReZAsr8PrilTbTPvHEAm1OppPeJi/U7DZVKPcvr4fyI02uBuL94XFKYXHUS3MwtAcA64ySDYOhwBIOkptZZxcXugFcU1LOT2IbZJKKLI8iKdSE/SdIWW7VOYSpZd5wuX2uKM/FGOcadBq5sgZwjVTZIspl7o0a34jz/lHetLZDkh6m7Nppz+ys62ir72ByGn9AEMunWR0189lHeXIoty5FauIDdYHWPqguxE72S+JwrJkNk89T6pihlhL2Xix6C9E37KvisVlMRJ1A7uZO2/kiYWmMxjUa+KNjWNIE67bX0Th3SMm1yMp1VztTbkLD7lQ2OXouqAgxER5eHNCq1o/PopWVV4jTK4H7Z8lZ9Smdi31Cy/1Dto8go/VuGt/AIGaTahbdpzN5JylXDhIWTTxGa417rFSyuWmR4jmmpUOMtPkbMqChUqwcJCICrjQnZyhcSulAzgUniakujl80xUqQ0lKYdslc921xGmKxLru/L8+xowx+Ibw9OAmQhtCCaznPLWQMsZnOBdciQ0AEbEEmdx4cuotl7GHOaxs2AHIczsBuSfVYIpB9WXk5w5waKrajaVZrjmbla4xnb8Np0mDNtjCY4Om7TAnMwy1wkiR4tII+azMJiv1DqjBIaD8NRrajHWa6ILQY7bdCRrBtK14k42RGK1EQ5rqLwHTIYWuZJ1IGYQd5yi6JwFsUBIdnHZqSQ5zqjAGvJdMOJLdZ+SC3heW2QlvKnXrUx4Uy7KP9ybw9djABBpAWAc3K0f6hLfVE5XHTHf882AehjA4lt2uABLXCCATE8iJBuCQsLFY95NXK4MDcRTa6oO1kp5BlMR8Oecx0u4TYkanE303Ui+ZiQ1zHNBkiIa+YE6XtzlZeGwjhSL31Bh3e7ZSpERSgNuM7XEtJzOIE6AmAMylhjFXJ+X5+eo9qAcUwZxIplpDWtqtZXpQxzQXEHODEua4uabEZg4HUEH0eAwYpUmU2zlpsawTcw0ASe+yym8OqUaUFzagBa6o4sDaj2tcCbtgFwaNSNo3EbqhxE7iop7WRB1RZZ5WjU0WcdVjLIgquqthasOQ8Q6FnYjG5HNA1cYC6nsqf6FeDZRlW5t585IGg1P0HeiZg0ZQPD8+a6jRytDRtr3nc/ncpyr2IpvdmN95/I6i2TJ127uiM5qHS1V6r4CvRLkZFezkKvX/AGtt/EeXcO/5eSJjHQLakwOv238EmDFvM8zuVC6M+WfwoNgCaRlkTuCT2hutzCVQ4Zz62y8x1Xmy6b6QudjDB7Rgm4VZWpJKjWx/EGuMN23Wc8oDKgWhgMJmgnTYfdSSJwbmLUmE6AnoFLsM4C7TzmJPnyXoaVNrQkeJcW0bTABP7o+QVmlIu0GG4lpkeic/U5oncajVUqYZx3knYkyfoupVJBB12uR5RuoqrFoofaAy4O0nkRPNN0qoIkaLLdXAsdCB2Z0H0nVXZLDLbtOv5zViYLbkakqJQ2VARIVpUiwXxj9B4q+EbZLV3S4+SeoNsFwvaOT2nESfht6G+CqCDALBfw+mK1QCkarey5wFSQHmRGR7ozQxt9geVlvOJAsJOwmPVecxPDCXO96TVzGXUmlzaTWlxI96794AdpEmNI0q4bm96Av7L8VZUBAkVXElwcCbScjW1NC0NFr6aLWq1m0vhDGucZN2tte8WJ9NVi4+jNakHe5dTcPdAU9QHRctkw3s5QQbFw0XoG0G04yU23PayhrSBGu07Dmrs+m1Lx6AmEoV5ZmIi08/EQkxxJr3uiq1rWEMs5sl5E3J0AEW5zyWg1o2ET3R5rGw5L6tSo1lNwB93Js5xaSCGuvDYFM3FzPK+fHFNtiYxhm03vIs8xmDwMj4mLubB3EOEAieUlHA1mVMSRD5aMocambskOdlc0i4IBkGYMaEonBsZTFWq11Qe8LyHtIyy4E3aTctvAE7GwkrWbTaCXMa3MZlwab9SBe6uk/Ztqny2CgvuBkyR2cuWNLREeSul8NVcZDo27jO9pNtL9+iOsUk06YNVsVqaLMJWjWNlmkqJOIDGHsrH4TT9/jM37KIzdXaNHnf/SU/xuvkovdyb/RC9haH/rOqbvefJlvnmXR9kr9N+f8ABn4h0ekZohlyKdEs4rojMlQWkboOKqSYRGOgEpN9Sxd+dyGDdCuJfLj3WHXf6DwKUrNi3mmGC99Bc9/9/ql9SSVXdmDnu+oLEPi35P59Utnuj1LlCfTundEscdTsLhjmcBzK9TRbAC8vgBFRvVerY2ylA1RVAsQ/ZZVR0PDjoCtLEDdIVqc6eSm1ZMbrPYWyHCPUeCzBRzueRtJ9bK9PAHvA6laOHwwa3qk02B58694TuHxEd/MJQN7fgmm07KHIzXXIco4kBwiQHc9inVkEdnofndalF8tB7lbF2ThO20xNpk+K1KYWVSNwtamvnuR6pNnrsKFMKAq16wY0uOwm2p7h3qtK+RAxcbQxDC8tOGqMefge11B1zZvvGlwcdgS2VRvG6lM/41HEUwNSGsxNPrmpf4niQsjiOBfii11V7mZKmYsHba0QOzcFoe0yO028TeVs0OMP92YEim7J7yHPLoFnQIAtElzhBXqvHUVaTfXpX8fsFD+D49QrWpVmOd/CHDMD3sMOHiFnDhwoscxlTFECScgpiLX7TmAaDYlQcXhcS4MrMo1HX+INLm5QSSRfIOyb5tbK2H4Iz/5cRWpReG1DVZGxDKwcMve2Aq1GOPbdeatev+hC3EMOKFNhZRy02Zc1TO0ktJsHEGSC5wl02BJ2W2MEwUwXh1SACcxfUJ5kMJN+4CUpgeDPBLa/uatMgxlpOpmTrmZmLNJuACtCnRexoAcHgW7cgxsC4TJ74UMuRNJJ/Xff1AjDUqZh1OI/lMDoW6ekpqUNnMgA6c/XkplYpO2SBYt1khKPjamyVlJIsitjH9rKkYap0HoQfom/+nD82AA5VKoPic3/ACSHtAM9N7ebSg/9K8aQKtE8w9vUdl3/AB8l1XZsNOFX1MXEbs9rPZ/NrJcpnECCe+467/fxS0L2EylO0RVdDeqRxDuzHf8An0TeKOg6lI1naJNlWZ91kZOyg1WZbeP2TjNB/mS+LbJgfl1FGaWyE2tkwr1GI3uMuu4lDczMe5Jl+JVEHh6Mukbbr1FPFDaCNF55roEBXo4otPzVkdi1HoDRDwk6nDHTZCw3E2k2cAeRMLTGMcNWi+4IhW2gF6PDiD2zpeB9UPHVwAVGK4oADJAnxWPWxRee5JsjKSRWmLyjMfqhTZFoNgE8vnsFTzKWy8dk9Y9E9hLMHRJ1hZrd9T1O3lCfaIAHJWxHi95szwYPRamHqyFm12xfn81FHEZVw/F4HiyuL+nke1F642bYcor0w9padCIt8x3pSnjAUYVll5CoSxHD6jyc3uHDLEupFzjbqInqe6FLuOUKTGhx92MkgZSAALFogQCDaDBlRisdVY8kU/eMi2Uw4EAaybgmdAgYqtRdJeXMs3MC0RLmzcOa5swLxyutce8kpcvkKicR7oYZzq3uyYe4yWuyvqFzw0GdZIFuUpkYCo0NIqOe8RJcR8UQ4jQBpgAt00IuLr0+E0wTUphrnEZTZgBYWhpaC0ACwBnqNCi0qVVkGXOAjsmo102i/YbHWdVJyXwv1+wjTolwYM5BcB2iBA8Ag4TidOrTbUY4Fr25mnSW84NwhcX4q3D0XVXglrILsoBMFwbMHlM+C8jjPYymHk/qn0qFT/C91LQC2o/OaNOobta52wvsoYsMJpubrw2vzX2Ez3GZVc9AotDWhrRDWgNAGgAEAeSDi8RaFkrfYmkArVJKFUqQFXMgV6mytx43OSiupa9kI4kzmSfCKX6esHD+KeoOoRcY8taSOceac/Te6pSW+8dllxzQTaYbY2uutjDRFRXQ8zJNLdnr3gVGS06gOafUfnelGDz3HJZnsnxptQml2hALmZgNNxIPfPmt3GUYhw10PeFri3VspjKjNxru0On3STz2ug+6JxKqRUFjEC+3mg1ndr/SE3uV5nt9RgjshVpNEyZgNGnfb5qc9gpoQ7MOUHwN/v5KSKHu6JxeHM/bpqlKggLTL+z3rGx1WLTZR6mvkVFyor1oED+6TGKXOqpisVrEkrqNcjc+ZU1XpYu8FZ0K5TSNOm6/qtTh2AdUM6N58+iw8PVW1w/iWR7QLNcBIubjU9d1BlMe87ZqY7ANyjIAHT580qXgQBcN35laxAHeeaxnUCX5dGg/1REsnfQNhGEnMfBONVAIEBEpq1F8I6VQB1OUlXpFvTmtIBRUZZYeL4OHER32fRmnHkcGYxersxRG6PUwIOlj6Jd+CcO/ouYy8Jlx+9E3RnGQyziJ3Rf1jXCCAQdjceSynSNQR1UZll00S0o0H8NpOgsmmRuxxbvJkC3itQVl5wVSEVuOcE5apc2R0mzi2NqMcx4DmuBa4HQgiCCvO4X2RpMqMe6pWqikZo06tTOykdAWiLkbEzCcPE0GpxIqWOeWCai6sWhGpVxQASL8RJSDsQTqVZtRRWOixKhw1YS7XS5LVsVsNTp91o8Owmi9ns7hXftJfQz5p9CxwGZhnceuxTGC7dEB3xMGR46WB6EJ9tO0IP6eDIsfmvccDFNakYXBcCaddpGjSSe4QQfOfVbPEOKvdakRMiTAIgbX1lFOGB+2nyXDCgaBSjBpblSh4mTjOOupkNqUQ5p3Y4tI8HSPULqeIZUgt0Ig7EHkRsncfgw4aaLMpYPJMb/T+5UtO5Tnx3HY1f0RyiOU+sJOuXNOZuo9RuPz7qafF8gAfJaJgjW+xTOFxlJ9ifoQpUY7FXcSDhaztwdvuszFOJ1W9jeAsdem9ru42PgVl1OHEa5vLMPMJUWOU3zZkkquf8utB2EHMeNvor08G3d3lJ+QRZFJmVB5K1PAudt9vPReidTw7GAjO5/+VoHgX3Sr6wdsGj/e4/QIJVQm3Cho1k90n1+yG+wJJ+G4+ivi3yYHzknqUfhmEbUdlMHLfnflKKErbqJu8IxRqUmncW68umgTtWhF/wACDhqWT4QBzGx/r3pp1bMPQjkUJUzck0LkK7FJUU1aWFWq5CqpCKJAi1UdTRnKhUWhgHNPXrdLPwrT+2O8W9E+QqOCy5OFxT96KJqclyZlvwH8LvMfUJepQcNR4i62S1caa8/J2XB+46LlnfU8896E569C/DA6/IFLO4Uzl6BZ49m5LpvYs9uqMQVuV+itle7aFt0OHADRHZhQtmLs+EXctyuWdvkZvDeF3k3PNehoUICijShMBelGNIztkZVJpqwUkqdESgYuyqZUApgDfTul6uE5Jx6rKKsi0Y2J4YTdvksyrw7m0jovVkqrmjkijPLAnujyrQ5v7j4orcQ8fuXoTRadlU4RnIJUVPhn4mMMc/d6G+uTq4lbf6Jn8IXDDAaAeLQfslQv8eXiede0u+FjneC5nDqh17PdqV6KtUIGk9D9D90lVrhokggdD9JS3RH2DXMysbgQ2mcoudSXCT5wFo+zuFAYDusXGYw1qmRl41F99zZMcLqupPOzAO0SYFtSkmWwlp2rY9FjOIBlmjM7lsOp+iHw8vMuedYgbDp5o1BoiRebz1ujtarFvuaErdsiVLQrQuUiZUBcpCmFIZQhVLUWFUhRGCVXBFyqHNSADChEIVS1RoYMlVJVi1QWpUB0qzFXKrMRQDLCjNQGI4KkIvKglRKq4pgdmXAqkrpQAQlUKlpUwgRRQQiQohAgRCgopC6EABUgI2VSGoAWrNsvM+1mNcxrA392b0j7r1z2Ly/thgi6iHAXYSY7jY/IJNCYp7LUS5j3nctb1yySPULK9si8VGszH3ZaHZBYSCRJA10Gq3/Zl4ODEate4O85+TgsX2udnrMAvDI8yVDqVHqPZfE5qIB/bA8CLLZYViezVDLSP8xAHgB/VbLRdTiWRLrlyqSpkjmORJS7EZSYEhcVwXKIyFUqVxSArCqQrqu6iMplUOYiBVegAUKwC4KQgAjEUFBajBMCVVxXFVegRBcozKkqCgAzXK8oDUQIAvK6VVQSmBaVKG0ogQBYKVAUoAlL4mgHAg6HXomIUPQBgYbghovcaZGV8ZmnQxoe43WfjPZXPUzguaZuLEeEn7L1CiNFHSQcUBwWEytA0gQB9SU0FzVClVEuRLkFxV3IJTEf/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sp>
        <p:nvSpPr>
          <p:cNvPr id="19460" name="AutoShape 4" descr="data:image/jpeg;base64,/9j/4AAQSkZJRgABAQAAAQABAAD/2wCEAAkGBhQSEBUUEhQVFBQUFBQUFBQVFBQUFxQVFBQVFBUUFBUXHCYeFxkjHBQUHy8gJCcpLCwsFR4xNTAqNSYrLCkBCQoKDgwOGg8PGiwkHyQsLCwsLCwsLCwsLCksLCwsLCwsLCwsLCwsLCwsKSwsLCwsLCwsLCwsLCwpLCwsLCksLP/AABEIALsBDgMBIgACEQEDEQH/xAAbAAACAwEBAQAAAAAAAAAAAAADBAECBQAGB//EADwQAAEDAgQDBQcCBAUFAAAAAAEAAhEDIQQSMUEFUXEiYYGRoQYTMrHB0fAUQlJi4fEjcoKSwgcVFiRE/8QAGwEAAgMBAQEAAAAAAAAAAAAAAAECAwQGBQf/xAAwEQACAgECAwUHBAMAAAAAAAAAAQIRAxIhBDFBBSJRcZETMkJhgbHwI6HB0RTh8f/aAAwDAQACEQMRAD8A+lBWCqFYLMXllIVQrBICwUhVCsmBYKQqhWSsCylUdUA1IHUqjMU0mA4EqDywTptX5j0thSqlWKqpiIXLlyBlSqqxUQkBIUqoXOrtGpTAsuXNcCJFwVyYiFylQgDlKhckBK5coQB0qJUqCgCJVSpKqSkBBVCrFUKBkFVUlVKADBSFUKwTEWCsFSVMpWBdTKpKWrYyLNuef5qs+ficeCOrIycYuTpDVSsGi5SdTHONm2+aE2kXGSmqdEBcrxfbGXL3cfdX7+v9GqOKMee4sMMTcqf0hBBBuDKbc4NBJsBqhYfFZyRBBHPe7hI8Wn0OhXj9594s1MDVxDxuR4n05K2Hx5FnXHPcfdHqMkJGoyCtWLjs+OSkpP6u0GmMlVGt7xTmWZQrRbbZMtqrs+E4uPEY1NfVeDMc4OLoZL0F2IvYSuqm3iEljrC08x9VrsgkGrYkjUgepQa5AAfJOxJAET9Fn1qpgEBMmrLYOkBJsmPYStBjY+jtfX81TedIUahcAABpawFx8yrVqpaQI1Gpv6bKrFl1NxfT7ClEbNcZgNZ3G3VEJSdGvIkzyITFN0rQmQYSVyoSrpiOULlyAOUFcoQBBKqSpKqUhkFVKkqpQBCqVYqqBhQplVldKYi8rpVZSmIrzYafNYuL4uHDQ1S59F4k4QcnRaviZsNPmpo4fmuoUd0yAuH4jiZ8RPXNmxJRVI4BYv8A5J8Twwe5a6oM5fDnCn8TmMi4kHwv02K7oaTpAJ8hKyK/CqZo0LEPptAogROZzAC0tfIIgSZ0AJRgUPjQjuLe0zabOxTqV5a5002F7MgBkl2hFoEam3NaOAr03UmvpwGOAcCLC/X68kiMM9jXF1Kk6WEPdScaZcIM9lw6xLkvR4GCczmk0iC4sqn3jpcCSGZTABhpi8ydyrnDE41y+d3f0A9AgYinIS3AWPGHp5wGuj4RmgAklo7VxaNdE+4LFOOmTQ06M4hEpVFFRsFDmCvT7M4l4cyT5S2/oeSOpD0yI5oNemTAvrt0K6nUTB1XZJ2YhF+D7Nm6WlxkpJ2FdN3GJ0FlsVXFZ9VplRkNEtxRkQYjb5phzwdddrSlvckba+KZw7O0J/LKmEGsmr82/wCjb2C0hINj1JlGoWC5hueSk1mjcLXaXMqbCFWQ2vB0MqS5TTEWldKpnQ34po1I6anyCLE2lzDKClv+4M5nyVmYxp3SEpx8QpUFdKgpkyCqlSVBQBBVSpKhAy0qwVAoq1conyUJzUIuUuSGlewPFVth4/ZVw9LdCpMkp1gXBcZxUuJyOb5dF8jbGOlUXASHG8Y+nSmm0ucTFhMToXch3+hMBMOxEktpwXCxJnK3qdz/ACgzzhBxGDhuZzgS25NQSxoGpDAQ1vW571TiilJOXoBQUT7oODS2o4gdnO0S50ZnNabWuZ0lM/pnAyHAkAgZ2AmDqA5uWNBz0XluI8boANDDmFR7BNGk6m1wLgCBWmO0JiDe/JbnsxiXOohryHOYAJDmvlsdmXtsTY9+k9+vLhnGGv59UF9B6q9+UhzJBBBLHA2IjR2X6oD6oLGMc7LBaH5mup5mtGgJtchu+hKDxt+emWSabpgZ2PyusQILddQReZAsr8PrilTbTPvHEAm1OppPeJi/U7DZVKPcvr4fyI02uBuL94XFKYXHUS3MwtAcA64ySDYOhwBIOkptZZxcXugFcU1LOT2IbZJKKLI8iKdSE/SdIWW7VOYSpZd5wuX2uKM/FGOcadBq5sgZwjVTZIspl7o0a34jz/lHetLZDkh6m7Nppz+ys62ir72ByGn9AEMunWR0189lHeXIoty5FauIDdYHWPqguxE72S+JwrJkNk89T6pihlhL2Xix6C9E37KvisVlMRJ1A7uZO2/kiYWmMxjUa+KNjWNIE67bX0Th3SMm1yMp1VztTbkLD7lQ2OXouqAgxER5eHNCq1o/PopWVV4jTK4H7Z8lZ9Smdi31Cy/1Dto8go/VuGt/AIGaTahbdpzN5JylXDhIWTTxGa417rFSyuWmR4jmmpUOMtPkbMqChUqwcJCICrjQnZyhcSulAzgUniakujl80xUqQ0lKYdslc921xGmKxLru/L8+xowx+Ibw9OAmQhtCCaznPLWQMsZnOBdciQ0AEbEEmdx4cuotl7GHOaxs2AHIczsBuSfVYIpB9WXk5w5waKrajaVZrjmbla4xnb8Np0mDNtjCY4Om7TAnMwy1wkiR4tII+azMJiv1DqjBIaD8NRrajHWa6ILQY7bdCRrBtK14k42RGK1EQ5rqLwHTIYWuZJ1IGYQd5yi6JwFsUBIdnHZqSQ5zqjAGvJdMOJLdZ+SC3heW2QlvKnXrUx4Uy7KP9ybw9djABBpAWAc3K0f6hLfVE5XHTHf882AehjA4lt2uABLXCCATE8iJBuCQsLFY95NXK4MDcRTa6oO1kp5BlMR8Oecx0u4TYkanE303Ui+ZiQ1zHNBkiIa+YE6XtzlZeGwjhSL31Bh3e7ZSpERSgNuM7XEtJzOIE6AmAMylhjFXJ+X5+eo9qAcUwZxIplpDWtqtZXpQxzQXEHODEua4uabEZg4HUEH0eAwYpUmU2zlpsawTcw0ASe+yym8OqUaUFzagBa6o4sDaj2tcCbtgFwaNSNo3EbqhxE7iop7WRB1RZZ5WjU0WcdVjLIgquqthasOQ8Q6FnYjG5HNA1cYC6nsqf6FeDZRlW5t585IGg1P0HeiZg0ZQPD8+a6jRytDRtr3nc/ncpyr2IpvdmN95/I6i2TJ127uiM5qHS1V6r4CvRLkZFezkKvX/AGtt/EeXcO/5eSJjHQLakwOv238EmDFvM8zuVC6M+WfwoNgCaRlkTuCT2hutzCVQ4Zz62y8x1Xmy6b6QudjDB7Rgm4VZWpJKjWx/EGuMN23Wc8oDKgWhgMJmgnTYfdSSJwbmLUmE6AnoFLsM4C7TzmJPnyXoaVNrQkeJcW0bTABP7o+QVmlIu0GG4lpkeic/U5oncajVUqYZx3knYkyfoupVJBB12uR5RuoqrFoofaAy4O0nkRPNN0qoIkaLLdXAsdCB2Z0H0nVXZLDLbtOv5zViYLbkakqJQ2VARIVpUiwXxj9B4q+EbZLV3S4+SeoNsFwvaOT2nESfht6G+CqCDALBfw+mK1QCkarey5wFSQHmRGR7ozQxt9geVlvOJAsJOwmPVecxPDCXO96TVzGXUmlzaTWlxI96794AdpEmNI0q4bm96Av7L8VZUBAkVXElwcCbScjW1NC0NFr6aLWq1m0vhDGucZN2tte8WJ9NVi4+jNakHe5dTcPdAU9QHRctkw3s5QQbFw0XoG0G04yU23PayhrSBGu07Dmrs+m1Lx6AmEoV5ZmIi08/EQkxxJr3uiq1rWEMs5sl5E3J0AEW5zyWg1o2ET3R5rGw5L6tSo1lNwB93Js5xaSCGuvDYFM3FzPK+fHFNtiYxhm03vIs8xmDwMj4mLubB3EOEAieUlHA1mVMSRD5aMocambskOdlc0i4IBkGYMaEonBsZTFWq11Qe8LyHtIyy4E3aTctvAE7GwkrWbTaCXMa3MZlwab9SBe6uk/Ztqny2CgvuBkyR2cuWNLREeSul8NVcZDo27jO9pNtL9+iOsUk06YNVsVqaLMJWjWNlmkqJOIDGHsrH4TT9/jM37KIzdXaNHnf/SU/xuvkovdyb/RC9haH/rOqbvefJlvnmXR9kr9N+f8ABn4h0ekZohlyKdEs4rojMlQWkboOKqSYRGOgEpN9Sxd+dyGDdCuJfLj3WHXf6DwKUrNi3mmGC99Bc9/9/ql9SSVXdmDnu+oLEPi35P59Utnuj1LlCfTundEscdTsLhjmcBzK9TRbAC8vgBFRvVerY2ylA1RVAsQ/ZZVR0PDjoCtLEDdIVqc6eSm1ZMbrPYWyHCPUeCzBRzueRtJ9bK9PAHvA6laOHwwa3qk02B58694TuHxEd/MJQN7fgmm07KHIzXXIco4kBwiQHc9inVkEdnofndalF8tB7lbF2ThO20xNpk+K1KYWVSNwtamvnuR6pNnrsKFMKAq16wY0uOwm2p7h3qtK+RAxcbQxDC8tOGqMefge11B1zZvvGlwcdgS2VRvG6lM/41HEUwNSGsxNPrmpf4niQsjiOBfii11V7mZKmYsHba0QOzcFoe0yO028TeVs0OMP92YEim7J7yHPLoFnQIAtElzhBXqvHUVaTfXpX8fsFD+D49QrWpVmOd/CHDMD3sMOHiFnDhwoscxlTFECScgpiLX7TmAaDYlQcXhcS4MrMo1HX+INLm5QSSRfIOyb5tbK2H4Iz/5cRWpReG1DVZGxDKwcMve2Aq1GOPbdeatev+hC3EMOKFNhZRy02Zc1TO0ktJsHEGSC5wl02BJ2W2MEwUwXh1SACcxfUJ5kMJN+4CUpgeDPBLa/uatMgxlpOpmTrmZmLNJuACtCnRexoAcHgW7cgxsC4TJ74UMuRNJJ/Xff1AjDUqZh1OI/lMDoW6ekpqUNnMgA6c/XkplYpO2SBYt1khKPjamyVlJIsitjH9rKkYap0HoQfom/+nD82AA5VKoPic3/ACSHtAM9N7ebSg/9K8aQKtE8w9vUdl3/AB8l1XZsNOFX1MXEbs9rPZ/NrJcpnECCe+467/fxS0L2EylO0RVdDeqRxDuzHf8An0TeKOg6lI1naJNlWZ91kZOyg1WZbeP2TjNB/mS+LbJgfl1FGaWyE2tkwr1GI3uMuu4lDczMe5Jl+JVEHh6Mukbbr1FPFDaCNF55roEBXo4otPzVkdi1HoDRDwk6nDHTZCw3E2k2cAeRMLTGMcNWi+4IhW2gF6PDiD2zpeB9UPHVwAVGK4oADJAnxWPWxRee5JsjKSRWmLyjMfqhTZFoNgE8vnsFTzKWy8dk9Y9E9hLMHRJ1hZrd9T1O3lCfaIAHJWxHi95szwYPRamHqyFm12xfn81FHEZVw/F4HiyuL+nke1F642bYcor0w9padCIt8x3pSnjAUYVll5CoSxHD6jyc3uHDLEupFzjbqInqe6FLuOUKTGhx92MkgZSAALFogQCDaDBlRisdVY8kU/eMi2Uw4EAaybgmdAgYqtRdJeXMs3MC0RLmzcOa5swLxyutce8kpcvkKicR7oYZzq3uyYe4yWuyvqFzw0GdZIFuUpkYCo0NIqOe8RJcR8UQ4jQBpgAt00IuLr0+E0wTUphrnEZTZgBYWhpaC0ACwBnqNCi0qVVkGXOAjsmo102i/YbHWdVJyXwv1+wjTolwYM5BcB2iBA8Ag4TidOrTbUY4Fr25mnSW84NwhcX4q3D0XVXglrILsoBMFwbMHlM+C8jjPYymHk/qn0qFT/C91LQC2o/OaNOobta52wvsoYsMJpubrw2vzX2Ez3GZVc9AotDWhrRDWgNAGgAEAeSDi8RaFkrfYmkArVJKFUqQFXMgV6mytx43OSiupa9kI4kzmSfCKX6esHD+KeoOoRcY8taSOceac/Te6pSW+8dllxzQTaYbY2uutjDRFRXQ8zJNLdnr3gVGS06gOafUfnelGDz3HJZnsnxptQml2hALmZgNNxIPfPmt3GUYhw10PeFri3VspjKjNxru0On3STz2ug+6JxKqRUFjEC+3mg1ndr/SE3uV5nt9RgjshVpNEyZgNGnfb5qc9gpoQ7MOUHwN/v5KSKHu6JxeHM/bpqlKggLTL+z3rGx1WLTZR6mvkVFyor1oED+6TGKXOqpisVrEkrqNcjc+ZU1XpYu8FZ0K5TSNOm6/qtTh2AdUM6N58+iw8PVW1w/iWR7QLNcBIubjU9d1BlMe87ZqY7ANyjIAHT580qXgQBcN35laxAHeeaxnUCX5dGg/1REsnfQNhGEnMfBONVAIEBEpq1F8I6VQB1OUlXpFvTmtIBRUZZYeL4OHER32fRmnHkcGYxersxRG6PUwIOlj6Jd+CcO/ouYy8Jlx+9E3RnGQyziJ3Rf1jXCCAQdjceSynSNQR1UZll00S0o0H8NpOgsmmRuxxbvJkC3itQVl5wVSEVuOcE5apc2R0mzi2NqMcx4DmuBa4HQgiCCvO4X2RpMqMe6pWqikZo06tTOykdAWiLkbEzCcPE0GpxIqWOeWCai6sWhGpVxQASL8RJSDsQTqVZtRRWOixKhw1YS7XS5LVsVsNTp91o8Owmi9ns7hXftJfQz5p9CxwGZhnceuxTGC7dEB3xMGR46WB6EJ9tO0IP6eDIsfmvccDFNakYXBcCaddpGjSSe4QQfOfVbPEOKvdakRMiTAIgbX1lFOGB+2nyXDCgaBSjBpblSh4mTjOOupkNqUQ5p3Y4tI8HSPULqeIZUgt0Ig7EHkRsncfgw4aaLMpYPJMb/T+5UtO5Tnx3HY1f0RyiOU+sJOuXNOZuo9RuPz7qafF8gAfJaJgjW+xTOFxlJ9ifoQpUY7FXcSDhaztwdvuszFOJ1W9jeAsdem9ru42PgVl1OHEa5vLMPMJUWOU3zZkkquf8utB2EHMeNvor08G3d3lJ+QRZFJmVB5K1PAudt9vPReidTw7GAjO5/+VoHgX3Sr6wdsGj/e4/QIJVQm3Cho1k90n1+yG+wJJ+G4+ivi3yYHzknqUfhmEbUdlMHLfnflKKErbqJu8IxRqUmncW68umgTtWhF/wACDhqWT4QBzGx/r3pp1bMPQjkUJUzck0LkK7FJUU1aWFWq5CqpCKJAi1UdTRnKhUWhgHNPXrdLPwrT+2O8W9E+QqOCy5OFxT96KJqclyZlvwH8LvMfUJepQcNR4i62S1caa8/J2XB+46LlnfU8896E569C/DA6/IFLO4Uzl6BZ49m5LpvYs9uqMQVuV+itle7aFt0OHADRHZhQtmLs+EXctyuWdvkZvDeF3k3PNehoUICijShMBelGNIztkZVJpqwUkqdESgYuyqZUApgDfTul6uE5Jx6rKKsi0Y2J4YTdvksyrw7m0jovVkqrmjkijPLAnujyrQ5v7j4orcQ8fuXoTRadlU4RnIJUVPhn4mMMc/d6G+uTq4lbf6Jn8IXDDAaAeLQfslQv8eXiede0u+FjneC5nDqh17PdqV6KtUIGk9D9D90lVrhokggdD9JS3RH2DXMysbgQ2mcoudSXCT5wFo+zuFAYDusXGYw1qmRl41F99zZMcLqupPOzAO0SYFtSkmWwlp2rY9FjOIBlmjM7lsOp+iHw8vMuedYgbDp5o1BoiRebz1ujtarFvuaErdsiVLQrQuUiZUBcpCmFIZQhVLUWFUhRGCVXBFyqHNSADChEIVS1RoYMlVJVi1QWpUB0qzFXKrMRQDLCjNQGI4KkIvKglRKq4pgdmXAqkrpQAQlUKlpUwgRRQQiQohAgRCgopC6EABUgI2VSGoAWrNsvM+1mNcxrA392b0j7r1z2Ly/thgi6iHAXYSY7jY/IJNCYp7LUS5j3nctb1yySPULK9si8VGszH3ZaHZBYSCRJA10Gq3/Zl4ODEate4O85+TgsX2udnrMAvDI8yVDqVHqPZfE5qIB/bA8CLLZYViezVDLSP8xAHgB/VbLRdTiWRLrlyqSpkjmORJS7EZSYEhcVwXKIyFUqVxSArCqQrqu6iMplUOYiBVegAUKwC4KQgAjEUFBajBMCVVxXFVegRBcozKkqCgAzXK8oDUQIAvK6VVQSmBaVKG0ogQBYKVAUoAlL4mgHAg6HXomIUPQBgYbghovcaZGV8ZmnQxoe43WfjPZXPUzguaZuLEeEn7L1CiNFHSQcUBwWEytA0gQB9SU0FzVClVEuRLkFxV3IJTEf/9k="/>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19462" name="Picture 6" descr="http://upload.wikimedia.org/wikipedia/commons/9/91/CPR_mask_2.jpg"/>
          <p:cNvPicPr>
            <a:picLocks noChangeAspect="1" noChangeArrowheads="1"/>
          </p:cNvPicPr>
          <p:nvPr/>
        </p:nvPicPr>
        <p:blipFill>
          <a:blip r:embed="rId4" cstate="print"/>
          <a:srcRect/>
          <a:stretch>
            <a:fillRect/>
          </a:stretch>
        </p:blipFill>
        <p:spPr bwMode="auto">
          <a:xfrm>
            <a:off x="4419600" y="685800"/>
            <a:ext cx="3293165" cy="5105400"/>
          </a:xfrm>
          <a:prstGeom prst="rect">
            <a:avLst/>
          </a:prstGeom>
          <a:noFill/>
        </p:spPr>
      </p:pic>
      <p:sp>
        <p:nvSpPr>
          <p:cNvPr id="2" name="Right Arrow 1">
            <a:hlinkClick r:id="rId5" action="ppaction://hlinksldjump"/>
          </p:cNvPr>
          <p:cNvSpPr/>
          <p:nvPr/>
        </p:nvSpPr>
        <p:spPr>
          <a:xfrm rot="10800000">
            <a:off x="9548814" y="6072189"/>
            <a:ext cx="871537" cy="600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3028986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descr="ENDOTUB1"/>
          <p:cNvPicPr>
            <a:picLocks noChangeAspect="1" noChangeArrowheads="1"/>
          </p:cNvPicPr>
          <p:nvPr/>
        </p:nvPicPr>
        <p:blipFill>
          <a:blip r:embed="rId2"/>
          <a:srcRect/>
          <a:stretch>
            <a:fillRect/>
          </a:stretch>
        </p:blipFill>
        <p:spPr bwMode="auto">
          <a:xfrm>
            <a:off x="914400" y="657225"/>
            <a:ext cx="6629400" cy="5572125"/>
          </a:xfrm>
          <a:prstGeom prst="rect">
            <a:avLst/>
          </a:prstGeom>
          <a:noFill/>
          <a:ln w="9525">
            <a:noFill/>
            <a:miter lim="800000"/>
            <a:headEnd/>
            <a:tailEnd/>
          </a:ln>
        </p:spPr>
      </p:pic>
      <p:sp>
        <p:nvSpPr>
          <p:cNvPr id="3" name="Right Arrow 2">
            <a:hlinkClick r:id="rId3" action="ppaction://hlinksldjump"/>
          </p:cNvPr>
          <p:cNvSpPr/>
          <p:nvPr/>
        </p:nvSpPr>
        <p:spPr>
          <a:xfrm rot="10800000">
            <a:off x="9548814" y="6072189"/>
            <a:ext cx="871537" cy="600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260997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to="" calcmode="lin" valueType="num">
                                      <p:cBhvr>
                                        <p:cTn id="7" dur="1" fill="hold"/>
                                        <p:tgtEl>
                                          <p:spTgt spid="2"/>
                                        </p:tgtEl>
                                        <p:attrNameLst>
                                          <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FF0000"/>
                </a:solidFill>
                <a:latin typeface="+mn-lt"/>
              </a:rPr>
              <a:t>INDICATIONS FOR OXYGEN USE</a:t>
            </a:r>
            <a:endParaRPr lang="en-GB" b="1" u="sng" dirty="0">
              <a:solidFill>
                <a:srgbClr val="FF0000"/>
              </a:solidFill>
              <a:latin typeface="+mn-lt"/>
            </a:endParaRPr>
          </a:p>
        </p:txBody>
      </p:sp>
      <p:sp>
        <p:nvSpPr>
          <p:cNvPr id="3" name="Content Placeholder 2"/>
          <p:cNvSpPr>
            <a:spLocks noGrp="1"/>
          </p:cNvSpPr>
          <p:nvPr>
            <p:ph idx="1"/>
          </p:nvPr>
        </p:nvSpPr>
        <p:spPr/>
        <p:txBody>
          <a:bodyPr/>
          <a:lstStyle/>
          <a:p>
            <a:pPr marL="0" indent="0" algn="just">
              <a:buNone/>
            </a:pPr>
            <a:r>
              <a:rPr lang="en-US" sz="3200" b="1" dirty="0"/>
              <a:t>Oxygen is a colorless, and non-combustible gas and is also used for medical purposes. The air we breathe contains 21% oxygen. The oxygen generally used in medical purpose has a concentration of 100%.</a:t>
            </a:r>
          </a:p>
          <a:p>
            <a:pPr marL="0" indent="0">
              <a:buNone/>
            </a:pPr>
            <a:endParaRPr lang="en-GB" b="1" dirty="0"/>
          </a:p>
        </p:txBody>
      </p:sp>
    </p:spTree>
    <p:extLst>
      <p:ext uri="{BB962C8B-B14F-4D97-AF65-F5344CB8AC3E}">
        <p14:creationId xmlns:p14="http://schemas.microsoft.com/office/powerpoint/2010/main" val="31552457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3404" y="500069"/>
            <a:ext cx="8298711" cy="5915025"/>
          </a:xfrm>
        </p:spPr>
        <p:txBody>
          <a:bodyPr>
            <a:noAutofit/>
          </a:bodyPr>
          <a:lstStyle/>
          <a:p>
            <a:pPr marL="0" indent="0" algn="just">
              <a:spcAft>
                <a:spcPts val="2400"/>
              </a:spcAft>
              <a:buNone/>
            </a:pPr>
            <a:r>
              <a:rPr lang="en-US" sz="3200" b="1" dirty="0"/>
              <a:t>A patient can require oxygen for a variety of medical needs. There are five typical examples in which the application of oxygen is indicated:</a:t>
            </a:r>
          </a:p>
          <a:p>
            <a:pPr>
              <a:spcAft>
                <a:spcPts val="2400"/>
              </a:spcAft>
            </a:pPr>
            <a:r>
              <a:rPr lang="en-US" sz="3200" b="1" dirty="0"/>
              <a:t>Heart failure/heart attack</a:t>
            </a:r>
          </a:p>
          <a:p>
            <a:pPr>
              <a:spcAft>
                <a:spcPts val="2400"/>
              </a:spcAft>
            </a:pPr>
            <a:r>
              <a:rPr lang="en-US" sz="3200" b="1" dirty="0"/>
              <a:t>Respiratory deficiency</a:t>
            </a:r>
          </a:p>
          <a:p>
            <a:pPr>
              <a:spcAft>
                <a:spcPts val="2400"/>
              </a:spcAft>
            </a:pPr>
            <a:r>
              <a:rPr lang="en-US" sz="3200" b="1" dirty="0"/>
              <a:t>Bleeding</a:t>
            </a:r>
          </a:p>
          <a:p>
            <a:pPr>
              <a:spcAft>
                <a:spcPts val="2400"/>
              </a:spcAft>
            </a:pPr>
            <a:r>
              <a:rPr lang="en-US" sz="3200" b="1" dirty="0"/>
              <a:t>Complications in childbirth</a:t>
            </a:r>
          </a:p>
          <a:p>
            <a:pPr>
              <a:spcAft>
                <a:spcPts val="2400"/>
              </a:spcAft>
            </a:pPr>
            <a:r>
              <a:rPr lang="en-US" sz="3200" b="1" dirty="0"/>
              <a:t>Poisoning</a:t>
            </a:r>
          </a:p>
          <a:p>
            <a:endParaRPr lang="en-GB" sz="3200" b="1" dirty="0"/>
          </a:p>
        </p:txBody>
      </p:sp>
    </p:spTree>
    <p:extLst>
      <p:ext uri="{BB962C8B-B14F-4D97-AF65-F5344CB8AC3E}">
        <p14:creationId xmlns:p14="http://schemas.microsoft.com/office/powerpoint/2010/main" val="15973691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9270" y="-257552"/>
            <a:ext cx="7583556" cy="1325563"/>
          </a:xfrm>
        </p:spPr>
        <p:txBody>
          <a:bodyPr>
            <a:normAutofit/>
          </a:bodyPr>
          <a:lstStyle/>
          <a:p>
            <a:pPr algn="ctr"/>
            <a:r>
              <a:rPr lang="en-US" sz="3200" b="1" u="sng" dirty="0">
                <a:solidFill>
                  <a:srgbClr val="FE0000"/>
                </a:solidFill>
                <a:latin typeface="+mn-lt"/>
              </a:rPr>
              <a:t>HAZARDS ASSOCIATED WITH OXYGEN USE</a:t>
            </a:r>
            <a:endParaRPr lang="en-GB" sz="3200" b="1" u="sng" dirty="0">
              <a:latin typeface="+mn-lt"/>
            </a:endParaRPr>
          </a:p>
        </p:txBody>
      </p:sp>
      <p:sp>
        <p:nvSpPr>
          <p:cNvPr id="3" name="Content Placeholder 2"/>
          <p:cNvSpPr>
            <a:spLocks noGrp="1"/>
          </p:cNvSpPr>
          <p:nvPr>
            <p:ph idx="1"/>
          </p:nvPr>
        </p:nvSpPr>
        <p:spPr>
          <a:xfrm>
            <a:off x="119270" y="1320183"/>
            <a:ext cx="8511363" cy="6114286"/>
          </a:xfrm>
        </p:spPr>
        <p:txBody>
          <a:bodyPr>
            <a:noAutofit/>
          </a:bodyPr>
          <a:lstStyle/>
          <a:p>
            <a:pPr algn="just">
              <a:spcAft>
                <a:spcPts val="1800"/>
              </a:spcAft>
            </a:pPr>
            <a:r>
              <a:rPr lang="en-US" b="1" dirty="0"/>
              <a:t>Fire: Do not allow smoking or the use of a flame when using oxygen. Oxygen is not combustible, but it does increase the intensity of a fire and will cause fire to flare up.</a:t>
            </a:r>
          </a:p>
          <a:p>
            <a:pPr algn="just">
              <a:spcAft>
                <a:spcPts val="1800"/>
              </a:spcAft>
            </a:pPr>
            <a:r>
              <a:rPr lang="en-US" b="1" dirty="0"/>
              <a:t>Explosion: Never use oil or grease around an oxygen cylinder. Oil and grease near high concentrations of oxygen can cause an explosion.</a:t>
            </a:r>
          </a:p>
          <a:p>
            <a:pPr algn="just">
              <a:spcAft>
                <a:spcPts val="1800"/>
              </a:spcAft>
            </a:pPr>
            <a:r>
              <a:rPr lang="en-US" b="1" dirty="0"/>
              <a:t>Valve damage: Avoid dropping or placing a cylinder where it can fall. The regulator or valve can be damaged and the cylinder can become a projectile.</a:t>
            </a:r>
          </a:p>
          <a:p>
            <a:endParaRPr lang="en-GB" sz="3200" b="1" dirty="0"/>
          </a:p>
        </p:txBody>
      </p:sp>
    </p:spTree>
    <p:extLst>
      <p:ext uri="{BB962C8B-B14F-4D97-AF65-F5344CB8AC3E}">
        <p14:creationId xmlns:p14="http://schemas.microsoft.com/office/powerpoint/2010/main" val="33151515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u="sng" dirty="0">
                <a:solidFill>
                  <a:srgbClr val="FF0000"/>
                </a:solidFill>
                <a:latin typeface="+mn-lt"/>
              </a:rPr>
              <a:t>OXYGEN DELIVERY SYSTEM</a:t>
            </a:r>
            <a:endParaRPr lang="en-GB" b="1" u="sng" dirty="0">
              <a:solidFill>
                <a:srgbClr val="FF0000"/>
              </a:solidFill>
              <a:latin typeface="+mn-lt"/>
            </a:endParaRPr>
          </a:p>
        </p:txBody>
      </p:sp>
      <p:sp>
        <p:nvSpPr>
          <p:cNvPr id="3" name="Content Placeholder 2"/>
          <p:cNvSpPr>
            <a:spLocks noGrp="1"/>
          </p:cNvSpPr>
          <p:nvPr>
            <p:ph idx="1"/>
          </p:nvPr>
        </p:nvSpPr>
        <p:spPr/>
        <p:txBody>
          <a:bodyPr>
            <a:normAutofit fontScale="92500" lnSpcReduction="10000"/>
          </a:bodyPr>
          <a:lstStyle/>
          <a:p>
            <a:pPr marL="0" indent="0">
              <a:spcAft>
                <a:spcPts val="2400"/>
              </a:spcAft>
              <a:buNone/>
            </a:pPr>
            <a:r>
              <a:rPr lang="en-US" sz="3200" b="1" dirty="0"/>
              <a:t>An oxygen delivery system consists of the following parts:</a:t>
            </a:r>
          </a:p>
          <a:p>
            <a:pPr marL="514350" indent="-514350">
              <a:spcAft>
                <a:spcPts val="2400"/>
              </a:spcAft>
              <a:buFont typeface="+mj-lt"/>
              <a:buAutoNum type="alphaUcPeriod"/>
            </a:pPr>
            <a:r>
              <a:rPr lang="en-US" sz="3200" b="1" dirty="0"/>
              <a:t>Oxygen cylinder with valve</a:t>
            </a:r>
          </a:p>
          <a:p>
            <a:pPr marL="514350" indent="-514350">
              <a:spcAft>
                <a:spcPts val="2400"/>
              </a:spcAft>
              <a:buFont typeface="+mj-lt"/>
              <a:buAutoNum type="alphaUcPeriod"/>
            </a:pPr>
            <a:r>
              <a:rPr lang="en-US" sz="3200" b="1" dirty="0"/>
              <a:t>Low pressure regulator</a:t>
            </a:r>
          </a:p>
          <a:p>
            <a:pPr marL="514350" indent="-514350">
              <a:spcAft>
                <a:spcPts val="2400"/>
              </a:spcAft>
              <a:buFont typeface="+mj-lt"/>
              <a:buAutoNum type="alphaUcPeriod"/>
            </a:pPr>
            <a:r>
              <a:rPr lang="en-US" sz="3200" b="1" dirty="0"/>
              <a:t>Flowmeter with humidifier</a:t>
            </a:r>
          </a:p>
          <a:p>
            <a:pPr marL="514350" indent="-514350">
              <a:spcAft>
                <a:spcPts val="2400"/>
              </a:spcAft>
              <a:buFont typeface="+mj-lt"/>
              <a:buAutoNum type="alphaUcPeriod"/>
            </a:pPr>
            <a:r>
              <a:rPr lang="en-US" sz="3200" b="1" dirty="0"/>
              <a:t>Appropriate oxygen delivery device</a:t>
            </a:r>
          </a:p>
          <a:p>
            <a:endParaRPr lang="en-GB" sz="3200" b="1" dirty="0"/>
          </a:p>
        </p:txBody>
      </p:sp>
      <p:sp>
        <p:nvSpPr>
          <p:cNvPr id="4" name="TextBox 3"/>
          <p:cNvSpPr txBox="1"/>
          <p:nvPr/>
        </p:nvSpPr>
        <p:spPr>
          <a:xfrm>
            <a:off x="9829800" y="6400800"/>
            <a:ext cx="838200" cy="369332"/>
          </a:xfrm>
          <a:prstGeom prst="rect">
            <a:avLst/>
          </a:prstGeom>
          <a:noFill/>
        </p:spPr>
        <p:txBody>
          <a:bodyPr wrap="square" rtlCol="0">
            <a:spAutoFit/>
          </a:bodyPr>
          <a:lstStyle/>
          <a:p>
            <a:r>
              <a:rPr lang="en-GB" b="1" dirty="0" err="1"/>
              <a:t>Cont</a:t>
            </a:r>
            <a:r>
              <a:rPr lang="en-GB" b="1" dirty="0"/>
              <a:t>…</a:t>
            </a:r>
          </a:p>
        </p:txBody>
      </p:sp>
    </p:spTree>
    <p:extLst>
      <p:ext uri="{BB962C8B-B14F-4D97-AF65-F5344CB8AC3E}">
        <p14:creationId xmlns:p14="http://schemas.microsoft.com/office/powerpoint/2010/main" val="3116074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solidFill>
                  <a:srgbClr val="FF0000"/>
                </a:solidFill>
                <a:latin typeface="+mn-lt"/>
                <a:cs typeface="Times New Roman" pitchFamily="18" charset="0"/>
              </a:rPr>
              <a:t>A. </a:t>
            </a:r>
            <a:r>
              <a:rPr lang="en-US" b="1" u="sng" dirty="0">
                <a:solidFill>
                  <a:srgbClr val="FF0000"/>
                </a:solidFill>
                <a:latin typeface="+mn-lt"/>
                <a:cs typeface="Times New Roman" pitchFamily="18" charset="0"/>
              </a:rPr>
              <a:t>OXYGEN CYLINDER WITH VALVE</a:t>
            </a:r>
            <a:endParaRPr lang="en-GB" b="1" u="sng" dirty="0">
              <a:latin typeface="+mn-lt"/>
            </a:endParaRPr>
          </a:p>
        </p:txBody>
      </p:sp>
      <p:sp>
        <p:nvSpPr>
          <p:cNvPr id="3" name="Content Placeholder 2"/>
          <p:cNvSpPr>
            <a:spLocks noGrp="1"/>
          </p:cNvSpPr>
          <p:nvPr>
            <p:ph idx="1"/>
          </p:nvPr>
        </p:nvSpPr>
        <p:spPr/>
        <p:txBody>
          <a:bodyPr>
            <a:normAutofit fontScale="92500"/>
          </a:bodyPr>
          <a:lstStyle/>
          <a:p>
            <a:pPr algn="just">
              <a:spcAft>
                <a:spcPts val="1200"/>
              </a:spcAft>
            </a:pPr>
            <a:r>
              <a:rPr lang="en-US" sz="3200" b="1" dirty="0">
                <a:cs typeface="Times New Roman" pitchFamily="18" charset="0"/>
              </a:rPr>
              <a:t>When providing oxygen in the field, the standard source is a seamless steel or lightweight alloy cylinder filled with pressurized oxygen. A green (steel) or gray (aluminum) cylinder identifies oxygen. In India oxygen cylinders are black with white neck.</a:t>
            </a:r>
          </a:p>
          <a:p>
            <a:pPr algn="just">
              <a:spcAft>
                <a:spcPts val="1200"/>
              </a:spcAft>
            </a:pPr>
            <a:r>
              <a:rPr lang="en-US" sz="3200" b="1" dirty="0">
                <a:cs typeface="Times New Roman" pitchFamily="18" charset="0"/>
              </a:rPr>
              <a:t>The cylinders should be inspected daily and pressure-tested annually due to the high-pressure contents (2,000 psi).</a:t>
            </a:r>
          </a:p>
          <a:p>
            <a:endParaRPr lang="en-GB" sz="3200" b="1" dirty="0"/>
          </a:p>
        </p:txBody>
      </p:sp>
    </p:spTree>
    <p:extLst>
      <p:ext uri="{BB962C8B-B14F-4D97-AF65-F5344CB8AC3E}">
        <p14:creationId xmlns:p14="http://schemas.microsoft.com/office/powerpoint/2010/main" val="4531701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1884" y="267953"/>
            <a:ext cx="8158716" cy="4351338"/>
          </a:xfrm>
        </p:spPr>
        <p:txBody>
          <a:bodyPr/>
          <a:lstStyle/>
          <a:p>
            <a:r>
              <a:rPr lang="en-US" sz="3200" b="1" u="sng" dirty="0"/>
              <a:t>Valve</a:t>
            </a:r>
            <a:r>
              <a:rPr lang="en-US" sz="3200" b="1" dirty="0"/>
              <a:t>: The control located at the top of the cylinder, used to turn the bottle on and off. Keep in mind that a certain valve type might not work with different types of regulators.</a:t>
            </a:r>
          </a:p>
          <a:p>
            <a:endParaRPr lang="en-GB" b="1" dirty="0"/>
          </a:p>
        </p:txBody>
      </p:sp>
      <p:pic>
        <p:nvPicPr>
          <p:cNvPr id="4" name="Picture 2" descr="http://t3.gstatic.com/images?q=tbn:ANd9GcToNYGt5Q9DGdHs0MkysZ9J2R6lky_NBSTjqcCcFoFt9De1oF4ZpQ"/>
          <p:cNvPicPr>
            <a:picLocks noChangeAspect="1" noChangeArrowheads="1"/>
          </p:cNvPicPr>
          <p:nvPr/>
        </p:nvPicPr>
        <p:blipFill>
          <a:blip r:embed="rId2"/>
          <a:srcRect/>
          <a:stretch>
            <a:fillRect/>
          </a:stretch>
        </p:blipFill>
        <p:spPr bwMode="auto">
          <a:xfrm>
            <a:off x="533400" y="3028242"/>
            <a:ext cx="4267200" cy="3835080"/>
          </a:xfrm>
          <a:prstGeom prst="rect">
            <a:avLst/>
          </a:prstGeom>
          <a:noFill/>
        </p:spPr>
      </p:pic>
      <p:pic>
        <p:nvPicPr>
          <p:cNvPr id="5" name="Picture 4" descr="http://t2.gstatic.com/images?q=tbn:ANd9GcTddFNRQ24OqdB9-gToBFHmcxBTM8tjwAKZ4pYZz6oaGydm6T3O"/>
          <p:cNvPicPr>
            <a:picLocks noChangeAspect="1" noChangeArrowheads="1"/>
          </p:cNvPicPr>
          <p:nvPr/>
        </p:nvPicPr>
        <p:blipFill>
          <a:blip r:embed="rId3"/>
          <a:srcRect/>
          <a:stretch>
            <a:fillRect/>
          </a:stretch>
        </p:blipFill>
        <p:spPr bwMode="auto">
          <a:xfrm>
            <a:off x="5334001" y="3200400"/>
            <a:ext cx="3505200" cy="3505200"/>
          </a:xfrm>
          <a:prstGeom prst="rect">
            <a:avLst/>
          </a:prstGeom>
          <a:noFill/>
        </p:spPr>
      </p:pic>
      <p:sp>
        <p:nvSpPr>
          <p:cNvPr id="6" name="Rectangle 5"/>
          <p:cNvSpPr/>
          <p:nvPr/>
        </p:nvSpPr>
        <p:spPr>
          <a:xfrm>
            <a:off x="4953000" y="2209802"/>
            <a:ext cx="1524000" cy="584775"/>
          </a:xfrm>
          <a:prstGeom prst="rect">
            <a:avLst/>
          </a:prstGeom>
        </p:spPr>
        <p:txBody>
          <a:bodyPr wrap="square">
            <a:spAutoFit/>
          </a:bodyPr>
          <a:lstStyle/>
          <a:p>
            <a:r>
              <a:rPr lang="en-US" sz="3200" b="1" dirty="0">
                <a:solidFill>
                  <a:srgbClr val="0000CC"/>
                </a:solidFill>
              </a:rPr>
              <a:t>Valve</a:t>
            </a:r>
          </a:p>
        </p:txBody>
      </p:sp>
      <p:cxnSp>
        <p:nvCxnSpPr>
          <p:cNvPr id="7" name="Straight Arrow Connector 6"/>
          <p:cNvCxnSpPr/>
          <p:nvPr/>
        </p:nvCxnSpPr>
        <p:spPr>
          <a:xfrm>
            <a:off x="5791200" y="2819400"/>
            <a:ext cx="1143000" cy="381000"/>
          </a:xfrm>
          <a:prstGeom prst="straightConnector1">
            <a:avLst/>
          </a:prstGeom>
          <a:ln w="57150">
            <a:solidFill>
              <a:srgbClr val="FE000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rot="10800000" flipV="1">
            <a:off x="3886200" y="2667000"/>
            <a:ext cx="1219200" cy="838200"/>
          </a:xfrm>
          <a:prstGeom prst="straightConnector1">
            <a:avLst/>
          </a:prstGeom>
          <a:ln w="57150">
            <a:solidFill>
              <a:srgbClr val="FE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343411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8" presetClass="entr" presetSubtype="12" repeatCount="indefinite"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strips(downLeft)">
                                      <p:cBhvr>
                                        <p:cTn id="7" dur="1000"/>
                                        <p:tgtEl>
                                          <p:spTgt spid="7"/>
                                        </p:tgtEl>
                                      </p:cBhvr>
                                    </p:animEffect>
                                  </p:childTnLst>
                                </p:cTn>
                              </p:par>
                              <p:par>
                                <p:cTn id="8" presetID="18" presetClass="entr" presetSubtype="12" repeatCount="indefinite" fill="hold" nodeType="withEffect">
                                  <p:stCondLst>
                                    <p:cond delay="0"/>
                                  </p:stCondLst>
                                  <p:childTnLst>
                                    <p:set>
                                      <p:cBhvr>
                                        <p:cTn id="9" dur="1" fill="hold">
                                          <p:stCondLst>
                                            <p:cond delay="0"/>
                                          </p:stCondLst>
                                        </p:cTn>
                                        <p:tgtEl>
                                          <p:spTgt spid="8"/>
                                        </p:tgtEl>
                                        <p:attrNameLst>
                                          <p:attrName>style.visibility</p:attrName>
                                        </p:attrNameLst>
                                      </p:cBhvr>
                                      <p:to>
                                        <p:strVal val="visible"/>
                                      </p:to>
                                    </p:set>
                                    <p:animEffect transition="in" filter="strips(downLeft)">
                                      <p:cBhvr>
                                        <p:cTn id="10"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48586" y="657218"/>
            <a:ext cx="7830879" cy="5903069"/>
          </a:xfrm>
        </p:spPr>
        <p:txBody>
          <a:bodyPr>
            <a:noAutofit/>
          </a:bodyPr>
          <a:lstStyle/>
          <a:p>
            <a:pPr marL="0" indent="0" algn="just">
              <a:spcAft>
                <a:spcPts val="2400"/>
              </a:spcAft>
              <a:buNone/>
            </a:pPr>
            <a:r>
              <a:rPr lang="en-US" sz="3200" b="1" u="sng" dirty="0"/>
              <a:t>Most common cylinder types:</a:t>
            </a:r>
          </a:p>
          <a:p>
            <a:pPr>
              <a:spcAft>
                <a:spcPts val="2400"/>
              </a:spcAft>
            </a:pPr>
            <a:r>
              <a:rPr lang="en-US" sz="3200" b="1" dirty="0"/>
              <a:t>Cylinder D – 350 liters</a:t>
            </a:r>
          </a:p>
          <a:p>
            <a:pPr>
              <a:spcAft>
                <a:spcPts val="2400"/>
              </a:spcAft>
            </a:pPr>
            <a:r>
              <a:rPr lang="en-US" sz="3200" b="1" dirty="0"/>
              <a:t>Cylinder E – 625 liters</a:t>
            </a:r>
          </a:p>
          <a:p>
            <a:pPr>
              <a:spcAft>
                <a:spcPts val="2400"/>
              </a:spcAft>
            </a:pPr>
            <a:r>
              <a:rPr lang="en-US" sz="3200" b="1" dirty="0"/>
              <a:t>Cylinder M – 3,000 liters</a:t>
            </a:r>
          </a:p>
          <a:p>
            <a:pPr marL="0" indent="0">
              <a:buNone/>
            </a:pPr>
            <a:endParaRPr lang="en-IN" sz="3200" b="1" dirty="0">
              <a:ea typeface="Times New Roman"/>
              <a:cs typeface="Times New Roman" pitchFamily="18" charset="0"/>
            </a:endParaRPr>
          </a:p>
          <a:p>
            <a:pPr marL="0" indent="0">
              <a:buNone/>
            </a:pPr>
            <a:r>
              <a:rPr lang="en-IN" sz="3200" b="1" u="sng" dirty="0">
                <a:ea typeface="Times New Roman"/>
                <a:cs typeface="Times New Roman" pitchFamily="18" charset="0"/>
              </a:rPr>
              <a:t>In India most commonly used cylinders are –</a:t>
            </a:r>
          </a:p>
          <a:p>
            <a:pPr marL="0" indent="0">
              <a:buNone/>
            </a:pPr>
            <a:endParaRPr lang="en-IN" sz="3200" b="1" u="sng" dirty="0">
              <a:ea typeface="Times New Roman"/>
              <a:cs typeface="Times New Roman" pitchFamily="18" charset="0"/>
            </a:endParaRPr>
          </a:p>
          <a:p>
            <a:pPr marL="0" indent="0">
              <a:buNone/>
            </a:pPr>
            <a:r>
              <a:rPr lang="en-US" sz="3200" b="1" dirty="0">
                <a:ea typeface="Times New Roman"/>
              </a:rPr>
              <a:t>100 </a:t>
            </a:r>
            <a:r>
              <a:rPr lang="en-US" sz="3200" b="1" dirty="0">
                <a:ea typeface="Times New Roman"/>
                <a:cs typeface="Times New Roman" pitchFamily="18" charset="0"/>
              </a:rPr>
              <a:t>liters ,</a:t>
            </a:r>
            <a:r>
              <a:rPr lang="en-US" sz="3200" b="1" dirty="0">
                <a:ea typeface="Times New Roman"/>
              </a:rPr>
              <a:t>320 </a:t>
            </a:r>
            <a:r>
              <a:rPr lang="en-US" sz="3200" b="1" dirty="0">
                <a:ea typeface="Times New Roman"/>
                <a:cs typeface="Times New Roman" pitchFamily="18" charset="0"/>
              </a:rPr>
              <a:t>liters</a:t>
            </a:r>
            <a:r>
              <a:rPr lang="en-US" sz="3200" b="1" dirty="0">
                <a:ea typeface="Times New Roman"/>
              </a:rPr>
              <a:t> </a:t>
            </a:r>
            <a:r>
              <a:rPr lang="en-US" sz="3200" b="1" dirty="0">
                <a:ea typeface="Times New Roman"/>
                <a:cs typeface="Times New Roman" pitchFamily="18" charset="0"/>
              </a:rPr>
              <a:t>,</a:t>
            </a:r>
            <a:r>
              <a:rPr lang="en-US" sz="3200" b="1" dirty="0">
                <a:ea typeface="Times New Roman"/>
              </a:rPr>
              <a:t>600 </a:t>
            </a:r>
            <a:r>
              <a:rPr lang="en-US" sz="3200" b="1" dirty="0">
                <a:ea typeface="Times New Roman"/>
                <a:cs typeface="Times New Roman" pitchFamily="18" charset="0"/>
              </a:rPr>
              <a:t>liters</a:t>
            </a:r>
            <a:r>
              <a:rPr lang="en-US" sz="3200" b="1" dirty="0">
                <a:ea typeface="Times New Roman"/>
              </a:rPr>
              <a:t> </a:t>
            </a:r>
            <a:r>
              <a:rPr lang="en-US" sz="3200" b="1" dirty="0">
                <a:ea typeface="Times New Roman"/>
                <a:cs typeface="Times New Roman" pitchFamily="18" charset="0"/>
              </a:rPr>
              <a:t>,</a:t>
            </a:r>
            <a:r>
              <a:rPr lang="en-US" sz="3200" b="1" dirty="0">
                <a:ea typeface="Times New Roman"/>
              </a:rPr>
              <a:t>720</a:t>
            </a:r>
            <a:r>
              <a:rPr lang="en-US" sz="3200" b="1" dirty="0">
                <a:ea typeface="Times New Roman"/>
                <a:cs typeface="Times New Roman" pitchFamily="18" charset="0"/>
              </a:rPr>
              <a:t> liters</a:t>
            </a:r>
            <a:endParaRPr lang="en-GB" sz="3200" b="1" dirty="0"/>
          </a:p>
        </p:txBody>
      </p:sp>
    </p:spTree>
    <p:extLst>
      <p:ext uri="{BB962C8B-B14F-4D97-AF65-F5344CB8AC3E}">
        <p14:creationId xmlns:p14="http://schemas.microsoft.com/office/powerpoint/2010/main" val="56967670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164</TotalTime>
  <Words>1266</Words>
  <Application>Microsoft Office PowerPoint</Application>
  <PresentationFormat>On-screen Show (4:3)</PresentationFormat>
  <Paragraphs>111</Paragraphs>
  <Slides>29</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29</vt:i4>
      </vt:variant>
    </vt:vector>
  </HeadingPairs>
  <TitlesOfParts>
    <vt:vector size="38" baseType="lpstr">
      <vt:lpstr>Arial</vt:lpstr>
      <vt:lpstr>Arial Black</vt:lpstr>
      <vt:lpstr>Calibri</vt:lpstr>
      <vt:lpstr>Calibri Light</vt:lpstr>
      <vt:lpstr>Monotype Sorts</vt:lpstr>
      <vt:lpstr>Segoe UI Symbol</vt:lpstr>
      <vt:lpstr>Symbol</vt:lpstr>
      <vt:lpstr>Times New Roman</vt:lpstr>
      <vt:lpstr>Office Theme</vt:lpstr>
      <vt:lpstr>OXYGEN THERAPY</vt:lpstr>
      <vt:lpstr>OBJECTIVES</vt:lpstr>
      <vt:lpstr>INDICATIONS FOR OXYGEN USE</vt:lpstr>
      <vt:lpstr>PowerPoint Presentation</vt:lpstr>
      <vt:lpstr>HAZARDS ASSOCIATED WITH OXYGEN USE</vt:lpstr>
      <vt:lpstr>OXYGEN DELIVERY SYSTEM</vt:lpstr>
      <vt:lpstr>A. OXYGEN CYLINDER WITH VALVE</vt:lpstr>
      <vt:lpstr>PowerPoint Presentation</vt:lpstr>
      <vt:lpstr>PowerPoint Presentation</vt:lpstr>
      <vt:lpstr>PowerPoint Presentation</vt:lpstr>
      <vt:lpstr>LOW-PRESSURE REGULATORS AND  FLOW METERS</vt:lpstr>
      <vt:lpstr>C. HUMIDIFIER</vt:lpstr>
      <vt:lpstr>PRECAUTIONS WHEN GIVING OXYGEN</vt:lpstr>
      <vt:lpstr>ACCESSORIES FOR VENTILATION</vt:lpstr>
      <vt:lpstr>PROCEDURE FOR INSERTING AIRWAY</vt:lpstr>
      <vt:lpstr>PowerPoint Presentation</vt:lpstr>
      <vt:lpstr>PowerPoint Presentation</vt:lpstr>
      <vt:lpstr>PowerPoint Presentation</vt:lpstr>
      <vt:lpstr>Adjunct Equipment for Administering Oxygen</vt:lpstr>
      <vt:lpstr>PowerPoint Presentation</vt:lpstr>
      <vt:lpstr>PowerPoint Presentation</vt:lpstr>
      <vt:lpstr>PowerPoint Presentation</vt:lpstr>
      <vt:lpstr>MECHANICAL SUCTION</vt:lpstr>
      <vt:lpstr>SUCTION EQUIPMENT</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OXYGEN THERAPY</dc:title>
  <dc:creator>dell</dc:creator>
  <cp:lastModifiedBy>MTI MTI</cp:lastModifiedBy>
  <cp:revision>23</cp:revision>
  <dcterms:created xsi:type="dcterms:W3CDTF">2019-01-04T05:06:48Z</dcterms:created>
  <dcterms:modified xsi:type="dcterms:W3CDTF">2025-12-18T12:20:43Z</dcterms:modified>
</cp:coreProperties>
</file>