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8" r:id="rId3"/>
    <p:sldId id="257" r:id="rId4"/>
    <p:sldId id="258" r:id="rId5"/>
    <p:sldId id="289" r:id="rId6"/>
    <p:sldId id="294" r:id="rId7"/>
    <p:sldId id="259" r:id="rId8"/>
    <p:sldId id="260" r:id="rId9"/>
    <p:sldId id="261" r:id="rId10"/>
    <p:sldId id="262" r:id="rId11"/>
    <p:sldId id="263" r:id="rId12"/>
    <p:sldId id="280" r:id="rId13"/>
    <p:sldId id="264" r:id="rId14"/>
    <p:sldId id="281" r:id="rId15"/>
    <p:sldId id="295" r:id="rId16"/>
    <p:sldId id="265" r:id="rId17"/>
    <p:sldId id="282" r:id="rId18"/>
    <p:sldId id="266" r:id="rId19"/>
    <p:sldId id="267" r:id="rId20"/>
    <p:sldId id="283" r:id="rId21"/>
    <p:sldId id="268" r:id="rId22"/>
    <p:sldId id="293" r:id="rId23"/>
    <p:sldId id="296" r:id="rId24"/>
    <p:sldId id="269" r:id="rId25"/>
    <p:sldId id="270" r:id="rId26"/>
    <p:sldId id="284" r:id="rId27"/>
    <p:sldId id="271" r:id="rId28"/>
    <p:sldId id="272" r:id="rId29"/>
    <p:sldId id="273" r:id="rId30"/>
    <p:sldId id="285" r:id="rId31"/>
    <p:sldId id="274" r:id="rId32"/>
    <p:sldId id="275" r:id="rId33"/>
    <p:sldId id="276" r:id="rId34"/>
    <p:sldId id="286" r:id="rId35"/>
    <p:sldId id="277" r:id="rId36"/>
    <p:sldId id="290" r:id="rId37"/>
    <p:sldId id="278" r:id="rId38"/>
    <p:sldId id="287" r:id="rId39"/>
    <p:sldId id="279" r:id="rId40"/>
    <p:sldId id="292"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500" y="-84"/>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C52D-3C9F-4646-9A48-FD87CE9276A9}" type="datetimeFigureOut">
              <a:rPr lang="en-IN" smtClean="0"/>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64137-AE94-41C9-BB09-AA810BF16BC1}" type="slidenum">
              <a:rPr lang="en-IN" smtClean="0"/>
              <a:t>‹#›</a:t>
            </a:fld>
            <a:endParaRPr lang="en-IN"/>
          </a:p>
        </p:txBody>
      </p:sp>
    </p:spTree>
    <p:extLst>
      <p:ext uri="{BB962C8B-B14F-4D97-AF65-F5344CB8AC3E}">
        <p14:creationId xmlns:p14="http://schemas.microsoft.com/office/powerpoint/2010/main" val="40491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9348E-895B-527C-14E4-27F14440A02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BD8902F-2A50-FEE4-19F7-034F4B05F0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6A01863-0B51-7141-942C-974C03F19D23}"/>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D20D38EE-54CE-419D-E175-444DB13A80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89D46F-3531-AD0C-F52F-BCF098FA0DE8}"/>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6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911C-ACC4-14E2-D394-695ECD1839D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0CDFC5E-CD15-4FB1-B4CE-8297B81C3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4BBE9DB-FBD4-8213-04F8-2B74A4D38DEC}"/>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9F28AF53-5F6C-153A-5095-A9E09F596C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0A34299-9385-8465-C198-1EE5D793DCA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92810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B79DD3-6108-FA89-BB2F-33220B47AED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89D2CE3-E850-249B-EA95-512D4E0A14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C53BCD4-212D-EDA2-565C-72F6702E85B3}"/>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F36FE3B4-A8B4-4D68-3CBF-142E9A3F7C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7EC671E-6E13-58D1-DC74-5ECE2F901D03}"/>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072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2E771-87CC-AF9A-E8B2-6F4B569935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20E5FB9-7210-1B4D-9498-7D3C88540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52D7478-B3AC-28E6-2E0E-06928279A271}"/>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9C75224A-9232-2390-5F37-18A5AE0C3B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8282F95-72AC-EC33-DA6D-30B3C7EAD15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8900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1B337-06EA-9BE4-4577-2369925E7DD0}"/>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6BB5686-FAC8-5E6C-01BD-621D3BFEFAF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A6F4AC-7C22-C07D-D290-3CD3D4D96D66}"/>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73EBDDEE-7AD3-E2CD-6C2E-94C465DD1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3775991-5287-5E1F-C356-A3508E5D83A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47358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5FE64-B82F-9835-6C9C-2A918E0FF00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FDA34E-03DF-BC37-A8A3-B3B7898575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1A3F16DC-4224-433A-B39D-22F22ECC2E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011906F-9B50-AB8A-D9D2-8FD0641389AC}"/>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6" name="Footer Placeholder 5">
            <a:extLst>
              <a:ext uri="{FF2B5EF4-FFF2-40B4-BE49-F238E27FC236}">
                <a16:creationId xmlns:a16="http://schemas.microsoft.com/office/drawing/2014/main" xmlns="" id="{CADB0D39-E6E3-5745-4BB0-B22CCFF9AB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0D37D1D-2D54-CE11-C2AC-AF818F1F37FE}"/>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67492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6B5AA-3436-97BC-5C14-41B166603384}"/>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73FE1B1-96C2-91FD-3D65-A8A7D85F02B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F0A4EB-8E79-A071-A877-F373E835D9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78FCCC6-F7CE-8B72-8292-02538F09CA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34B7E9-59F2-1668-D595-DDDFB75B5E9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EB0DF91-5EE2-F4BA-C300-B61E593239CF}"/>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8" name="Footer Placeholder 7">
            <a:extLst>
              <a:ext uri="{FF2B5EF4-FFF2-40B4-BE49-F238E27FC236}">
                <a16:creationId xmlns:a16="http://schemas.microsoft.com/office/drawing/2014/main" xmlns="" id="{86CC152F-1721-D5D3-1FBB-E5BADE86D5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AEDBAB31-C6C3-CE8E-5099-C85B3188B79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86458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265C7-1BAF-1ED3-0551-D3CCE1BA1BE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BD51F38D-6821-8D4C-2E39-826047CC8990}"/>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4" name="Footer Placeholder 3">
            <a:extLst>
              <a:ext uri="{FF2B5EF4-FFF2-40B4-BE49-F238E27FC236}">
                <a16:creationId xmlns:a16="http://schemas.microsoft.com/office/drawing/2014/main" xmlns="" id="{32611A8B-2B0E-8984-CFD9-C6A190D044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F863B8CC-C17B-B026-D529-802F6153105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7302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8FFE62-FA03-03D2-AEF1-276CB992B38D}"/>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3" name="Footer Placeholder 2">
            <a:extLst>
              <a:ext uri="{FF2B5EF4-FFF2-40B4-BE49-F238E27FC236}">
                <a16:creationId xmlns:a16="http://schemas.microsoft.com/office/drawing/2014/main" xmlns="" id="{ED7D252E-6B9D-A199-233C-D6678F214DF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4D9489F1-FB8A-9FF0-9A73-DD50E950C58B}"/>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36522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CFD17-0666-C73B-62C0-CE849AE842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18BA461-A913-009C-7651-488352E834E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C7AEADD-E9C7-10A9-5D48-8FC6121446A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EE7C80-918A-EA3F-7B65-E1EB027D3971}"/>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6" name="Footer Placeholder 5">
            <a:extLst>
              <a:ext uri="{FF2B5EF4-FFF2-40B4-BE49-F238E27FC236}">
                <a16:creationId xmlns:a16="http://schemas.microsoft.com/office/drawing/2014/main" xmlns="" id="{F1157EBE-24D0-BE0A-85B6-95A7DF5CC0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E9566C1-EAAC-773E-C6AD-61FE9CE81EF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5487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7815-7B3F-A292-3844-C289C3FB6F1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DB3C9A6E-05A9-3881-7FF3-D54A295C3EF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8CA53438-F48F-06DD-A184-FED3BEE491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94FD93-4995-89C1-D7E8-3DB9F2B58CD0}"/>
              </a:ext>
            </a:extLst>
          </p:cNvPr>
          <p:cNvSpPr>
            <a:spLocks noGrp="1"/>
          </p:cNvSpPr>
          <p:nvPr>
            <p:ph type="dt" sz="half" idx="10"/>
          </p:nvPr>
        </p:nvSpPr>
        <p:spPr/>
        <p:txBody>
          <a:bodyPr/>
          <a:lstStyle/>
          <a:p>
            <a:fld id="{D5DBFE50-30DA-4300-9129-94CDE27193D9}" type="datetimeFigureOut">
              <a:rPr lang="en-IN" smtClean="0"/>
              <a:t>20-12-2025</a:t>
            </a:fld>
            <a:endParaRPr lang="en-IN"/>
          </a:p>
        </p:txBody>
      </p:sp>
      <p:sp>
        <p:nvSpPr>
          <p:cNvPr id="6" name="Footer Placeholder 5">
            <a:extLst>
              <a:ext uri="{FF2B5EF4-FFF2-40B4-BE49-F238E27FC236}">
                <a16:creationId xmlns:a16="http://schemas.microsoft.com/office/drawing/2014/main" xmlns="" id="{CB88E8A3-8C64-FFD9-9694-9BB22AE13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5CA8A0D-D5EF-3B00-C193-AE93E0E41D97}"/>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5210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E9A26D6-B76A-B9AE-2DD2-35C44F4448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33BFA7C-A3A8-22F9-EC93-F23CC5DA93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C7CD99-D0F9-7247-FCDD-9CBD1D5FF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BFE50-30DA-4300-9129-94CDE27193D9}" type="datetimeFigureOut">
              <a:rPr lang="en-IN" smtClean="0"/>
              <a:t>20-12-2025</a:t>
            </a:fld>
            <a:endParaRPr lang="en-IN"/>
          </a:p>
        </p:txBody>
      </p:sp>
      <p:sp>
        <p:nvSpPr>
          <p:cNvPr id="5" name="Footer Placeholder 4">
            <a:extLst>
              <a:ext uri="{FF2B5EF4-FFF2-40B4-BE49-F238E27FC236}">
                <a16:creationId xmlns:a16="http://schemas.microsoft.com/office/drawing/2014/main" xmlns="" id="{04AE8307-C080-FFAF-AE60-A60841C5C8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7E928AA3-632A-1095-027A-5E9052782C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583CE-645E-4A92-A422-9DA444569DE4}" type="slidenum">
              <a:rPr lang="en-IN" smtClean="0"/>
              <a:t>‹#›</a:t>
            </a:fld>
            <a:endParaRPr lang="en-IN"/>
          </a:p>
        </p:txBody>
      </p:sp>
      <p:pic>
        <p:nvPicPr>
          <p:cNvPr id="8" name="Picture 7">
            <a:extLst>
              <a:ext uri="{FF2B5EF4-FFF2-40B4-BE49-F238E27FC236}">
                <a16:creationId xmlns:a16="http://schemas.microsoft.com/office/drawing/2014/main" xmlns="" id="{3404FFA0-C70B-EEB7-C94C-8C3E64788F1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36867" y="0"/>
            <a:ext cx="1407133" cy="1238580"/>
          </a:xfrm>
          <a:prstGeom prst="rect">
            <a:avLst/>
          </a:prstGeom>
        </p:spPr>
      </p:pic>
    </p:spTree>
    <p:extLst>
      <p:ext uri="{BB962C8B-B14F-4D97-AF65-F5344CB8AC3E}">
        <p14:creationId xmlns:p14="http://schemas.microsoft.com/office/powerpoint/2010/main" val="312818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BDC3E-8443-B9EA-6BC5-1930940612B4}"/>
              </a:ext>
            </a:extLst>
          </p:cNvPr>
          <p:cNvSpPr>
            <a:spLocks noGrp="1"/>
          </p:cNvSpPr>
          <p:nvPr>
            <p:ph type="ctrTitle"/>
          </p:nvPr>
        </p:nvSpPr>
        <p:spPr>
          <a:xfrm>
            <a:off x="1143000" y="1960596"/>
            <a:ext cx="6858000" cy="2387600"/>
          </a:xfrm>
        </p:spPr>
        <p:txBody>
          <a:bodyPr>
            <a:normAutofit/>
          </a:bodyPr>
          <a:lstStyle/>
          <a:p>
            <a:r>
              <a:rPr lang="hi-IN" sz="5400" b="1" dirty="0">
                <a:solidFill>
                  <a:srgbClr val="C00000"/>
                </a:solidFill>
                <a:latin typeface="+mn-lt"/>
              </a:rPr>
              <a:t>श्वसन संबंधी आपात स्थितियाँ</a:t>
            </a:r>
            <a:endParaRPr lang="en-IN" sz="5400" b="1" dirty="0">
              <a:solidFill>
                <a:srgbClr val="C00000"/>
              </a:solidFill>
              <a:latin typeface="+mn-lt"/>
            </a:endParaRPr>
          </a:p>
        </p:txBody>
      </p:sp>
      <p:sp>
        <p:nvSpPr>
          <p:cNvPr id="4" name="TextBox 3"/>
          <p:cNvSpPr txBox="1"/>
          <p:nvPr/>
        </p:nvSpPr>
        <p:spPr>
          <a:xfrm>
            <a:off x="3797317" y="1244601"/>
            <a:ext cx="1353256" cy="584775"/>
          </a:xfrm>
          <a:prstGeom prst="rect">
            <a:avLst/>
          </a:prstGeom>
          <a:noFill/>
        </p:spPr>
        <p:txBody>
          <a:bodyPr wrap="none" rtlCol="0">
            <a:spAutoFit/>
          </a:bodyPr>
          <a:lstStyle/>
          <a:p>
            <a:r>
              <a:rPr lang="hi-IN" sz="3200" b="1" dirty="0">
                <a:solidFill>
                  <a:srgbClr val="0070C0"/>
                </a:solidFill>
              </a:rPr>
              <a:t>पाठ-</a:t>
            </a:r>
            <a:r>
              <a:rPr lang="en-IN" sz="3200" b="1">
                <a:solidFill>
                  <a:srgbClr val="0070C0"/>
                </a:solidFill>
              </a:rPr>
              <a:t>16</a:t>
            </a:r>
            <a:endParaRPr lang="en-IN" sz="3200" b="1" dirty="0">
              <a:solidFill>
                <a:srgbClr val="0070C0"/>
              </a:solidFill>
            </a:endParaRPr>
          </a:p>
        </p:txBody>
      </p:sp>
      <p:sp>
        <p:nvSpPr>
          <p:cNvPr id="5" name="Title 1"/>
          <p:cNvSpPr txBox="1">
            <a:spLocks/>
          </p:cNvSpPr>
          <p:nvPr/>
        </p:nvSpPr>
        <p:spPr>
          <a:xfrm>
            <a:off x="7086600" y="5410200"/>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55707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920A442-C295-702B-0D5D-FD91B33144A6}"/>
              </a:ext>
            </a:extLst>
          </p:cNvPr>
          <p:cNvSpPr txBox="1"/>
          <p:nvPr/>
        </p:nvSpPr>
        <p:spPr>
          <a:xfrm>
            <a:off x="143933" y="961236"/>
            <a:ext cx="8712200" cy="4657685"/>
          </a:xfrm>
          <a:prstGeom prst="rect">
            <a:avLst/>
          </a:prstGeom>
          <a:noFill/>
        </p:spPr>
        <p:txBody>
          <a:bodyPr wrap="square" rtlCol="0">
            <a:spAutoFit/>
          </a:bodyPr>
          <a:lstStyle/>
          <a:p>
            <a:pPr marL="457200" algn="just">
              <a:spcAft>
                <a:spcPts val="1000"/>
              </a:spcAft>
              <a:tabLst>
                <a:tab pos="4457700" algn="l"/>
              </a:tabLst>
            </a:pPr>
            <a:r>
              <a:rPr lang="hi-IN" sz="2800" dirty="0">
                <a:latin typeface="Calibri" panose="020F0502020204030204" pitchFamily="34" charset="0"/>
                <a:ea typeface="Times New Roman" panose="02020603050405020304" pitchFamily="18" charset="0"/>
                <a:cs typeface="Mangal" panose="02040503050203030202" pitchFamily="18" charset="0"/>
              </a:rPr>
              <a:t>निम्नलिखित स्थितियाँ उन आम श्वसन समस्याओं में से हैं जिनका सामना आपको इस क्षेत्र में करना पड़ सकता है।</a:t>
            </a:r>
          </a:p>
          <a:p>
            <a:pPr marL="457200" algn="just">
              <a:spcAft>
                <a:spcPts val="1000"/>
              </a:spcAft>
              <a:tabLst>
                <a:tab pos="4457700" algn="l"/>
              </a:tabLst>
            </a:pPr>
            <a:r>
              <a:rPr lang="hi-IN" sz="2800" dirty="0">
                <a:latin typeface="Calibri" panose="020F0502020204030204" pitchFamily="34" charset="0"/>
                <a:ea typeface="Times New Roman" panose="02020603050405020304" pitchFamily="18" charset="0"/>
                <a:cs typeface="Mangal" panose="02040503050203030202" pitchFamily="18" charset="0"/>
              </a:rPr>
              <a:t>1. ब्रोन्कियल अस्थमा</a:t>
            </a:r>
          </a:p>
          <a:p>
            <a:pPr marL="457200" algn="just">
              <a:spcAft>
                <a:spcPts val="1000"/>
              </a:spcAft>
              <a:tabLst>
                <a:tab pos="4457700" algn="l"/>
              </a:tabLst>
            </a:pPr>
            <a:r>
              <a:rPr lang="hi-IN" sz="2800" dirty="0">
                <a:latin typeface="Calibri" panose="020F0502020204030204" pitchFamily="34" charset="0"/>
                <a:ea typeface="Times New Roman" panose="02020603050405020304" pitchFamily="18" charset="0"/>
                <a:cs typeface="Mangal" panose="02040503050203030202" pitchFamily="18" charset="0"/>
              </a:rPr>
              <a:t>ब्रोन्कियल अस्थमा एक एपिसोडिक बीमारी है जिसकी विशेषता ब्रोंची नामक बड़े वायुमार्गों का संकुचित होना है। रोगी को फेफड़ों से हवा बाहर निकालने में कठिनाई होती है। यह आमतौर पर ब्रोन्कियल दीवारों को ढकने वाली पतली मांसपेशियों में ऐंठन के कारण होता है। अस्थमा आमतौर पर एलर्जी, तेज़ गंध, जलन पैदा करने वाली गैसों, धुएँ और मौसम में बदलाव के कारण होता है।</a:t>
            </a:r>
            <a:endParaRPr lang="en-IN" sz="1400" dirty="0"/>
          </a:p>
        </p:txBody>
      </p:sp>
      <p:sp>
        <p:nvSpPr>
          <p:cNvPr id="3" name="Rectangle 2"/>
          <p:cNvSpPr/>
          <p:nvPr/>
        </p:nvSpPr>
        <p:spPr>
          <a:xfrm>
            <a:off x="1534836" y="128600"/>
            <a:ext cx="5769528" cy="584775"/>
          </a:xfrm>
          <a:prstGeom prst="rect">
            <a:avLst/>
          </a:prstGeom>
        </p:spPr>
        <p:txBody>
          <a:bodyPr wrap="none">
            <a:spAutoFit/>
          </a:bodyPr>
          <a:lstStyle/>
          <a:p>
            <a:pPr algn="just">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श्वसन संकट के चिकित्सीय कारण</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73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F7BF90D-09BD-239F-4588-59B5892BA78F}"/>
              </a:ext>
            </a:extLst>
          </p:cNvPr>
          <p:cNvSpPr txBox="1"/>
          <p:nvPr/>
        </p:nvSpPr>
        <p:spPr>
          <a:xfrm>
            <a:off x="228599" y="-27830"/>
            <a:ext cx="8625177" cy="6842899"/>
          </a:xfrm>
          <a:prstGeom prst="rect">
            <a:avLst/>
          </a:prstGeom>
          <a:noFill/>
        </p:spPr>
        <p:txBody>
          <a:bodyPr wrap="square" rtlCol="0">
            <a:spAutoFit/>
          </a:bodyPr>
          <a:lstStyle/>
          <a:p>
            <a:pPr algn="ctr"/>
            <a:r>
              <a:rPr lang="hi-IN" sz="3200" dirty="0">
                <a:solidFill>
                  <a:srgbClr val="FF0000"/>
                </a:solidFill>
                <a:latin typeface="Calibri" panose="020F0502020204030204" pitchFamily="34" charset="0"/>
                <a:ea typeface="Times New Roman" panose="02020603050405020304" pitchFamily="18" charset="0"/>
                <a:cs typeface="Arial" panose="020B0604020202020204" pitchFamily="34" charset="0"/>
              </a:rPr>
              <a:t>2. क्रॉनिक ऑब्सट्रक्टिव पल्मोनरी डिजीज</a:t>
            </a:r>
          </a:p>
          <a:p>
            <a:pPr algn="ctr"/>
            <a:r>
              <a:rPr lang="hi-IN" sz="3200"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(सीओपीडी)</a:t>
            </a:r>
          </a:p>
          <a:p>
            <a:pPr algn="ct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वातस्फीति और क्रॉनिक ब्रोंकाइटिस सीओपीडी के सबसे आम रूप हैं।</a:t>
            </a: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वातस्फीति के कारण एल्वियोली अपनी लचीली क्षमता खो देती हैं और फैल जाती हैं।</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 इससे हवा फंस जाती है और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एल्वियोली ठीक से काम नहीं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कर पाती। जैसे-जैसे अधिक से</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अधिक एल्वियोली प्रभावित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होती जाती हैं, मरीज के लिए</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 सांस लेना और भी मुश्किल </a:t>
            </a:r>
            <a:endParaRPr lang="en-IN" sz="28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a:p>
            <a:pPr>
              <a:spcAft>
                <a:spcPts val="1000"/>
              </a:spcAft>
            </a:pPr>
            <a:r>
              <a:rPr lang="hi-IN" sz="2800" dirty="0">
                <a:solidFill>
                  <a:srgbClr val="002060"/>
                </a:solidFill>
                <a:latin typeface="Calibri" panose="020F0502020204030204" pitchFamily="34" charset="0"/>
                <a:ea typeface="Times New Roman" panose="02020603050405020304" pitchFamily="18" charset="0"/>
                <a:cs typeface="Arial" panose="020B0604020202020204" pitchFamily="34" charset="0"/>
              </a:rPr>
              <a:t>हो जाता है।</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2050" name="Picture 2" descr="Emphysema: Causes, Symptoms, Diagnosis &amp;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467" y="2997200"/>
            <a:ext cx="3765309" cy="367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0333" y="6138333"/>
            <a:ext cx="601134" cy="646331"/>
          </a:xfrm>
          <a:prstGeom prst="rect">
            <a:avLst/>
          </a:prstGeom>
          <a:solidFill>
            <a:schemeClr val="bg1"/>
          </a:solidFill>
        </p:spPr>
        <p:txBody>
          <a:bodyPr wrap="square" rtlCol="0">
            <a:spAutoFit/>
          </a:bodyPr>
          <a:lstStyle/>
          <a:p>
            <a:endParaRPr lang="en-US" dirty="0"/>
          </a:p>
          <a:p>
            <a:endParaRPr lang="en-IN" dirty="0"/>
          </a:p>
        </p:txBody>
      </p:sp>
      <p:sp>
        <p:nvSpPr>
          <p:cNvPr id="4" name="TextBox 3"/>
          <p:cNvSpPr txBox="1"/>
          <p:nvPr/>
        </p:nvSpPr>
        <p:spPr>
          <a:xfrm>
            <a:off x="5088467" y="5935133"/>
            <a:ext cx="1329266" cy="646331"/>
          </a:xfrm>
          <a:prstGeom prst="rect">
            <a:avLst/>
          </a:prstGeom>
          <a:solidFill>
            <a:schemeClr val="bg1"/>
          </a:solidFill>
        </p:spPr>
        <p:txBody>
          <a:bodyPr wrap="square" rtlCol="0">
            <a:spAutoFit/>
          </a:bodyPr>
          <a:lstStyle/>
          <a:p>
            <a:r>
              <a:rPr lang="en-IN" dirty="0"/>
              <a:t>.</a:t>
            </a:r>
          </a:p>
          <a:p>
            <a:endParaRPr lang="en-IN" dirty="0"/>
          </a:p>
        </p:txBody>
      </p:sp>
    </p:spTree>
    <p:extLst>
      <p:ext uri="{BB962C8B-B14F-4D97-AF65-F5344CB8AC3E}">
        <p14:creationId xmlns:p14="http://schemas.microsoft.com/office/powerpoint/2010/main" val="198705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25F490-28C7-CC4B-2CF3-CF35D2A9CB8C}"/>
              </a:ext>
            </a:extLst>
          </p:cNvPr>
          <p:cNvSpPr txBox="1"/>
          <p:nvPr/>
        </p:nvSpPr>
        <p:spPr>
          <a:xfrm>
            <a:off x="446418" y="508452"/>
            <a:ext cx="8296041" cy="4031873"/>
          </a:xfrm>
          <a:prstGeom prst="rect">
            <a:avLst/>
          </a:prstGeom>
          <a:noFill/>
        </p:spPr>
        <p:txBody>
          <a:bodyPr wrap="square" rtlCol="0">
            <a:spAutoFit/>
          </a:bodyPr>
          <a:lstStyle/>
          <a:p>
            <a:pPr marL="457200" algn="just">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क्रोनिक ब्रोंकाइटिस की विशेषता ब्रोन्कियल ट्री के बड़े वायुमार्गों में अत्यधिक बलगम के फंसने से होती है। इस स्थिति से पीड़ित मरीज़ों को लगातार बलगम वाली खांसी की शिकायत रहती है। सीओपीडी से पीड़ित मरीज़ों का आमतौर पर धूम्रपान का इतिहास रहा होता है; हालाँकि, यह उच्च वायु प्रदूषण वाले क्षेत्रों में रहने वाले लोगों में भी आम है।</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733" y="4351867"/>
            <a:ext cx="4157134" cy="247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5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74A281-0875-9F5D-D274-106979FD4687}"/>
              </a:ext>
            </a:extLst>
          </p:cNvPr>
          <p:cNvSpPr txBox="1"/>
          <p:nvPr/>
        </p:nvSpPr>
        <p:spPr>
          <a:xfrm>
            <a:off x="414069" y="133383"/>
            <a:ext cx="8188064" cy="5537350"/>
          </a:xfrm>
          <a:prstGeom prst="rect">
            <a:avLst/>
          </a:prstGeom>
          <a:noFill/>
        </p:spPr>
        <p:txBody>
          <a:bodyPr wrap="square" rtlCol="0">
            <a:spAutoFit/>
          </a:bodyPr>
          <a:lstStyle/>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3. एनाफिलैक्सिस</a:t>
            </a:r>
          </a:p>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एनाफिलैक्सिस एक तीव्र, गंभीर एलर्जी प्रतिक्रिया है जो रोगी के जीवन को तत्काल खतरे में डाल देती है।</a:t>
            </a:r>
          </a:p>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यह प्रतिक्रिया कई अलग-अलग तरीकों से हो सकती है, जिनमें त्वचा के सीधे संपर्क, निगलने और साँस लेने सहित कई अन्य शामिल हैं।</a:t>
            </a:r>
          </a:p>
          <a:p>
            <a:pPr lvl="0" algn="just">
              <a:lnSpc>
                <a:spcPct val="115000"/>
              </a:lnSpc>
              <a:spcAft>
                <a:spcPts val="1000"/>
              </a:spcAft>
            </a:pPr>
            <a:r>
              <a:rPr lang="hi-IN" sz="3200" dirty="0">
                <a:solidFill>
                  <a:srgbClr val="002060"/>
                </a:solidFill>
                <a:latin typeface="Calibri" panose="020F0502020204030204" pitchFamily="34" charset="0"/>
                <a:ea typeface="Times New Roman" panose="02020603050405020304" pitchFamily="18" charset="0"/>
                <a:cs typeface="Arial" panose="020B0604020202020204" pitchFamily="34" charset="0"/>
              </a:rPr>
              <a:t>एलर्जेन के संपर्क में आने से रक्त वाहिकाएँ तेज़ी से फैलती हैं और रक्तचाप (हाइपोटेंशन) में गिरावट आती है।</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1587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43A4C3-727F-80FC-1518-D3402C905534}"/>
              </a:ext>
            </a:extLst>
          </p:cNvPr>
          <p:cNvSpPr txBox="1"/>
          <p:nvPr/>
        </p:nvSpPr>
        <p:spPr>
          <a:xfrm>
            <a:off x="1028953" y="718684"/>
            <a:ext cx="7550270" cy="5016758"/>
          </a:xfrm>
          <a:prstGeom prst="rect">
            <a:avLst/>
          </a:prstGeom>
          <a:noFill/>
        </p:spPr>
        <p:txBody>
          <a:bodyPr wrap="square" rtlCol="0">
            <a:spAutoFit/>
          </a:bodyPr>
          <a:lstStyle/>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कई ऊतक सूज सकते हैं, जिनमें श्वसन तंत्र की परत वाले ऊतक भी शामिल हैं।</a:t>
            </a:r>
          </a:p>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सूजन वायुमार्ग को अवरुद्ध कर सकती है, जिससे श्वसन विफलता हो सकती है।</a:t>
            </a:r>
          </a:p>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इसके लक्षण और संकेत अक्सर पित्ती, चेहरे, होंठों और गर्दन में सूजन के रूप में देखे जाते हैं।</a:t>
            </a:r>
          </a:p>
          <a:p>
            <a:pPr marL="457200" indent="-457200" algn="just">
              <a:buFont typeface="Wingdings" pitchFamily="2" charset="2"/>
              <a:buChar char="v"/>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गंभीर मामलों में, स्वरयंत्र और ग्लोटिस में सूजन हो सकती है जिससे रोगी के लिए सांस लेना मुश्किल हो जाता है।</a:t>
            </a:r>
            <a:endParaRPr lang="en-IN" sz="4400" dirty="0">
              <a:solidFill>
                <a:srgbClr val="002060"/>
              </a:solidFill>
            </a:endParaRPr>
          </a:p>
        </p:txBody>
      </p:sp>
    </p:spTree>
    <p:extLst>
      <p:ext uri="{BB962C8B-B14F-4D97-AF65-F5344CB8AC3E}">
        <p14:creationId xmlns:p14="http://schemas.microsoft.com/office/powerpoint/2010/main" val="77416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gns of anaphylaxis include shortness of breath, a drop in blood pressure and swelling in your lips, mouth and thr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5" y="0"/>
            <a:ext cx="74022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358467"/>
            <a:ext cx="7704667"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28037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38CA42-5A7E-1C7E-C841-0B1DB03CEA80}"/>
              </a:ext>
            </a:extLst>
          </p:cNvPr>
          <p:cNvSpPr txBox="1"/>
          <p:nvPr/>
        </p:nvSpPr>
        <p:spPr>
          <a:xfrm>
            <a:off x="219974" y="508960"/>
            <a:ext cx="8527211" cy="3746667"/>
          </a:xfrm>
          <a:prstGeom prst="rect">
            <a:avLst/>
          </a:prstGeom>
          <a:noFill/>
        </p:spPr>
        <p:txBody>
          <a:bodyPr wrap="square" rtlCol="0">
            <a:spAutoFit/>
          </a:bodyPr>
          <a:lstStyle/>
          <a:p>
            <a:pPr algn="ctr">
              <a:lnSpc>
                <a:spcPct val="115000"/>
              </a:lnSpc>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तीव्रगाहिता संबंधी सदमा</a:t>
            </a:r>
            <a:endParaRPr lang="en-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1000"/>
              </a:spcAft>
              <a:tabLst>
                <a:tab pos="4457700" algn="l"/>
              </a:tabLst>
            </a:pPr>
            <a:r>
              <a:rPr lang="hi-IN" sz="3200"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परिभाषा: शरीर में किसी ऐसी चीज़ के कारण होने वाली जानलेवा प्रतिक्रिया जिससे रोगी को अत्यधिक एलर्जी हो।</a:t>
            </a:r>
          </a:p>
          <a:p>
            <a:pPr algn="ctr">
              <a:lnSpc>
                <a:spcPct val="115000"/>
              </a:lnSpc>
              <a:spcAft>
                <a:spcPts val="1000"/>
              </a:spcAft>
              <a:tabLst>
                <a:tab pos="4457700" algn="l"/>
              </a:tabLst>
            </a:pPr>
            <a:r>
              <a:rPr lang="hi-IN" sz="3200"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स्थिति एक वास्तविक आपात स्थिति है जहाँ तत्काल चिकित्सा केंद्र ले जाना अनिवार्य है।</a:t>
            </a:r>
            <a:r>
              <a:rPr lang="en-US" sz="3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endParaRPr lang="en-IN" sz="4000" dirty="0">
              <a:solidFill>
                <a:srgbClr val="002060"/>
              </a:solidFill>
            </a:endParaRPr>
          </a:p>
        </p:txBody>
      </p:sp>
    </p:spTree>
    <p:extLst>
      <p:ext uri="{BB962C8B-B14F-4D97-AF65-F5344CB8AC3E}">
        <p14:creationId xmlns:p14="http://schemas.microsoft.com/office/powerpoint/2010/main" val="260947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18C2C1-1C73-466A-D84A-AD1F19A8A69A}"/>
              </a:ext>
            </a:extLst>
          </p:cNvPr>
          <p:cNvSpPr txBox="1"/>
          <p:nvPr/>
        </p:nvSpPr>
        <p:spPr>
          <a:xfrm>
            <a:off x="595222" y="955160"/>
            <a:ext cx="7964577" cy="5772862"/>
          </a:xfrm>
          <a:prstGeom prst="rect">
            <a:avLst/>
          </a:prstGeom>
          <a:noFill/>
        </p:spPr>
        <p:txBody>
          <a:bodyPr wrap="square" rtlCol="0">
            <a:spAutoFit/>
          </a:bodyPr>
          <a:lstStyle/>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ततैया, मधुमक्खियाँ और चींटियों सहित कीटों के डंक</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खाद्य पदार्थ और मसाले (विशेषकर शंख)</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साँस के माध्यम से शरीर में जाने वाले पदार्थ, जिनमें धूल और पराग शामिल हैं</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साँस के माध्यम से शरीर में जाने वाले या त्वचा के संपर्क में आने वाले रसायन</a:t>
            </a:r>
          </a:p>
          <a:p>
            <a:pPr marL="1028700" indent="-571500" algn="just">
              <a:lnSpc>
                <a:spcPct val="115000"/>
              </a:lnSpc>
              <a:spcAft>
                <a:spcPts val="1000"/>
              </a:spcAft>
              <a:buFont typeface="Wingdings" pitchFamily="2" charset="2"/>
              <a:buChar char="v"/>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इंजेक्शन द्वारा ली जाने वाली या मुँह से ली जाने वाली दवाएँ, जैसे पेनिसिलिन</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1913467" y="192553"/>
            <a:ext cx="6028266" cy="625428"/>
          </a:xfrm>
          <a:prstGeom prst="rect">
            <a:avLst/>
          </a:prstGeom>
        </p:spPr>
        <p:txBody>
          <a:bodyPr wrap="square">
            <a:spAutoFit/>
          </a:bodyPr>
          <a:lstStyle/>
          <a:p>
            <a:pPr lvl="0"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एनाफिलेक्टिक शॉक के कारण</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618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25ACAD-BEAF-9BB3-75E4-A06E55A82081}"/>
              </a:ext>
            </a:extLst>
          </p:cNvPr>
          <p:cNvSpPr txBox="1"/>
          <p:nvPr/>
        </p:nvSpPr>
        <p:spPr>
          <a:xfrm>
            <a:off x="349370" y="972571"/>
            <a:ext cx="8113144" cy="5041829"/>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त्वचा: जलन और खुजली के साथ सूजन हो सकती है। चेहरा और जीभ भी सूज सकती है (एडिमा)।</a:t>
            </a:r>
          </a:p>
          <a:p>
            <a:pPr marL="457200" algn="just">
              <a:lnSpc>
                <a:spcPct val="115000"/>
              </a:lnSpc>
              <a:spcAft>
                <a:spcPts val="1000"/>
              </a:spcAft>
              <a:tabLst>
                <a:tab pos="4457700" algn="l"/>
              </a:tabLst>
            </a:pP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साँस लेना: साँस लेने में कठिनाई और तेज़, साथ ही घरघराहट भी हो सकती है।</a:t>
            </a:r>
          </a:p>
          <a:p>
            <a:pPr marL="457200" algn="just">
              <a:lnSpc>
                <a:spcPct val="115000"/>
              </a:lnSpc>
              <a:spcAft>
                <a:spcPts val="1000"/>
              </a:spcAft>
              <a:tabLst>
                <a:tab pos="4457700" algn="l"/>
              </a:tabLst>
            </a:pP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नाड़ी: तेज़, कमज़ोर या पता न चलने वाली।</a:t>
            </a:r>
          </a:p>
          <a:p>
            <a:pPr marL="457200" algn="just">
              <a:lnSpc>
                <a:spcPct val="115000"/>
              </a:lnSpc>
              <a:spcAft>
                <a:spcPts val="1000"/>
              </a:spcAft>
              <a:tabLst>
                <a:tab pos="4457700" algn="l"/>
              </a:tabLst>
            </a:pPr>
            <a:r>
              <a:rPr lang="hi-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चेतना की स्थिति: रोगी बेचैन हो सकता है और अक्सर बेहोश हो सकता है।</a:t>
            </a:r>
            <a:endParaRPr lang="en-IN" dirty="0">
              <a:solidFill>
                <a:srgbClr val="002060"/>
              </a:solidFill>
            </a:endParaRPr>
          </a:p>
        </p:txBody>
      </p:sp>
      <p:sp>
        <p:nvSpPr>
          <p:cNvPr id="3" name="Rectangle 2"/>
          <p:cNvSpPr/>
          <p:nvPr/>
        </p:nvSpPr>
        <p:spPr>
          <a:xfrm>
            <a:off x="1693333" y="78961"/>
            <a:ext cx="5808134" cy="625428"/>
          </a:xfrm>
          <a:prstGeom prst="rect">
            <a:avLst/>
          </a:prstGeom>
        </p:spPr>
        <p:txBody>
          <a:bodyPr wrap="square">
            <a:spAutoFit/>
          </a:bodyPr>
          <a:lstStyle/>
          <a:p>
            <a:pPr lvl="0"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एनाफिलेक्टिक शॉक के लक्षण</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9587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CE590B-F410-10C1-D6DC-78745357D0F0}"/>
              </a:ext>
            </a:extLst>
          </p:cNvPr>
          <p:cNvSpPr txBox="1"/>
          <p:nvPr/>
        </p:nvSpPr>
        <p:spPr>
          <a:xfrm>
            <a:off x="620876" y="1259494"/>
            <a:ext cx="8100204" cy="4276492"/>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tabLst>
                <a:tab pos="5715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मरीज़ से बात करते समय, किसी चीज़ से उसकी एलर्जी के बारे में पूछें और यह भी कि क्या वह उस पदार्थ के संपर्क में आया था।</a:t>
            </a:r>
          </a:p>
          <a:p>
            <a:pPr marL="342900" lvl="0" indent="-342900" algn="just">
              <a:lnSpc>
                <a:spcPct val="115000"/>
              </a:lnSpc>
              <a:spcAft>
                <a:spcPts val="1000"/>
              </a:spcAft>
              <a:buFont typeface="Symbol" panose="05050102010706020507" pitchFamily="18" charset="2"/>
              <a:buChar char=""/>
              <a:tabLst>
                <a:tab pos="5715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किसी भी प्रकार के सदमे की तरह, मरीज़ का पूरा ध्यान रखें (शॉक प्रबंधन देखें)।</a:t>
            </a:r>
          </a:p>
          <a:p>
            <a:pPr marL="342900" lvl="0" indent="-342900" algn="just">
              <a:lnSpc>
                <a:spcPct val="115000"/>
              </a:lnSpc>
              <a:spcAft>
                <a:spcPts val="1000"/>
              </a:spcAft>
              <a:buFont typeface="Symbol" panose="05050102010706020507" pitchFamily="18" charset="2"/>
              <a:buChar char=""/>
              <a:tabLst>
                <a:tab pos="5715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एलर्जी की प्रतिक्रिया से निपटने के लिए मरीज़ को दवाओं की ज़रूरत होती है।</a:t>
            </a:r>
            <a:endParaRPr lang="en-IN" dirty="0"/>
          </a:p>
        </p:txBody>
      </p:sp>
      <p:sp>
        <p:nvSpPr>
          <p:cNvPr id="3" name="Rectangle 2"/>
          <p:cNvSpPr/>
          <p:nvPr/>
        </p:nvSpPr>
        <p:spPr>
          <a:xfrm>
            <a:off x="423334" y="184524"/>
            <a:ext cx="8102600" cy="625428"/>
          </a:xfrm>
          <a:prstGeom prst="rect">
            <a:avLst/>
          </a:prstGeom>
        </p:spPr>
        <p:txBody>
          <a:bodyPr wrap="square">
            <a:spAutoFit/>
          </a:bodyPr>
          <a:lstStyle/>
          <a:p>
            <a:pPr marL="457200" lvl="0" algn="just">
              <a:lnSpc>
                <a:spcPct val="115000"/>
              </a:lnSpc>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एनाफिलेक्टिक शॉक के लिए प्रबंधन</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5907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E3DF0F-BED5-D49A-ABFD-7C4E1611FE3E}"/>
              </a:ext>
            </a:extLst>
          </p:cNvPr>
          <p:cNvSpPr txBox="1"/>
          <p:nvPr/>
        </p:nvSpPr>
        <p:spPr>
          <a:xfrm>
            <a:off x="239383" y="1238894"/>
            <a:ext cx="8659084" cy="5099281"/>
          </a:xfrm>
          <a:prstGeom prst="rect">
            <a:avLst/>
          </a:prstGeom>
          <a:noFill/>
        </p:spPr>
        <p:txBody>
          <a:bodyPr wrap="square" rtlCol="0">
            <a:spAutoFit/>
          </a:bodyPr>
          <a:lstStyle/>
          <a:p>
            <a:pPr>
              <a:lnSpc>
                <a:spcPct val="115000"/>
              </a:lnSpc>
              <a:spcAft>
                <a:spcPts val="1000"/>
              </a:spcAft>
            </a:pPr>
            <a:r>
              <a:rPr lang="hi-IN" sz="3200" dirty="0">
                <a:latin typeface="Calibri" panose="020F0502020204030204" pitchFamily="34" charset="0"/>
                <a:ea typeface="Times New Roman" panose="02020603050405020304" pitchFamily="18" charset="0"/>
                <a:cs typeface="Mangal" panose="02040503050203030202" pitchFamily="18" charset="0"/>
              </a:rPr>
              <a:t>इस पाठ को पूरा करने के बाद, आप निम्नलिखित कार्य कर पाएँगे:</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श्वसन संकट को परिभाषित करें और उसके संकेतों/लक्षणों की सूची बनाएँ।</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श्वसन संकट के प्रबंधन का वर्णन करें।</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एनाफिलेक्टिक शॉक का वर्णन करें और उसके कारणों की सूची बनाएँ।</a:t>
            </a:r>
          </a:p>
          <a:p>
            <a:pPr marL="514350" indent="-514350">
              <a:lnSpc>
                <a:spcPct val="115000"/>
              </a:lnSpc>
              <a:spcAft>
                <a:spcPts val="1000"/>
              </a:spcAft>
              <a:buFont typeface="+mj-lt"/>
              <a:buAutoNum type="arabicPeriod"/>
            </a:pPr>
            <a:r>
              <a:rPr lang="hi-IN" sz="3200" dirty="0">
                <a:latin typeface="Calibri" panose="020F0502020204030204" pitchFamily="34" charset="0"/>
                <a:ea typeface="Times New Roman" panose="02020603050405020304" pitchFamily="18" charset="0"/>
                <a:cs typeface="Mangal" panose="02040503050203030202" pitchFamily="18" charset="0"/>
              </a:rPr>
              <a:t>एनाफिलेक्टिक शॉक के प्रबंधन का वर्णन करें।</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3787012" y="294092"/>
            <a:ext cx="1383712" cy="688330"/>
          </a:xfrm>
          <a:prstGeom prst="rect">
            <a:avLst/>
          </a:prstGeom>
        </p:spPr>
        <p:txBody>
          <a:bodyPr wrap="none">
            <a:spAutoFit/>
          </a:bodyPr>
          <a:lstStyle/>
          <a:p>
            <a:pPr algn="ctr">
              <a:lnSpc>
                <a:spcPct val="115000"/>
              </a:lnSpc>
              <a:spcAft>
                <a:spcPts val="1000"/>
              </a:spcAft>
            </a:pPr>
            <a:r>
              <a:rPr lang="hi-IN" sz="36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उद्देश्य</a:t>
            </a:r>
            <a:endParaRPr lang="en-IN" sz="3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9870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F9C06A-70E4-03EC-2592-83AE33CF7370}"/>
              </a:ext>
            </a:extLst>
          </p:cNvPr>
          <p:cNvSpPr txBox="1"/>
          <p:nvPr/>
        </p:nvSpPr>
        <p:spPr>
          <a:xfrm>
            <a:off x="383801" y="229707"/>
            <a:ext cx="8488393" cy="6514604"/>
          </a:xfrm>
          <a:prstGeom prst="rect">
            <a:avLst/>
          </a:prstGeom>
          <a:noFill/>
        </p:spPr>
        <p:txBody>
          <a:bodyPr wrap="square" rtlCol="0">
            <a:spAutoFit/>
          </a:bodyPr>
          <a:lstStyle/>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एड्रेनालाईन 1 एम्पियर एससी इंजेक्शन धीरे-धीरे लगभग 2-3 मिनट तक लगाएँ। सावधानी बरतें क्योंकि इस दवा से हृदय गति बहुत तेज़ हो सकती है और रोगी अचानक बेहोश हो सकता है।</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एविल 1 एम्पियर आईएम इंजेक्शन और हाइड्रोकोर्टिसोन सोडियम सक्सिनेट 1 शीशी </a:t>
            </a: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IV </a:t>
            </a: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इंजेक्शन दें; </a:t>
            </a: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IV </a:t>
            </a: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पहुँच स्थापित करें।</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ऑक्सीजन 10-15 लीटर/मिनट दें।</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महत्वपूर्ण संकेतों पर लगातार नज़र रखें और ऊपरी श्वसन मार्ग के कोमल ऊतकों में सूजन के कारण वायुमार्ग में रुकावट की संभावना पर ध्यान दें।</a:t>
            </a:r>
          </a:p>
          <a:p>
            <a:pPr marL="342900" lvl="0" indent="-342900" algn="just">
              <a:spcAft>
                <a:spcPts val="1000"/>
              </a:spcAft>
              <a:buFont typeface="Symbol" panose="05050102010706020507" pitchFamily="18" charset="2"/>
              <a:buChar char=""/>
              <a:tabLst>
                <a:tab pos="571500" algn="l"/>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रोगी को तत्काल अस्पताल ले जाएँ।</a:t>
            </a:r>
            <a:endParaRPr lang="en-IN" dirty="0">
              <a:solidFill>
                <a:srgbClr val="C00000"/>
              </a:solidFill>
            </a:endParaRPr>
          </a:p>
        </p:txBody>
      </p:sp>
    </p:spTree>
    <p:extLst>
      <p:ext uri="{BB962C8B-B14F-4D97-AF65-F5344CB8AC3E}">
        <p14:creationId xmlns:p14="http://schemas.microsoft.com/office/powerpoint/2010/main" val="37637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596994" y="1274515"/>
            <a:ext cx="8164902" cy="4714560"/>
          </a:xfrm>
          <a:prstGeom prst="rect">
            <a:avLst/>
          </a:prstGeom>
          <a:noFill/>
        </p:spPr>
        <p:txBody>
          <a:bodyPr wrap="square" rtlCol="0">
            <a:spAutoFit/>
          </a:bodyPr>
          <a:lstStyle/>
          <a:p>
            <a:pPr marL="457200" algn="just">
              <a:lnSpc>
                <a:spcPct val="115000"/>
              </a:lnSpc>
              <a:spcAft>
                <a:spcPts val="1000"/>
              </a:spcAft>
              <a:tabLst>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हाइपरवेंटिलेशन एक ऐसी स्थिति है जिसमें साँसें बहुत तेज़ी से चलती हैं। यह ज़्यादातर लोगों के लिए सामान्य है, जैसे कि जब वे डरे हुए हों, जब तक कि साँस लेने की गति जल्दी से सामान्य न हो जाए।</a:t>
            </a:r>
          </a:p>
          <a:p>
            <a:pPr marL="457200" algn="just">
              <a:lnSpc>
                <a:spcPct val="115000"/>
              </a:lnSpc>
              <a:spcAft>
                <a:spcPts val="1000"/>
              </a:spcAft>
              <a:tabLst>
                <a:tab pos="4457700" algn="l"/>
              </a:tabLst>
            </a:pPr>
            <a:r>
              <a:rPr lang="hi-IN"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हाइपरवेंटिलेशन सिंड्रोम एक असामान्य स्थिति है जिसमें साँसें तेज़ बनी रहती हैं। यह आमतौर पर चिंता से जुड़ा होता है।</a:t>
            </a:r>
            <a:endParaRPr lang="en-IN" dirty="0"/>
          </a:p>
        </p:txBody>
      </p:sp>
      <p:sp>
        <p:nvSpPr>
          <p:cNvPr id="3" name="Rectangle 2"/>
          <p:cNvSpPr/>
          <p:nvPr/>
        </p:nvSpPr>
        <p:spPr>
          <a:xfrm>
            <a:off x="2607749" y="394318"/>
            <a:ext cx="4292600" cy="625428"/>
          </a:xfrm>
          <a:prstGeom prst="rect">
            <a:avLst/>
          </a:prstGeom>
        </p:spPr>
        <p:txBody>
          <a:bodyPr wrap="square">
            <a:spAutoFit/>
          </a:bodyPr>
          <a:lstStyle/>
          <a:p>
            <a:pPr lvl="0">
              <a:lnSpc>
                <a:spcPct val="115000"/>
              </a:lnSpc>
              <a:spcAft>
                <a:spcPts val="1000"/>
              </a:spcAft>
              <a:tabLst>
                <a:tab pos="859155" algn="l"/>
                <a:tab pos="4457700" algn="l"/>
              </a:tabLst>
            </a:pPr>
            <a:r>
              <a:rPr lang="hi-IN"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अतिवातायनता</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2695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495390" y="1012038"/>
            <a:ext cx="8164902" cy="4532972"/>
          </a:xfrm>
          <a:prstGeom prst="rect">
            <a:avLst/>
          </a:prstGeom>
          <a:noFill/>
        </p:spPr>
        <p:txBody>
          <a:bodyPr wrap="square" rtlCol="0">
            <a:spAutoFit/>
          </a:bodyPr>
          <a:lstStyle/>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तेज़ और गहरी साँसें</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सीने में दर्द,</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चक्कर आना,</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बेहोशी,</a:t>
            </a:r>
          </a:p>
          <a:p>
            <a:pPr marL="914400" indent="-457200" algn="just">
              <a:lnSpc>
                <a:spcPct val="115000"/>
              </a:lnSpc>
              <a:spcAft>
                <a:spcPts val="1000"/>
              </a:spcAft>
              <a:buFont typeface="Wingdings" pitchFamily="2" charset="2"/>
              <a:buChar char="v"/>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कार्बन डाइऑक्साइड के रिसाव और उसके बाद इलेक्ट्रोलाइट असंतुलन के कारण मुँह, हाथ और पैरों के आसपास सुन्नपन।</a:t>
            </a:r>
            <a:endParaRPr lang="en-IN" dirty="0"/>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लक्षण हाइपरवेंटिलेशन</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7838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6BD7DC-370E-FF5C-5661-E3271074A1FA}"/>
              </a:ext>
            </a:extLst>
          </p:cNvPr>
          <p:cNvSpPr txBox="1"/>
          <p:nvPr/>
        </p:nvSpPr>
        <p:spPr>
          <a:xfrm>
            <a:off x="673197" y="1503124"/>
            <a:ext cx="8164902" cy="2321085"/>
          </a:xfrm>
          <a:prstGeom prst="rect">
            <a:avLst/>
          </a:prstGeom>
          <a:noFill/>
        </p:spPr>
        <p:txBody>
          <a:bodyPr wrap="square" rtlCol="0">
            <a:spAutoFit/>
          </a:bodyPr>
          <a:lstStyle/>
          <a:p>
            <a:pPr marL="457200" algn="just">
              <a:lnSpc>
                <a:spcPct val="115000"/>
              </a:lnSpc>
              <a:spcAft>
                <a:spcPts val="1000"/>
              </a:spcAft>
              <a:tabLst>
                <a:tab pos="44577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तेज़ या गहरी साँस लेने वाला हर मरीज़ हाइपरवेंटिलेटिंग नहीं होता। इसके कई गंभीर कारण हो सकते हैं, जैसे बुखार, संक्रमण, चोट, मधुमेह या ज़रूरत से ज़्यादा दवा।</a:t>
            </a:r>
            <a:endParaRPr lang="en-IN" dirty="0">
              <a:solidFill>
                <a:srgbClr val="00B0F0"/>
              </a:solidFill>
            </a:endParaRPr>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लक्षण हाइपरवेंटिलेशन</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2086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381083-192B-9C74-4ACD-C4731020A65F}"/>
              </a:ext>
            </a:extLst>
          </p:cNvPr>
          <p:cNvSpPr txBox="1"/>
          <p:nvPr/>
        </p:nvSpPr>
        <p:spPr>
          <a:xfrm>
            <a:off x="59268" y="513281"/>
            <a:ext cx="8888482" cy="5519460"/>
          </a:xfrm>
          <a:prstGeom prst="rect">
            <a:avLst/>
          </a:prstGeom>
          <a:noFill/>
        </p:spPr>
        <p:txBody>
          <a:bodyPr wrap="square" rtlCol="0">
            <a:spAutoFit/>
          </a:bodyPr>
          <a:lstStyle/>
          <a:p>
            <a:pPr marL="457200" algn="just">
              <a:spcAft>
                <a:spcPts val="1000"/>
              </a:spcAft>
              <a:tabLst>
                <a:tab pos="4457700" algn="l"/>
              </a:tabLst>
            </a:pPr>
            <a:r>
              <a:rPr lang="hi-IN" sz="28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हाइपरवेंटिलेशन एक अपेक्षाकृत सामान्य श्वसन संबंधी आपात स्थिति है जिसे अक्सर रोगी को आश्वस्त करके और भावनात्मक सहारा देकर ठीक किया जा सकता है। यदि रोगी तुरंत प्रतिक्रिया नहीं देता है, तो उसे ऑक्सीजन दें; इससे हाइपरवेंटिलेशन और बिगड़ेगा नहीं।</a:t>
            </a:r>
          </a:p>
          <a:p>
            <a:pPr marL="457200" algn="just">
              <a:spcAft>
                <a:spcPts val="1000"/>
              </a:spcAft>
              <a:tabLst>
                <a:tab pos="4457700" algn="l"/>
              </a:tabLst>
            </a:pPr>
            <a:r>
              <a:rPr lang="hi-IN" sz="28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चिंता-जनित हाइपरवेंटिलेशन के इलाज के लिए रोगी को कागज़ के थैले में साँस लेने के लिए कहने की पारंपरिक विधि का उपयोग करने से बचें। इस तकनीक का उपयोग करते समय सावधानी बरतनी चाहिए। रोगी को पर्याप्त ऑक्सीजन प्राप्त करने देना याद रखें।</a:t>
            </a:r>
          </a:p>
          <a:p>
            <a:pPr marL="457200" algn="just">
              <a:spcAft>
                <a:spcPts val="1000"/>
              </a:spcAft>
              <a:tabLst>
                <a:tab pos="4457700" algn="l"/>
              </a:tabLst>
            </a:pPr>
            <a:r>
              <a:rPr lang="hi-IN" sz="28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यदि बताए गए उपायों से साँस लेने में सुधार नहीं होता है, तो मान लें कि समस्या अधिक गंभीर है।</a:t>
            </a:r>
            <a:endParaRPr lang="en-IN" dirty="0"/>
          </a:p>
        </p:txBody>
      </p:sp>
    </p:spTree>
    <p:extLst>
      <p:ext uri="{BB962C8B-B14F-4D97-AF65-F5344CB8AC3E}">
        <p14:creationId xmlns:p14="http://schemas.microsoft.com/office/powerpoint/2010/main" val="372764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160E9BE-02DC-5BCE-F051-D3804682D691}"/>
              </a:ext>
            </a:extLst>
          </p:cNvPr>
          <p:cNvSpPr txBox="1"/>
          <p:nvPr/>
        </p:nvSpPr>
        <p:spPr>
          <a:xfrm>
            <a:off x="323491" y="327804"/>
            <a:ext cx="8074325" cy="5409109"/>
          </a:xfrm>
          <a:prstGeom prst="rect">
            <a:avLst/>
          </a:prstGeom>
          <a:noFill/>
        </p:spPr>
        <p:txBody>
          <a:bodyPr wrap="square" rtlCol="0">
            <a:spAutoFit/>
          </a:bodyPr>
          <a:lstStyle/>
          <a:p>
            <a:pPr>
              <a:lnSpc>
                <a:spcPct val="115000"/>
              </a:lnSpc>
              <a:spcAft>
                <a:spcPts val="1000"/>
              </a:spcAft>
              <a:tabLst>
                <a:tab pos="4457700" algn="l"/>
              </a:tabLst>
            </a:pPr>
            <a:r>
              <a:rPr lang="hi-IN" sz="3200"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विषाक्त उत्पादों का साँस लेना</a:t>
            </a:r>
          </a:p>
          <a:p>
            <a:pPr>
              <a:lnSpc>
                <a:spcPct val="115000"/>
              </a:lnSpc>
              <a:spcAft>
                <a:spcPts val="1000"/>
              </a:spcAft>
              <a:tabLst>
                <a:tab pos="4457700" algn="l"/>
              </a:tabLst>
            </a:pPr>
            <a:r>
              <a:rPr lang="hi-IN" sz="3200"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आग से संबंधित कई मौतें जलने के बजाय दहन के विषाक्त उत्पादों के साँस लेने से जुड़ी समस्याओं के कारण होती हैं।</a:t>
            </a:r>
          </a:p>
          <a:p>
            <a:pPr>
              <a:lnSpc>
                <a:spcPct val="115000"/>
              </a:lnSpc>
              <a:spcAft>
                <a:spcPts val="1000"/>
              </a:spcAft>
              <a:tabLst>
                <a:tab pos="4457700" algn="l"/>
              </a:tabLst>
            </a:pPr>
            <a:r>
              <a:rPr lang="hi-IN" sz="3200"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मरीज़ दहन से दो अलग-अलग तरीकों से प्रभावित हो सकते हैं: फुफ्फुसीय तापीय क्षति (वायुमार्गों का जलना) और विषाक्त उत्पादों का साँस लेना, जिसके प्रति शरीर की प्रतिक्रिया शामिल ज़हर के आधार पर भिन्न होती है।</a:t>
            </a:r>
            <a:endParaRPr lang="en-IN" sz="1600" dirty="0"/>
          </a:p>
        </p:txBody>
      </p:sp>
    </p:spTree>
    <p:extLst>
      <p:ext uri="{BB962C8B-B14F-4D97-AF65-F5344CB8AC3E}">
        <p14:creationId xmlns:p14="http://schemas.microsoft.com/office/powerpoint/2010/main" val="404797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9B6AEA-406A-D495-504D-BE9FADD13542}"/>
              </a:ext>
            </a:extLst>
          </p:cNvPr>
          <p:cNvSpPr txBox="1"/>
          <p:nvPr/>
        </p:nvSpPr>
        <p:spPr>
          <a:xfrm>
            <a:off x="181155" y="621102"/>
            <a:ext cx="8663077" cy="4776500"/>
          </a:xfrm>
          <a:prstGeom prst="rect">
            <a:avLst/>
          </a:prstGeom>
          <a:noFill/>
        </p:spPr>
        <p:txBody>
          <a:bodyPr wrap="square" rtlCol="0">
            <a:spAutoFit/>
          </a:bodyPr>
          <a:lstStyle/>
          <a:p>
            <a:pPr marL="457200" algn="just">
              <a:lnSpc>
                <a:spcPct val="115000"/>
              </a:lnSpc>
              <a:spcAft>
                <a:spcPts val="1000"/>
              </a:spcAft>
              <a:tabLst>
                <a:tab pos="4457700" algn="l"/>
              </a:tabLst>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जब आसपास का तापमान 50°</a:t>
            </a:r>
            <a:r>
              <a:rPr lang="en-US"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C (120°F) </a:t>
            </a: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से अधिक हो जाता है, तो फेफड़ों में तरल पदार्थ (एडिमा) फुफ्फुसीय तापीय क्षति के कारण विकसित हो सकता है।</a:t>
            </a:r>
          </a:p>
          <a:p>
            <a:pPr marL="457200" algn="just">
              <a:lnSpc>
                <a:spcPct val="115000"/>
              </a:lnSpc>
              <a:spcAft>
                <a:spcPts val="1000"/>
              </a:spcAft>
              <a:tabLst>
                <a:tab pos="4457700" algn="l"/>
              </a:tabLst>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कार्बन मोनोऑक्साइड और अमोनिया साँस के ज़रिए शरीर में जाने वाले विषाक्त पदार्थों के सामान्य उदाहरण हैं।</a:t>
            </a:r>
          </a:p>
          <a:p>
            <a:pPr marL="457200" algn="just">
              <a:lnSpc>
                <a:spcPct val="115000"/>
              </a:lnSpc>
              <a:spcAft>
                <a:spcPts val="1000"/>
              </a:spcAft>
              <a:tabLst>
                <a:tab pos="4457700" algn="l"/>
              </a:tabLst>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धुएँ के संपर्क में आने वाले मरीज़ के लिए एक अच्छा प्रारंभिक मूल्यांकन और संपर्क का इतिहास महत्वपूर्ण निष्कर्ष हैं। विषाक्त गैसों की प्रतिक्रिया साँस लेने के तुरंत या कुछ घंटों बाद दिखाई दे सकती है।</a:t>
            </a:r>
            <a:endParaRPr lang="en-IN" sz="1600" dirty="0"/>
          </a:p>
        </p:txBody>
      </p:sp>
    </p:spTree>
    <p:extLst>
      <p:ext uri="{BB962C8B-B14F-4D97-AF65-F5344CB8AC3E}">
        <p14:creationId xmlns:p14="http://schemas.microsoft.com/office/powerpoint/2010/main" val="409740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FE5BE0-6DF3-A47C-CC6D-9E1EC16FB41C}"/>
              </a:ext>
            </a:extLst>
          </p:cNvPr>
          <p:cNvSpPr txBox="1"/>
          <p:nvPr/>
        </p:nvSpPr>
        <p:spPr>
          <a:xfrm>
            <a:off x="349370" y="1307744"/>
            <a:ext cx="8578970" cy="4929555"/>
          </a:xfrm>
          <a:prstGeom prst="rect">
            <a:avLst/>
          </a:prstGeom>
          <a:noFill/>
        </p:spPr>
        <p:txBody>
          <a:bodyPr wrap="square" rtlCol="0">
            <a:spAutoFit/>
          </a:bodyPr>
          <a:lstStyle/>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वायुमार्ग, आँखों और नाक में जलन और सूजन</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साँस लेने की आवृत्ति और गहराई में परिवर्तन</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हृदय-श्वसन का रुकना संभव</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नाक के बाल झुलस जाना</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धूल-धूसर थूक</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घरघराहट और शोर भरी साँस</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खाँसी</a:t>
            </a:r>
          </a:p>
          <a:p>
            <a:pPr marL="457200" algn="just">
              <a:spcAft>
                <a:spcPts val="1000"/>
              </a:spcAft>
              <a:tabLst>
                <a:tab pos="4457700" algn="l"/>
              </a:tabLst>
            </a:pPr>
            <a:r>
              <a:rPr lang="hi-IN"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 स्वर बैठना</a:t>
            </a:r>
            <a:endParaRPr lang="en-IN" dirty="0">
              <a:solidFill>
                <a:srgbClr val="92D050"/>
              </a:solidFill>
            </a:endParaRPr>
          </a:p>
        </p:txBody>
      </p:sp>
      <p:sp>
        <p:nvSpPr>
          <p:cNvPr id="3" name="Rectangle 2"/>
          <p:cNvSpPr/>
          <p:nvPr/>
        </p:nvSpPr>
        <p:spPr>
          <a:xfrm>
            <a:off x="194733" y="-29434"/>
            <a:ext cx="8839200" cy="1316707"/>
          </a:xfrm>
          <a:prstGeom prst="rect">
            <a:avLst/>
          </a:prstGeom>
        </p:spPr>
        <p:txBody>
          <a:bodyPr wrap="square">
            <a:spAutoFit/>
          </a:bodyPr>
          <a:lstStyle/>
          <a:p>
            <a:pPr lvl="0"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विषाक्त उत्पाद के साँस द्वारा अंतर्ग्रहण के </a:t>
            </a:r>
            <a:endParaRPr lang="en-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lvl="0"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संकेत और लक्षण</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7087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84C926C-A12D-3698-D164-682A3605A182}"/>
              </a:ext>
            </a:extLst>
          </p:cNvPr>
          <p:cNvSpPr txBox="1"/>
          <p:nvPr/>
        </p:nvSpPr>
        <p:spPr>
          <a:xfrm>
            <a:off x="194094" y="469034"/>
            <a:ext cx="8831293" cy="5913222"/>
          </a:xfrm>
          <a:prstGeom prst="rect">
            <a:avLst/>
          </a:prstGeom>
          <a:noFill/>
        </p:spPr>
        <p:txBody>
          <a:bodyPr wrap="square" rtlCol="0">
            <a:spAutoFit/>
          </a:bodyPr>
          <a:lstStyle/>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विषाक्त उत्पाद के साँस द्वारा अंतर्ग्रहण के लिए प्रबंधन</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सार्वभौमिक सावधानियाँ बरतें और घटनास्थल को सुरक्षित करें।</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1) रोगी को दूषित क्षेत्र से हटाएँ।</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2) प्रारंभिक मूल्यांकन करें और आवश्यकतानुसार बुनियादी जीवन रक्षक उपकरण प्रदान करें।</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3) यदि रोगी साँस ले रहा है और उसकी गर्दन या रीढ़ की हड्डी में चोट के कोई लक्षण नहीं हैं, तो उसे आरामदायक स्थिति में बैठाएँ।</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4) 15-20 लीटर/मिनट ऑक्सीजन दें।</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5) सदमे का उपचार करें।</a:t>
            </a:r>
          </a:p>
          <a:p>
            <a:pPr algn="just">
              <a:lnSpc>
                <a:spcPct val="115000"/>
              </a:lnSpc>
              <a:spcAft>
                <a:spcPts val="1000"/>
              </a:spcAft>
            </a:pPr>
            <a:r>
              <a:rPr lang="hi-IN"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रोगी को यथाशीघ्र अस्पताल ले जाएँ।</a:t>
            </a:r>
            <a:endParaRPr lang="en-IN" sz="1600" dirty="0"/>
          </a:p>
        </p:txBody>
      </p:sp>
    </p:spTree>
    <p:extLst>
      <p:ext uri="{BB962C8B-B14F-4D97-AF65-F5344CB8AC3E}">
        <p14:creationId xmlns:p14="http://schemas.microsoft.com/office/powerpoint/2010/main" val="398175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C1EF193-89AA-11DB-3FF7-AD3CEA8D236E}"/>
              </a:ext>
            </a:extLst>
          </p:cNvPr>
          <p:cNvSpPr txBox="1"/>
          <p:nvPr/>
        </p:nvSpPr>
        <p:spPr>
          <a:xfrm>
            <a:off x="401129" y="305113"/>
            <a:ext cx="8553090" cy="5975418"/>
          </a:xfrm>
          <a:prstGeom prst="rect">
            <a:avLst/>
          </a:prstGeom>
          <a:noFill/>
        </p:spPr>
        <p:txBody>
          <a:bodyPr wrap="square" rtlCol="0">
            <a:spAutoFit/>
          </a:bodyPr>
          <a:lstStyle/>
          <a:p>
            <a:pPr marL="457200" indent="-342900">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तीव्र फुफ्फुसीय शोफ</a:t>
            </a:r>
          </a:p>
          <a:p>
            <a:pPr marL="457200" indent="-342900">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एक गंभीर, जीवन के लिए ख़तरा पैदा करने वाली चिकित्सीय आपात स्थिति है जिसमें फेफड़ों में अचानक तरल पदार्थ जमा हो जाता है और ऑक्सीजनेशन में बाधा उत्पन्न होती है।</a:t>
            </a:r>
          </a:p>
          <a:p>
            <a:pPr marL="457200" indent="-342900">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विकृति: बाएँ आलिंद में दबाव बढ़ने से फुफ्फुसीय धमनियों और शिराओं में दबाव बढ़ जाता है। परिणामस्वरूप, तरल पदार्थ केशिकाओं से वायुकोष्ठिकाओं में चला जाता है और ऑक्सीजनेशन में बाधा उत्पन्न करता है।</a:t>
            </a:r>
            <a:endParaRPr lang="en-IN" sz="1600" dirty="0">
              <a:solidFill>
                <a:srgbClr val="002060"/>
              </a:solidFill>
            </a:endParaRPr>
          </a:p>
        </p:txBody>
      </p:sp>
    </p:spTree>
    <p:extLst>
      <p:ext uri="{BB962C8B-B14F-4D97-AF65-F5344CB8AC3E}">
        <p14:creationId xmlns:p14="http://schemas.microsoft.com/office/powerpoint/2010/main" val="6950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CE3DF0F-BED5-D49A-ABFD-7C4E1611FE3E}"/>
              </a:ext>
            </a:extLst>
          </p:cNvPr>
          <p:cNvSpPr txBox="1"/>
          <p:nvPr/>
        </p:nvSpPr>
        <p:spPr>
          <a:xfrm>
            <a:off x="239383" y="1357432"/>
            <a:ext cx="8659084" cy="2062103"/>
          </a:xfrm>
          <a:prstGeom prst="rect">
            <a:avLst/>
          </a:prstGeom>
          <a:noFill/>
        </p:spPr>
        <p:txBody>
          <a:bodyPr wrap="square" rtlCol="0">
            <a:spAutoFit/>
          </a:bodyPr>
          <a:lstStyle/>
          <a:p>
            <a:pPr marL="360000" lvl="1" algn="just">
              <a:tabLst>
                <a:tab pos="4572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विषाक्त उत्पाद के साँस लेने के संकेतों/लक्षणों को सूचीबद्ध करें और प्रबंधन के चरणों की सूची बनाएँ।</a:t>
            </a:r>
          </a:p>
          <a:p>
            <a:pPr marL="360000" lvl="1" algn="just">
              <a:tabLst>
                <a:tab pos="457200" algn="l"/>
              </a:tabLst>
            </a:pPr>
            <a:r>
              <a:rPr lang="hi-IN"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6. तीव्र फुफ्फुसीय शोफ के संकेतों/लक्षणों की सूची बनाएँ और इसके प्रबंधन का वर्णन करें।</a:t>
            </a:r>
            <a:endParaRPr lang="en-IN" sz="3200" dirty="0">
              <a:solidFill>
                <a:srgbClr val="00B050"/>
              </a:solidFill>
            </a:endParaRPr>
          </a:p>
        </p:txBody>
      </p:sp>
      <p:sp>
        <p:nvSpPr>
          <p:cNvPr id="3" name="Rectangle 2"/>
          <p:cNvSpPr/>
          <p:nvPr/>
        </p:nvSpPr>
        <p:spPr>
          <a:xfrm>
            <a:off x="3197834" y="272342"/>
            <a:ext cx="2188355" cy="658642"/>
          </a:xfrm>
          <a:prstGeom prst="rect">
            <a:avLst/>
          </a:prstGeom>
        </p:spPr>
        <p:txBody>
          <a:bodyPr wrap="none">
            <a:spAutoFit/>
          </a:bodyPr>
          <a:lstStyle/>
          <a:p>
            <a:pPr lvl="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5562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759116-AB8B-FE4F-5AE0-BC2D29EF6ECE}"/>
              </a:ext>
            </a:extLst>
          </p:cNvPr>
          <p:cNvSpPr txBox="1"/>
          <p:nvPr/>
        </p:nvSpPr>
        <p:spPr>
          <a:xfrm>
            <a:off x="148807" y="370936"/>
            <a:ext cx="8818352" cy="4661212"/>
          </a:xfrm>
          <a:prstGeom prst="rect">
            <a:avLst/>
          </a:prstGeom>
          <a:noFill/>
        </p:spPr>
        <p:txBody>
          <a:bodyPr wrap="square" rtlCol="0">
            <a:spAutoFit/>
          </a:bodyPr>
          <a:lstStyle/>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कारण:</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1. तीव्र मायोकार्डियल रोधगलन</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2. तीव्र उच्च ऊंचाई फुफ्फुसीय शोफ</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3. आलिंद विकंपन, हृदय की लय गड़बड़ी</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4. तीव्र विषाक्त गैस अंतःश्वसन</a:t>
            </a:r>
          </a:p>
          <a:p>
            <a:pPr marL="457200" algn="just">
              <a:lnSpc>
                <a:spcPct val="115000"/>
              </a:lnSpc>
              <a:spcAft>
                <a:spcPts val="1000"/>
              </a:spcAft>
              <a:tabLst>
                <a:tab pos="44577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5. हृदय की पूर्व-मौजूदा वाल्वुलर बीमारी जो फटने या संक्रमण के कारण अचानक बिगड़ जाती है</a:t>
            </a:r>
            <a:endParaRPr lang="en-IN" sz="1400" dirty="0">
              <a:solidFill>
                <a:srgbClr val="002060"/>
              </a:solidFill>
            </a:endParaRPr>
          </a:p>
        </p:txBody>
      </p:sp>
    </p:spTree>
    <p:extLst>
      <p:ext uri="{BB962C8B-B14F-4D97-AF65-F5344CB8AC3E}">
        <p14:creationId xmlns:p14="http://schemas.microsoft.com/office/powerpoint/2010/main" val="311035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A0756D-2B61-7C46-2084-68F3209F2F25}"/>
              </a:ext>
            </a:extLst>
          </p:cNvPr>
          <p:cNvSpPr txBox="1"/>
          <p:nvPr/>
        </p:nvSpPr>
        <p:spPr>
          <a:xfrm>
            <a:off x="304081" y="396815"/>
            <a:ext cx="8727775" cy="6536982"/>
          </a:xfrm>
          <a:prstGeom prst="rect">
            <a:avLst/>
          </a:prstGeom>
          <a:noFill/>
        </p:spPr>
        <p:txBody>
          <a:bodyPr wrap="square" rtlCol="0">
            <a:spAutoFit/>
          </a:bodyPr>
          <a:lstStyle/>
          <a:p>
            <a:pPr marL="457200" algn="just">
              <a:lnSpc>
                <a:spcPct val="115000"/>
              </a:lnSpc>
              <a:spcAft>
                <a:spcPts val="1000"/>
              </a:spcAft>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संकेत और लक्षण:</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व्यथित, उत्तेजित और बेचैन रोगी</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नीलिमा</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श्वसन दर में वृद्धि और साँस लेने में कठिनाई</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अधिक, झागदार और खून से सने या गुलाबी बलगम के साथ खाँसी</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घरघराहट</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बोलने में असमर्थता</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सीने में गंभीर जकड़न और साँस लेने में कठिनाई का एहसास</a:t>
            </a:r>
          </a:p>
          <a:p>
            <a:pPr marL="971550" indent="-514350" algn="just">
              <a:lnSpc>
                <a:spcPct val="115000"/>
              </a:lnSpc>
              <a:spcAft>
                <a:spcPts val="1000"/>
              </a:spcAft>
              <a:buFont typeface="+mj-lt"/>
              <a:buAutoNum type="arabi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दोनों फेफड़ों में व्यापक क्रेपिटेशन और रोन्ची</a:t>
            </a:r>
            <a:endParaRPr lang="en-IN" sz="1600" dirty="0">
              <a:solidFill>
                <a:srgbClr val="002060"/>
              </a:solidFill>
            </a:endParaRPr>
          </a:p>
        </p:txBody>
      </p:sp>
    </p:spTree>
    <p:extLst>
      <p:ext uri="{BB962C8B-B14F-4D97-AF65-F5344CB8AC3E}">
        <p14:creationId xmlns:p14="http://schemas.microsoft.com/office/powerpoint/2010/main" val="288271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D75F51-BCB5-4CFE-CDAF-BA96A7406531}"/>
              </a:ext>
            </a:extLst>
          </p:cNvPr>
          <p:cNvSpPr txBox="1"/>
          <p:nvPr/>
        </p:nvSpPr>
        <p:spPr>
          <a:xfrm>
            <a:off x="252323" y="88656"/>
            <a:ext cx="8682487" cy="6647782"/>
          </a:xfrm>
          <a:prstGeom prst="rect">
            <a:avLst/>
          </a:prstGeom>
          <a:noFill/>
        </p:spPr>
        <p:txBody>
          <a:bodyPr wrap="square" rtlCol="0">
            <a:spAutoFit/>
          </a:bodyPr>
          <a:lstStyle/>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प्रबंधन:</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रोगी को सीधे बैठने या खड़े होने की स्थिति में लाने में मदद करें क्योंकि इससे फेफड़ों के ऊपरी हिस्से में जमाव कुछ हद तक कम हो जाता है।</a:t>
            </a:r>
          </a:p>
          <a:p>
            <a:pPr marL="971550" indent="-514350" algn="just">
              <a:lnSpc>
                <a:spcPct val="115000"/>
              </a:lnSpc>
              <a:spcAft>
                <a:spcPts val="1000"/>
              </a:spcAft>
              <a:buFont typeface="+mj-lt"/>
              <a:buAutoNum type="alphaUcPeriod"/>
              <a:tabLst>
                <a:tab pos="4457700" algn="l"/>
              </a:tabLst>
            </a:pP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HAPO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में, रोगी को कम ऊँचाई पर ले जाने से नाटकीय राहत मिलेगी।</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ऑक्सीजन का उच्च प्रवाह प्रदान करें।</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कारण और महत्वपूर्ण संकेतों पर सावधानीपूर्वक विचार करने के बाद, इंजेक्शन लैसिक्स 1 एम्पियर </a:t>
            </a: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IV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देने पर विचार किया जा सकता है; अस्पताल में इसकी सलाह नहीं दी जाती है, सिवाय इसके कि यह अंतिम उपाय हो।</a:t>
            </a:r>
          </a:p>
          <a:p>
            <a:pPr marL="971550" indent="-514350" algn="just">
              <a:lnSpc>
                <a:spcPct val="115000"/>
              </a:lnSpc>
              <a:spcAft>
                <a:spcPts val="1000"/>
              </a:spcAft>
              <a:buFont typeface="+mj-lt"/>
              <a:buAutoNum type="alphaUcPeriod"/>
              <a:tabLst>
                <a:tab pos="44577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रोगी को तुरंत बाहर निकालें।</a:t>
            </a:r>
            <a:endParaRPr lang="en-IN" sz="1400" dirty="0">
              <a:solidFill>
                <a:srgbClr val="002060"/>
              </a:solidFill>
            </a:endParaRPr>
          </a:p>
        </p:txBody>
      </p:sp>
    </p:spTree>
    <p:extLst>
      <p:ext uri="{BB962C8B-B14F-4D97-AF65-F5344CB8AC3E}">
        <p14:creationId xmlns:p14="http://schemas.microsoft.com/office/powerpoint/2010/main" val="111423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5A80793-B2AA-AEED-15A4-222686225D62}"/>
              </a:ext>
            </a:extLst>
          </p:cNvPr>
          <p:cNvSpPr txBox="1"/>
          <p:nvPr/>
        </p:nvSpPr>
        <p:spPr>
          <a:xfrm>
            <a:off x="347133" y="289679"/>
            <a:ext cx="8449734" cy="5293757"/>
          </a:xfrm>
          <a:prstGeom prst="rect">
            <a:avLst/>
          </a:prstGeom>
          <a:noFill/>
        </p:spPr>
        <p:txBody>
          <a:bodyPr wrap="square" rtlCol="0">
            <a:spAutoFit/>
          </a:bodyPr>
          <a:lstStyle/>
          <a:p>
            <a:pPr marL="342900" lvl="0" indent="-342900" algn="just">
              <a:buFont typeface="Symbol" panose="05050102010706020507" pitchFamily="18" charset="2"/>
              <a:buChar char=""/>
            </a:pPr>
            <a:r>
              <a:rPr lang="hi-IN" sz="40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फेफड़े का फोड़ा</a:t>
            </a:r>
          </a:p>
          <a:p>
            <a:pPr marL="342900" lvl="0" indent="-342900" algn="just">
              <a:buFont typeface="Symbol" panose="05050102010706020507" pitchFamily="18" charset="2"/>
              <a:buChar char=""/>
            </a:pPr>
            <a:r>
              <a:rPr lang="hi-IN" sz="40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यह फेफड़ों के पैरेन्काइमा की एक पुटीय सक्रिय स्थिति है जो सेप्टिक पदार्थ के अवशोषण, श्वसनी मार्ग में रुकावट या आसपास की संरचना से फैलने जैसे सूजन संबंधी कारणों से होती है। इसके प्रेरक जीव स्ट्रेप्टोकोकस, स्टेफिलोकोकस और न्यूमोकोकस हैं।</a:t>
            </a:r>
            <a:r>
              <a:rPr lang="en-US" sz="2400" dirty="0">
                <a:effectLst/>
                <a:latin typeface="Calibri" panose="020F0502020204030204" pitchFamily="34" charset="0"/>
                <a:ea typeface="Times New Roman" panose="02020603050405020304" pitchFamily="18" charset="0"/>
                <a:cs typeface="Mangal" panose="02040503050203030202" pitchFamily="18" charset="0"/>
              </a:rPr>
              <a:t> </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algn="just"/>
            <a:endParaRPr lang="en-IN" dirty="0"/>
          </a:p>
        </p:txBody>
      </p:sp>
    </p:spTree>
    <p:extLst>
      <p:ext uri="{BB962C8B-B14F-4D97-AF65-F5344CB8AC3E}">
        <p14:creationId xmlns:p14="http://schemas.microsoft.com/office/powerpoint/2010/main" val="15476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E5B5CF-6AFF-0604-FEE2-50D58AA5B7D0}"/>
              </a:ext>
            </a:extLst>
          </p:cNvPr>
          <p:cNvSpPr txBox="1"/>
          <p:nvPr/>
        </p:nvSpPr>
        <p:spPr>
          <a:xfrm>
            <a:off x="795867" y="811061"/>
            <a:ext cx="7964258" cy="4524315"/>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नैदानिक ​​लक्षण:-</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जीव की विषाक्तता पर निर्भर करता है।</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शुरुआत तीव्र और कपटी होती है।</a:t>
            </a:r>
          </a:p>
          <a:p>
            <a:pPr marL="342900" lvl="0" indent="-342900" algn="just">
              <a:buFont typeface="Symbol" panose="05050102010706020507" pitchFamily="18" charset="2"/>
              <a:buChar char=""/>
              <a:tabLst>
                <a:tab pos="914400" algn="l"/>
              </a:tabLst>
            </a:pPr>
            <a:r>
              <a:rPr lang="en-IN" sz="3600" dirty="0">
                <a:latin typeface="Calibri" panose="020F0502020204030204" pitchFamily="34" charset="0"/>
                <a:ea typeface="Times New Roman" panose="02020603050405020304" pitchFamily="18" charset="0"/>
                <a:cs typeface="Mangal" panose="02040503050203030202" pitchFamily="18" charset="0"/>
              </a:rPr>
              <a:t> </a:t>
            </a:r>
            <a:r>
              <a:rPr lang="hi-IN" sz="3600" dirty="0">
                <a:latin typeface="Calibri" panose="020F0502020204030204" pitchFamily="34" charset="0"/>
                <a:ea typeface="Times New Roman" panose="02020603050405020304" pitchFamily="18" charset="0"/>
                <a:cs typeface="Mangal" panose="02040503050203030202" pitchFamily="18" charset="0"/>
              </a:rPr>
              <a:t>पीपयुक्त थूक (गंधयुक्त) के साथ खांसी।</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फुफ्फुसावरणीय दर्द।</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तेज बुखार।</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स्वास्थ्य में क्रमिक गिरावट।</a:t>
            </a:r>
          </a:p>
          <a:p>
            <a:pPr marL="342900" lvl="0" indent="-342900" algn="just">
              <a:buFont typeface="Symbol" panose="05050102010706020507" pitchFamily="18" charset="2"/>
              <a:buChar char=""/>
              <a:tabLst>
                <a:tab pos="914400" algn="l"/>
              </a:tabLst>
            </a:pPr>
            <a:r>
              <a:rPr lang="hi-IN" sz="3600" dirty="0">
                <a:latin typeface="Calibri" panose="020F0502020204030204" pitchFamily="34" charset="0"/>
                <a:ea typeface="Times New Roman" panose="02020603050405020304" pitchFamily="18" charset="0"/>
                <a:cs typeface="Mangal" panose="02040503050203030202" pitchFamily="18" charset="0"/>
              </a:rPr>
              <a:t> शरीर के वजन में कमी।</a:t>
            </a:r>
            <a:endParaRPr lang="en-IN" sz="1600" dirty="0"/>
          </a:p>
        </p:txBody>
      </p:sp>
    </p:spTree>
    <p:extLst>
      <p:ext uri="{BB962C8B-B14F-4D97-AF65-F5344CB8AC3E}">
        <p14:creationId xmlns:p14="http://schemas.microsoft.com/office/powerpoint/2010/main" val="208733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AC0B4C-B1A4-01A2-8267-70110D04B469}"/>
              </a:ext>
            </a:extLst>
          </p:cNvPr>
          <p:cNvSpPr txBox="1"/>
          <p:nvPr/>
        </p:nvSpPr>
        <p:spPr>
          <a:xfrm>
            <a:off x="804342" y="375897"/>
            <a:ext cx="7528944" cy="5693866"/>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रोकथाम: - मुँह, नाक और गले के ऑपरेशन के दौरान रक्त, टॉन्सिल के टुकड़े आदि को साँस के द्वारा अंदर जाने से रोकने के लिए सावधानी बरतनी चाहिए।</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जांच: - छाती का एक्स-रे, थूक कल्चर और सीबीसी</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उपचार: -</a:t>
            </a:r>
          </a:p>
          <a:p>
            <a:pPr marL="342900" lvl="0" indent="-342900" algn="just">
              <a:buFont typeface="Symbol" panose="05050102010706020507" pitchFamily="18" charset="2"/>
              <a:buChar char=""/>
              <a:tabLst>
                <a:tab pos="914400" algn="l"/>
              </a:tabLst>
            </a:pPr>
            <a:endPar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1- रोगी को अस्पताल में भर्ती कराना।</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2- कफ निवारक दवा द्वारा खांसी को नियंत्रित करना।</a:t>
            </a:r>
          </a:p>
          <a:p>
            <a:pPr marL="342900" lvl="0" indent="-342900" algn="just">
              <a:buFont typeface="Symbol" panose="05050102010706020507" pitchFamily="18" charset="2"/>
              <a:buChar char=""/>
              <a:tabLst>
                <a:tab pos="914400" algn="l"/>
              </a:tabLst>
            </a:pPr>
            <a:r>
              <a:rPr lang="hi-IN" sz="28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3- यदि थूक बाहर निकालना मुश्किल हो तो आसनीय जल निकासी।</a:t>
            </a:r>
            <a:endParaRPr lang="en-IN" sz="1600" dirty="0"/>
          </a:p>
        </p:txBody>
      </p:sp>
    </p:spTree>
    <p:extLst>
      <p:ext uri="{BB962C8B-B14F-4D97-AF65-F5344CB8AC3E}">
        <p14:creationId xmlns:p14="http://schemas.microsoft.com/office/powerpoint/2010/main" val="294723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CD1BE3-4D91-C0D8-948F-2DB0EE48513A}"/>
              </a:ext>
            </a:extLst>
          </p:cNvPr>
          <p:cNvSpPr txBox="1"/>
          <p:nvPr/>
        </p:nvSpPr>
        <p:spPr>
          <a:xfrm>
            <a:off x="440267" y="1545156"/>
            <a:ext cx="8551334" cy="3539430"/>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दर्द का इलाज दर्द निवारक और गर्म सिंकाई से किया जाना चाहिए।</a:t>
            </a:r>
          </a:p>
          <a:p>
            <a:pPr marL="342900" lvl="0" indent="-342900" algn="just">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 यदि रोगी सदमे की स्थिति में है, तो अंतःशिरा द्रव दिया जाना चाहिए।</a:t>
            </a:r>
          </a:p>
          <a:p>
            <a:pPr marL="342900" lvl="0" indent="-342900" algn="just">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 यदि हाइपोक्सिया हो, तो 0₂ दिया जाना चाहिए।</a:t>
            </a:r>
          </a:p>
          <a:p>
            <a:pPr marL="342900" lvl="0" indent="-342900" algn="just">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 इंजेक्शन: सेफ्ट्रिएक्सोन 1 ग्राम, शुरुआत में दिन में दो बार अंतःशिरा/अंशकालिक।</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00634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CA0304-996F-462A-A7BA-08F5A4A2BEA7}"/>
              </a:ext>
            </a:extLst>
          </p:cNvPr>
          <p:cNvSpPr txBox="1"/>
          <p:nvPr/>
        </p:nvSpPr>
        <p:spPr>
          <a:xfrm>
            <a:off x="186267" y="207434"/>
            <a:ext cx="8902700" cy="5509200"/>
          </a:xfrm>
          <a:prstGeom prst="rect">
            <a:avLst/>
          </a:prstGeom>
          <a:noFill/>
        </p:spPr>
        <p:txBody>
          <a:bodyPr wrap="square" rtlCol="0">
            <a:spAutoFit/>
          </a:bodyPr>
          <a:lstStyle/>
          <a:p>
            <a:pPr lvl="0" algn="ctr">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वातस्फीति</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परिभाषा:- ऊतक का गैसीय फैलाव वातस्फीति कहलाता है।</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कारण:- वातस्फीति क्रोनिक ब्रोंकाइटिस या ब्रोन्कियल अस्थमा के बाद होती है।</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विकृति:- वातस्फीति में, एल्वियोली अत्यधिक फैल जाती हैं और बाहरी एल्वियोलर सेप्टा में व्यवधान उत्पन्न होता है, जिससे बुलै (ऊंचा घाव, जिसमें द्रव होता है) हो सकता है।</a:t>
            </a:r>
          </a:p>
          <a:p>
            <a:pPr marL="342900" lvl="0" indent="-342900">
              <a:buFont typeface="Symbol" panose="05050102010706020507" pitchFamily="18" charset="2"/>
              <a:buChar char=""/>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उन्नत मामलों में, फैलाव के साथ फुफ्फुसीय उच्च रक्तचाप उत्पन्न हो सकता है।</a:t>
            </a:r>
            <a:endParaRPr lang="en-IN" sz="1400" dirty="0">
              <a:solidFill>
                <a:srgbClr val="002060"/>
              </a:solidFill>
            </a:endParaRPr>
          </a:p>
        </p:txBody>
      </p:sp>
    </p:spTree>
    <p:extLst>
      <p:ext uri="{BB962C8B-B14F-4D97-AF65-F5344CB8AC3E}">
        <p14:creationId xmlns:p14="http://schemas.microsoft.com/office/powerpoint/2010/main" val="341508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E164CC-0D63-11C3-A47A-21C50A0BA203}"/>
              </a:ext>
            </a:extLst>
          </p:cNvPr>
          <p:cNvSpPr txBox="1"/>
          <p:nvPr/>
        </p:nvSpPr>
        <p:spPr>
          <a:xfrm>
            <a:off x="397932" y="284672"/>
            <a:ext cx="8271615" cy="6001643"/>
          </a:xfrm>
          <a:prstGeom prst="rect">
            <a:avLst/>
          </a:prstGeom>
          <a:noFill/>
        </p:spPr>
        <p:txBody>
          <a:bodyPr wrap="square" rtlCol="0">
            <a:spAutoFit/>
          </a:bodyPr>
          <a:lstStyle/>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संकेत और लक्षण:-</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1- यह स्थिति धीरे-धीरे विकसित होती है और छाती बैरल के आकार की हो जाती है।</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2- श्वसन श्वास कष्ट, हालाँकि श्वसन मांसपेशियाँ कार्यशील स्थिति में होती हैं,</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डायफ्राम पर दबाव पड़ता है और प्लीहा यकृत बड़ा हो जाता है।</a:t>
            </a:r>
          </a:p>
          <a:p>
            <a:pPr lvl="0" algn="just">
              <a:tabLst>
                <a:tab pos="914400" algn="l"/>
              </a:tabLst>
            </a:pPr>
            <a:r>
              <a:rPr lang="hi-IN"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3- क्रोनिक ब्रोंकाइटिस के संकेत</a:t>
            </a:r>
            <a:endParaRPr lang="en-IN" sz="32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lvl="0" algn="just">
              <a:tabLst>
                <a:tab pos="914400" algn="l"/>
              </a:tabLst>
            </a:pPr>
            <a:r>
              <a:rPr lang="en-IN" sz="3200" dirty="0">
                <a:solidFill>
                  <a:srgbClr val="002060"/>
                </a:solidFill>
              </a:rPr>
              <a:t>4. </a:t>
            </a:r>
            <a:r>
              <a:rPr lang="hi-IN" sz="3200" dirty="0">
                <a:solidFill>
                  <a:srgbClr val="002060"/>
                </a:solidFill>
              </a:rPr>
              <a:t>वज़न में कमी, पीलापन और नीलापन।</a:t>
            </a:r>
          </a:p>
          <a:p>
            <a:pPr lvl="0" algn="just">
              <a:tabLst>
                <a:tab pos="914400" algn="l"/>
              </a:tabLst>
            </a:pPr>
            <a:r>
              <a:rPr lang="hi-IN" sz="3200" dirty="0">
                <a:solidFill>
                  <a:srgbClr val="002060"/>
                </a:solidFill>
              </a:rPr>
              <a:t>5- लगातार खांसी, घरघराहट और हाइपोक्सिया।</a:t>
            </a:r>
          </a:p>
          <a:p>
            <a:pPr lvl="0" algn="just">
              <a:tabLst>
                <a:tab pos="914400" algn="l"/>
              </a:tabLst>
            </a:pPr>
            <a:r>
              <a:rPr lang="hi-IN" sz="3200" dirty="0">
                <a:solidFill>
                  <a:srgbClr val="002060"/>
                </a:solidFill>
              </a:rPr>
              <a:t>6- श्वसन संक्रमण (वेंट्रिकुलर विफलता) और हृदय विफलता के कारण मृत्यु हो सकती है।</a:t>
            </a:r>
            <a:endParaRPr lang="en-IN" sz="3200" dirty="0">
              <a:solidFill>
                <a:srgbClr val="002060"/>
              </a:solidFill>
            </a:endParaRPr>
          </a:p>
        </p:txBody>
      </p:sp>
    </p:spTree>
    <p:extLst>
      <p:ext uri="{BB962C8B-B14F-4D97-AF65-F5344CB8AC3E}">
        <p14:creationId xmlns:p14="http://schemas.microsoft.com/office/powerpoint/2010/main" val="312097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D304D5-7685-6716-5E14-2A240944AC82}"/>
              </a:ext>
            </a:extLst>
          </p:cNvPr>
          <p:cNvSpPr txBox="1"/>
          <p:nvPr/>
        </p:nvSpPr>
        <p:spPr>
          <a:xfrm>
            <a:off x="511115" y="465826"/>
            <a:ext cx="8391345" cy="4339650"/>
          </a:xfrm>
          <a:prstGeom prst="rect">
            <a:avLst/>
          </a:prstGeom>
          <a:noFill/>
        </p:spPr>
        <p:txBody>
          <a:bodyPr wrap="square" rtlCol="0">
            <a:spAutoFit/>
          </a:bodyPr>
          <a:lstStyle/>
          <a:p>
            <a:pPr lvl="0" algn="just">
              <a:tabLst>
                <a:tab pos="914400" algn="l"/>
              </a:tabLst>
            </a:pP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सामान्य उपचार:-</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1- तीव्र वृद्धि के दौरान रोगी को बिस्तर पर ही रहना चाहिए।</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2- अधिक वज़न को नियंत्रित किया जाना चाहिए।</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3- साँस लेने के व्यायाम को प्रोत्साहित करें।</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4- इंजेक्शन: सेफ्ट्रिएक्सोन, शुरुआत में 1 ग्राम बीडी (</a:t>
            </a:r>
            <a:r>
              <a:rPr lang="en-US"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IV) </a:t>
            </a: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 दिनों तक।</a:t>
            </a:r>
          </a:p>
          <a:p>
            <a:pPr lvl="0" algn="just">
              <a:tabLst>
                <a:tab pos="914400" algn="l"/>
              </a:tabLst>
            </a:pPr>
            <a:r>
              <a:rPr lang="hi-IN"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5- श्वसन संकट होने पर ब्रोंको डाइलेटर।</a:t>
            </a:r>
            <a:endParaRPr lang="en-IN" dirty="0">
              <a:solidFill>
                <a:srgbClr val="002060"/>
              </a:solidFill>
            </a:endParaRPr>
          </a:p>
        </p:txBody>
      </p:sp>
    </p:spTree>
    <p:extLst>
      <p:ext uri="{BB962C8B-B14F-4D97-AF65-F5344CB8AC3E}">
        <p14:creationId xmlns:p14="http://schemas.microsoft.com/office/powerpoint/2010/main" val="72972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F03A5-46F3-B0A0-04EC-88626C3248AD}"/>
              </a:ext>
            </a:extLst>
          </p:cNvPr>
          <p:cNvSpPr txBox="1"/>
          <p:nvPr/>
        </p:nvSpPr>
        <p:spPr>
          <a:xfrm>
            <a:off x="562874" y="1865609"/>
            <a:ext cx="7802592" cy="1224951"/>
          </a:xfrm>
          <a:prstGeom prst="rect">
            <a:avLst/>
          </a:prstGeom>
          <a:noFill/>
        </p:spPr>
        <p:txBody>
          <a:bodyPr wrap="square" rtlCol="0">
            <a:spAutoFit/>
          </a:bodyPr>
          <a:lstStyle/>
          <a:p>
            <a:pPr marL="228600" algn="just">
              <a:lnSpc>
                <a:spcPct val="115000"/>
              </a:lnSpc>
              <a:spcAft>
                <a:spcPts val="1000"/>
              </a:spcAft>
              <a:tabLst>
                <a:tab pos="4457700" algn="l"/>
              </a:tabLst>
            </a:pPr>
            <a:r>
              <a:rPr lang="hi-IN" sz="3200" u="sng" dirty="0">
                <a:solidFill>
                  <a:srgbClr val="00B0F0"/>
                </a:solidFill>
                <a:latin typeface="Calibri" panose="020F0502020204030204" pitchFamily="34" charset="0"/>
                <a:ea typeface="Times New Roman" panose="02020603050405020304" pitchFamily="18" charset="0"/>
                <a:cs typeface="Mangal" panose="02040503050203030202" pitchFamily="18" charset="0"/>
              </a:rPr>
              <a:t>परिभाषा: सांस लेने में तकलीफ या सांस लेने में कठिनाई के साथ हवा की कमी महसूस होना।</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3355284" y="634975"/>
            <a:ext cx="2154757" cy="584775"/>
          </a:xfrm>
          <a:prstGeom prst="rect">
            <a:avLst/>
          </a:prstGeom>
          <a:noFill/>
        </p:spPr>
        <p:txBody>
          <a:bodyPr wrap="none" rtlCol="0">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संकट</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descr="Illustration of 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868" y="3242709"/>
            <a:ext cx="6223000" cy="344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1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AD27C-3789-FA66-8318-FA62DF8F4065}"/>
              </a:ext>
            </a:extLst>
          </p:cNvPr>
          <p:cNvSpPr txBox="1"/>
          <p:nvPr/>
        </p:nvSpPr>
        <p:spPr>
          <a:xfrm>
            <a:off x="863600" y="1138767"/>
            <a:ext cx="7806268" cy="3900620"/>
          </a:xfrm>
          <a:prstGeom prst="rect">
            <a:avLst/>
          </a:prstGeom>
          <a:noFill/>
        </p:spPr>
        <p:txBody>
          <a:bodyPr wrap="square">
            <a:spAutoFit/>
          </a:bodyPr>
          <a:lstStyle/>
          <a:p>
            <a:pPr lvl="0" algn="just">
              <a:lnSpc>
                <a:spcPct val="150000"/>
              </a:lnSpc>
              <a:tabLst>
                <a:tab pos="914400" algn="l"/>
              </a:tabLst>
            </a:pP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6- CO₂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नार्कोसिस को रोकने के लिए </a:t>
            </a:r>
            <a:r>
              <a:rPr lang="en-US"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O₂ </a:t>
            </a: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को 2 से 4 लीटर प्रति मिनट की दर से लगातार दिया जाना चाहिए।</a:t>
            </a:r>
          </a:p>
          <a:p>
            <a:pPr lvl="0" algn="just">
              <a:lnSpc>
                <a:spcPct val="150000"/>
              </a:lnSpc>
              <a:tabLst>
                <a:tab pos="9144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7- भाप लेना सहायक होता है।</a:t>
            </a:r>
          </a:p>
          <a:p>
            <a:pPr lvl="0" algn="just">
              <a:lnSpc>
                <a:spcPct val="150000"/>
              </a:lnSpc>
              <a:tabLst>
                <a:tab pos="9144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8- खांसी की दवा दी जानी चाहिए।</a:t>
            </a:r>
          </a:p>
          <a:p>
            <a:pPr lvl="0" algn="just">
              <a:lnSpc>
                <a:spcPct val="150000"/>
              </a:lnSpc>
              <a:tabLst>
                <a:tab pos="914400" algn="l"/>
              </a:tabLst>
            </a:pPr>
            <a:r>
              <a:rPr lang="hi-IN" sz="2800" dirty="0">
                <a:solidFill>
                  <a:srgbClr val="002060"/>
                </a:solidFill>
                <a:latin typeface="Calibri" panose="020F0502020204030204" pitchFamily="34" charset="0"/>
                <a:ea typeface="Times New Roman" panose="02020603050405020304" pitchFamily="18" charset="0"/>
                <a:cs typeface="Mangal" panose="02040503050203030202" pitchFamily="18" charset="0"/>
              </a:rPr>
              <a:t>9- प्रेडनिसोलोन की 10 से 100 मिलीग्राम की गोली प्रतिदिन विभाजित खुराक में दी जानी चाहिए।</a:t>
            </a:r>
            <a:endParaRPr lang="en-IN"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8207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hi-IN" sz="5400" b="1" cap="all" dirty="0">
                <a:ln w="9000" cmpd="sng">
                  <a:solidFill>
                    <a:srgbClr val="FF0000"/>
                  </a:solidFill>
                  <a:prstDash val="solid"/>
                </a:ln>
                <a:solidFill>
                  <a:srgbClr val="FF0000"/>
                </a:solidFill>
                <a:effectLst>
                  <a:reflection blurRad="12700" stA="28000" endPos="45000" dist="1000" dir="5400000" sy="-100000" algn="bl" rotWithShape="0"/>
                </a:effectLst>
              </a:rPr>
              <a:t>कोई प्रश्न</a:t>
            </a:r>
            <a:endPar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86778795"/>
      </p:ext>
    </p:extLst>
  </p:cSld>
  <p:clrMapOvr>
    <a:masterClrMapping/>
  </p:clrMapOvr>
  <p:transition>
    <p:fade/>
    <p:sndAc>
      <p:stSnd>
        <p:snd r:embed="rId3" name="bomb.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183854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0F03A5-46F3-B0A0-04EC-88626C3248AD}"/>
              </a:ext>
            </a:extLst>
          </p:cNvPr>
          <p:cNvSpPr txBox="1"/>
          <p:nvPr/>
        </p:nvSpPr>
        <p:spPr>
          <a:xfrm>
            <a:off x="562874" y="1255985"/>
            <a:ext cx="7802592" cy="3913700"/>
          </a:xfrm>
          <a:prstGeom prst="rect">
            <a:avLst/>
          </a:prstGeom>
          <a:noFill/>
        </p:spPr>
        <p:txBody>
          <a:bodyPr wrap="square" rtlCol="0">
            <a:spAutoFit/>
          </a:bodyPr>
          <a:lstStyle/>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ऑक्सीजन और कार्बन डाइऑक्साइड के आदान-प्रदान की क्षमता को प्रभावित करता है।</a:t>
            </a:r>
          </a:p>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सभी प्रकार की साँस लेने की कठिनाइयों के सामान्य लक्षण और संकेत।</a:t>
            </a:r>
          </a:p>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तेज़, कठिन साँस लेना, साँस फूलना और हवा न मिलने का एहसास।</a:t>
            </a:r>
          </a:p>
          <a:p>
            <a:pPr marL="685800" indent="-457200" algn="just">
              <a:lnSpc>
                <a:spcPct val="115000"/>
              </a:lnSpc>
              <a:spcAft>
                <a:spcPts val="1000"/>
              </a:spcAft>
              <a:buFont typeface="Arial" pitchFamily="34" charset="0"/>
              <a:buChar char="•"/>
            </a:pPr>
            <a:r>
              <a:rPr lang="hi-IN" sz="2800" dirty="0">
                <a:solidFill>
                  <a:srgbClr val="00B050"/>
                </a:solidFill>
                <a:latin typeface="Calibri" panose="020F0502020204030204" pitchFamily="34" charset="0"/>
                <a:ea typeface="Times New Roman" panose="02020603050405020304" pitchFamily="18" charset="0"/>
                <a:cs typeface="Mangal" panose="02040503050203030202" pitchFamily="18" charset="0"/>
              </a:rPr>
              <a:t>त्वचा और श्लेष्मा झिल्लियों का रंग नीला पड़ना।</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3276987" y="184025"/>
            <a:ext cx="2374368" cy="622158"/>
          </a:xfrm>
          <a:prstGeom prst="rect">
            <a:avLst/>
          </a:prstGeom>
        </p:spPr>
        <p:txBody>
          <a:bodyPr wrap="none">
            <a:spAutoFit/>
          </a:bodyPr>
          <a:lstStyle/>
          <a:p>
            <a:pPr marL="228600"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संकट</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11274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7840"/>
            <a:ext cx="8314267" cy="662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8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4AE864-99C0-2842-F8A1-3A718AEB32CA}"/>
              </a:ext>
            </a:extLst>
          </p:cNvPr>
          <p:cNvSpPr txBox="1"/>
          <p:nvPr/>
        </p:nvSpPr>
        <p:spPr>
          <a:xfrm>
            <a:off x="457199" y="987416"/>
            <a:ext cx="8144933" cy="5016758"/>
          </a:xfrm>
          <a:prstGeom prst="rect">
            <a:avLst/>
          </a:prstGeom>
          <a:noFill/>
        </p:spPr>
        <p:txBody>
          <a:bodyPr wrap="square" rtlCol="0">
            <a:spAutoFit/>
          </a:bodyPr>
          <a:lstStyle/>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बिना साँस लिए</a:t>
            </a: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पूरे वाक्य बोलने में असमर्थता</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साँस लेने में शोर</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साँस लेने के लिए सहायक मांसपेशियों का </a:t>
            </a:r>
            <a:r>
              <a:rPr lang="en-IN" sz="3200" dirty="0">
                <a:latin typeface="Calibri" panose="020F0502020204030204" pitchFamily="34" charset="0"/>
                <a:ea typeface="Times New Roman" panose="02020603050405020304" pitchFamily="18" charset="0"/>
                <a:cs typeface="Mangal" panose="02040503050203030202" pitchFamily="18" charset="0"/>
              </a:rPr>
              <a:t>    </a:t>
            </a:r>
          </a:p>
          <a:p>
            <a:pPr marL="179388" indent="269875" algn="just">
              <a:tabLst>
                <a:tab pos="4457700" algn="l"/>
              </a:tabLst>
            </a:pP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उपयोग</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तिपाई की स्थिति, आगे की ओर झुकना,</a:t>
            </a:r>
          </a:p>
          <a:p>
            <a:pPr marL="179388" indent="269875" algn="just">
              <a:tabLst>
                <a:tab pos="4457700" algn="l"/>
              </a:tabLst>
            </a:pP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सीधा बैठना</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असामान्य श्वास दर या पैटर्न</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बढ़ी हुई नाड़ी दर</a:t>
            </a:r>
          </a:p>
          <a:p>
            <a:pPr marL="179388" indent="269875" algn="jus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 त्वचा का रंग खराब (सियानोटिक, पीला या राख </a:t>
            </a:r>
            <a:r>
              <a:rPr lang="en-IN" sz="3200" dirty="0">
                <a:latin typeface="Calibri" panose="020F0502020204030204" pitchFamily="34" charset="0"/>
                <a:ea typeface="Times New Roman" panose="02020603050405020304" pitchFamily="18" charset="0"/>
                <a:cs typeface="Mangal" panose="02040503050203030202" pitchFamily="18" charset="0"/>
              </a:rPr>
              <a:t> </a:t>
            </a:r>
          </a:p>
          <a:p>
            <a:pPr marL="179388" indent="269875" algn="just">
              <a:tabLst>
                <a:tab pos="4457700" algn="l"/>
              </a:tabLst>
            </a:pPr>
            <a:r>
              <a:rPr lang="en-IN" sz="3200" dirty="0">
                <a:latin typeface="Calibri" panose="020F0502020204030204" pitchFamily="34" charset="0"/>
                <a:ea typeface="Times New Roman" panose="02020603050405020304" pitchFamily="18" charset="0"/>
                <a:cs typeface="Mangal" panose="02040503050203030202" pitchFamily="18" charset="0"/>
              </a:rPr>
              <a:t>    </a:t>
            </a:r>
            <a:r>
              <a:rPr lang="hi-IN" sz="3200" dirty="0">
                <a:latin typeface="Calibri" panose="020F0502020204030204" pitchFamily="34" charset="0"/>
                <a:ea typeface="Times New Roman" panose="02020603050405020304" pitchFamily="18" charset="0"/>
                <a:cs typeface="Mangal" panose="02040503050203030202" pitchFamily="18" charset="0"/>
              </a:rPr>
              <a:t>जैसा)</a:t>
            </a:r>
            <a:endParaRPr lang="en-IN"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76780" y="93117"/>
            <a:ext cx="3058851" cy="584775"/>
          </a:xfrm>
          <a:prstGeom prst="rect">
            <a:avLst/>
          </a:prstGeom>
          <a:noFill/>
        </p:spPr>
        <p:txBody>
          <a:bodyPr wrap="none" rtlCol="0">
            <a:spAutoFit/>
          </a:bodyPr>
          <a:lstStyle/>
          <a:p>
            <a:r>
              <a:rPr lang="hi-IN"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संकेत और लक्षण</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423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9A0735-0088-2EB2-E053-D867251C8C6B}"/>
              </a:ext>
            </a:extLst>
          </p:cNvPr>
          <p:cNvSpPr txBox="1"/>
          <p:nvPr/>
        </p:nvSpPr>
        <p:spPr>
          <a:xfrm>
            <a:off x="601382" y="960278"/>
            <a:ext cx="8297093" cy="5529719"/>
          </a:xfrm>
          <a:prstGeom prst="rect">
            <a:avLst/>
          </a:prstGeom>
          <a:noFill/>
        </p:spPr>
        <p:txBody>
          <a:bodyPr wrap="square" rtlCol="0">
            <a:spAutoFit/>
          </a:bodyPr>
          <a:lstStyle/>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सार्वभौमिक सावधानियाँ बरतें और घटनास्थल को सुरक्षित रखें।</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1) रोगी को दूषित क्षेत्र से दूर ले जाएँ (यदि कारण विषाक्त उत्पाद का साँस लेना है)।</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2) रोगी की साँस लेने की जाँच करें, यह निर्धारित करने के लिए कि क्या वह पर्याप्त है। यदि आवश्यक हो, तो कृत्रिम वेंटिलेशन प्रदान करें। वायुमार्ग खुला रखें।</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3) प्रतिक्रिया देने वाले रोगी को आरामदायक स्थिति में, आमतौर पर सीधा बैठाकर, लिटाएँ।</a:t>
            </a:r>
          </a:p>
          <a:p>
            <a:pPr algn="just">
              <a:spcAft>
                <a:spcPts val="1000"/>
              </a:spcAft>
              <a:tabLst>
                <a:tab pos="4457700" algn="l"/>
              </a:tabLst>
            </a:pPr>
            <a:r>
              <a:rPr lang="hi-IN" sz="3200" dirty="0">
                <a:latin typeface="Calibri" panose="020F0502020204030204" pitchFamily="34" charset="0"/>
                <a:ea typeface="Times New Roman" panose="02020603050405020304" pitchFamily="18" charset="0"/>
                <a:cs typeface="Mangal" panose="02040503050203030202" pitchFamily="18" charset="0"/>
              </a:rPr>
              <a:t>4) उच्च प्रवाह वाली ऑक्सीजन दें।</a:t>
            </a:r>
            <a:endParaRPr lang="en-IN" sz="3200" dirty="0">
              <a:solidFill>
                <a:srgbClr val="C00000"/>
              </a:solidFill>
            </a:endParaRPr>
          </a:p>
        </p:txBody>
      </p:sp>
      <p:sp>
        <p:nvSpPr>
          <p:cNvPr id="3" name="Rectangle 2"/>
          <p:cNvSpPr/>
          <p:nvPr/>
        </p:nvSpPr>
        <p:spPr>
          <a:xfrm>
            <a:off x="2200804" y="255601"/>
            <a:ext cx="4674678" cy="584775"/>
          </a:xfrm>
          <a:prstGeom prst="rect">
            <a:avLst/>
          </a:prstGeom>
        </p:spPr>
        <p:txBody>
          <a:bodyPr wrap="none">
            <a:spAutoFit/>
          </a:bodyPr>
          <a:lstStyle/>
          <a:p>
            <a:pPr algn="just">
              <a:spcAft>
                <a:spcPts val="1000"/>
              </a:spcAft>
              <a:tabLst>
                <a:tab pos="4457700" algn="l"/>
              </a:tabLst>
            </a:pPr>
            <a:r>
              <a:rPr lang="hi-IN"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श्वसन संकट के लिए प्रबंधन</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5619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2E334F-7278-DFFD-F0A9-F2332FB65D81}"/>
              </a:ext>
            </a:extLst>
          </p:cNvPr>
          <p:cNvSpPr txBox="1"/>
          <p:nvPr/>
        </p:nvSpPr>
        <p:spPr>
          <a:xfrm>
            <a:off x="401129" y="353683"/>
            <a:ext cx="8126083" cy="5386090"/>
          </a:xfrm>
          <a:prstGeom prst="rect">
            <a:avLst/>
          </a:prstGeom>
          <a:noFill/>
        </p:spPr>
        <p:txBody>
          <a:bodyPr wrap="square" rtlCol="0">
            <a:spAutoFit/>
          </a:bodyPr>
          <a:lstStyle/>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5) भावनात्मक सहारा देकर मरीज़ को दिलासा और आश्वस्त करें।</a:t>
            </a:r>
          </a:p>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6) अगर घरघराहट हो, तो 2 मिली एस्थैलिन रेस्पिरेटर सॉल्यूशन + 1 मिली नॉर्मल सलाइन (यदि उपलब्ध हो) के साथ नेबुलाइज़ेशन दें, अन्यथा डेरिफिलिन 1 एम्पियर </a:t>
            </a:r>
            <a:r>
              <a:rPr lang="en-US" sz="2800" dirty="0">
                <a:latin typeface="Calibri" panose="020F0502020204030204" pitchFamily="34" charset="0"/>
                <a:ea typeface="Times New Roman" panose="02020603050405020304" pitchFamily="18" charset="0"/>
                <a:cs typeface="Mangal" panose="02040503050203030202" pitchFamily="18" charset="0"/>
              </a:rPr>
              <a:t>IM/IV </a:t>
            </a:r>
            <a:r>
              <a:rPr lang="hi-IN" sz="2800" dirty="0">
                <a:latin typeface="Calibri" panose="020F0502020204030204" pitchFamily="34" charset="0"/>
                <a:ea typeface="Times New Roman" panose="02020603050405020304" pitchFamily="18" charset="0"/>
                <a:cs typeface="Mangal" panose="02040503050203030202" pitchFamily="18" charset="0"/>
              </a:rPr>
              <a:t>और डेक्सा 2 मिली </a:t>
            </a:r>
            <a:r>
              <a:rPr lang="en-US" sz="2800" dirty="0">
                <a:latin typeface="Calibri" panose="020F0502020204030204" pitchFamily="34" charset="0"/>
                <a:ea typeface="Times New Roman" panose="02020603050405020304" pitchFamily="18" charset="0"/>
                <a:cs typeface="Mangal" panose="02040503050203030202" pitchFamily="18" charset="0"/>
              </a:rPr>
              <a:t>IM/IV </a:t>
            </a:r>
            <a:r>
              <a:rPr lang="hi-IN" sz="2800" dirty="0">
                <a:latin typeface="Calibri" panose="020F0502020204030204" pitchFamily="34" charset="0"/>
                <a:ea typeface="Times New Roman" panose="02020603050405020304" pitchFamily="18" charset="0"/>
                <a:cs typeface="Mangal" panose="02040503050203030202" pitchFamily="18" charset="0"/>
              </a:rPr>
              <a:t>इंजेक्शन तुरंत दें।</a:t>
            </a:r>
          </a:p>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7) सीओपीडी के मामले में, ब्रॉड स्पेक्ट्रम एंटीबायोटिक जैसे कैप.एमॉक्स 500 मि.ग्रा. 8 घंटे या कैप.ऑगमेंटिन 625 मि.ग्रा. 8 घंटे देना शुरू करें।</a:t>
            </a:r>
          </a:p>
          <a:p>
            <a:pPr marL="271463" indent="-271463"/>
            <a:endParaRPr lang="hi-IN" sz="2800" dirty="0">
              <a:latin typeface="Calibri" panose="020F0502020204030204" pitchFamily="34" charset="0"/>
              <a:ea typeface="Times New Roman" panose="02020603050405020304" pitchFamily="18" charset="0"/>
              <a:cs typeface="Mangal" panose="02040503050203030202" pitchFamily="18" charset="0"/>
            </a:endParaRPr>
          </a:p>
          <a:p>
            <a:pPr marL="271463" indent="-271463"/>
            <a:r>
              <a:rPr lang="hi-IN" sz="2800" dirty="0">
                <a:latin typeface="Calibri" panose="020F0502020204030204" pitchFamily="34" charset="0"/>
                <a:ea typeface="Times New Roman" panose="02020603050405020304" pitchFamily="18" charset="0"/>
                <a:cs typeface="Mangal" panose="02040503050203030202" pitchFamily="18" charset="0"/>
              </a:rPr>
              <a:t>मरीज को जल्द से जल्द अस्पताल ले जाएँ।</a:t>
            </a:r>
            <a:endParaRPr lang="en-US" sz="2800" dirty="0">
              <a:latin typeface="Calibri" panose="020F0502020204030204" pitchFamily="34" charset="0"/>
              <a:ea typeface="Times New Roman" panose="02020603050405020304" pitchFamily="18" charset="0"/>
              <a:cs typeface="Mangal" panose="02040503050203030202" pitchFamily="18" charset="0"/>
            </a:endParaRPr>
          </a:p>
          <a:p>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4858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2500</Words>
  <Application>Microsoft Office PowerPoint</Application>
  <PresentationFormat>On-screen Show (4:3)</PresentationFormat>
  <Paragraphs>203</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श्वसन संबंधी आपात स्थितियाँ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NDRF MEDICAL</cp:lastModifiedBy>
  <cp:revision>103</cp:revision>
  <dcterms:created xsi:type="dcterms:W3CDTF">2022-05-11T05:48:08Z</dcterms:created>
  <dcterms:modified xsi:type="dcterms:W3CDTF">2025-12-20T07:56:46Z</dcterms:modified>
</cp:coreProperties>
</file>