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77" r:id="rId12"/>
    <p:sldId id="265" r:id="rId13"/>
    <p:sldId id="278" r:id="rId14"/>
    <p:sldId id="266" r:id="rId15"/>
    <p:sldId id="279" r:id="rId16"/>
    <p:sldId id="267" r:id="rId17"/>
    <p:sldId id="268" r:id="rId18"/>
    <p:sldId id="269" r:id="rId19"/>
    <p:sldId id="281" r:id="rId20"/>
    <p:sldId id="270" r:id="rId21"/>
    <p:sldId id="271" r:id="rId22"/>
    <p:sldId id="272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3031B-9394-489D-A985-1BE300A3A5F2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6F0AD-846F-4700-B612-003CCA3C68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120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ECG as a powerful yet limited diagnostic tool in clinical medicine.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diagnostic pitfalls.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Illustrate common sources of technical and human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Encourage cautious interpretation.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Stress need for integrated diagnostic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Provide guidance for quality improvement.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technological advances improving ECG utility.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Conclude the ECG lecture series.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Set the context for ECG’s clinical role.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Summarize key uses of ECG in clinical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preventive and monitoring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ECG’s role in emergency settings.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Emphasize diagnostic importance in conduction disorders.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Show ECG’s role in ongoing patient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Highlight non-cardiac conditions identifiable via ECG.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Summarize major benefits.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B8F210-AA8C-13A5-C2E4-5B5667A4F7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45454" y="0"/>
            <a:ext cx="129854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i-IN" sz="4800" b="1" dirty="0">
                <a:solidFill>
                  <a:srgbClr val="00B050"/>
                </a:solidFill>
              </a:rPr>
              <a:t>ईसीजी की सीमाएं और उपयोग</a:t>
            </a:r>
            <a:endParaRPr sz="4800" b="1" dirty="0">
              <a:solidFill>
                <a:srgbClr val="00B05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C5B2722-BE69-E25A-A76B-DB41E863087B}"/>
              </a:ext>
            </a:extLst>
          </p:cNvPr>
          <p:cNvSpPr>
            <a:spLocks noGrp="1"/>
          </p:cNvSpPr>
          <p:nvPr/>
        </p:nvSpPr>
        <p:spPr>
          <a:xfrm>
            <a:off x="2215572" y="969818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i-IN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सबक -16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0775" y="5540188"/>
            <a:ext cx="213360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)</a:t>
            </a:r>
            <a:r>
              <a:rPr lang="en-IN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kjk</a:t>
            </a:r>
            <a:endParaRPr lang="en-IN" sz="4000" b="1" dirty="0" smtClean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go0@eSfMd</a:t>
            </a:r>
            <a:endParaRPr lang="en-IN" sz="4000" b="1" dirty="0" smtClean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izeksn</a:t>
            </a:r>
            <a:r>
              <a:rPr lang="en-US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dqekj</a:t>
            </a:r>
            <a:endParaRPr lang="en-US" sz="4000" b="1" dirty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561508"/>
            <a:ext cx="8229600" cy="1143000"/>
          </a:xfrm>
        </p:spPr>
        <p:txBody>
          <a:bodyPr/>
          <a:lstStyle/>
          <a:p>
            <a:r>
              <a:rPr lang="hi-IN" b="1" dirty="0"/>
              <a:t>प्रणालीगत रोगों में ईसीजी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0051"/>
            <a:ext cx="8229600" cy="3016624"/>
          </a:xfrm>
        </p:spPr>
        <p:txBody>
          <a:bodyPr/>
          <a:lstStyle/>
          <a:p>
            <a:pPr marL="0" indent="0">
              <a:buNone/>
            </a:pPr>
            <a:r>
              <a:rPr dirty="0">
                <a:solidFill>
                  <a:srgbClr val="FF0000"/>
                </a:solidFill>
              </a:rPr>
              <a:t>• </a:t>
            </a:r>
            <a:r>
              <a:rPr lang="hi-IN" dirty="0">
                <a:solidFill>
                  <a:srgbClr val="FF0000"/>
                </a:solidFill>
              </a:rPr>
              <a:t>इलेक्ट्रोलाइट गड़बड़ी (</a:t>
            </a:r>
            <a:r>
              <a:rPr lang="en-IN" dirty="0">
                <a:solidFill>
                  <a:srgbClr val="FF0000"/>
                </a:solidFill>
              </a:rPr>
              <a:t>K⁺, Ca²⁺)</a:t>
            </a:r>
          </a:p>
          <a:p>
            <a:pPr marL="0" indent="0">
              <a:buNone/>
            </a:pPr>
            <a:r>
              <a:rPr dirty="0">
                <a:solidFill>
                  <a:srgbClr val="00B0F0"/>
                </a:solidFill>
              </a:rPr>
              <a:t>• </a:t>
            </a:r>
            <a:r>
              <a:rPr lang="hi-IN" dirty="0">
                <a:solidFill>
                  <a:srgbClr val="00B0F0"/>
                </a:solidFill>
              </a:rPr>
              <a:t>थायराइड विकार</a:t>
            </a:r>
            <a:endParaRPr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rgbClr val="7030A0"/>
                </a:solidFill>
              </a:rPr>
              <a:t>• </a:t>
            </a:r>
            <a:r>
              <a:rPr lang="hi-IN" dirty="0">
                <a:solidFill>
                  <a:srgbClr val="7030A0"/>
                </a:solidFill>
              </a:rPr>
              <a:t>फुफ्फुसीय अन्त: शल्यता</a:t>
            </a:r>
            <a:endParaRPr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rgbClr val="00B0F0"/>
                </a:solidFill>
              </a:rPr>
              <a:t>• </a:t>
            </a:r>
            <a:r>
              <a:rPr lang="hi-IN" dirty="0">
                <a:solidFill>
                  <a:srgbClr val="00B0F0"/>
                </a:solidFill>
              </a:rPr>
              <a:t>पेरिकार्डिटिस और मायोकार्डिटिस</a:t>
            </a:r>
            <a:endParaRPr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hi-IN" b="1" dirty="0">
                <a:solidFill>
                  <a:srgbClr val="FF0000"/>
                </a:solidFill>
              </a:rPr>
              <a:t>ईसीजी के लाभ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447800"/>
            <a:ext cx="7010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dirty="0"/>
              <a:t>एक ईसीजी यह पता लगाने में मदद कर सकता है: </a:t>
            </a:r>
            <a:endParaRPr lang="en-IN" sz="3200" dirty="0"/>
          </a:p>
          <a:p>
            <a:r>
              <a:rPr lang="hi-IN" sz="3200" dirty="0"/>
              <a:t>अतालता - जहां दिल बहुत धीरे-धीरे, बहुत जल्दी या अनियमित रूप से धड़कता है। </a:t>
            </a:r>
            <a:endParaRPr lang="en-IN" sz="3200" dirty="0"/>
          </a:p>
          <a:p>
            <a:r>
              <a:rPr lang="hi-IN" sz="3200" dirty="0"/>
              <a:t>कोरोनरी हृदय रोग - जहां वसायुक्त पदार्थों के निर्माण से हृदय की रक्त आपूर्ति अवरुद्ध या बाधित होती है।</a:t>
            </a:r>
            <a:endParaRPr lang="en-IN" sz="3200" dirty="0"/>
          </a:p>
          <a:p>
            <a:r>
              <a:rPr lang="hi-IN" sz="3200" dirty="0"/>
              <a:t>दिल का दौरा - जहां हृदय को रक्त की आपूर्ति अचानक अवरुद्ध हो जाती है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873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ईसीजी के लाभ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>
                <a:solidFill>
                  <a:srgbClr val="00B050"/>
                </a:solidFill>
              </a:rPr>
              <a:t>• </a:t>
            </a:r>
            <a:r>
              <a:rPr lang="hi-IN" dirty="0"/>
              <a:t>सरल, सस्ता और गैर-इनवेसिव
• तत्काल परिणाम प्रदान करता है
• धारावाहिक निगरानी के लिए उपयोगी
• व्यापक रूप से उपलब्ध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75236" cy="1143000"/>
          </a:xfrm>
        </p:spPr>
        <p:txBody>
          <a:bodyPr>
            <a:normAutofit fontScale="90000"/>
          </a:bodyPr>
          <a:lstStyle/>
          <a:p>
            <a:r>
              <a:rPr lang="hi-IN" sz="4000" b="1" dirty="0">
                <a:solidFill>
                  <a:srgbClr val="FF0000"/>
                </a:solidFill>
              </a:rPr>
              <a:t>ईसीजी का उपयोग करने के नुकसान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199" y="1828800"/>
            <a:ext cx="83958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i-IN" sz="3200" dirty="0"/>
              <a:t>यह कंजेस्टिव दिल की विफलता का निश्चित निदान प्रदान नहीं कर सकता है। </a:t>
            </a:r>
            <a:endParaRPr lang="en-I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i-IN" sz="3200" dirty="0"/>
              <a:t>संज्ञाहरण या सर्जिकल प्रक्रियाओं के दौरान रोग का निदान अप्रत्याशित है।</a:t>
            </a:r>
            <a:endParaRPr lang="en-I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i-IN" sz="3200" dirty="0"/>
              <a:t>हृदय कक्ष की दीवार की मोटाई को मापा नहीं जा सकता है। </a:t>
            </a:r>
            <a:endParaRPr lang="en-I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i-IN" sz="3200" dirty="0"/>
              <a:t>हृदय वाल्व, एंडोकार्डियम या पेरीकार्डियम के रोगों का निदान नहीं किया जा सकता है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0615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556"/>
            <a:ext cx="8229600" cy="1143000"/>
          </a:xfrm>
        </p:spPr>
        <p:txBody>
          <a:bodyPr/>
          <a:lstStyle/>
          <a:p>
            <a:r>
              <a:rPr lang="hi-IN" b="1" dirty="0">
                <a:solidFill>
                  <a:srgbClr val="C00000"/>
                </a:solidFill>
              </a:rPr>
              <a:t>ईसीजी की सीमाएं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2907"/>
            <a:ext cx="8229600" cy="319591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>
                <a:solidFill>
                  <a:srgbClr val="7030A0"/>
                </a:solidFill>
              </a:rPr>
              <a:t>सीमित संवेदनशीलता और विशिष्टता</a:t>
            </a:r>
            <a:endParaRPr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dirty="0"/>
              <a:t>• </a:t>
            </a:r>
            <a:r>
              <a:rPr lang="hi-IN" dirty="0">
                <a:solidFill>
                  <a:srgbClr val="00B0F0"/>
                </a:solidFill>
              </a:rPr>
              <a:t>यांत्रिक कार्य का आकलन नहीं कर सकता</a:t>
            </a:r>
            <a:endParaRPr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dirty="0"/>
              <a:t>• </a:t>
            </a:r>
            <a:r>
              <a:rPr lang="hi-IN" dirty="0">
                <a:solidFill>
                  <a:srgbClr val="00B050"/>
                </a:solidFill>
              </a:rPr>
              <a:t>प्रारंभिक इस्किमिया या रोधगलन में सामान्य दिखाई दे सकता है</a:t>
            </a:r>
            <a:endParaRPr lang="en-IN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dirty="0"/>
              <a:t>•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lang="hi-IN" dirty="0">
                <a:solidFill>
                  <a:srgbClr val="002060"/>
                </a:solidFill>
              </a:rPr>
              <a:t>विरूपण साक्ष्य हस्तक्षेप संभव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hi-IN" b="1" dirty="0">
                <a:solidFill>
                  <a:srgbClr val="FF0000"/>
                </a:solidFill>
              </a:rPr>
              <a:t>ईसीजी की समस्या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182" y="1606927"/>
            <a:ext cx="8132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dirty="0"/>
              <a:t>एक असामान्य ईसीजी का मतलब कई चीजें हो सकता है। </a:t>
            </a:r>
            <a:endParaRPr lang="en-I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i-IN" sz="3200" dirty="0"/>
              <a:t>कभी-कभी ईसीजी असामान्यता हृदय की लय का एक सामान्य रूपांतर होता है, जो आपके स्वास्थ्य को प्रभावित नहीं करता है। </a:t>
            </a:r>
            <a:endParaRPr lang="en-I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i-IN" sz="3200" dirty="0"/>
              <a:t>अन्य समय में, एक असामान्य ईसीजी एक चिकित्सा आपातकाल का संकेत दे सकता है, जैसे कि मायोकार्डियल रोधगलन/दिल का दौरा या खतरनाक अतालता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7036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0" y="713909"/>
            <a:ext cx="8229600" cy="1143000"/>
          </a:xfrm>
        </p:spPr>
        <p:txBody>
          <a:bodyPr/>
          <a:lstStyle/>
          <a:p>
            <a:r>
              <a:rPr lang="hi-IN" b="1" dirty="0">
                <a:solidFill>
                  <a:srgbClr val="FF0000"/>
                </a:solidFill>
              </a:rPr>
              <a:t>त्रुटि के स्रोत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47" y="2675966"/>
            <a:ext cx="8229600" cy="2407024"/>
          </a:xfrm>
        </p:spPr>
        <p:txBody>
          <a:bodyPr/>
          <a:lstStyle/>
          <a:p>
            <a:pPr marL="0" indent="0">
              <a:buNone/>
            </a:pPr>
            <a:r>
              <a:rPr dirty="0">
                <a:solidFill>
                  <a:srgbClr val="00B0F0"/>
                </a:solidFill>
              </a:rPr>
              <a:t>• </a:t>
            </a:r>
            <a:r>
              <a:rPr lang="hi-IN" dirty="0"/>
              <a:t>खराब लीड प्लेसमेंट
• रोगी की आवाजाही या विद्युत हस्तक्षेप
• अप्रशिक्षित कर्मियों द्वारा गलत व्याख्या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>
                <a:solidFill>
                  <a:srgbClr val="FF0000"/>
                </a:solidFill>
              </a:rPr>
              <a:t>व्याख्या चुनौतियाँ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0" y="2093260"/>
            <a:ext cx="8229600" cy="3151094"/>
          </a:xfrm>
        </p:spPr>
        <p:txBody>
          <a:bodyPr/>
          <a:lstStyle/>
          <a:p>
            <a:pPr marL="0" indent="0">
              <a:buNone/>
            </a:pPr>
            <a:r>
              <a:rPr dirty="0">
                <a:solidFill>
                  <a:srgbClr val="00B0F0"/>
                </a:solidFill>
              </a:rPr>
              <a:t>• </a:t>
            </a:r>
            <a:r>
              <a:rPr lang="hi-IN" dirty="0"/>
              <a:t>रोगों के बीच अतिव्यापी पैटर्न
• दर से संबंधित परिवर्तन
• दवाओं का प्रभाव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i-IN" b="1" dirty="0">
                <a:solidFill>
                  <a:srgbClr val="00B050"/>
                </a:solidFill>
              </a:rPr>
              <a:t>पूरक निदान</a:t>
            </a:r>
            <a:br>
              <a:rPr lang="hi-IN" b="1" dirty="0">
                <a:solidFill>
                  <a:srgbClr val="00B050"/>
                </a:solidFill>
              </a:rPr>
            </a:br>
            <a:r>
              <a:rPr lang="hi-IN" b="1" dirty="0">
                <a:solidFill>
                  <a:srgbClr val="00B050"/>
                </a:solidFill>
              </a:rPr>
              <a:t> उपकरण</a:t>
            </a:r>
            <a:endParaRPr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lang="hi-IN" dirty="0">
                <a:solidFill>
                  <a:srgbClr val="002060"/>
                </a:solidFill>
              </a:rPr>
              <a:t>इकोकार्डियोग्राफी: संरचनात्मक मूल्यांकन
• कार्डियक एंजाइम: जैव रासायनिक पुष्टि
• एमआरआई/सीटी: शारीरिक विवरण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4287452-8219-B69A-FA25-8D5EF736D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167137"/>
              </p:ext>
            </p:extLst>
          </p:nvPr>
        </p:nvGraphicFramePr>
        <p:xfrm>
          <a:off x="540328" y="1166091"/>
          <a:ext cx="8229600" cy="544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999">
                  <a:extLst>
                    <a:ext uri="{9D8B030D-6E8A-4147-A177-3AD203B41FA5}">
                      <a16:colId xmlns:a16="http://schemas.microsoft.com/office/drawing/2014/main" xmlns="" val="3672151366"/>
                    </a:ext>
                  </a:extLst>
                </a:gridCol>
                <a:gridCol w="2558473">
                  <a:extLst>
                    <a:ext uri="{9D8B030D-6E8A-4147-A177-3AD203B41FA5}">
                      <a16:colId xmlns:a16="http://schemas.microsoft.com/office/drawing/2014/main" xmlns="" val="3879463625"/>
                    </a:ext>
                  </a:extLst>
                </a:gridCol>
                <a:gridCol w="2050473">
                  <a:extLst>
                    <a:ext uri="{9D8B030D-6E8A-4147-A177-3AD203B41FA5}">
                      <a16:colId xmlns:a16="http://schemas.microsoft.com/office/drawing/2014/main" xmlns="" val="2745779950"/>
                    </a:ext>
                  </a:extLst>
                </a:gridCol>
                <a:gridCol w="2350655">
                  <a:extLst>
                    <a:ext uri="{9D8B030D-6E8A-4147-A177-3AD203B41FA5}">
                      <a16:colId xmlns:a16="http://schemas.microsoft.com/office/drawing/2014/main" xmlns="" val="421435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/>
                        <a:t>Feature</a:t>
                      </a:r>
                      <a:endParaRPr lang="en-IN" sz="1600" dirty="0"/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/>
                        <a:t>Echocardiography</a:t>
                      </a:r>
                      <a:endParaRPr lang="en-IN" sz="1600" dirty="0"/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/>
                        <a:t>Cardiac Enzymes</a:t>
                      </a:r>
                      <a:endParaRPr lang="en-IN" sz="1600" dirty="0"/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/>
                        <a:t>MRI / CT</a:t>
                      </a:r>
                      <a:endParaRPr lang="en-IN" sz="1600" dirty="0"/>
                    </a:p>
                  </a:txBody>
                  <a:tcPr marL="44372" marR="44372" marT="22186" marB="22186" anchor="ctr"/>
                </a:tc>
                <a:extLst>
                  <a:ext uri="{0D108BD9-81ED-4DB2-BD59-A6C34878D82A}">
                    <a16:rowId xmlns:a16="http://schemas.microsoft.com/office/drawing/2014/main" xmlns="" val="2526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/>
                        <a:t>Principle</a:t>
                      </a:r>
                      <a:endParaRPr lang="en-IN" sz="1600" dirty="0"/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Uses ultrasound waves to visualize cardiac structures and function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Measures biochemical markers released from damaged heart muscle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Uses magnetic fields (MRI) or X-rays (CT) to obtain detailed anatomical images</a:t>
                      </a:r>
                    </a:p>
                  </a:txBody>
                  <a:tcPr marL="44372" marR="44372" marT="22186" marB="22186" anchor="ctr"/>
                </a:tc>
                <a:extLst>
                  <a:ext uri="{0D108BD9-81ED-4DB2-BD59-A6C34878D82A}">
                    <a16:rowId xmlns:a16="http://schemas.microsoft.com/office/drawing/2014/main" xmlns="" val="2262558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/>
                        <a:t>Primary Use</a:t>
                      </a:r>
                      <a:endParaRPr lang="en-IN" sz="1600" dirty="0"/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Assess cardiac anatomy, motion, and valve function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Detect myocardial injury or infarction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Evaluate myocardial structure, perfusion, and vascular anatomy</a:t>
                      </a:r>
                    </a:p>
                  </a:txBody>
                  <a:tcPr marL="44372" marR="44372" marT="22186" marB="22186" anchor="ctr"/>
                </a:tc>
                <a:extLst>
                  <a:ext uri="{0D108BD9-81ED-4DB2-BD59-A6C34878D82A}">
                    <a16:rowId xmlns:a16="http://schemas.microsoft.com/office/drawing/2014/main" xmlns="" val="946899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/>
                        <a:t>Key Findings</a:t>
                      </a:r>
                      <a:endParaRPr lang="en-IN" sz="1600" dirty="0"/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/>
                        <a:t>Wall motion abnormalities, valvular lesions, ejection fraction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Elevated troponin, CK-MB, LDH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/>
                        <a:t>Myocardial </a:t>
                      </a:r>
                      <a:r>
                        <a:rPr lang="en-IN" sz="1600" dirty="0" err="1"/>
                        <a:t>edema</a:t>
                      </a:r>
                      <a:r>
                        <a:rPr lang="en-IN" sz="1600" dirty="0"/>
                        <a:t>, fibrosis, coronary artery anatomy</a:t>
                      </a:r>
                    </a:p>
                  </a:txBody>
                  <a:tcPr marL="44372" marR="44372" marT="22186" marB="22186" anchor="ctr"/>
                </a:tc>
                <a:extLst>
                  <a:ext uri="{0D108BD9-81ED-4DB2-BD59-A6C34878D82A}">
                    <a16:rowId xmlns:a16="http://schemas.microsoft.com/office/drawing/2014/main" xmlns="" val="216122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/>
                        <a:t>Invasiveness</a:t>
                      </a:r>
                      <a:endParaRPr lang="en-IN" sz="1600"/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/>
                        <a:t>Non-invasive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/>
                        <a:t>Minimally invasive (blood test)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/>
                        <a:t>Non-invasive (MRI) / low invasive (contrast CT)</a:t>
                      </a:r>
                    </a:p>
                  </a:txBody>
                  <a:tcPr marL="44372" marR="44372" marT="22186" marB="22186" anchor="ctr"/>
                </a:tc>
                <a:extLst>
                  <a:ext uri="{0D108BD9-81ED-4DB2-BD59-A6C34878D82A}">
                    <a16:rowId xmlns:a16="http://schemas.microsoft.com/office/drawing/2014/main" xmlns="" val="243266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/>
                        <a:t>Speed</a:t>
                      </a:r>
                      <a:endParaRPr lang="en-IN" sz="1600" dirty="0"/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/>
                        <a:t>Rapid (bedside)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/>
                        <a:t>Rapid (lab-dependent)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Moderate (takes longer, especially MRI)</a:t>
                      </a:r>
                    </a:p>
                  </a:txBody>
                  <a:tcPr marL="44372" marR="44372" marT="22186" marB="22186" anchor="ctr"/>
                </a:tc>
                <a:extLst>
                  <a:ext uri="{0D108BD9-81ED-4DB2-BD59-A6C34878D82A}">
                    <a16:rowId xmlns:a16="http://schemas.microsoft.com/office/drawing/2014/main" xmlns="" val="2803209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/>
                        <a:t>Availability</a:t>
                      </a:r>
                      <a:endParaRPr lang="en-IN" sz="1600"/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/>
                        <a:t>Widely available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/>
                        <a:t>Widely available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/>
                        <a:t>Limited in some </a:t>
                      </a:r>
                      <a:r>
                        <a:rPr lang="en-IN" sz="1600" dirty="0" err="1"/>
                        <a:t>centers</a:t>
                      </a:r>
                      <a:endParaRPr lang="en-IN" sz="1600" dirty="0"/>
                    </a:p>
                  </a:txBody>
                  <a:tcPr marL="44372" marR="44372" marT="22186" marB="22186" anchor="ctr"/>
                </a:tc>
                <a:extLst>
                  <a:ext uri="{0D108BD9-81ED-4DB2-BD59-A6C34878D82A}">
                    <a16:rowId xmlns:a16="http://schemas.microsoft.com/office/drawing/2014/main" xmlns="" val="37552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/>
                        <a:t>Advantages</a:t>
                      </a:r>
                      <a:endParaRPr lang="en-IN" sz="1600" dirty="0"/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Real-time functional assessment, safe, inexpensive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Simple, highly specific for myocardial injury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High spatial resolution, tissue characterization</a:t>
                      </a:r>
                    </a:p>
                  </a:txBody>
                  <a:tcPr marL="44372" marR="44372" marT="22186" marB="22186" anchor="ctr"/>
                </a:tc>
                <a:extLst>
                  <a:ext uri="{0D108BD9-81ED-4DB2-BD59-A6C34878D82A}">
                    <a16:rowId xmlns:a16="http://schemas.microsoft.com/office/drawing/2014/main" xmlns="" val="162822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/>
                        <a:t>Limitations</a:t>
                      </a:r>
                      <a:endParaRPr lang="en-IN" sz="1600"/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/>
                        <a:t>Operator-dependent, limited acoustic windows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/>
                        <a:t>No structural information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Expensive, contraindicated with some implants, radiation (CT)</a:t>
                      </a:r>
                    </a:p>
                  </a:txBody>
                  <a:tcPr marL="44372" marR="44372" marT="22186" marB="22186" anchor="ctr"/>
                </a:tc>
                <a:extLst>
                  <a:ext uri="{0D108BD9-81ED-4DB2-BD59-A6C34878D82A}">
                    <a16:rowId xmlns:a16="http://schemas.microsoft.com/office/drawing/2014/main" xmlns="" val="40150003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D6DE6A-9817-6EC5-53B6-D19A98D492FD}"/>
              </a:ext>
            </a:extLst>
          </p:cNvPr>
          <p:cNvSpPr txBox="1"/>
          <p:nvPr/>
        </p:nvSpPr>
        <p:spPr>
          <a:xfrm>
            <a:off x="540328" y="374134"/>
            <a:ext cx="72459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2400" dirty="0">
                <a:solidFill>
                  <a:srgbClr val="FF0000"/>
                </a:solidFill>
              </a:rPr>
              <a:t>तौर-तरीकों की तुलना इकोकार्डियोग्राफी, कार्डियक एंजाइम और एमआरआई/सीटी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3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>
                <a:solidFill>
                  <a:srgbClr val="00B050"/>
                </a:solidFill>
              </a:rPr>
              <a:t>उद्देश्य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i-IN" dirty="0">
                <a:solidFill>
                  <a:srgbClr val="002060"/>
                </a:solidFill>
              </a:rPr>
              <a:t>इस मॉड्यूल के अंत तक, आप निम्न में सक्षम होंगे</a:t>
            </a:r>
            <a:r>
              <a:rPr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dirty="0">
                <a:solidFill>
                  <a:srgbClr val="00B0F0"/>
                </a:solidFill>
              </a:rPr>
              <a:t>• </a:t>
            </a:r>
            <a:r>
              <a:rPr lang="hi-IN" dirty="0">
                <a:solidFill>
                  <a:srgbClr val="00B0F0"/>
                </a:solidFill>
              </a:rPr>
              <a:t>ईसीजी के नैदानिक उपयोगों की व्याख्या करें</a:t>
            </a:r>
            <a:endParaRPr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rgbClr val="7030A0"/>
                </a:solidFill>
              </a:rPr>
              <a:t>• </a:t>
            </a:r>
            <a:r>
              <a:rPr lang="hi-IN" dirty="0">
                <a:solidFill>
                  <a:srgbClr val="7030A0"/>
                </a:solidFill>
              </a:rPr>
              <a:t>ईसीजी व्याख्या की सीमाओं और नुकसान की पहचान करें</a:t>
            </a:r>
            <a:endParaRPr lang="en-IN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rgbClr val="92D050"/>
                </a:solidFill>
              </a:rPr>
              <a:t>• </a:t>
            </a:r>
            <a:r>
              <a:rPr lang="hi-IN" dirty="0">
                <a:solidFill>
                  <a:srgbClr val="92D050"/>
                </a:solidFill>
              </a:rPr>
              <a:t>ईसीजी को अन्य नैदानिक उपकरणों के साथ एकीकृत करने के महत्व को समझें</a:t>
            </a:r>
            <a:endParaRPr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hi-IN" b="1" dirty="0">
                <a:solidFill>
                  <a:srgbClr val="00B0F0"/>
                </a:solidFill>
              </a:rPr>
              <a:t>ईसीजी सटीकता में सुधार</a:t>
            </a:r>
            <a:endParaRPr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35" y="2697771"/>
            <a:ext cx="8229600" cy="2188602"/>
          </a:xfrm>
        </p:spPr>
        <p:txBody>
          <a:bodyPr/>
          <a:lstStyle/>
          <a:p>
            <a:pPr marL="0" indent="0">
              <a:buNone/>
            </a:pPr>
            <a:r>
              <a:rPr dirty="0">
                <a:solidFill>
                  <a:srgbClr val="00B050"/>
                </a:solidFill>
              </a:rPr>
              <a:t>• </a:t>
            </a:r>
            <a:r>
              <a:rPr lang="hi-IN" dirty="0">
                <a:solidFill>
                  <a:srgbClr val="00B050"/>
                </a:solidFill>
              </a:rPr>
              <a:t>मानकीकृत इलेक्ट्रोड प्लेसमेंट
• ईसीजी मशीनों का नियमित अंशांकन
• सटीक व्याख्या के लिए प्रशिक्षण</a:t>
            </a:r>
            <a:endParaRPr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>
                <a:solidFill>
                  <a:srgbClr val="00B0F0"/>
                </a:solidFill>
              </a:rPr>
              <a:t>भविष्य के विकास</a:t>
            </a:r>
            <a:endParaRPr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>
                <a:solidFill>
                  <a:srgbClr val="002060"/>
                </a:solidFill>
              </a:rPr>
              <a:t>• </a:t>
            </a:r>
            <a:r>
              <a:rPr lang="hi-IN" dirty="0">
                <a:solidFill>
                  <a:srgbClr val="002060"/>
                </a:solidFill>
              </a:rPr>
              <a:t>एआई-सहायता प्राप्त ईसीजी विश्लेषण
• पहनने योग्य ईसीजी तकनीक
• रिमोट टेली-ईसीजी निगरानी</a:t>
            </a:r>
            <a:endParaRPr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>
                <a:solidFill>
                  <a:srgbClr val="00B050"/>
                </a:solidFill>
              </a:rPr>
              <a:t>सारांश</a:t>
            </a:r>
            <a:endParaRPr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>
                <a:solidFill>
                  <a:srgbClr val="00B0F0"/>
                </a:solidFill>
              </a:rPr>
              <a:t>• </a:t>
            </a:r>
            <a:r>
              <a:rPr lang="hi-IN" dirty="0"/>
              <a:t>ईसीजी हृदय निदान के लिए अमूल्य है लेकिन इसकी सीमाएं हैं
• सटीक व्याख्या के लिए नैदानिक सहसंबंध की आवश्यकता होती है
• अन्य परीक्षणों के साथ एकीकरण नैदानिक आत्मविश्वास को बढ़ाता है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97CD1-D9C1-0F58-620E-252A778D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57500"/>
            <a:ext cx="8229600" cy="3009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i-IN" sz="8000" b="1" dirty="0">
                <a:solidFill>
                  <a:srgbClr val="FF0000"/>
                </a:solidFill>
              </a:rPr>
              <a:t>कोई भी प्रश्न</a:t>
            </a: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4138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A8C1D0-F71D-B81A-2F16-9719A6941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E717A-4AAE-EFE4-647E-F9C57339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 algn="ctr">
              <a:buNone/>
            </a:pPr>
            <a:r>
              <a:rPr lang="hi-IN" sz="8000" b="1" dirty="0">
                <a:solidFill>
                  <a:srgbClr val="00B050"/>
                </a:solidFill>
              </a:rPr>
              <a:t>धन्यवाद</a:t>
            </a:r>
            <a:endParaRPr lang="en-IN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8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>
                <a:solidFill>
                  <a:srgbClr val="00B050"/>
                </a:solidFill>
              </a:rPr>
              <a:t>परिचय</a:t>
            </a:r>
            <a:endParaRPr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>
                <a:solidFill>
                  <a:srgbClr val="002060"/>
                </a:solidFill>
              </a:rPr>
              <a:t>इलेक्ट्रोकार्डियोग्राफी (ईसीजी) एक मौलिक, गैर-इनवेसिव डायग्नोस्टिक टूल है जिसका उपयोग हृदय की विद्युत गतिविधि का आकलन करने के लिए किया जाता है।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>
                <a:solidFill>
                  <a:srgbClr val="00B0F0"/>
                </a:solidFill>
              </a:rPr>
              <a:t>ईसीजी के प्राथमिक उपयोग</a:t>
            </a:r>
            <a:endParaRPr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>
                <a:solidFill>
                  <a:srgbClr val="00B050"/>
                </a:solidFill>
              </a:rPr>
              <a:t>• </a:t>
            </a:r>
            <a:r>
              <a:rPr lang="hi-IN" dirty="0">
                <a:solidFill>
                  <a:srgbClr val="00B050"/>
                </a:solidFill>
              </a:rPr>
              <a:t>अतालता का निदान</a:t>
            </a:r>
            <a:endParaRPr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i-IN" dirty="0">
                <a:solidFill>
                  <a:srgbClr val="FF0000"/>
                </a:solidFill>
              </a:rPr>
              <a:t>• रोधगलन का पता लगाना</a:t>
            </a:r>
            <a:endParaRPr lang="en-I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rgbClr val="7030A0"/>
                </a:solidFill>
              </a:rPr>
              <a:t>• </a:t>
            </a:r>
            <a:r>
              <a:rPr lang="hi-IN" dirty="0">
                <a:solidFill>
                  <a:srgbClr val="7030A0"/>
                </a:solidFill>
              </a:rPr>
              <a:t>चालन असामान्यताओं का आकलन</a:t>
            </a:r>
            <a:endParaRPr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rgbClr val="00B0F0"/>
                </a:solidFill>
              </a:rPr>
              <a:t>• </a:t>
            </a:r>
            <a:r>
              <a:rPr lang="hi-IN" dirty="0">
                <a:solidFill>
                  <a:srgbClr val="00B0F0"/>
                </a:solidFill>
              </a:rPr>
              <a:t>इलेक्ट्रोलाइट असंतुलन का मूल्यांकन</a:t>
            </a:r>
            <a:endParaRPr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rgbClr val="002060"/>
                </a:solidFill>
              </a:rPr>
              <a:t>• </a:t>
            </a:r>
            <a:r>
              <a:rPr lang="hi-IN" dirty="0">
                <a:solidFill>
                  <a:srgbClr val="002060"/>
                </a:solidFill>
              </a:rPr>
              <a:t>हृदय चिकित्सा की निगरानी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896"/>
            <a:ext cx="8229600" cy="1143000"/>
          </a:xfrm>
        </p:spPr>
        <p:txBody>
          <a:bodyPr/>
          <a:lstStyle/>
          <a:p>
            <a:r>
              <a:rPr lang="hi-IN" b="1" dirty="0">
                <a:solidFill>
                  <a:srgbClr val="00B050"/>
                </a:solidFill>
              </a:rPr>
              <a:t>स्क्रीनिंग और निगरानी</a:t>
            </a:r>
            <a:endParaRPr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1188"/>
            <a:ext cx="8229600" cy="2398059"/>
          </a:xfrm>
        </p:spPr>
        <p:txBody>
          <a:bodyPr/>
          <a:lstStyle/>
          <a:p>
            <a:pPr marL="0" indent="0">
              <a:buNone/>
            </a:pPr>
            <a:r>
              <a:rPr dirty="0">
                <a:solidFill>
                  <a:srgbClr val="00B0F0"/>
                </a:solidFill>
              </a:rPr>
              <a:t>• </a:t>
            </a:r>
            <a:r>
              <a:rPr lang="hi-IN" dirty="0">
                <a:solidFill>
                  <a:srgbClr val="00B0F0"/>
                </a:solidFill>
              </a:rPr>
              <a:t>प्रीऑपरेटिव मूल्यांकन</a:t>
            </a:r>
            <a:endParaRPr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rgbClr val="7030A0"/>
                </a:solidFill>
              </a:rPr>
              <a:t>• </a:t>
            </a:r>
            <a:r>
              <a:rPr lang="hi-IN" dirty="0">
                <a:solidFill>
                  <a:srgbClr val="7030A0"/>
                </a:solidFill>
              </a:rPr>
              <a:t>उच्च जोखिम वाले रोगियों में नियमित जांच</a:t>
            </a:r>
            <a:endParaRPr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rgbClr val="92D050"/>
                </a:solidFill>
              </a:rPr>
              <a:t>• </a:t>
            </a:r>
            <a:r>
              <a:rPr lang="hi-IN" dirty="0">
                <a:solidFill>
                  <a:srgbClr val="92D050"/>
                </a:solidFill>
              </a:rPr>
              <a:t>एनेस्थीसिया और क्रिटिकल केयर के दौरान निगरानी</a:t>
            </a:r>
            <a:endParaRPr lang="en-IN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767706"/>
            <a:ext cx="8229600" cy="1143000"/>
          </a:xfrm>
        </p:spPr>
        <p:txBody>
          <a:bodyPr>
            <a:normAutofit/>
          </a:bodyPr>
          <a:lstStyle/>
          <a:p>
            <a:r>
              <a:rPr lang="hi-IN" sz="4000" b="1" dirty="0">
                <a:solidFill>
                  <a:srgbClr val="FF0000"/>
                </a:solidFill>
                <a:latin typeface="+mn-lt"/>
              </a:rPr>
              <a:t>आपातकालीन चिकित्सा अनुप्रयोग</a:t>
            </a:r>
            <a:endParaRPr lang="en-IN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4311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dirty="0">
                <a:solidFill>
                  <a:srgbClr val="00B0F0"/>
                </a:solidFill>
              </a:rPr>
              <a:t>• </a:t>
            </a:r>
            <a:r>
              <a:rPr lang="hi-IN" dirty="0">
                <a:solidFill>
                  <a:srgbClr val="00B0F0"/>
                </a:solidFill>
              </a:rPr>
              <a:t>जीवन-धमकाने वाली अतालता की तेजी से पहचान</a:t>
            </a:r>
            <a:endParaRPr lang="en-IN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rgbClr val="00B050"/>
                </a:solidFill>
              </a:rPr>
              <a:t>• </a:t>
            </a:r>
            <a:r>
              <a:rPr lang="hi-IN" dirty="0">
                <a:solidFill>
                  <a:srgbClr val="00B050"/>
                </a:solidFill>
              </a:rPr>
              <a:t>एसटी-एलिवेशन एमआई डिटेक्शन</a:t>
            </a:r>
            <a:endParaRPr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rgbClr val="7030A0"/>
                </a:solidFill>
              </a:rPr>
              <a:t>• </a:t>
            </a:r>
            <a:r>
              <a:rPr lang="hi-IN" dirty="0">
                <a:solidFill>
                  <a:srgbClr val="7030A0"/>
                </a:solidFill>
              </a:rPr>
              <a:t>कार्डियक अरेस्ट में पुनर्जीवन का मार्गदर्शन करना</a:t>
            </a:r>
            <a:endParaRPr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i-IN" b="1" dirty="0">
                <a:solidFill>
                  <a:srgbClr val="00B0F0"/>
                </a:solidFill>
              </a:rPr>
              <a:t>हृदय चालन प्रणाली</a:t>
            </a:r>
            <a:br>
              <a:rPr lang="hi-IN" b="1" dirty="0">
                <a:solidFill>
                  <a:srgbClr val="00B0F0"/>
                </a:solidFill>
              </a:rPr>
            </a:br>
            <a:r>
              <a:rPr lang="hi-IN" b="1" dirty="0">
                <a:solidFill>
                  <a:srgbClr val="00B0F0"/>
                </a:solidFill>
              </a:rPr>
              <a:t> विकारों</a:t>
            </a:r>
            <a:endParaRPr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39472"/>
            <a:ext cx="8465127" cy="2209800"/>
          </a:xfrm>
        </p:spPr>
        <p:txBody>
          <a:bodyPr>
            <a:normAutofit/>
          </a:bodyPr>
          <a:lstStyle/>
          <a:p>
            <a:r>
              <a:rPr lang="hi-IN" dirty="0">
                <a:solidFill>
                  <a:srgbClr val="7030A0"/>
                </a:solidFill>
              </a:rPr>
              <a:t>एवी ब्लॉक, बंडल शाखा ब्लॉकों का पता लगाना
पेसमेकर फ़ंक्शन का मूल्यांकन
ईसीजी प्लेसहोल्डर चालन दोष दिखा रहा है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4034118"/>
            <a:ext cx="5862919" cy="245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GHT AND LEFT BUNDLE BRANCH B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6" y="1679576"/>
            <a:ext cx="7297271" cy="41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ABC94-8708-F957-40B5-498FF42EFCC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dirty="0">
                <a:solidFill>
                  <a:srgbClr val="00B050"/>
                </a:solidFill>
              </a:rPr>
              <a:t>हृदय चालन प्रणाली विकार</a:t>
            </a:r>
            <a:endParaRPr lang="en-IN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5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चिकित्सीय उपयोग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>
                <a:solidFill>
                  <a:srgbClr val="00B050"/>
                </a:solidFill>
              </a:rPr>
              <a:t>दवा प्रभाव की निगरानी (जैसे, </a:t>
            </a:r>
            <a:r>
              <a:rPr lang="en-IN" dirty="0">
                <a:solidFill>
                  <a:srgbClr val="00B050"/>
                </a:solidFill>
              </a:rPr>
              <a:t>digoxin, antiarrhythmics)</a:t>
            </a:r>
          </a:p>
          <a:p>
            <a:pPr marL="0" indent="0">
              <a:buNone/>
            </a:pPr>
            <a:r>
              <a:rPr dirty="0">
                <a:solidFill>
                  <a:srgbClr val="00B0F0"/>
                </a:solidFill>
              </a:rPr>
              <a:t>• </a:t>
            </a:r>
            <a:r>
              <a:rPr lang="hi-IN" dirty="0">
                <a:solidFill>
                  <a:srgbClr val="00B0F0"/>
                </a:solidFill>
              </a:rPr>
              <a:t>पेसमेकर और डिफिब्रिलेटर मूल्यांकन</a:t>
            </a:r>
            <a:endParaRPr dirty="0">
              <a:solidFill>
                <a:srgbClr val="00B0F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पेसमेकर ईसीजी के लिए प्लेसहोल्डर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1" y="3845859"/>
            <a:ext cx="4249270" cy="301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758</Words>
  <Application>Microsoft Office PowerPoint</Application>
  <PresentationFormat>On-screen Show (4:3)</PresentationFormat>
  <Paragraphs>130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ईसीजी की सीमाएं और उपयोग</vt:lpstr>
      <vt:lpstr>उद्देश्य</vt:lpstr>
      <vt:lpstr>परिचय</vt:lpstr>
      <vt:lpstr>ईसीजी के प्राथमिक उपयोग</vt:lpstr>
      <vt:lpstr>स्क्रीनिंग और निगरानी</vt:lpstr>
      <vt:lpstr>आपातकालीन चिकित्सा अनुप्रयोग</vt:lpstr>
      <vt:lpstr>हृदय चालन प्रणाली  विकारों</vt:lpstr>
      <vt:lpstr>PowerPoint Presentation</vt:lpstr>
      <vt:lpstr>चिकित्सीय उपयोग</vt:lpstr>
      <vt:lpstr>प्रणालीगत रोगों में ईसीजी</vt:lpstr>
      <vt:lpstr>ईसीजी के लाभ</vt:lpstr>
      <vt:lpstr>ईसीजी के लाभ</vt:lpstr>
      <vt:lpstr>ईसीजी का उपयोग करने के नुकसान</vt:lpstr>
      <vt:lpstr>ईसीजी की सीमाएं</vt:lpstr>
      <vt:lpstr>ईसीजी की समस्या</vt:lpstr>
      <vt:lpstr>त्रुटि के स्रोत</vt:lpstr>
      <vt:lpstr>व्याख्या चुनौतियाँ</vt:lpstr>
      <vt:lpstr>पूरक निदान  उपकरण</vt:lpstr>
      <vt:lpstr>PowerPoint Presentation</vt:lpstr>
      <vt:lpstr>ईसीजी सटीकता में सुधार</vt:lpstr>
      <vt:lpstr>भविष्य के विकास</vt:lpstr>
      <vt:lpstr>सारांश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Limitations and Uses of ECG</dc:title>
  <dc:subject/>
  <dc:creator/>
  <cp:keywords/>
  <dc:description>generated using python-pptx</dc:description>
  <cp:lastModifiedBy>NDRF MEDICAL</cp:lastModifiedBy>
  <cp:revision>15</cp:revision>
  <dcterms:created xsi:type="dcterms:W3CDTF">2013-01-27T09:14:16Z</dcterms:created>
  <dcterms:modified xsi:type="dcterms:W3CDTF">2025-12-20T06:28:45Z</dcterms:modified>
  <cp:category/>
</cp:coreProperties>
</file>