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6"/>
  </p:notesMasterIdLst>
  <p:sldIdLst>
    <p:sldId id="463" r:id="rId2"/>
    <p:sldId id="257" r:id="rId3"/>
    <p:sldId id="258" r:id="rId4"/>
    <p:sldId id="462" r:id="rId5"/>
    <p:sldId id="474" r:id="rId6"/>
    <p:sldId id="465" r:id="rId7"/>
    <p:sldId id="261" r:id="rId8"/>
    <p:sldId id="263" r:id="rId9"/>
    <p:sldId id="262" r:id="rId10"/>
    <p:sldId id="466" r:id="rId11"/>
    <p:sldId id="467" r:id="rId12"/>
    <p:sldId id="266" r:id="rId13"/>
    <p:sldId id="379" r:id="rId14"/>
    <p:sldId id="268" r:id="rId15"/>
    <p:sldId id="380" r:id="rId16"/>
    <p:sldId id="382" r:id="rId17"/>
    <p:sldId id="271" r:id="rId18"/>
    <p:sldId id="383" r:id="rId19"/>
    <p:sldId id="272" r:id="rId20"/>
    <p:sldId id="384" r:id="rId21"/>
    <p:sldId id="385" r:id="rId22"/>
    <p:sldId id="387" r:id="rId23"/>
    <p:sldId id="468" r:id="rId24"/>
    <p:sldId id="277" r:id="rId25"/>
    <p:sldId id="278" r:id="rId26"/>
    <p:sldId id="389" r:id="rId27"/>
    <p:sldId id="469" r:id="rId28"/>
    <p:sldId id="391" r:id="rId29"/>
    <p:sldId id="470" r:id="rId30"/>
    <p:sldId id="399" r:id="rId31"/>
    <p:sldId id="401" r:id="rId32"/>
    <p:sldId id="402" r:id="rId33"/>
    <p:sldId id="403" r:id="rId34"/>
    <p:sldId id="471" r:id="rId35"/>
    <p:sldId id="405" r:id="rId36"/>
    <p:sldId id="407" r:id="rId37"/>
    <p:sldId id="408" r:id="rId38"/>
    <p:sldId id="392" r:id="rId39"/>
    <p:sldId id="282" r:id="rId40"/>
    <p:sldId id="393" r:id="rId41"/>
    <p:sldId id="394" r:id="rId42"/>
    <p:sldId id="459" r:id="rId43"/>
    <p:sldId id="460" r:id="rId44"/>
    <p:sldId id="395" r:id="rId45"/>
    <p:sldId id="284" r:id="rId46"/>
    <p:sldId id="396" r:id="rId47"/>
    <p:sldId id="409" r:id="rId48"/>
    <p:sldId id="298" r:id="rId49"/>
    <p:sldId id="299" r:id="rId50"/>
    <p:sldId id="410" r:id="rId51"/>
    <p:sldId id="412" r:id="rId52"/>
    <p:sldId id="413" r:id="rId53"/>
    <p:sldId id="414" r:id="rId54"/>
    <p:sldId id="415" r:id="rId55"/>
    <p:sldId id="464" r:id="rId56"/>
    <p:sldId id="417" r:id="rId57"/>
    <p:sldId id="418" r:id="rId58"/>
    <p:sldId id="308" r:id="rId59"/>
    <p:sldId id="309" r:id="rId60"/>
    <p:sldId id="419" r:id="rId61"/>
    <p:sldId id="420" r:id="rId62"/>
    <p:sldId id="421" r:id="rId63"/>
    <p:sldId id="423" r:id="rId64"/>
    <p:sldId id="424" r:id="rId65"/>
    <p:sldId id="315" r:id="rId66"/>
    <p:sldId id="472" r:id="rId67"/>
    <p:sldId id="425" r:id="rId68"/>
    <p:sldId id="429" r:id="rId69"/>
    <p:sldId id="430" r:id="rId70"/>
    <p:sldId id="323" r:id="rId71"/>
    <p:sldId id="434" r:id="rId72"/>
    <p:sldId id="435" r:id="rId73"/>
    <p:sldId id="436" r:id="rId74"/>
    <p:sldId id="437" r:id="rId75"/>
    <p:sldId id="438" r:id="rId76"/>
    <p:sldId id="331" r:id="rId77"/>
    <p:sldId id="439" r:id="rId78"/>
    <p:sldId id="330" r:id="rId79"/>
    <p:sldId id="441" r:id="rId80"/>
    <p:sldId id="333" r:id="rId81"/>
    <p:sldId id="334" r:id="rId82"/>
    <p:sldId id="335" r:id="rId83"/>
    <p:sldId id="336" r:id="rId84"/>
    <p:sldId id="337" r:id="rId85"/>
    <p:sldId id="338" r:id="rId86"/>
    <p:sldId id="339" r:id="rId87"/>
    <p:sldId id="442" r:id="rId88"/>
    <p:sldId id="443" r:id="rId89"/>
    <p:sldId id="342" r:id="rId90"/>
    <p:sldId id="343" r:id="rId91"/>
    <p:sldId id="345" r:id="rId92"/>
    <p:sldId id="346" r:id="rId93"/>
    <p:sldId id="445" r:id="rId94"/>
    <p:sldId id="349" r:id="rId95"/>
    <p:sldId id="351" r:id="rId96"/>
    <p:sldId id="352" r:id="rId97"/>
    <p:sldId id="353" r:id="rId98"/>
    <p:sldId id="354" r:id="rId99"/>
    <p:sldId id="355" r:id="rId100"/>
    <p:sldId id="356" r:id="rId101"/>
    <p:sldId id="357" r:id="rId102"/>
    <p:sldId id="358" r:id="rId103"/>
    <p:sldId id="447" r:id="rId104"/>
    <p:sldId id="448" r:id="rId105"/>
    <p:sldId id="449" r:id="rId106"/>
    <p:sldId id="363" r:id="rId107"/>
    <p:sldId id="364" r:id="rId108"/>
    <p:sldId id="450" r:id="rId109"/>
    <p:sldId id="452" r:id="rId110"/>
    <p:sldId id="367" r:id="rId111"/>
    <p:sldId id="368" r:id="rId112"/>
    <p:sldId id="477" r:id="rId113"/>
    <p:sldId id="478" r:id="rId114"/>
    <p:sldId id="369" r:id="rId115"/>
    <p:sldId id="370" r:id="rId116"/>
    <p:sldId id="371" r:id="rId117"/>
    <p:sldId id="454" r:id="rId118"/>
    <p:sldId id="455" r:id="rId119"/>
    <p:sldId id="375" r:id="rId120"/>
    <p:sldId id="475" r:id="rId121"/>
    <p:sldId id="476" r:id="rId122"/>
    <p:sldId id="457" r:id="rId123"/>
    <p:sldId id="458" r:id="rId124"/>
    <p:sldId id="473"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19-12-2025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FBDCA078-03B5-F77E-372F-EAF585337D1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0352" y="22745"/>
            <a:ext cx="1364784" cy="120130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500043"/>
            <a:ext cx="7429552" cy="4616648"/>
          </a:xfrm>
          <a:prstGeom prst="rect">
            <a:avLst/>
          </a:prstGeom>
          <a:noFill/>
        </p:spPr>
        <p:txBody>
          <a:bodyPr wrap="square" rtlCol="0">
            <a:spAutoFit/>
          </a:bodyPr>
          <a:lstStyle/>
          <a:p>
            <a:pPr algn="ctr"/>
            <a:r>
              <a:rPr lang="en-US" sz="5400" b="1" dirty="0">
                <a:solidFill>
                  <a:srgbClr val="0070C0"/>
                </a:solidFill>
              </a:rPr>
              <a:t>Lesson-16</a:t>
            </a:r>
          </a:p>
          <a:p>
            <a:pPr algn="ctr"/>
            <a:endParaRPr lang="en-US" sz="1200" b="1" dirty="0">
              <a:solidFill>
                <a:srgbClr val="FF0000"/>
              </a:solidFill>
            </a:endParaRPr>
          </a:p>
          <a:p>
            <a:pPr algn="ctr"/>
            <a:endParaRPr lang="en-US" sz="1200" b="1" dirty="0">
              <a:solidFill>
                <a:srgbClr val="FF0000"/>
              </a:solidFill>
            </a:endParaRPr>
          </a:p>
          <a:p>
            <a:pPr algn="ctr"/>
            <a:r>
              <a:rPr lang="en-US" sz="5400" b="1" dirty="0">
                <a:solidFill>
                  <a:srgbClr val="7030A0"/>
                </a:solidFill>
              </a:rPr>
              <a:t>Basic Life Support (BLS) &amp;</a:t>
            </a:r>
          </a:p>
          <a:p>
            <a:pPr algn="ctr"/>
            <a:r>
              <a:rPr lang="en-US" sz="5400" b="1" dirty="0">
                <a:solidFill>
                  <a:srgbClr val="7030A0"/>
                </a:solidFill>
              </a:rPr>
              <a:t> Cardiopulmonary Resuscitation (CPR) </a:t>
            </a:r>
            <a:endParaRPr lang="en-US" sz="5400" dirty="0">
              <a:solidFill>
                <a:srgbClr val="7030A0"/>
              </a:solidFill>
            </a:endParaRPr>
          </a:p>
        </p:txBody>
      </p:sp>
      <p:sp>
        <p:nvSpPr>
          <p:cNvPr id="2" name="Title 1">
            <a:extLst>
              <a:ext uri="{FF2B5EF4-FFF2-40B4-BE49-F238E27FC236}">
                <a16:creationId xmlns:a16="http://schemas.microsoft.com/office/drawing/2014/main" xmlns="" id="{3B69F47A-239E-285A-C792-C375AD8955DA}"/>
              </a:ext>
            </a:extLst>
          </p:cNvPr>
          <p:cNvSpPr txBox="1">
            <a:spLocks/>
          </p:cNvSpPr>
          <p:nvPr/>
        </p:nvSpPr>
        <p:spPr>
          <a:xfrm>
            <a:off x="6228184" y="5367357"/>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pPr>
              <a:lnSpc>
                <a:spcPct val="150000"/>
              </a:lnSpc>
              <a:defRPr/>
            </a:pPr>
            <a:r>
              <a:rPr lang="en-US" b="1" u="sng" dirty="0">
                <a:solidFill>
                  <a:srgbClr val="FF0000"/>
                </a:solidFill>
                <a:cs typeface="Times New Roman" pitchFamily="18" charset="0"/>
              </a:rPr>
              <a:t>Breathing</a:t>
            </a:r>
          </a:p>
        </p:txBody>
      </p:sp>
      <p:sp>
        <p:nvSpPr>
          <p:cNvPr id="3" name="Content Placeholder 2"/>
          <p:cNvSpPr>
            <a:spLocks noGrp="1"/>
          </p:cNvSpPr>
          <p:nvPr>
            <p:ph idx="1"/>
          </p:nvPr>
        </p:nvSpPr>
        <p:spPr>
          <a:xfrm>
            <a:off x="457200" y="1000108"/>
            <a:ext cx="8382000" cy="981068"/>
          </a:xfrm>
        </p:spPr>
        <p:txBody>
          <a:bodyPr>
            <a:normAutofit lnSpcReduction="10000"/>
          </a:bodyPr>
          <a:lstStyle/>
          <a:p>
            <a:pPr algn="just">
              <a:buNone/>
              <a:defRPr/>
            </a:pPr>
            <a:r>
              <a:rPr lang="en-US" b="1" dirty="0">
                <a:cs typeface="Times New Roman" pitchFamily="18" charset="0"/>
              </a:rPr>
              <a:t>   To assess the presence of breathing, we look, listen and feel.</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500570"/>
            <a:ext cx="6339621" cy="584775"/>
          </a:xfrm>
          <a:prstGeom prst="rect">
            <a:avLst/>
          </a:prstGeom>
          <a:noFill/>
        </p:spPr>
        <p:txBody>
          <a:bodyPr wrap="none" rtlCol="0">
            <a:spAutoFit/>
          </a:bodyPr>
          <a:lstStyle/>
          <a:p>
            <a:r>
              <a:rPr lang="en-US" sz="3200" b="1" dirty="0">
                <a:cs typeface="Times New Roman" pitchFamily="18" charset="0"/>
              </a:rPr>
              <a:t>3  Ease of breathing (effortlessness).</a:t>
            </a:r>
            <a:endParaRPr lang="en-US" dirty="0"/>
          </a:p>
        </p:txBody>
      </p:sp>
      <p:sp>
        <p:nvSpPr>
          <p:cNvPr id="10" name="TextBox 9"/>
          <p:cNvSpPr txBox="1"/>
          <p:nvPr/>
        </p:nvSpPr>
        <p:spPr>
          <a:xfrm>
            <a:off x="500034" y="3571876"/>
            <a:ext cx="7984622" cy="1077218"/>
          </a:xfrm>
          <a:prstGeom prst="rect">
            <a:avLst/>
          </a:prstGeom>
          <a:noFill/>
        </p:spPr>
        <p:txBody>
          <a:bodyPr wrap="none" rtlCol="0">
            <a:spAutoFit/>
          </a:bodyPr>
          <a:lstStyle/>
          <a:p>
            <a:pPr marL="514350" indent="-514350"/>
            <a:r>
              <a:rPr lang="en-US" sz="3200" b="1" dirty="0">
                <a:cs typeface="Times New Roman" pitchFamily="18" charset="0"/>
              </a:rPr>
              <a:t>2   Air can be heard and felt exiting the mouth</a:t>
            </a:r>
          </a:p>
          <a:p>
            <a:pPr marL="514350" indent="-514350"/>
            <a:r>
              <a:rPr lang="en-US" sz="3200" b="1" dirty="0">
                <a:cs typeface="Times New Roman" pitchFamily="18" charset="0"/>
              </a:rPr>
              <a:t>     or nose.</a:t>
            </a:r>
            <a:endParaRPr lang="en-US" sz="3200" dirty="0"/>
          </a:p>
        </p:txBody>
      </p:sp>
      <p:sp>
        <p:nvSpPr>
          <p:cNvPr id="11" name="TextBox 10"/>
          <p:cNvSpPr txBox="1"/>
          <p:nvPr/>
        </p:nvSpPr>
        <p:spPr>
          <a:xfrm>
            <a:off x="500034" y="2643182"/>
            <a:ext cx="8858312" cy="1077218"/>
          </a:xfrm>
          <a:prstGeom prst="rect">
            <a:avLst/>
          </a:prstGeom>
          <a:noFill/>
        </p:spPr>
        <p:txBody>
          <a:bodyPr wrap="square" rtlCol="0">
            <a:spAutoFit/>
          </a:bodyPr>
          <a:lstStyle/>
          <a:p>
            <a:pPr marL="514350" indent="-514350"/>
            <a:r>
              <a:rPr lang="en-US" sz="3200" b="1" dirty="0">
                <a:cs typeface="Times New Roman" pitchFamily="18" charset="0"/>
              </a:rPr>
              <a:t>1   Chest and abdomen rise and fall with each breath.</a:t>
            </a:r>
          </a:p>
        </p:txBody>
      </p:sp>
      <p:sp>
        <p:nvSpPr>
          <p:cNvPr id="12" name="TextBox 11"/>
          <p:cNvSpPr txBox="1"/>
          <p:nvPr/>
        </p:nvSpPr>
        <p:spPr>
          <a:xfrm>
            <a:off x="500034" y="2000240"/>
            <a:ext cx="6922729" cy="584775"/>
          </a:xfrm>
          <a:prstGeom prst="rect">
            <a:avLst/>
          </a:prstGeom>
          <a:noFill/>
        </p:spPr>
        <p:txBody>
          <a:bodyPr wrap="none" rtlCol="0">
            <a:spAutoFit/>
          </a:bodyPr>
          <a:lstStyle/>
          <a:p>
            <a:pPr algn="just">
              <a:defRPr/>
            </a:pPr>
            <a:r>
              <a:rPr lang="en-US" sz="3200" b="1" u="sng" dirty="0">
                <a:cs typeface="Times New Roman" pitchFamily="18" charset="0"/>
              </a:rPr>
              <a:t>Adequate breathing is characterized by:</a:t>
            </a:r>
          </a:p>
        </p:txBody>
      </p:sp>
      <p:sp>
        <p:nvSpPr>
          <p:cNvPr id="14" name="TextBox 13"/>
          <p:cNvSpPr txBox="1"/>
          <p:nvPr/>
        </p:nvSpPr>
        <p:spPr>
          <a:xfrm>
            <a:off x="571472" y="5072074"/>
            <a:ext cx="3117200" cy="584775"/>
          </a:xfrm>
          <a:prstGeom prst="rect">
            <a:avLst/>
          </a:prstGeom>
          <a:noFill/>
        </p:spPr>
        <p:txBody>
          <a:bodyPr wrap="none" rtlCol="0">
            <a:spAutoFit/>
          </a:bodyPr>
          <a:lstStyle/>
          <a:p>
            <a:r>
              <a:rPr lang="en-US" sz="3200" b="1" dirty="0">
                <a:cs typeface="Times New Roman" pitchFamily="18" charset="0"/>
              </a:rPr>
              <a:t>4  Adequate rate.</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descr="C:\Documents and Settings\Administrator\Desktop\L-7 PICTURES\Z\z.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709" y="0"/>
            <a:ext cx="7768062" cy="69342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3038382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2536" y="620688"/>
            <a:ext cx="8686800" cy="1143000"/>
          </a:xfrm>
        </p:spPr>
        <p:txBody>
          <a:bodyPr rtlCol="0">
            <a:noAutofit/>
          </a:bodyPr>
          <a:lstStyle/>
          <a:p>
            <a:pPr eaLnBrk="1" fontAlgn="auto" hangingPunct="1">
              <a:spcAft>
                <a:spcPts val="0"/>
              </a:spcAft>
              <a:defRPr/>
            </a:pPr>
            <a:r>
              <a:rPr lang="en-US" sz="3600" b="1" u="sng" dirty="0">
                <a:solidFill>
                  <a:srgbClr val="FF0000"/>
                </a:solidFill>
              </a:rPr>
              <a:t>Adult CPR Summary – 9 years and older</a:t>
            </a:r>
          </a:p>
        </p:txBody>
      </p:sp>
      <p:sp>
        <p:nvSpPr>
          <p:cNvPr id="105475" name="Rectangle 3"/>
          <p:cNvSpPr>
            <a:spLocks noGrp="1" noChangeArrowheads="1"/>
          </p:cNvSpPr>
          <p:nvPr>
            <p:ph idx="1"/>
          </p:nvPr>
        </p:nvSpPr>
        <p:spPr>
          <a:xfrm>
            <a:off x="457200" y="1600201"/>
            <a:ext cx="8229600" cy="3757626"/>
          </a:xfrm>
        </p:spPr>
        <p:txBody>
          <a:bodyPr>
            <a:normAutofit/>
          </a:bodyPr>
          <a:lstStyle/>
          <a:p>
            <a:pPr eaLnBrk="1" hangingPunct="1"/>
            <a:r>
              <a:rPr lang="en-US" b="1" dirty="0">
                <a:cs typeface="Times New Roman" pitchFamily="18" charset="0"/>
              </a:rPr>
              <a:t>Compression depth    : 5-6 cm.</a:t>
            </a:r>
          </a:p>
          <a:p>
            <a:pPr eaLnBrk="1" hangingPunct="1"/>
            <a:r>
              <a:rPr lang="en-US" b="1" dirty="0">
                <a:cs typeface="Times New Roman" pitchFamily="18" charset="0"/>
              </a:rPr>
              <a:t>Compression rate 	   : 100 per min.</a:t>
            </a:r>
          </a:p>
          <a:p>
            <a:pPr eaLnBrk="1" hangingPunct="1"/>
            <a:r>
              <a:rPr lang="en-US" b="1" dirty="0">
                <a:cs typeface="Times New Roman" pitchFamily="18" charset="0"/>
              </a:rPr>
              <a:t>Each ventilation 	   : 1.5 – 2 sec.</a:t>
            </a:r>
          </a:p>
          <a:p>
            <a:pPr eaLnBrk="1" hangingPunct="1"/>
            <a:r>
              <a:rPr lang="en-US" b="1" dirty="0">
                <a:cs typeface="Times New Roman" pitchFamily="18" charset="0"/>
              </a:rPr>
              <a:t>Pulse location  	   :carotid artery.</a:t>
            </a:r>
          </a:p>
          <a:p>
            <a:r>
              <a:rPr lang="en-US" b="1" dirty="0">
                <a:cs typeface="Times New Roman" pitchFamily="18" charset="0"/>
              </a:rPr>
              <a:t>One-rescuer cycle 	   : 30 : 2</a:t>
            </a:r>
          </a:p>
          <a:p>
            <a:r>
              <a:rPr lang="en-US" b="1" dirty="0">
                <a:cs typeface="Times New Roman" pitchFamily="18" charset="0"/>
              </a:rPr>
              <a:t>Two-rescuer cycle 	   : 30 : 2</a:t>
            </a:r>
          </a:p>
          <a:p>
            <a:pPr eaLnBrk="1" hangingPunct="1"/>
            <a:endParaRPr lang="en-US" sz="3600"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77208864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0557"/>
            <a:ext cx="8915400" cy="6001643"/>
          </a:xfrm>
          <a:prstGeom prst="rect">
            <a:avLst/>
          </a:prstGeom>
          <a:noFill/>
        </p:spPr>
        <p:txBody>
          <a:bodyPr>
            <a:spAutoFit/>
          </a:bodyPr>
          <a:lstStyle/>
          <a:p>
            <a:pPr algn="ctr">
              <a:defRPr/>
            </a:pPr>
            <a:r>
              <a:rPr lang="en-US" sz="4000" b="1" u="sng" dirty="0">
                <a:solidFill>
                  <a:srgbClr val="FF0000"/>
                </a:solidFill>
                <a:latin typeface="+mj-lt"/>
                <a:cs typeface="Times New Roman" pitchFamily="18" charset="0"/>
              </a:rPr>
              <a:t>CPR Chest Compressions for </a:t>
            </a:r>
          </a:p>
          <a:p>
            <a:pPr algn="ctr">
              <a:defRPr/>
            </a:pPr>
            <a:r>
              <a:rPr lang="en-US" sz="4000" b="1" u="sng" dirty="0">
                <a:solidFill>
                  <a:srgbClr val="FF0000"/>
                </a:solidFill>
                <a:latin typeface="+mj-lt"/>
                <a:cs typeface="Times New Roman" pitchFamily="18" charset="0"/>
              </a:rPr>
              <a:t>Infants and Children</a:t>
            </a:r>
          </a:p>
          <a:p>
            <a:pPr algn="just">
              <a:defRPr/>
            </a:pPr>
            <a:endParaRPr lang="en-US" sz="1600" b="1" dirty="0">
              <a:latin typeface="Times New Roman" pitchFamily="18" charset="0"/>
              <a:cs typeface="Times New Roman" pitchFamily="18" charset="0"/>
            </a:endParaRPr>
          </a:p>
          <a:p>
            <a:pPr marL="288925" indent="-288925" algn="just">
              <a:buFont typeface="Arial" pitchFamily="34" charset="0"/>
              <a:buChar char="•"/>
              <a:defRPr/>
            </a:pPr>
            <a:r>
              <a:rPr lang="en-US" sz="3200" b="1" dirty="0">
                <a:cs typeface="Times New Roman" pitchFamily="18" charset="0"/>
              </a:rPr>
              <a:t>Cardiac arrest in infants and children is rarely caused by heart problems.</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Usually the cause is too little oxygen (hypoxia) due to injuries, suffocation, smoke inhalation etc. </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For this reason, you should resuscitate an infant/child for one minute before activating the EMS system (if you are alone)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5402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Steps for Child &amp; infant CPR</a:t>
            </a:r>
            <a:endParaRPr lang="en-IN" sz="4000" u="sng" dirty="0">
              <a:solidFill>
                <a:srgbClr val="FF0000"/>
              </a:solidFill>
            </a:endParaRPr>
          </a:p>
        </p:txBody>
      </p:sp>
      <p:sp>
        <p:nvSpPr>
          <p:cNvPr id="3" name="Content Placeholder 2"/>
          <p:cNvSpPr>
            <a:spLocks noGrp="1"/>
          </p:cNvSpPr>
          <p:nvPr>
            <p:ph idx="1"/>
          </p:nvPr>
        </p:nvSpPr>
        <p:spPr>
          <a:xfrm>
            <a:off x="457200" y="1071546"/>
            <a:ext cx="8229600" cy="2058991"/>
          </a:xfrm>
        </p:spPr>
        <p:txBody>
          <a:bodyPr/>
          <a:lstStyle/>
          <a:p>
            <a:pPr marL="514350" indent="-514350" algn="just">
              <a:buAutoNum type="arabicPlain"/>
              <a:defRPr/>
            </a:pPr>
            <a:r>
              <a:rPr lang="en-US" b="1" dirty="0">
                <a:cs typeface="Times New Roman" pitchFamily="18" charset="0"/>
              </a:rPr>
              <a:t>Position the patient. Must be supine on firm, flat surface, with arms along sides. If an infant, place him or her on your forearm, using your palm to support the head.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5213158"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9" name="TextBox 8"/>
          <p:cNvSpPr txBox="1"/>
          <p:nvPr/>
        </p:nvSpPr>
        <p:spPr>
          <a:xfrm>
            <a:off x="500034" y="3714752"/>
            <a:ext cx="5597623" cy="584775"/>
          </a:xfrm>
          <a:prstGeom prst="rect">
            <a:avLst/>
          </a:prstGeom>
          <a:noFill/>
        </p:spPr>
        <p:txBody>
          <a:bodyPr wrap="none" rtlCol="0">
            <a:spAutoFit/>
          </a:bodyPr>
          <a:lstStyle/>
          <a:p>
            <a:r>
              <a:rPr lang="en-US" sz="3200" b="1" dirty="0">
                <a:cs typeface="Times New Roman" pitchFamily="18" charset="0"/>
              </a:rPr>
              <a:t>3   Locate the compression site. </a:t>
            </a:r>
          </a:p>
        </p:txBody>
      </p:sp>
      <p:sp>
        <p:nvSpPr>
          <p:cNvPr id="10" name="TextBox 9"/>
          <p:cNvSpPr txBox="1"/>
          <p:nvPr/>
        </p:nvSpPr>
        <p:spPr>
          <a:xfrm>
            <a:off x="928662" y="4357694"/>
            <a:ext cx="8113311" cy="584775"/>
          </a:xfrm>
          <a:prstGeom prst="rect">
            <a:avLst/>
          </a:prstGeom>
          <a:noFill/>
        </p:spPr>
        <p:txBody>
          <a:bodyPr wrap="none" rtlCol="0">
            <a:spAutoFit/>
          </a:bodyPr>
          <a:lstStyle/>
          <a:p>
            <a:pPr marL="0" lvl="1"/>
            <a:r>
              <a:rPr lang="en-US" sz="3200" b="1" dirty="0">
                <a:cs typeface="Times New Roman" pitchFamily="18" charset="0"/>
              </a:rPr>
              <a:t>a) In a child, use the same location as an adult.</a:t>
            </a:r>
          </a:p>
        </p:txBody>
      </p:sp>
      <p:sp>
        <p:nvSpPr>
          <p:cNvPr id="11" name="TextBox 10"/>
          <p:cNvSpPr txBox="1"/>
          <p:nvPr/>
        </p:nvSpPr>
        <p:spPr>
          <a:xfrm>
            <a:off x="928662" y="5000636"/>
            <a:ext cx="7664086" cy="1077218"/>
          </a:xfrm>
          <a:prstGeom prst="rect">
            <a:avLst/>
          </a:prstGeom>
          <a:noFill/>
        </p:spPr>
        <p:txBody>
          <a:bodyPr wrap="none" rtlCol="0">
            <a:spAutoFit/>
          </a:bodyPr>
          <a:lstStyle/>
          <a:p>
            <a:pPr marL="0" lvl="1"/>
            <a:r>
              <a:rPr lang="en-US" sz="3200" b="1" dirty="0">
                <a:cs typeface="Times New Roman" pitchFamily="18" charset="0"/>
              </a:rPr>
              <a:t>b) In infants, use one finger width below an </a:t>
            </a:r>
          </a:p>
          <a:p>
            <a:pPr marL="0" lvl="1"/>
            <a:r>
              <a:rPr lang="en-US" sz="3200" b="1" dirty="0">
                <a:cs typeface="Times New Roman" pitchFamily="18" charset="0"/>
              </a:rPr>
              <a:t>     imaginary line between the nipples.</a:t>
            </a:r>
          </a:p>
        </p:txBody>
      </p:sp>
    </p:spTree>
    <p:extLst>
      <p:ext uri="{BB962C8B-B14F-4D97-AF65-F5344CB8AC3E}">
        <p14:creationId xmlns:p14="http://schemas.microsoft.com/office/powerpoint/2010/main" val="4211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42925"/>
          </a:xfrm>
        </p:spPr>
        <p:txBody>
          <a:bodyPr>
            <a:normAutofit/>
          </a:bodyPr>
          <a:lstStyle/>
          <a:p>
            <a:pPr algn="just">
              <a:buNone/>
              <a:defRPr/>
            </a:pPr>
            <a:r>
              <a:rPr lang="en-US" b="1" dirty="0">
                <a:cs typeface="Times New Roman" pitchFamily="18" charset="0"/>
              </a:rPr>
              <a:t>4  Perform chest compressions.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1285860"/>
            <a:ext cx="8464048" cy="1077218"/>
          </a:xfrm>
          <a:prstGeom prst="rect">
            <a:avLst/>
          </a:prstGeom>
          <a:noFill/>
        </p:spPr>
        <p:txBody>
          <a:bodyPr wrap="none" rtlCol="0">
            <a:spAutoFit/>
          </a:bodyPr>
          <a:lstStyle/>
          <a:p>
            <a:pPr marL="514350" lvl="1" indent="-514350">
              <a:buAutoNum type="alphaLcParenR"/>
            </a:pPr>
            <a:r>
              <a:rPr lang="en-US" sz="3200" b="1" dirty="0">
                <a:cs typeface="Times New Roman" pitchFamily="18" charset="0"/>
              </a:rPr>
              <a:t>For an infant, use the flat part of your middle </a:t>
            </a:r>
          </a:p>
          <a:p>
            <a:pPr marL="514350" lvl="1" indent="-514350"/>
            <a:r>
              <a:rPr lang="en-US" sz="3200" b="1" dirty="0">
                <a:cs typeface="Times New Roman" pitchFamily="18" charset="0"/>
              </a:rPr>
              <a:t>      and ring fingers to compress the sternum. </a:t>
            </a:r>
          </a:p>
        </p:txBody>
      </p:sp>
      <p:pic>
        <p:nvPicPr>
          <p:cNvPr id="9" name="Picture 2" descr="C:\Documents and Settings\Administrator\My Documents\MFRCSSRCourse Material\ITBPmodified Course Materials\ITBP MFR\Lessons\Lesson 07\Graphics 07\CPRCHILD.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0034" y="2428868"/>
            <a:ext cx="8120090" cy="3986218"/>
          </a:xfrm>
          <a:prstGeom prst="rect">
            <a:avLst/>
          </a:prstGeom>
          <a:solidFill>
            <a:schemeClr val="bg2"/>
          </a:solidFill>
        </p:spPr>
      </p:pic>
    </p:spTree>
    <p:extLst>
      <p:ext uri="{BB962C8B-B14F-4D97-AF65-F5344CB8AC3E}">
        <p14:creationId xmlns:p14="http://schemas.microsoft.com/office/powerpoint/2010/main" val="17645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15238" cy="2057400"/>
          </a:xfrm>
        </p:spPr>
        <p:txBody>
          <a:bodyPr>
            <a:normAutofit fontScale="92500" lnSpcReduction="10000"/>
          </a:bodyPr>
          <a:lstStyle/>
          <a:p>
            <a:pPr marL="630238" lvl="1" indent="-630238" algn="just">
              <a:buNone/>
            </a:pPr>
            <a:r>
              <a:rPr lang="en-US" sz="3200" b="1" dirty="0">
                <a:cs typeface="Times New Roman" pitchFamily="18" charset="0"/>
              </a:rPr>
              <a:t>b)  </a:t>
            </a:r>
            <a:r>
              <a:rPr lang="en-US" sz="3000" b="1" dirty="0">
                <a:cs typeface="Times New Roman" pitchFamily="18" charset="0"/>
              </a:rPr>
              <a:t>For a child, use the heel of one hand. Release pressure completely after each compression. However, do not lift or move your hands, or you will lose proper position.</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2285992"/>
            <a:ext cx="6240042" cy="646331"/>
          </a:xfrm>
          <a:prstGeom prst="rect">
            <a:avLst/>
          </a:prstGeom>
          <a:noFill/>
        </p:spPr>
        <p:txBody>
          <a:bodyPr wrap="none" rtlCol="0">
            <a:spAutoFit/>
          </a:bodyPr>
          <a:lstStyle/>
          <a:p>
            <a:pPr marL="0" lvl="1"/>
            <a:r>
              <a:rPr lang="en-US" sz="3200" b="1" dirty="0">
                <a:cs typeface="Times New Roman" pitchFamily="18" charset="0"/>
              </a:rPr>
              <a:t> c</a:t>
            </a:r>
            <a:r>
              <a:rPr lang="en-US" sz="3600" b="1" dirty="0">
                <a:cs typeface="Times New Roman" pitchFamily="18" charset="0"/>
              </a:rPr>
              <a:t>)  </a:t>
            </a:r>
            <a:r>
              <a:rPr lang="en-US" sz="2800" b="1" dirty="0">
                <a:cs typeface="Times New Roman" pitchFamily="18" charset="0"/>
              </a:rPr>
              <a:t>Count as you perform compressions.</a:t>
            </a:r>
          </a:p>
        </p:txBody>
      </p:sp>
      <p:pic>
        <p:nvPicPr>
          <p:cNvPr id="9" name="Picture 2" descr="C:\Documents and Settings\Administrator\My Documents\MFRCSSRCourse Material\ITBPmodified Course Materials\ITBP MFR\Lessons\Lesson 07\Graphics 07\CHLD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2852936"/>
            <a:ext cx="7215238" cy="3571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3"/>
          <p:cNvSpPr txBox="1">
            <a:spLocks noChangeArrowheads="1"/>
          </p:cNvSpPr>
          <p:nvPr/>
        </p:nvSpPr>
        <p:spPr bwMode="auto">
          <a:xfrm>
            <a:off x="257459" y="908720"/>
            <a:ext cx="876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000" b="1" u="sng" dirty="0">
                <a:solidFill>
                  <a:srgbClr val="FF0000"/>
                </a:solidFill>
                <a:latin typeface="+mj-lt"/>
                <a:cs typeface="Times New Roman" pitchFamily="18" charset="0"/>
              </a:rPr>
              <a:t>Child CPR Summary – 1-8 years of age</a:t>
            </a:r>
          </a:p>
          <a:p>
            <a:pPr marL="457200" indent="-457200" algn="just">
              <a:lnSpc>
                <a:spcPct val="150000"/>
              </a:lnSpc>
              <a:buFont typeface="Arial" pitchFamily="34" charset="0"/>
              <a:buChar char="•"/>
            </a:pPr>
            <a:r>
              <a:rPr lang="en-US" sz="3200" b="1" dirty="0">
                <a:latin typeface="+mn-lt"/>
                <a:cs typeface="Times New Roman" pitchFamily="18" charset="0"/>
              </a:rPr>
              <a:t>Compression depth : 4-5 cm</a:t>
            </a:r>
          </a:p>
          <a:p>
            <a:pPr marL="457200" indent="-457200" algn="just">
              <a:lnSpc>
                <a:spcPct val="150000"/>
              </a:lnSpc>
              <a:buFont typeface="Arial" pitchFamily="34" charset="0"/>
              <a:buChar char="•"/>
            </a:pPr>
            <a:r>
              <a:rPr lang="it-IT" sz="3200" b="1" dirty="0">
                <a:latin typeface="+mn-lt"/>
                <a:cs typeface="Times New Roman" pitchFamily="18" charset="0"/>
              </a:rPr>
              <a:t>Compression rate    : 100 per minute</a:t>
            </a:r>
          </a:p>
          <a:p>
            <a:pPr marL="457200" indent="-457200" algn="just">
              <a:lnSpc>
                <a:spcPct val="150000"/>
              </a:lnSpc>
              <a:buFont typeface="Arial" pitchFamily="34" charset="0"/>
              <a:buChar char="•"/>
            </a:pPr>
            <a:r>
              <a:rPr lang="en-US" sz="3200" b="1" dirty="0">
                <a:latin typeface="+mn-lt"/>
                <a:cs typeface="Times New Roman" pitchFamily="18" charset="0"/>
              </a:rPr>
              <a:t>Each ventilation       : 1 to 1.5 second</a:t>
            </a:r>
          </a:p>
          <a:p>
            <a:pPr marL="457200" indent="-457200" algn="just">
              <a:lnSpc>
                <a:spcPct val="150000"/>
              </a:lnSpc>
              <a:buFont typeface="Arial" pitchFamily="34" charset="0"/>
              <a:buChar char="•"/>
            </a:pPr>
            <a:r>
              <a:rPr lang="en-US" sz="3200" b="1" dirty="0">
                <a:latin typeface="+mn-lt"/>
                <a:cs typeface="Times New Roman" pitchFamily="18" charset="0"/>
              </a:rPr>
              <a:t>Pulse location          : carotid artery</a:t>
            </a:r>
          </a:p>
          <a:p>
            <a:pPr marL="457200" indent="-457200" algn="just">
              <a:lnSpc>
                <a:spcPct val="150000"/>
              </a:lnSpc>
              <a:buFont typeface="Arial" pitchFamily="34" charset="0"/>
              <a:buChar char="•"/>
            </a:pPr>
            <a:r>
              <a:rPr lang="en-US" sz="3200" b="1" dirty="0">
                <a:latin typeface="+mn-lt"/>
                <a:cs typeface="Times New Roman" pitchFamily="18" charset="0"/>
              </a:rPr>
              <a:t>One-rescuer cycle   : 30 compressions, 2 breaths</a:t>
            </a:r>
          </a:p>
          <a:p>
            <a:pPr marL="457200" indent="-457200" algn="just">
              <a:lnSpc>
                <a:spcPct val="150000"/>
              </a:lnSpc>
              <a:buFont typeface="Arial" pitchFamily="34" charset="0"/>
              <a:buChar char="•"/>
            </a:pPr>
            <a:r>
              <a:rPr lang="en-US" sz="3200" b="1" dirty="0">
                <a:latin typeface="+mn-lt"/>
                <a:cs typeface="Times New Roman" pitchFamily="18" charset="0"/>
              </a:rPr>
              <a:t>Two-rescuer cycle   : 30 compressions, 2 breaths</a:t>
            </a:r>
            <a:endParaRPr lang="en-US" sz="28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8854258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42860"/>
            <a:ext cx="8472518" cy="1143000"/>
          </a:xfrm>
        </p:spPr>
        <p:txBody>
          <a:bodyPr rtlCol="0">
            <a:noAutofit/>
          </a:bodyPr>
          <a:lstStyle/>
          <a:p>
            <a:pPr eaLnBrk="1" fontAlgn="auto" hangingPunct="1">
              <a:spcAft>
                <a:spcPts val="0"/>
              </a:spcAft>
              <a:defRPr/>
            </a:pPr>
            <a:r>
              <a:rPr lang="en-US" sz="3600" b="1" u="sng" dirty="0">
                <a:solidFill>
                  <a:srgbClr val="FF0000"/>
                </a:solidFill>
              </a:rPr>
              <a:t>Infant CPR Summary  </a:t>
            </a:r>
            <a:br>
              <a:rPr lang="en-US" sz="3600" b="1" u="sng" dirty="0">
                <a:solidFill>
                  <a:srgbClr val="FF0000"/>
                </a:solidFill>
              </a:rPr>
            </a:br>
            <a:r>
              <a:rPr lang="en-US" sz="3600" b="1" u="sng" dirty="0">
                <a:solidFill>
                  <a:srgbClr val="FF0000"/>
                </a:solidFill>
              </a:rPr>
              <a:t>1 year old and under</a:t>
            </a:r>
          </a:p>
        </p:txBody>
      </p:sp>
      <p:sp>
        <p:nvSpPr>
          <p:cNvPr id="112643" name="Rectangle 3"/>
          <p:cNvSpPr>
            <a:spLocks noGrp="1" noChangeArrowheads="1"/>
          </p:cNvSpPr>
          <p:nvPr>
            <p:ph idx="1"/>
          </p:nvPr>
        </p:nvSpPr>
        <p:spPr>
          <a:xfrm>
            <a:off x="457200" y="1874837"/>
            <a:ext cx="8229600" cy="4525963"/>
          </a:xfrm>
        </p:spPr>
        <p:txBody>
          <a:bodyPr>
            <a:normAutofit/>
          </a:bodyPr>
          <a:lstStyle/>
          <a:p>
            <a:r>
              <a:rPr lang="en-US" b="1" dirty="0">
                <a:cs typeface="Times New Roman" pitchFamily="18" charset="0"/>
              </a:rPr>
              <a:t>Compression depth : 1.5 – 2.5 cm</a:t>
            </a:r>
          </a:p>
          <a:p>
            <a:r>
              <a:rPr lang="en-US" b="1" dirty="0">
                <a:cs typeface="Times New Roman" pitchFamily="18" charset="0"/>
              </a:rPr>
              <a:t>Compression rate 	: 100 per min or more</a:t>
            </a:r>
          </a:p>
          <a:p>
            <a:pPr eaLnBrk="1" hangingPunct="1"/>
            <a:r>
              <a:rPr lang="en-US" b="1" dirty="0">
                <a:cs typeface="Times New Roman" pitchFamily="18" charset="0"/>
              </a:rPr>
              <a:t>Each ventilation 	: 1  sec</a:t>
            </a:r>
          </a:p>
          <a:p>
            <a:pPr eaLnBrk="1" hangingPunct="1"/>
            <a:r>
              <a:rPr lang="en-US" b="1" dirty="0">
                <a:cs typeface="Times New Roman" pitchFamily="18" charset="0"/>
              </a:rPr>
              <a:t>Pulse location 	: Brachial Artery</a:t>
            </a:r>
          </a:p>
          <a:p>
            <a:r>
              <a:rPr lang="en-US" b="1" dirty="0">
                <a:cs typeface="Times New Roman" pitchFamily="18" charset="0"/>
              </a:rPr>
              <a:t>Rescuer Cycle 	 : 30 :2 compressions, 2 breaths</a:t>
            </a:r>
          </a:p>
          <a:p>
            <a:r>
              <a:rPr lang="en-US" b="1" dirty="0">
                <a:cs typeface="Times New Roman" pitchFamily="18" charset="0"/>
              </a:rPr>
              <a:t>New Born       	 : 30 :2 compressions, 2 breaths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5453494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465147" y="1170183"/>
            <a:ext cx="8229600" cy="1614486"/>
          </a:xfrm>
        </p:spPr>
        <p:txBody>
          <a:bodyPr/>
          <a:lstStyle/>
          <a:p>
            <a:pPr marL="449263" indent="-449263" algn="just">
              <a:buNone/>
              <a:defRPr/>
            </a:pPr>
            <a:r>
              <a:rPr lang="en-US" b="1" dirty="0">
                <a:cs typeface="Times New Roman" pitchFamily="18" charset="0"/>
              </a:rPr>
              <a:t>1 “Successful” CPR does not mean that the patient survives – it only means that you performed it correctly.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43452" y="2784669"/>
            <a:ext cx="828598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Very few patients will survive if they do not </a:t>
            </a:r>
          </a:p>
          <a:p>
            <a:pPr marL="514350" indent="-514350"/>
            <a:r>
              <a:rPr lang="en-US" sz="3200" b="1" dirty="0">
                <a:cs typeface="Times New Roman" pitchFamily="18" charset="0"/>
              </a:rPr>
              <a:t>      receive advanced cardiac life support (ACLS).</a:t>
            </a:r>
          </a:p>
        </p:txBody>
      </p:sp>
      <p:sp>
        <p:nvSpPr>
          <p:cNvPr id="9" name="TextBox 8"/>
          <p:cNvSpPr txBox="1"/>
          <p:nvPr/>
        </p:nvSpPr>
        <p:spPr>
          <a:xfrm>
            <a:off x="455135" y="3814202"/>
            <a:ext cx="859203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goal of CPR is to prevent the death of cells</a:t>
            </a:r>
          </a:p>
          <a:p>
            <a:pPr marL="514350" indent="-514350"/>
            <a:r>
              <a:rPr lang="en-US" sz="3200" b="1" dirty="0">
                <a:cs typeface="Times New Roman" pitchFamily="18" charset="0"/>
              </a:rPr>
              <a:t>      and organs for a few crucial minutes. </a:t>
            </a:r>
          </a:p>
        </p:txBody>
      </p:sp>
      <p:sp>
        <p:nvSpPr>
          <p:cNvPr id="10" name="TextBox 9"/>
          <p:cNvSpPr txBox="1"/>
          <p:nvPr/>
        </p:nvSpPr>
        <p:spPr>
          <a:xfrm>
            <a:off x="443452" y="4737200"/>
            <a:ext cx="884363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The patient’s condition needs to be monitored </a:t>
            </a:r>
          </a:p>
          <a:p>
            <a:pPr marL="514350" indent="-514350"/>
            <a:r>
              <a:rPr lang="en-US" sz="3200" b="1" dirty="0">
                <a:cs typeface="Times New Roman" pitchFamily="18" charset="0"/>
              </a:rPr>
              <a:t>      throughout CPR to determine if CPR is effective.</a:t>
            </a:r>
          </a:p>
        </p:txBody>
      </p:sp>
    </p:spTree>
    <p:extLst>
      <p:ext uri="{BB962C8B-B14F-4D97-AF65-F5344CB8AC3E}">
        <p14:creationId xmlns:p14="http://schemas.microsoft.com/office/powerpoint/2010/main" val="23743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6"/>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71406" y="1100134"/>
            <a:ext cx="8229600" cy="1471610"/>
          </a:xfrm>
        </p:spPr>
        <p:txBody>
          <a:bodyPr>
            <a:normAutofit lnSpcReduction="10000"/>
          </a:bodyPr>
          <a:lstStyle/>
          <a:p>
            <a:pPr marL="630238" indent="-630238" algn="just">
              <a:buNone/>
              <a:defRPr/>
            </a:pPr>
            <a:r>
              <a:rPr lang="en-US" b="1" dirty="0">
                <a:latin typeface="+mj-lt"/>
                <a:cs typeface="Times New Roman" pitchFamily="18" charset="0"/>
              </a:rPr>
              <a:t>a) Have someone feel for a pulse during compressions. A pulse should be palpable with every compression.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2558473"/>
            <a:ext cx="7396512" cy="584775"/>
          </a:xfrm>
          <a:prstGeom prst="rect">
            <a:avLst/>
          </a:prstGeom>
          <a:noFill/>
        </p:spPr>
        <p:txBody>
          <a:bodyPr wrap="none" rtlCol="0">
            <a:spAutoFit/>
          </a:bodyPr>
          <a:lstStyle/>
          <a:p>
            <a:r>
              <a:rPr lang="en-US" sz="3200" b="1" dirty="0">
                <a:cs typeface="Times New Roman" pitchFamily="18" charset="0"/>
              </a:rPr>
              <a:t>b)  The pupils may begin to react normally</a:t>
            </a:r>
            <a:r>
              <a:rPr lang="en-US" b="1" dirty="0">
                <a:cs typeface="Times New Roman" pitchFamily="18" charset="0"/>
              </a:rPr>
              <a:t>.</a:t>
            </a:r>
          </a:p>
        </p:txBody>
      </p:sp>
      <p:sp>
        <p:nvSpPr>
          <p:cNvPr id="9" name="TextBox 8"/>
          <p:cNvSpPr txBox="1"/>
          <p:nvPr/>
        </p:nvSpPr>
        <p:spPr>
          <a:xfrm>
            <a:off x="201216" y="3129977"/>
            <a:ext cx="6299610" cy="584775"/>
          </a:xfrm>
          <a:prstGeom prst="rect">
            <a:avLst/>
          </a:prstGeom>
          <a:noFill/>
        </p:spPr>
        <p:txBody>
          <a:bodyPr wrap="none" rtlCol="0">
            <a:spAutoFit/>
          </a:bodyPr>
          <a:lstStyle/>
          <a:p>
            <a:r>
              <a:rPr lang="en-US" sz="3200" b="1" dirty="0">
                <a:cs typeface="Times New Roman" pitchFamily="18" charset="0"/>
              </a:rPr>
              <a:t>c)  Patient’s skin color may improve.</a:t>
            </a:r>
          </a:p>
        </p:txBody>
      </p:sp>
      <p:sp>
        <p:nvSpPr>
          <p:cNvPr id="10" name="TextBox 9"/>
          <p:cNvSpPr txBox="1"/>
          <p:nvPr/>
        </p:nvSpPr>
        <p:spPr>
          <a:xfrm>
            <a:off x="165044" y="3844357"/>
            <a:ext cx="9050426" cy="584775"/>
          </a:xfrm>
          <a:prstGeom prst="rect">
            <a:avLst/>
          </a:prstGeom>
          <a:noFill/>
        </p:spPr>
        <p:txBody>
          <a:bodyPr wrap="none" rtlCol="0">
            <a:spAutoFit/>
          </a:bodyPr>
          <a:lstStyle/>
          <a:p>
            <a:r>
              <a:rPr lang="en-US" sz="3200" b="1" dirty="0">
                <a:cs typeface="Times New Roman" pitchFamily="18" charset="0"/>
              </a:rPr>
              <a:t>d)  Patient may attempt to move and try to swallow.</a:t>
            </a:r>
          </a:p>
        </p:txBody>
      </p:sp>
      <p:sp>
        <p:nvSpPr>
          <p:cNvPr id="11" name="TextBox 10"/>
          <p:cNvSpPr txBox="1"/>
          <p:nvPr/>
        </p:nvSpPr>
        <p:spPr>
          <a:xfrm>
            <a:off x="214282" y="4630175"/>
            <a:ext cx="4519763" cy="584775"/>
          </a:xfrm>
          <a:prstGeom prst="rect">
            <a:avLst/>
          </a:prstGeom>
          <a:noFill/>
        </p:spPr>
        <p:txBody>
          <a:bodyPr wrap="none" rtlCol="0">
            <a:spAutoFit/>
          </a:bodyPr>
          <a:lstStyle/>
          <a:p>
            <a:r>
              <a:rPr lang="en-US" sz="3200" b="1" dirty="0">
                <a:cs typeface="Times New Roman" pitchFamily="18" charset="0"/>
              </a:rPr>
              <a:t>e)  Heartbeat may return.</a:t>
            </a:r>
          </a:p>
        </p:txBody>
      </p:sp>
    </p:spTree>
    <p:extLst>
      <p:ext uri="{BB962C8B-B14F-4D97-AF65-F5344CB8AC3E}">
        <p14:creationId xmlns:p14="http://schemas.microsoft.com/office/powerpoint/2010/main" val="21696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66" y="2285992"/>
            <a:ext cx="8382000" cy="642942"/>
          </a:xfrm>
        </p:spPr>
        <p:txBody>
          <a:bodyPr>
            <a:normAutofit/>
          </a:bodyPr>
          <a:lstStyle/>
          <a:p>
            <a:pPr algn="just">
              <a:buNone/>
              <a:defRPr/>
            </a:pPr>
            <a:r>
              <a:rPr lang="en-US" b="1" dirty="0">
                <a:cs typeface="Times New Roman" pitchFamily="18" charset="0"/>
              </a:rPr>
              <a:t>   </a:t>
            </a:r>
            <a:r>
              <a:rPr lang="en-US" dirty="0">
                <a:cs typeface="Times New Roman" pitchFamily="18" charset="0"/>
              </a:rPr>
              <a:t>1  </a:t>
            </a:r>
            <a:r>
              <a:rPr lang="en-US" b="1" dirty="0">
                <a:cs typeface="Times New Roman" pitchFamily="18" charset="0"/>
              </a:rPr>
              <a:t>Inadequate rise and fall of the chest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674570"/>
            <a:ext cx="3399329" cy="754694"/>
          </a:xfrm>
          <a:prstGeom prst="rect">
            <a:avLst/>
          </a:prstGeom>
          <a:noFill/>
        </p:spPr>
        <p:txBody>
          <a:bodyPr wrap="none" rtlCol="0">
            <a:spAutoFit/>
          </a:bodyPr>
          <a:lstStyle/>
          <a:p>
            <a:pPr>
              <a:lnSpc>
                <a:spcPct val="150000"/>
              </a:lnSpc>
              <a:defRPr/>
            </a:pPr>
            <a:r>
              <a:rPr lang="en-US" sz="3200" b="1" dirty="0">
                <a:cs typeface="Times New Roman" pitchFamily="18" charset="0"/>
              </a:rPr>
              <a:t>5  Inadequate rate.</a:t>
            </a:r>
          </a:p>
        </p:txBody>
      </p:sp>
      <p:sp>
        <p:nvSpPr>
          <p:cNvPr id="10" name="TextBox 9"/>
          <p:cNvSpPr txBox="1"/>
          <p:nvPr/>
        </p:nvSpPr>
        <p:spPr>
          <a:xfrm>
            <a:off x="550045" y="4000504"/>
            <a:ext cx="2164567" cy="754694"/>
          </a:xfrm>
          <a:prstGeom prst="rect">
            <a:avLst/>
          </a:prstGeom>
          <a:noFill/>
        </p:spPr>
        <p:txBody>
          <a:bodyPr wrap="none" rtlCol="0">
            <a:spAutoFit/>
          </a:bodyPr>
          <a:lstStyle/>
          <a:p>
            <a:pPr>
              <a:lnSpc>
                <a:spcPct val="150000"/>
              </a:lnSpc>
              <a:defRPr/>
            </a:pPr>
            <a:r>
              <a:rPr lang="en-US" sz="3200" b="1" dirty="0">
                <a:cs typeface="Times New Roman" pitchFamily="18" charset="0"/>
              </a:rPr>
              <a:t>4  Cyanosis.</a:t>
            </a:r>
          </a:p>
        </p:txBody>
      </p:sp>
      <p:sp>
        <p:nvSpPr>
          <p:cNvPr id="11" name="TextBox 10"/>
          <p:cNvSpPr txBox="1"/>
          <p:nvPr/>
        </p:nvSpPr>
        <p:spPr>
          <a:xfrm>
            <a:off x="571472" y="3429000"/>
            <a:ext cx="7072362" cy="830997"/>
          </a:xfrm>
          <a:prstGeom prst="rect">
            <a:avLst/>
          </a:prstGeom>
          <a:noFill/>
        </p:spPr>
        <p:txBody>
          <a:bodyPr wrap="square" rtlCol="0">
            <a:spAutoFit/>
          </a:bodyPr>
          <a:lstStyle/>
          <a:p>
            <a:pPr>
              <a:lnSpc>
                <a:spcPct val="150000"/>
              </a:lnSpc>
              <a:defRPr/>
            </a:pPr>
            <a:r>
              <a:rPr lang="en-US" sz="3200" b="1" dirty="0">
                <a:cs typeface="Times New Roman" pitchFamily="18" charset="0"/>
              </a:rPr>
              <a:t>3  Increased respiratory effort.</a:t>
            </a:r>
          </a:p>
        </p:txBody>
      </p:sp>
      <p:sp>
        <p:nvSpPr>
          <p:cNvPr id="12" name="TextBox 11"/>
          <p:cNvSpPr txBox="1"/>
          <p:nvPr/>
        </p:nvSpPr>
        <p:spPr>
          <a:xfrm>
            <a:off x="544807" y="2786058"/>
            <a:ext cx="7384779" cy="754694"/>
          </a:xfrm>
          <a:prstGeom prst="rect">
            <a:avLst/>
          </a:prstGeom>
          <a:noFill/>
        </p:spPr>
        <p:txBody>
          <a:bodyPr wrap="none" rtlCol="0">
            <a:spAutoFit/>
          </a:bodyPr>
          <a:lstStyle/>
          <a:p>
            <a:pPr marL="258763" indent="-258763">
              <a:lnSpc>
                <a:spcPct val="150000"/>
              </a:lnSpc>
              <a:defRPr/>
            </a:pPr>
            <a:r>
              <a:rPr lang="en-US" sz="3200" b="1" dirty="0">
                <a:cs typeface="Times New Roman" pitchFamily="18" charset="0"/>
              </a:rPr>
              <a:t>2  Noisy breathing: bubbles, whistling, etc.</a:t>
            </a:r>
          </a:p>
        </p:txBody>
      </p:sp>
      <p:sp>
        <p:nvSpPr>
          <p:cNvPr id="14" name="TextBox 13"/>
          <p:cNvSpPr txBox="1"/>
          <p:nvPr/>
        </p:nvSpPr>
        <p:spPr>
          <a:xfrm>
            <a:off x="571472" y="5317512"/>
            <a:ext cx="4354654" cy="754694"/>
          </a:xfrm>
          <a:prstGeom prst="rect">
            <a:avLst/>
          </a:prstGeom>
          <a:noFill/>
        </p:spPr>
        <p:txBody>
          <a:bodyPr wrap="none" rtlCol="0">
            <a:spAutoFit/>
          </a:bodyPr>
          <a:lstStyle/>
          <a:p>
            <a:pPr>
              <a:lnSpc>
                <a:spcPct val="150000"/>
              </a:lnSpc>
              <a:defRPr/>
            </a:pPr>
            <a:r>
              <a:rPr lang="en-US" sz="3200" b="1" dirty="0">
                <a:cs typeface="Times New Roman" pitchFamily="18" charset="0"/>
              </a:rPr>
              <a:t>6  Altered mental status.</a:t>
            </a:r>
          </a:p>
        </p:txBody>
      </p:sp>
      <p:sp>
        <p:nvSpPr>
          <p:cNvPr id="15"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6" name="Content Placeholder 2"/>
          <p:cNvSpPr txBox="1">
            <a:spLocks/>
          </p:cNvSpPr>
          <p:nvPr/>
        </p:nvSpPr>
        <p:spPr>
          <a:xfrm>
            <a:off x="285720" y="1357298"/>
            <a:ext cx="8382000" cy="642942"/>
          </a:xfrm>
          <a:prstGeom prst="rect">
            <a:avLst/>
          </a:prstGeom>
        </p:spPr>
        <p:txBody>
          <a:bodyPr vert="horz" lIns="91440" tIns="45720" rIns="91440" bIns="45720" rtlCol="0">
            <a:normAutofit/>
          </a:bodyPr>
          <a:lstStyle/>
          <a:p>
            <a:pPr marL="342900" lvl="0" indent="-342900" algn="just">
              <a:spcBef>
                <a:spcPct val="20000"/>
              </a:spcBef>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lang="en-US" sz="3600" b="1" u="sng" dirty="0">
                <a:cs typeface="Times New Roman" pitchFamily="18" charset="0"/>
              </a:rPr>
              <a:t>Inadequate breathing is characterized by:</a:t>
            </a:r>
            <a:endPar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4" grpId="0"/>
      <p:bldP spid="15" grpId="0"/>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hangingPunct="1"/>
            <a:r>
              <a:rPr lang="en-US" sz="4000" b="1" u="sng" dirty="0">
                <a:solidFill>
                  <a:srgbClr val="FF0000"/>
                </a:solidFill>
              </a:rPr>
              <a:t>When not to begin CPR</a:t>
            </a:r>
          </a:p>
        </p:txBody>
      </p:sp>
      <p:sp>
        <p:nvSpPr>
          <p:cNvPr id="115715" name="Rectangle 3"/>
          <p:cNvSpPr>
            <a:spLocks noGrp="1" noChangeArrowheads="1"/>
          </p:cNvSpPr>
          <p:nvPr>
            <p:ph idx="1"/>
          </p:nvPr>
        </p:nvSpPr>
        <p:spPr>
          <a:xfrm>
            <a:off x="457200" y="1600201"/>
            <a:ext cx="8229600" cy="685791"/>
          </a:xfrm>
        </p:spPr>
        <p:txBody>
          <a:bodyPr/>
          <a:lstStyle/>
          <a:p>
            <a:pPr eaLnBrk="1" hangingPunct="1">
              <a:buNone/>
            </a:pPr>
            <a:r>
              <a:rPr lang="en-US" b="1" dirty="0">
                <a:cs typeface="Times New Roman" pitchFamily="18" charset="0"/>
              </a:rPr>
              <a:t>1  Obvious mortal wounds.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97972" y="4714884"/>
            <a:ext cx="5502788" cy="584775"/>
          </a:xfrm>
          <a:prstGeom prst="rect">
            <a:avLst/>
          </a:prstGeom>
          <a:noFill/>
        </p:spPr>
        <p:txBody>
          <a:bodyPr wrap="none" rtlCol="0">
            <a:spAutoFit/>
          </a:bodyPr>
          <a:lstStyle/>
          <a:p>
            <a:r>
              <a:rPr lang="en-US" sz="3200" b="1" dirty="0">
                <a:cs typeface="Times New Roman" pitchFamily="18" charset="0"/>
              </a:rPr>
              <a:t>6  Other ( check local protocol).</a:t>
            </a:r>
          </a:p>
        </p:txBody>
      </p:sp>
      <p:sp>
        <p:nvSpPr>
          <p:cNvPr id="10" name="TextBox 9"/>
          <p:cNvSpPr txBox="1"/>
          <p:nvPr/>
        </p:nvSpPr>
        <p:spPr>
          <a:xfrm>
            <a:off x="500034" y="4071942"/>
            <a:ext cx="2140330" cy="584775"/>
          </a:xfrm>
          <a:prstGeom prst="rect">
            <a:avLst/>
          </a:prstGeom>
          <a:noFill/>
        </p:spPr>
        <p:txBody>
          <a:bodyPr wrap="none" rtlCol="0">
            <a:spAutoFit/>
          </a:bodyPr>
          <a:lstStyle/>
          <a:p>
            <a:r>
              <a:rPr lang="en-US" sz="3200" b="1" dirty="0">
                <a:cs typeface="Times New Roman" pitchFamily="18" charset="0"/>
              </a:rPr>
              <a:t>5  Still birth</a:t>
            </a:r>
            <a:endParaRPr lang="en-US" sz="3200" dirty="0"/>
          </a:p>
        </p:txBody>
      </p:sp>
      <p:sp>
        <p:nvSpPr>
          <p:cNvPr id="11" name="TextBox 10"/>
          <p:cNvSpPr txBox="1"/>
          <p:nvPr/>
        </p:nvSpPr>
        <p:spPr>
          <a:xfrm>
            <a:off x="500034" y="3429000"/>
            <a:ext cx="1889235" cy="584775"/>
          </a:xfrm>
          <a:prstGeom prst="rect">
            <a:avLst/>
          </a:prstGeom>
          <a:noFill/>
        </p:spPr>
        <p:txBody>
          <a:bodyPr wrap="none" rtlCol="0">
            <a:spAutoFit/>
          </a:bodyPr>
          <a:lstStyle/>
          <a:p>
            <a:r>
              <a:rPr lang="en-US" sz="3200" b="1" dirty="0">
                <a:cs typeface="Times New Roman" pitchFamily="18" charset="0"/>
              </a:rPr>
              <a:t>4  </a:t>
            </a:r>
            <a:r>
              <a:rPr lang="en-US" sz="3200" b="1" dirty="0" err="1">
                <a:cs typeface="Times New Roman" pitchFamily="18" charset="0"/>
              </a:rPr>
              <a:t>Lividity</a:t>
            </a:r>
            <a:r>
              <a:rPr lang="en-US" sz="3200" b="1" dirty="0">
                <a:cs typeface="Times New Roman" pitchFamily="18" charset="0"/>
              </a:rPr>
              <a:t>.</a:t>
            </a:r>
          </a:p>
        </p:txBody>
      </p:sp>
      <p:sp>
        <p:nvSpPr>
          <p:cNvPr id="12" name="TextBox 11"/>
          <p:cNvSpPr txBox="1"/>
          <p:nvPr/>
        </p:nvSpPr>
        <p:spPr>
          <a:xfrm>
            <a:off x="500034" y="2857496"/>
            <a:ext cx="3266856" cy="584775"/>
          </a:xfrm>
          <a:prstGeom prst="rect">
            <a:avLst/>
          </a:prstGeom>
          <a:noFill/>
        </p:spPr>
        <p:txBody>
          <a:bodyPr wrap="none" rtlCol="0">
            <a:spAutoFit/>
          </a:bodyPr>
          <a:lstStyle/>
          <a:p>
            <a:r>
              <a:rPr lang="en-US" sz="3200" b="1" dirty="0">
                <a:cs typeface="Times New Roman" pitchFamily="18" charset="0"/>
              </a:rPr>
              <a:t>3  Decomposition.</a:t>
            </a:r>
          </a:p>
        </p:txBody>
      </p:sp>
      <p:sp>
        <p:nvSpPr>
          <p:cNvPr id="13" name="TextBox 12"/>
          <p:cNvSpPr txBox="1"/>
          <p:nvPr/>
        </p:nvSpPr>
        <p:spPr>
          <a:xfrm>
            <a:off x="1714480" y="3571876"/>
            <a:ext cx="45719" cy="369332"/>
          </a:xfrm>
          <a:prstGeom prst="rect">
            <a:avLst/>
          </a:prstGeom>
          <a:noFill/>
        </p:spPr>
        <p:txBody>
          <a:bodyPr wrap="square" rtlCol="0">
            <a:spAutoFit/>
          </a:bodyPr>
          <a:lstStyle/>
          <a:p>
            <a:endParaRPr lang="en-US" dirty="0"/>
          </a:p>
        </p:txBody>
      </p:sp>
      <p:sp>
        <p:nvSpPr>
          <p:cNvPr id="14" name="TextBox 13"/>
          <p:cNvSpPr txBox="1"/>
          <p:nvPr/>
        </p:nvSpPr>
        <p:spPr>
          <a:xfrm>
            <a:off x="500034" y="2214554"/>
            <a:ext cx="2777492" cy="584775"/>
          </a:xfrm>
          <a:prstGeom prst="rect">
            <a:avLst/>
          </a:prstGeom>
          <a:noFill/>
        </p:spPr>
        <p:txBody>
          <a:bodyPr wrap="none" rtlCol="0">
            <a:spAutoFit/>
          </a:bodyPr>
          <a:lstStyle/>
          <a:p>
            <a:r>
              <a:rPr lang="en-US" sz="3200" b="1" dirty="0">
                <a:cs typeface="Times New Roman" pitchFamily="18" charset="0"/>
              </a:rPr>
              <a:t>2  Rigor mortis.</a:t>
            </a:r>
          </a:p>
        </p:txBody>
      </p:sp>
    </p:spTree>
    <p:extLst>
      <p:ext uri="{BB962C8B-B14F-4D97-AF65-F5344CB8AC3E}">
        <p14:creationId xmlns:p14="http://schemas.microsoft.com/office/powerpoint/2010/main" val="2718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8" grpId="0"/>
      <p:bldP spid="10" grpId="0"/>
      <p:bldP spid="11" grpId="0"/>
      <p:bldP spid="12"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42900"/>
            <a:ext cx="8229600" cy="1139825"/>
          </a:xfrm>
        </p:spPr>
        <p:txBody>
          <a:bodyPr>
            <a:normAutofit/>
          </a:bodyPr>
          <a:lstStyle/>
          <a:p>
            <a:pPr eaLnBrk="1" hangingPunct="1"/>
            <a:r>
              <a:rPr lang="en-US" sz="4000" b="1" u="sng" dirty="0">
                <a:solidFill>
                  <a:srgbClr val="FF0000"/>
                </a:solidFill>
              </a:rPr>
              <a:t>Complication caused by CPR</a:t>
            </a:r>
          </a:p>
        </p:txBody>
      </p:sp>
      <p:sp>
        <p:nvSpPr>
          <p:cNvPr id="151555" name="Rectangle 3"/>
          <p:cNvSpPr>
            <a:spLocks noGrp="1" noChangeArrowheads="1"/>
          </p:cNvSpPr>
          <p:nvPr>
            <p:ph idx="1"/>
          </p:nvPr>
        </p:nvSpPr>
        <p:spPr>
          <a:xfrm>
            <a:off x="228600" y="2536835"/>
            <a:ext cx="8610600" cy="606413"/>
          </a:xfrm>
        </p:spPr>
        <p:txBody>
          <a:bodyPr rtlCol="0">
            <a:noAutofit/>
          </a:bodyPr>
          <a:lstStyle/>
          <a:p>
            <a:pPr algn="just" eaLnBrk="1" fontAlgn="auto" hangingPunct="1">
              <a:spcAft>
                <a:spcPts val="0"/>
              </a:spcAft>
              <a:buNone/>
              <a:defRPr/>
            </a:pPr>
            <a:r>
              <a:rPr lang="en-US" dirty="0"/>
              <a:t>3   </a:t>
            </a:r>
            <a:r>
              <a:rPr lang="en-US" dirty="0" err="1"/>
              <a:t>Haemothorax</a:t>
            </a:r>
            <a:r>
              <a:rPr lang="en-US" dirty="0"/>
              <a:t>.</a:t>
            </a:r>
          </a:p>
          <a:p>
            <a:pPr algn="just" eaLnBrk="1" fontAlgn="auto" hangingPunct="1">
              <a:spcAft>
                <a:spcPts val="0"/>
              </a:spcAft>
              <a:buFont typeface="Wingdings" pitchFamily="2" charset="2"/>
              <a:buNone/>
              <a:defRPr/>
            </a:pP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06075" y="4359670"/>
            <a:ext cx="8623643" cy="1569660"/>
          </a:xfrm>
          <a:prstGeom prst="rect">
            <a:avLst/>
          </a:prstGeom>
          <a:noFill/>
        </p:spPr>
        <p:txBody>
          <a:bodyPr wrap="none" rtlCol="0">
            <a:spAutoFit/>
          </a:bodyPr>
          <a:lstStyle/>
          <a:p>
            <a:r>
              <a:rPr lang="en-US" sz="3200" dirty="0"/>
              <a:t>Most of these complications are rare. Take care to</a:t>
            </a:r>
          </a:p>
          <a:p>
            <a:r>
              <a:rPr lang="en-US" sz="3200" dirty="0"/>
              <a:t>use proper technique. Remember that even if CPR </a:t>
            </a:r>
          </a:p>
          <a:p>
            <a:r>
              <a:rPr lang="en-US" sz="3200" dirty="0"/>
              <a:t>results in complications, the alternative is death.</a:t>
            </a:r>
          </a:p>
        </p:txBody>
      </p:sp>
      <p:sp>
        <p:nvSpPr>
          <p:cNvPr id="9" name="TextBox 8"/>
          <p:cNvSpPr txBox="1"/>
          <p:nvPr/>
        </p:nvSpPr>
        <p:spPr>
          <a:xfrm>
            <a:off x="214282" y="1558341"/>
            <a:ext cx="6121419" cy="584775"/>
          </a:xfrm>
          <a:prstGeom prst="rect">
            <a:avLst/>
          </a:prstGeom>
          <a:noFill/>
        </p:spPr>
        <p:txBody>
          <a:bodyPr wrap="none" rtlCol="0">
            <a:spAutoFit/>
          </a:bodyPr>
          <a:lstStyle/>
          <a:p>
            <a:r>
              <a:rPr lang="en-US" sz="3200" dirty="0"/>
              <a:t>1   Fracture of the sternum and ribs</a:t>
            </a:r>
            <a:r>
              <a:rPr lang="en-US" dirty="0"/>
              <a:t>.</a:t>
            </a:r>
          </a:p>
        </p:txBody>
      </p:sp>
      <p:sp>
        <p:nvSpPr>
          <p:cNvPr id="10" name="TextBox 9"/>
          <p:cNvSpPr txBox="1"/>
          <p:nvPr/>
        </p:nvSpPr>
        <p:spPr>
          <a:xfrm>
            <a:off x="214282" y="2058407"/>
            <a:ext cx="3245440" cy="584775"/>
          </a:xfrm>
          <a:prstGeom prst="rect">
            <a:avLst/>
          </a:prstGeom>
          <a:noFill/>
        </p:spPr>
        <p:txBody>
          <a:bodyPr wrap="none" rtlCol="0">
            <a:spAutoFit/>
          </a:bodyPr>
          <a:lstStyle/>
          <a:p>
            <a:r>
              <a:rPr lang="en-US" sz="3200" dirty="0"/>
              <a:t>2   Pneumothorax.</a:t>
            </a:r>
          </a:p>
        </p:txBody>
      </p:sp>
      <p:sp>
        <p:nvSpPr>
          <p:cNvPr id="12" name="TextBox 11"/>
          <p:cNvSpPr txBox="1"/>
          <p:nvPr/>
        </p:nvSpPr>
        <p:spPr>
          <a:xfrm>
            <a:off x="214282" y="3500438"/>
            <a:ext cx="4379084" cy="584775"/>
          </a:xfrm>
          <a:prstGeom prst="rect">
            <a:avLst/>
          </a:prstGeom>
          <a:noFill/>
        </p:spPr>
        <p:txBody>
          <a:bodyPr wrap="none" rtlCol="0">
            <a:spAutoFit/>
          </a:bodyPr>
          <a:lstStyle/>
          <a:p>
            <a:r>
              <a:rPr lang="en-US" sz="3200" dirty="0"/>
              <a:t>5   Laceration to the liver.</a:t>
            </a:r>
          </a:p>
        </p:txBody>
      </p:sp>
      <p:sp>
        <p:nvSpPr>
          <p:cNvPr id="13" name="TextBox 12"/>
          <p:cNvSpPr txBox="1"/>
          <p:nvPr/>
        </p:nvSpPr>
        <p:spPr>
          <a:xfrm>
            <a:off x="214282" y="3000372"/>
            <a:ext cx="5542671" cy="584775"/>
          </a:xfrm>
          <a:prstGeom prst="rect">
            <a:avLst/>
          </a:prstGeom>
          <a:noFill/>
        </p:spPr>
        <p:txBody>
          <a:bodyPr wrap="none" rtlCol="0">
            <a:spAutoFit/>
          </a:bodyPr>
          <a:lstStyle/>
          <a:p>
            <a:r>
              <a:rPr lang="en-US" sz="3200" dirty="0"/>
              <a:t>4   Cuts and bruises to the lungs</a:t>
            </a:r>
            <a:r>
              <a:rPr lang="en-US" dirty="0"/>
              <a:t>.</a:t>
            </a:r>
          </a:p>
        </p:txBody>
      </p:sp>
      <p:sp>
        <p:nvSpPr>
          <p:cNvPr id="14" name="TextBox 13"/>
          <p:cNvSpPr txBox="1"/>
          <p:nvPr/>
        </p:nvSpPr>
        <p:spPr>
          <a:xfrm>
            <a:off x="232041" y="928670"/>
            <a:ext cx="8911991" cy="523220"/>
          </a:xfrm>
          <a:prstGeom prst="rect">
            <a:avLst/>
          </a:prstGeom>
          <a:noFill/>
        </p:spPr>
        <p:txBody>
          <a:bodyPr wrap="none" rtlCol="0">
            <a:spAutoFit/>
          </a:bodyPr>
          <a:lstStyle/>
          <a:p>
            <a:r>
              <a:rPr lang="en-US" sz="2800" b="1" dirty="0"/>
              <a:t>Even properly performed CPR can cause injuries including: </a:t>
            </a:r>
            <a:endParaRPr lang="en-US" sz="1600" b="1" dirty="0"/>
          </a:p>
        </p:txBody>
      </p:sp>
    </p:spTree>
    <p:extLst>
      <p:ext uri="{BB962C8B-B14F-4D97-AF65-F5344CB8AC3E}">
        <p14:creationId xmlns:p14="http://schemas.microsoft.com/office/powerpoint/2010/main" val="316510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0" end="0"/>
                                            </p:txEl>
                                          </p:spTgt>
                                        </p:tgtEl>
                                        <p:attrNameLst>
                                          <p:attrName>style.visibility</p:attrName>
                                        </p:attrNameLst>
                                      </p:cBhvr>
                                      <p:to>
                                        <p:strVal val="visible"/>
                                      </p:to>
                                    </p:set>
                                    <p:anim calcmode="lin" valueType="num">
                                      <p:cBhvr additive="base">
                                        <p:cTn id="19"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5">
                                            <p:txEl>
                                              <p:pRg st="1" end="1"/>
                                            </p:txEl>
                                          </p:spTgt>
                                        </p:tgtEl>
                                        <p:attrNameLst>
                                          <p:attrName>style.visibility</p:attrName>
                                        </p:attrNameLst>
                                      </p:cBhvr>
                                      <p:to>
                                        <p:strVal val="visible"/>
                                      </p:to>
                                    </p:set>
                                    <p:anim calcmode="lin" valueType="num">
                                      <p:cBhvr additive="base">
                                        <p:cTn id="25"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8" grpId="0"/>
      <p:bldP spid="9" grpId="0"/>
      <p:bldP spid="10" grpId="0"/>
      <p:bldP spid="12"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a:solidFill>
                  <a:schemeClr val="accent5"/>
                </a:solidFill>
                <a:latin typeface="+mn-lt"/>
              </a:rPr>
              <a:t>PNEUMOTHORAX</a:t>
            </a:r>
            <a:endParaRPr lang="en-IN" b="1" dirty="0">
              <a:solidFill>
                <a:schemeClr val="accent5"/>
              </a:solidFill>
              <a:latin typeface="+mn-lt"/>
            </a:endParaRPr>
          </a:p>
        </p:txBody>
      </p:sp>
      <p:pic>
        <p:nvPicPr>
          <p:cNvPr id="3" name="Picture Placeholder 4" descr="tension the nw.jpg"/>
          <p:cNvPicPr>
            <a:picLocks noChangeAspect="1"/>
          </p:cNvPicPr>
          <p:nvPr/>
        </p:nvPicPr>
        <p:blipFill>
          <a:blip r:embed="rId2"/>
          <a:srcRect t="13628" b="13628"/>
          <a:stretch>
            <a:fillRect/>
          </a:stretch>
        </p:blipFill>
        <p:spPr>
          <a:xfrm>
            <a:off x="118568" y="1196752"/>
            <a:ext cx="8917928" cy="5661248"/>
          </a:xfrm>
          <a:prstGeom prst="rect">
            <a:avLst/>
          </a:prstGeom>
        </p:spPr>
      </p:pic>
    </p:spTree>
    <p:extLst>
      <p:ext uri="{BB962C8B-B14F-4D97-AF65-F5344CB8AC3E}">
        <p14:creationId xmlns:p14="http://schemas.microsoft.com/office/powerpoint/2010/main" val="13614875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1412776"/>
            <a:ext cx="8391876" cy="5328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le 1"/>
          <p:cNvSpPr>
            <a:spLocks noGrp="1"/>
          </p:cNvSpPr>
          <p:nvPr>
            <p:ph type="title"/>
          </p:nvPr>
        </p:nvSpPr>
        <p:spPr>
          <a:xfrm>
            <a:off x="457200" y="274638"/>
            <a:ext cx="8229600" cy="850106"/>
          </a:xfrm>
        </p:spPr>
        <p:txBody>
          <a:bodyPr>
            <a:normAutofit/>
          </a:bodyPr>
          <a:lstStyle/>
          <a:p>
            <a:r>
              <a:rPr lang="en-US" b="1" dirty="0">
                <a:solidFill>
                  <a:schemeClr val="accent5"/>
                </a:solidFill>
                <a:latin typeface="+mn-lt"/>
              </a:rPr>
              <a:t>PNEUMOTHORAX</a:t>
            </a:r>
            <a:endParaRPr lang="en-IN" b="1" dirty="0">
              <a:solidFill>
                <a:schemeClr val="accent5"/>
              </a:solidFill>
              <a:latin typeface="+mn-lt"/>
            </a:endParaRPr>
          </a:p>
        </p:txBody>
      </p:sp>
    </p:spTree>
    <p:extLst>
      <p:ext uri="{BB962C8B-B14F-4D97-AF65-F5344CB8AC3E}">
        <p14:creationId xmlns:p14="http://schemas.microsoft.com/office/powerpoint/2010/main" val="39006831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7763" name="Rectangle 3"/>
          <p:cNvSpPr>
            <a:spLocks noGrp="1" noChangeArrowheads="1"/>
          </p:cNvSpPr>
          <p:nvPr>
            <p:ph idx="1"/>
          </p:nvPr>
        </p:nvSpPr>
        <p:spPr>
          <a:xfrm>
            <a:off x="457200" y="1600201"/>
            <a:ext cx="8229600" cy="1257296"/>
          </a:xfrm>
        </p:spPr>
        <p:txBody>
          <a:bodyPr/>
          <a:lstStyle/>
          <a:p>
            <a:pPr eaLnBrk="1" hangingPunct="1">
              <a:buNone/>
            </a:pPr>
            <a:r>
              <a:rPr lang="en-US" b="1" dirty="0"/>
              <a:t>1   Patient is not on hard surface.</a:t>
            </a:r>
          </a:p>
          <a:p>
            <a:pPr eaLnBrk="1" hangingPunct="1">
              <a:buFont typeface="Wingdings" pitchFamily="2" charset="2"/>
              <a:buNone/>
            </a:pPr>
            <a:r>
              <a:rPr lang="en-US" b="1" dirty="0"/>
              <a:t>     A- Compressions are not effective.</a:t>
            </a:r>
          </a:p>
        </p:txBody>
      </p:sp>
      <p:sp>
        <p:nvSpPr>
          <p:cNvPr id="2" name="TextBox 1"/>
          <p:cNvSpPr txBox="1"/>
          <p:nvPr/>
        </p:nvSpPr>
        <p:spPr>
          <a:xfrm>
            <a:off x="7086600" y="6324600"/>
            <a:ext cx="1752600" cy="369332"/>
          </a:xfrm>
          <a:prstGeom prst="rect">
            <a:avLst/>
          </a:prstGeom>
          <a:noFill/>
        </p:spPr>
        <p:txBody>
          <a:bodyPr wrap="square" rtlCol="0">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357158" y="3071810"/>
            <a:ext cx="8649099" cy="2062103"/>
          </a:xfrm>
          <a:prstGeom prst="rect">
            <a:avLst/>
          </a:prstGeom>
          <a:noFill/>
        </p:spPr>
        <p:txBody>
          <a:bodyPr wrap="none" rtlCol="0">
            <a:spAutoFit/>
          </a:bodyPr>
          <a:lstStyle/>
          <a:p>
            <a:r>
              <a:rPr lang="en-US" sz="3200" b="1" dirty="0"/>
              <a:t>2   Patient is not on horizontal position.</a:t>
            </a:r>
          </a:p>
          <a:p>
            <a:r>
              <a:rPr lang="en-US" sz="3200" b="1" dirty="0"/>
              <a:t>     A- If patient`s head is higher than the rest of</a:t>
            </a:r>
          </a:p>
          <a:p>
            <a:r>
              <a:rPr lang="en-US" sz="3200" b="1" dirty="0"/>
              <a:t>           the body there is insufficient blood to reach</a:t>
            </a:r>
          </a:p>
          <a:p>
            <a:r>
              <a:rPr lang="en-US" sz="3200" b="1" dirty="0"/>
              <a:t>           the brain.</a:t>
            </a:r>
          </a:p>
        </p:txBody>
      </p:sp>
    </p:spTree>
    <p:extLst>
      <p:ext uri="{BB962C8B-B14F-4D97-AF65-F5344CB8AC3E}">
        <p14:creationId xmlns:p14="http://schemas.microsoft.com/office/powerpoint/2010/main" val="411862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8787" name="Rectangle 3"/>
          <p:cNvSpPr>
            <a:spLocks noGrp="1" noChangeArrowheads="1"/>
          </p:cNvSpPr>
          <p:nvPr>
            <p:ph idx="1"/>
          </p:nvPr>
        </p:nvSpPr>
        <p:spPr>
          <a:xfrm>
            <a:off x="457200" y="1600201"/>
            <a:ext cx="8229600" cy="1543048"/>
          </a:xfrm>
        </p:spPr>
        <p:txBody>
          <a:bodyPr/>
          <a:lstStyle/>
          <a:p>
            <a:pPr eaLnBrk="1" hangingPunct="1">
              <a:lnSpc>
                <a:spcPct val="90000"/>
              </a:lnSpc>
              <a:buNone/>
            </a:pPr>
            <a:r>
              <a:rPr lang="en-US" b="1" dirty="0"/>
              <a:t>3  Incomplete seal around the patient`s mouth and / nose.</a:t>
            </a:r>
          </a:p>
          <a:p>
            <a:pPr eaLnBrk="1" hangingPunct="1">
              <a:lnSpc>
                <a:spcPct val="90000"/>
              </a:lnSpc>
              <a:buFont typeface="Wingdings" pitchFamily="2" charset="2"/>
              <a:buNone/>
            </a:pPr>
            <a:r>
              <a:rPr lang="en-US" b="1" dirty="0"/>
              <a:t>    A- Ventilations are not effective.</a:t>
            </a:r>
          </a:p>
        </p:txBody>
      </p:sp>
      <p:sp>
        <p:nvSpPr>
          <p:cNvPr id="2" name="Rectangle 1"/>
          <p:cNvSpPr/>
          <p:nvPr/>
        </p:nvSpPr>
        <p:spPr>
          <a:xfrm>
            <a:off x="7696200" y="6248400"/>
            <a:ext cx="785280" cy="369332"/>
          </a:xfrm>
          <a:prstGeom prst="rect">
            <a:avLst/>
          </a:prstGeom>
        </p:spPr>
        <p:txBody>
          <a:bodyPr wrap="none">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453592" y="3143248"/>
            <a:ext cx="8833316" cy="2142125"/>
          </a:xfrm>
          <a:prstGeom prst="rect">
            <a:avLst/>
          </a:prstGeom>
          <a:noFill/>
        </p:spPr>
        <p:txBody>
          <a:bodyPr wrap="none" rtlCol="0">
            <a:spAutoFit/>
          </a:bodyPr>
          <a:lstStyle/>
          <a:p>
            <a:pPr marL="514350" indent="-514350">
              <a:lnSpc>
                <a:spcPct val="90000"/>
              </a:lnSpc>
            </a:pPr>
            <a:r>
              <a:rPr lang="en-US" sz="3200" b="1" dirty="0"/>
              <a:t>4  Nostrils are not completely pinched and the </a:t>
            </a:r>
          </a:p>
          <a:p>
            <a:pPr marL="514350" indent="-514350">
              <a:lnSpc>
                <a:spcPct val="90000"/>
              </a:lnSpc>
            </a:pPr>
            <a:r>
              <a:rPr lang="en-US" sz="3200" b="1" dirty="0"/>
              <a:t>     patient`s mouth is not fully open during mouth </a:t>
            </a:r>
          </a:p>
          <a:p>
            <a:pPr marL="514350" indent="-514350">
              <a:lnSpc>
                <a:spcPct val="90000"/>
              </a:lnSpc>
            </a:pPr>
            <a:r>
              <a:rPr lang="en-US" sz="3200" b="1" dirty="0"/>
              <a:t>     to mouth ventilation.</a:t>
            </a:r>
          </a:p>
          <a:p>
            <a:pPr>
              <a:lnSpc>
                <a:spcPct val="90000"/>
              </a:lnSpc>
            </a:pPr>
            <a:r>
              <a:rPr lang="en-US" sz="3200" b="1" dirty="0"/>
              <a:t>     A- Ventilations are not effective.</a:t>
            </a:r>
          </a:p>
          <a:p>
            <a:endParaRPr lang="en-US" dirty="0"/>
          </a:p>
        </p:txBody>
      </p:sp>
    </p:spTree>
    <p:extLst>
      <p:ext uri="{BB962C8B-B14F-4D97-AF65-F5344CB8AC3E}">
        <p14:creationId xmlns:p14="http://schemas.microsoft.com/office/powerpoint/2010/main" val="2557118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381001"/>
            <a:ext cx="8686800" cy="2619371"/>
          </a:xfrm>
        </p:spPr>
        <p:txBody>
          <a:bodyPr>
            <a:noAutofit/>
          </a:bodyPr>
          <a:lstStyle/>
          <a:p>
            <a:pPr eaLnBrk="1" hangingPunct="1">
              <a:buNone/>
            </a:pPr>
            <a:r>
              <a:rPr lang="en-US" b="1" dirty="0"/>
              <a:t>5  Hands not in correct position or compressions incorrectly placed.</a:t>
            </a:r>
          </a:p>
          <a:p>
            <a:pPr eaLnBrk="1" hangingPunct="1">
              <a:buFont typeface="Wingdings" pitchFamily="2" charset="2"/>
              <a:buNone/>
            </a:pPr>
            <a:r>
              <a:rPr lang="en-US" b="1" dirty="0"/>
              <a:t>    A- Fractured ribs ; fractured sternum, lacerated    </a:t>
            </a:r>
            <a:br>
              <a:rPr lang="en-US" b="1" dirty="0"/>
            </a:br>
            <a:r>
              <a:rPr lang="en-US" b="1" dirty="0"/>
              <a:t>     liver, spleen, lungs or heart or injured pleura </a:t>
            </a:r>
            <a:br>
              <a:rPr lang="en-US" b="1" dirty="0"/>
            </a:br>
            <a:r>
              <a:rPr lang="en-US" b="1" dirty="0"/>
              <a:t>     as a result of fractured rib.</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428596" y="4352046"/>
            <a:ext cx="7633308" cy="1077218"/>
          </a:xfrm>
          <a:prstGeom prst="rect">
            <a:avLst/>
          </a:prstGeom>
          <a:noFill/>
        </p:spPr>
        <p:txBody>
          <a:bodyPr wrap="none" rtlCol="0">
            <a:spAutoFit/>
          </a:bodyPr>
          <a:lstStyle/>
          <a:p>
            <a:r>
              <a:rPr lang="en-US" sz="3200" b="1" dirty="0"/>
              <a:t>7  Improper compression/ ventilation ratio. </a:t>
            </a:r>
          </a:p>
          <a:p>
            <a:pPr>
              <a:buNone/>
            </a:pPr>
            <a:r>
              <a:rPr lang="en-US" sz="3200" b="1" dirty="0"/>
              <a:t>    A- Inadequate oxygenation of blood.</a:t>
            </a:r>
            <a:endParaRPr lang="en-US" dirty="0"/>
          </a:p>
        </p:txBody>
      </p:sp>
      <p:sp>
        <p:nvSpPr>
          <p:cNvPr id="8" name="TextBox 7"/>
          <p:cNvSpPr txBox="1"/>
          <p:nvPr/>
        </p:nvSpPr>
        <p:spPr>
          <a:xfrm>
            <a:off x="428596" y="3143248"/>
            <a:ext cx="7501221" cy="1077218"/>
          </a:xfrm>
          <a:prstGeom prst="rect">
            <a:avLst/>
          </a:prstGeom>
          <a:noFill/>
        </p:spPr>
        <p:txBody>
          <a:bodyPr wrap="none" rtlCol="0">
            <a:spAutoFit/>
          </a:bodyPr>
          <a:lstStyle/>
          <a:p>
            <a:r>
              <a:rPr lang="en-US" sz="3200" b="1" dirty="0"/>
              <a:t>6  Compression too deep or too frequent.</a:t>
            </a:r>
          </a:p>
          <a:p>
            <a:r>
              <a:rPr lang="en-US" sz="3200" b="1" dirty="0"/>
              <a:t>    A- Insufficient amount of blood pumped.</a:t>
            </a:r>
            <a:endParaRPr lang="en-US" dirty="0"/>
          </a:p>
        </p:txBody>
      </p:sp>
    </p:spTree>
    <p:extLst>
      <p:ext uri="{BB962C8B-B14F-4D97-AF65-F5344CB8AC3E}">
        <p14:creationId xmlns:p14="http://schemas.microsoft.com/office/powerpoint/2010/main" val="427537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7"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normAutofit/>
          </a:bodyPr>
          <a:lstStyle/>
          <a:p>
            <a:r>
              <a:rPr lang="en-US" sz="4000" b="1" u="sng" dirty="0">
                <a:solidFill>
                  <a:srgbClr val="FF0000"/>
                </a:solidFill>
                <a:cs typeface="Times New Roman" pitchFamily="18" charset="0"/>
              </a:rPr>
              <a:t>Interrupting CPR</a:t>
            </a:r>
            <a:endParaRPr lang="en-IN" sz="4000" u="sng" dirty="0">
              <a:solidFill>
                <a:srgbClr val="FF0000"/>
              </a:solidFill>
            </a:endParaRPr>
          </a:p>
        </p:txBody>
      </p:sp>
      <p:sp>
        <p:nvSpPr>
          <p:cNvPr id="3" name="Content Placeholder 2"/>
          <p:cNvSpPr>
            <a:spLocks noGrp="1"/>
          </p:cNvSpPr>
          <p:nvPr>
            <p:ph idx="1"/>
          </p:nvPr>
        </p:nvSpPr>
        <p:spPr>
          <a:xfrm>
            <a:off x="457200" y="1304924"/>
            <a:ext cx="8229600" cy="2552704"/>
          </a:xfrm>
        </p:spPr>
        <p:txBody>
          <a:bodyPr/>
          <a:lstStyle/>
          <a:p>
            <a:pPr marL="0" indent="0" algn="just">
              <a:buNone/>
              <a:defRPr/>
            </a:pPr>
            <a:r>
              <a:rPr lang="en-US" dirty="0">
                <a:cs typeface="Times New Roman" pitchFamily="18" charset="0"/>
              </a:rPr>
              <a:t>	</a:t>
            </a:r>
            <a:r>
              <a:rPr lang="en-US" b="1" dirty="0">
                <a:cs typeface="Times New Roman" pitchFamily="18" charset="0"/>
              </a:rPr>
              <a:t>Once you begin CPR, you should not interrupt for more than a few seconds to check for pulse and breathing, or to reposition yourself or the patient. In addition, you interrupt CPR to:</a:t>
            </a:r>
          </a:p>
          <a:p>
            <a:pPr marL="0" indent="0" algn="just">
              <a:buNone/>
              <a:defRPr/>
            </a:pP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709236"/>
            <a:ext cx="7987699" cy="1077218"/>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Move the patient down a flight of stairs or </a:t>
            </a:r>
          </a:p>
          <a:p>
            <a:pPr marL="360363" indent="-360363"/>
            <a:r>
              <a:rPr lang="en-US" sz="3200" b="1" dirty="0">
                <a:cs typeface="Times New Roman" pitchFamily="18" charset="0"/>
              </a:rPr>
              <a:t>    through a hallway</a:t>
            </a:r>
            <a:endParaRPr lang="en-US" sz="3200" dirty="0"/>
          </a:p>
        </p:txBody>
      </p:sp>
      <p:sp>
        <p:nvSpPr>
          <p:cNvPr id="9" name="TextBox 8"/>
          <p:cNvSpPr txBox="1"/>
          <p:nvPr/>
        </p:nvSpPr>
        <p:spPr>
          <a:xfrm>
            <a:off x="500034" y="3987233"/>
            <a:ext cx="6403356" cy="584775"/>
          </a:xfrm>
          <a:prstGeom prst="rect">
            <a:avLst/>
          </a:prstGeom>
          <a:noFill/>
        </p:spPr>
        <p:txBody>
          <a:bodyPr wrap="none" rtlCol="0">
            <a:spAutoFit/>
          </a:bodyPr>
          <a:lstStyle/>
          <a:p>
            <a:r>
              <a:rPr lang="en-US" sz="3200" b="1" dirty="0">
                <a:cs typeface="Times New Roman" pitchFamily="18" charset="0"/>
              </a:rPr>
              <a:t>1  Move the patient onto a stretcher</a:t>
            </a:r>
            <a:r>
              <a:rPr lang="en-US" b="1" dirty="0">
                <a:cs typeface="Times New Roman" pitchFamily="18" charset="0"/>
              </a:rPr>
              <a:t>.</a:t>
            </a:r>
          </a:p>
        </p:txBody>
      </p:sp>
    </p:spTree>
    <p:extLst>
      <p:ext uri="{BB962C8B-B14F-4D97-AF65-F5344CB8AC3E}">
        <p14:creationId xmlns:p14="http://schemas.microsoft.com/office/powerpoint/2010/main" val="2456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1030279"/>
          </a:xfrm>
        </p:spPr>
        <p:txBody>
          <a:bodyPr>
            <a:normAutofit lnSpcReduction="10000"/>
          </a:bodyPr>
          <a:lstStyle/>
          <a:p>
            <a:pPr>
              <a:buNone/>
            </a:pPr>
            <a:r>
              <a:rPr lang="en-US" b="1" dirty="0">
                <a:cs typeface="Times New Roman" pitchFamily="18" charset="0"/>
              </a:rPr>
              <a:t>3  Loading or unloading the patient into the ambulance.</a:t>
            </a:r>
          </a:p>
          <a:p>
            <a:endParaRPr lang="en-US" b="1" dirty="0">
              <a:cs typeface="Times New Roman" pitchFamily="18" charset="0"/>
            </a:endParaRPr>
          </a:p>
          <a:p>
            <a:pPr marL="336550" indent="-336550" algn="just">
              <a:defRPr/>
            </a:pPr>
            <a:endParaRPr lang="en-US" b="1" dirty="0">
              <a:cs typeface="Times New Roman" pitchFamily="18" charset="0"/>
            </a:endParaRP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7997" y="3643314"/>
            <a:ext cx="6390019" cy="584775"/>
          </a:xfrm>
          <a:prstGeom prst="rect">
            <a:avLst/>
          </a:prstGeom>
          <a:noFill/>
        </p:spPr>
        <p:txBody>
          <a:bodyPr wrap="none" rtlCol="0">
            <a:spAutoFit/>
          </a:bodyPr>
          <a:lstStyle/>
          <a:p>
            <a:r>
              <a:rPr lang="en-US" sz="3200" b="1" dirty="0">
                <a:cs typeface="Times New Roman" pitchFamily="18" charset="0"/>
              </a:rPr>
              <a:t>5  Recover from physical exhaustion.</a:t>
            </a:r>
          </a:p>
        </p:txBody>
      </p:sp>
      <p:sp>
        <p:nvSpPr>
          <p:cNvPr id="9" name="TextBox 8"/>
          <p:cNvSpPr txBox="1"/>
          <p:nvPr/>
        </p:nvSpPr>
        <p:spPr>
          <a:xfrm>
            <a:off x="385298" y="2357430"/>
            <a:ext cx="8468152" cy="1077218"/>
          </a:xfrm>
          <a:prstGeom prst="rect">
            <a:avLst/>
          </a:prstGeom>
          <a:noFill/>
        </p:spPr>
        <p:txBody>
          <a:bodyPr wrap="none" rtlCol="0">
            <a:spAutoFit/>
          </a:bodyPr>
          <a:lstStyle/>
          <a:p>
            <a:r>
              <a:rPr lang="en-US" b="1" dirty="0">
                <a:cs typeface="Times New Roman" pitchFamily="18" charset="0"/>
              </a:rPr>
              <a:t> </a:t>
            </a:r>
            <a:r>
              <a:rPr lang="en-US" sz="3200" b="1" dirty="0">
                <a:cs typeface="Times New Roman" pitchFamily="18" charset="0"/>
              </a:rPr>
              <a:t>4  To allow for defibrillation or ACLS (Advanced </a:t>
            </a:r>
          </a:p>
          <a:p>
            <a:r>
              <a:rPr lang="en-US" sz="3200" b="1" dirty="0">
                <a:cs typeface="Times New Roman" pitchFamily="18" charset="0"/>
              </a:rPr>
              <a:t>     Cardiac Life Support) measures to be initiated</a:t>
            </a:r>
            <a:r>
              <a:rPr lang="en-US" b="1" dirty="0">
                <a:cs typeface="Times New Roman" pitchFamily="18" charset="0"/>
              </a:rPr>
              <a:t>.</a:t>
            </a:r>
          </a:p>
        </p:txBody>
      </p:sp>
    </p:spTree>
    <p:extLst>
      <p:ext uri="{BB962C8B-B14F-4D97-AF65-F5344CB8AC3E}">
        <p14:creationId xmlns:p14="http://schemas.microsoft.com/office/powerpoint/2010/main" val="5708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169370188"/>
      </p:ext>
    </p:extLst>
  </p:cSld>
  <p:clrMapOvr>
    <a:masterClrMapping/>
  </p:clrMapOvr>
  <p:transition>
    <p:fade/>
    <p:sndAc>
      <p:stSnd>
        <p:snd r:embed="rId3"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43050"/>
            <a:ext cx="8458200" cy="646331"/>
          </a:xfrm>
          <a:prstGeom prst="rect">
            <a:avLst/>
          </a:prstGeom>
          <a:noFill/>
        </p:spPr>
        <p:txBody>
          <a:bodyPr wrap="square">
            <a:spAutoFit/>
          </a:bodyPr>
          <a:lstStyle/>
          <a:p>
            <a:pPr>
              <a:defRPr/>
            </a:pPr>
            <a:r>
              <a:rPr lang="en-US" sz="3600" b="1" u="sng" dirty="0">
                <a:cs typeface="Times New Roman" pitchFamily="18" charset="0"/>
              </a:rPr>
              <a:t>Absent breathing is characterized by:</a:t>
            </a:r>
            <a:endParaRPr lang="en-US" sz="3200"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81615" y="3574981"/>
            <a:ext cx="7463646" cy="1354217"/>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 cannot be heard and felt exiting the </a:t>
            </a:r>
          </a:p>
          <a:p>
            <a:pPr marL="514350" indent="-514350"/>
            <a:r>
              <a:rPr lang="en-US" sz="3200" b="1" dirty="0">
                <a:cs typeface="Times New Roman" pitchFamily="18" charset="0"/>
              </a:rPr>
              <a:t>      mouth or nose.</a:t>
            </a:r>
          </a:p>
          <a:p>
            <a:endParaRPr lang="en-US" dirty="0"/>
          </a:p>
        </p:txBody>
      </p:sp>
      <p:sp>
        <p:nvSpPr>
          <p:cNvPr id="9" name="TextBox 8"/>
          <p:cNvSpPr txBox="1"/>
          <p:nvPr/>
        </p:nvSpPr>
        <p:spPr>
          <a:xfrm>
            <a:off x="500034" y="2710102"/>
            <a:ext cx="6531981" cy="861774"/>
          </a:xfrm>
          <a:prstGeom prst="rect">
            <a:avLst/>
          </a:prstGeom>
          <a:noFill/>
        </p:spPr>
        <p:txBody>
          <a:bodyPr wrap="none" rtlCol="0">
            <a:spAutoFit/>
          </a:bodyPr>
          <a:lstStyle/>
          <a:p>
            <a:r>
              <a:rPr lang="en-US" sz="3200" dirty="0">
                <a:cs typeface="Times New Roman" pitchFamily="18" charset="0"/>
              </a:rPr>
              <a:t>1   </a:t>
            </a:r>
            <a:r>
              <a:rPr lang="en-US" sz="3200" b="1" dirty="0">
                <a:cs typeface="Times New Roman" pitchFamily="18" charset="0"/>
              </a:rPr>
              <a:t>No chest or abdominal movement</a:t>
            </a:r>
            <a:r>
              <a:rPr lang="en-US" b="1" dirty="0">
                <a:cs typeface="Times New Roman" pitchFamily="18" charset="0"/>
              </a:rPr>
              <a:t>.</a:t>
            </a:r>
          </a:p>
          <a:p>
            <a:endParaRPr lang="en-US" dirty="0"/>
          </a:p>
        </p:txBody>
      </p:sp>
      <p:sp>
        <p:nvSpPr>
          <p:cNvPr id="10"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Tree>
    <p:extLst>
      <p:ext uri="{BB962C8B-B14F-4D97-AF65-F5344CB8AC3E}">
        <p14:creationId xmlns:p14="http://schemas.microsoft.com/office/powerpoint/2010/main" val="235144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228600" y="1530727"/>
            <a:ext cx="8763000" cy="2492990"/>
          </a:xfrm>
          <a:prstGeom prst="rect">
            <a:avLst/>
          </a:prstGeom>
          <a:noFill/>
        </p:spPr>
        <p:txBody>
          <a:bodyPr wrap="square">
            <a:spAutoFit/>
          </a:bodyPr>
          <a:lstStyle/>
          <a:p>
            <a:pPr algn="just">
              <a:defRPr/>
            </a:pPr>
            <a:r>
              <a:rPr lang="en-US" sz="3200" b="1" dirty="0">
                <a:solidFill>
                  <a:srgbClr val="002060"/>
                </a:solidFill>
                <a:cs typeface="Times New Roman" pitchFamily="18" charset="0"/>
              </a:rPr>
              <a:t>Upon completion of this lesson, you will be able to:</a:t>
            </a:r>
          </a:p>
          <a:p>
            <a:pPr algn="just">
              <a:defRPr/>
            </a:pPr>
            <a:endParaRPr lang="en-US" sz="1400" b="1" dirty="0">
              <a:solidFill>
                <a:srgbClr val="002060"/>
              </a:solidFill>
              <a:cs typeface="Times New Roman" pitchFamily="18" charset="0"/>
            </a:endParaRPr>
          </a:p>
          <a:p>
            <a:pPr marL="514350" indent="-514350" algn="just">
              <a:buAutoNum type="arabicPlain"/>
              <a:defRPr/>
            </a:pPr>
            <a:r>
              <a:rPr lang="en-US" sz="3200" b="1" dirty="0">
                <a:solidFill>
                  <a:srgbClr val="002060"/>
                </a:solidFill>
                <a:cs typeface="Times New Roman" pitchFamily="18" charset="0"/>
              </a:rPr>
              <a:t>List two causes of partial or total upper airway  </a:t>
            </a:r>
          </a:p>
          <a:p>
            <a:pPr marL="514350" indent="-514350" algn="just">
              <a:defRPr/>
            </a:pPr>
            <a:r>
              <a:rPr lang="en-US" sz="3200" b="1" dirty="0">
                <a:solidFill>
                  <a:srgbClr val="002060"/>
                </a:solidFill>
                <a:cs typeface="Times New Roman" pitchFamily="18" charset="0"/>
              </a:rPr>
              <a:t>      obstruction.</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496685" cy="1846659"/>
          </a:xfrm>
          <a:prstGeom prst="rect">
            <a:avLst/>
          </a:prstGeom>
          <a:noFill/>
        </p:spPr>
        <p:txBody>
          <a:bodyPr wrap="none" rtlCol="0">
            <a:spAutoFit/>
          </a:bodyPr>
          <a:lstStyle/>
          <a:p>
            <a:r>
              <a:rPr lang="en-US" sz="3200" b="1" dirty="0">
                <a:cs typeface="Times New Roman" pitchFamily="18" charset="0"/>
              </a:rPr>
              <a:t>2   </a:t>
            </a:r>
            <a:r>
              <a:rPr lang="en-US" sz="3200" b="1" dirty="0">
                <a:solidFill>
                  <a:srgbClr val="002060"/>
                </a:solidFill>
                <a:cs typeface="Times New Roman" pitchFamily="18" charset="0"/>
              </a:rPr>
              <a:t>Demonstrate rescue breathing for adults, </a:t>
            </a:r>
          </a:p>
          <a:p>
            <a:r>
              <a:rPr lang="en-US" sz="3200" b="1" dirty="0">
                <a:solidFill>
                  <a:srgbClr val="002060"/>
                </a:solidFill>
                <a:cs typeface="Times New Roman" pitchFamily="18" charset="0"/>
              </a:rPr>
              <a:t>      children and infants using a mannequin, with </a:t>
            </a:r>
          </a:p>
          <a:p>
            <a:r>
              <a:rPr lang="en-US" sz="3200" b="1" dirty="0">
                <a:solidFill>
                  <a:srgbClr val="002060"/>
                </a:solidFill>
                <a:cs typeface="Times New Roman" pitchFamily="18" charset="0"/>
              </a:rPr>
              <a:t>      and without foreign body airway obstruction.</a:t>
            </a:r>
          </a:p>
          <a:p>
            <a:endParaRPr lang="en-US" dirty="0">
              <a:solidFill>
                <a:srgbClr val="002060"/>
              </a:solidFill>
            </a:endParaRPr>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a:t>
            </a:r>
            <a:r>
              <a:rPr lang="en-US" sz="3200" b="1" dirty="0">
                <a:solidFill>
                  <a:srgbClr val="002060"/>
                </a:solidFill>
                <a:cs typeface="Times New Roman" pitchFamily="18" charset="0"/>
              </a:rPr>
              <a:t>Describe and demonstrate CPR in adults,           </a:t>
            </a:r>
          </a:p>
          <a:p>
            <a:pPr marL="457200" indent="-457200" algn="just">
              <a:defRPr/>
            </a:pPr>
            <a:r>
              <a:rPr lang="en-US" sz="3200" b="1" dirty="0">
                <a:solidFill>
                  <a:srgbClr val="002060"/>
                </a:solidFill>
                <a:cs typeface="Times New Roman" pitchFamily="18" charset="0"/>
              </a:rPr>
              <a:t>      children, and infants using a mannequin</a:t>
            </a:r>
            <a:r>
              <a:rPr lang="en-US" sz="3200"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pPr eaLnBrk="1" hangingPunct="1"/>
            <a:r>
              <a:rPr lang="en-US" sz="4000" b="1" u="sng" dirty="0">
                <a:solidFill>
                  <a:srgbClr val="FF0000"/>
                </a:solidFill>
              </a:rPr>
              <a:t>Objectives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085868" cy="1415772"/>
          </a:xfrm>
          <a:prstGeom prst="rect">
            <a:avLst/>
          </a:prstGeom>
          <a:noFill/>
        </p:spPr>
        <p:txBody>
          <a:bodyPr wrap="none" rtlCol="0">
            <a:spAutoFit/>
          </a:bodyPr>
          <a:lstStyle/>
          <a:p>
            <a:pPr marL="514350" indent="-514350">
              <a:buAutoNum type="arabicPlain" startAt="4"/>
            </a:pPr>
            <a:r>
              <a:rPr lang="en-US" sz="3200" b="1" dirty="0">
                <a:solidFill>
                  <a:srgbClr val="002060"/>
                </a:solidFill>
                <a:cs typeface="Times New Roman" pitchFamily="18" charset="0"/>
              </a:rPr>
              <a:t>Describe and demonstrate two-rescuer CPR</a:t>
            </a:r>
          </a:p>
          <a:p>
            <a:pPr marL="514350" indent="-514350"/>
            <a:r>
              <a:rPr lang="en-US" sz="3200" b="1" dirty="0">
                <a:solidFill>
                  <a:srgbClr val="002060"/>
                </a:solidFill>
                <a:cs typeface="Times New Roman" pitchFamily="18" charset="0"/>
              </a:rPr>
              <a:t>      for adults</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3094432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sz="4000" b="1" u="sng" dirty="0">
                <a:solidFill>
                  <a:srgbClr val="FF0000"/>
                </a:solidFill>
              </a:rPr>
              <a:t>Finger Sweep</a:t>
            </a:r>
          </a:p>
        </p:txBody>
      </p:sp>
      <p:pic>
        <p:nvPicPr>
          <p:cNvPr id="67587" name="Picture 3" descr="SWEEP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3" action="ppaction://hlinksldjump"/>
          </p:cNvPr>
          <p:cNvSpPr/>
          <p:nvPr/>
        </p:nvSpPr>
        <p:spPr>
          <a:xfrm rot="10800000">
            <a:off x="7848600" y="60960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172525"/>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0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15"/>
            <a:ext cx="7772400" cy="1470025"/>
          </a:xfrm>
        </p:spPr>
        <p:txBody>
          <a:bodyPr>
            <a:normAutofit fontScale="90000"/>
          </a:bodyPr>
          <a:lstStyle/>
          <a:p>
            <a:r>
              <a:rPr lang="en-US" sz="5400" b="1" u="sng" dirty="0">
                <a:solidFill>
                  <a:srgbClr val="FF0000"/>
                </a:solidFill>
                <a:cs typeface="Times New Roman" pitchFamily="18" charset="0"/>
              </a:rPr>
              <a:t>Cyanosis</a:t>
            </a:r>
            <a:br>
              <a:rPr lang="en-US" sz="5400" b="1" u="sng" dirty="0">
                <a:solidFill>
                  <a:srgbClr val="FF0000"/>
                </a:solidFill>
                <a:cs typeface="Times New Roman" pitchFamily="18" charset="0"/>
              </a:rPr>
            </a:br>
            <a:r>
              <a:rPr lang="en-US" dirty="0">
                <a:cs typeface="Times New Roman" pitchFamily="18" charset="0"/>
              </a:rPr>
              <a:t> </a:t>
            </a:r>
            <a:endParaRPr lang="en-IN" dirty="0"/>
          </a:p>
        </p:txBody>
      </p:sp>
      <p:sp>
        <p:nvSpPr>
          <p:cNvPr id="3" name="Subtitle 2"/>
          <p:cNvSpPr>
            <a:spLocks noGrp="1"/>
          </p:cNvSpPr>
          <p:nvPr>
            <p:ph type="subTitle" idx="1"/>
          </p:nvPr>
        </p:nvSpPr>
        <p:spPr>
          <a:xfrm>
            <a:off x="609600" y="2090742"/>
            <a:ext cx="7848600" cy="2338390"/>
          </a:xfrm>
        </p:spPr>
        <p:txBody>
          <a:bodyPr>
            <a:noAutofit/>
          </a:bodyPr>
          <a:lstStyle/>
          <a:p>
            <a:pPr algn="l">
              <a:lnSpc>
                <a:spcPct val="150000"/>
              </a:lnSpc>
            </a:pPr>
            <a:r>
              <a:rPr lang="en-US" b="1" dirty="0">
                <a:solidFill>
                  <a:schemeClr val="tx1"/>
                </a:solidFill>
                <a:cs typeface="Times New Roman" pitchFamily="18" charset="0"/>
              </a:rPr>
              <a:t>A bluish coloration of the skin and mucous membranes caused by lack of oxygen in the blood and tissues.</a:t>
            </a:r>
            <a:r>
              <a:rPr lang="en-US" dirty="0">
                <a:cs typeface="Times New Roman" pitchFamily="18" charset="0"/>
              </a:rPr>
              <a:t/>
            </a:r>
            <a:br>
              <a:rPr lang="en-US" dirty="0">
                <a:cs typeface="Times New Roman" pitchFamily="18" charset="0"/>
              </a:rPr>
            </a:b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3974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382000" cy="837473"/>
          </a:xfrm>
          <a:prstGeom prst="rect">
            <a:avLst/>
          </a:prstGeom>
          <a:noFill/>
        </p:spPr>
        <p:txBody>
          <a:bodyPr wrap="square">
            <a:spAutoFit/>
          </a:bodyPr>
          <a:lstStyle/>
          <a:p>
            <a:pPr algn="just">
              <a:lnSpc>
                <a:spcPct val="150000"/>
              </a:lnSpc>
              <a:defRPr/>
            </a:pPr>
            <a:r>
              <a:rPr lang="en-US" sz="3600" b="1" dirty="0">
                <a:latin typeface="+mj-lt"/>
                <a:cs typeface="Times New Roman" pitchFamily="18" charset="0"/>
              </a:rPr>
              <a:t>Cyanosis can be the result of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19580" y="3857628"/>
            <a:ext cx="4023858" cy="584775"/>
          </a:xfrm>
          <a:prstGeom prst="rect">
            <a:avLst/>
          </a:prstGeom>
          <a:noFill/>
        </p:spPr>
        <p:txBody>
          <a:bodyPr wrap="none" rtlCol="0">
            <a:spAutoFit/>
          </a:bodyPr>
          <a:lstStyle/>
          <a:p>
            <a:r>
              <a:rPr lang="en-US" sz="3200" b="1" dirty="0">
                <a:cs typeface="Times New Roman" pitchFamily="18" charset="0"/>
              </a:rPr>
              <a:t>3   Airway obstruction.</a:t>
            </a:r>
          </a:p>
        </p:txBody>
      </p:sp>
      <p:sp>
        <p:nvSpPr>
          <p:cNvPr id="9" name="TextBox 8"/>
          <p:cNvSpPr txBox="1"/>
          <p:nvPr/>
        </p:nvSpPr>
        <p:spPr>
          <a:xfrm>
            <a:off x="593653" y="3143248"/>
            <a:ext cx="7857536" cy="861774"/>
          </a:xfrm>
          <a:prstGeom prst="rect">
            <a:avLst/>
          </a:prstGeom>
          <a:noFill/>
        </p:spPr>
        <p:txBody>
          <a:bodyPr wrap="none" rtlCol="0">
            <a:spAutoFit/>
          </a:bodyPr>
          <a:lstStyle/>
          <a:p>
            <a:r>
              <a:rPr lang="en-US" sz="3200" b="1" dirty="0">
                <a:cs typeface="Times New Roman" pitchFamily="18" charset="0"/>
              </a:rPr>
              <a:t>2   Suffering from illness or respiratory injury.</a:t>
            </a:r>
          </a:p>
          <a:p>
            <a:endParaRPr lang="en-US" dirty="0"/>
          </a:p>
        </p:txBody>
      </p:sp>
      <p:sp>
        <p:nvSpPr>
          <p:cNvPr id="10" name="TextBox 9"/>
          <p:cNvSpPr txBox="1"/>
          <p:nvPr/>
        </p:nvSpPr>
        <p:spPr>
          <a:xfrm>
            <a:off x="566116" y="1925413"/>
            <a:ext cx="7699415" cy="1077218"/>
          </a:xfrm>
          <a:prstGeom prst="rect">
            <a:avLst/>
          </a:prstGeom>
          <a:noFill/>
        </p:spPr>
        <p:txBody>
          <a:bodyPr wrap="none" rtlCol="0">
            <a:spAutoFit/>
          </a:bodyPr>
          <a:lstStyle/>
          <a:p>
            <a:pPr marL="514350" indent="-514350">
              <a:buAutoNum type="arabicPlain"/>
            </a:pPr>
            <a:r>
              <a:rPr lang="en-US" sz="3200" b="1" dirty="0">
                <a:cs typeface="Times New Roman" pitchFamily="18" charset="0"/>
              </a:rPr>
              <a:t>The patient breathing in an environment </a:t>
            </a:r>
          </a:p>
          <a:p>
            <a:pPr marL="514350" indent="-514350"/>
            <a:r>
              <a:rPr lang="en-US" sz="3200" b="1" dirty="0">
                <a:cs typeface="Times New Roman" pitchFamily="18" charset="0"/>
              </a:rPr>
              <a:t>      poor in oxygen. </a:t>
            </a:r>
          </a:p>
        </p:txBody>
      </p:sp>
    </p:spTree>
    <p:extLst>
      <p:ext uri="{BB962C8B-B14F-4D97-AF65-F5344CB8AC3E}">
        <p14:creationId xmlns:p14="http://schemas.microsoft.com/office/powerpoint/2010/main" val="222777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1175"/>
            <a:ext cx="7772400" cy="846123"/>
          </a:xfrm>
        </p:spPr>
        <p:txBody>
          <a:bodyPr>
            <a:normAutofit fontScale="90000"/>
          </a:bodyPr>
          <a:lstStyle/>
          <a:p>
            <a:r>
              <a:rPr lang="en-US" b="1" dirty="0">
                <a:cs typeface="Times New Roman" pitchFamily="18" charset="0"/>
              </a:rPr>
              <a:t/>
            </a:r>
            <a:br>
              <a:rPr lang="en-US" b="1" dirty="0">
                <a:cs typeface="Times New Roman" pitchFamily="18" charset="0"/>
              </a:rPr>
            </a:br>
            <a:r>
              <a:rPr lang="en-US" b="1" dirty="0">
                <a:cs typeface="Times New Roman" pitchFamily="18" charset="0"/>
              </a:rPr>
              <a:t>Cyanosis can be more easily noticed </a:t>
            </a:r>
            <a:br>
              <a:rPr lang="en-US" b="1" dirty="0">
                <a:cs typeface="Times New Roman" pitchFamily="18" charset="0"/>
              </a:rPr>
            </a:br>
            <a:endParaRPr lang="en-IN" dirty="0"/>
          </a:p>
        </p:txBody>
      </p:sp>
      <p:sp>
        <p:nvSpPr>
          <p:cNvPr id="3" name="Subtitle 2"/>
          <p:cNvSpPr>
            <a:spLocks noGrp="1"/>
          </p:cNvSpPr>
          <p:nvPr>
            <p:ph type="subTitle" idx="1"/>
          </p:nvPr>
        </p:nvSpPr>
        <p:spPr>
          <a:xfrm>
            <a:off x="457200" y="1447800"/>
            <a:ext cx="7848600" cy="838192"/>
          </a:xfrm>
        </p:spPr>
        <p:txBody>
          <a:bodyPr>
            <a:normAutofit/>
          </a:bodyPr>
          <a:lstStyle/>
          <a:p>
            <a:pPr marL="457200" indent="-457200" algn="l">
              <a:lnSpc>
                <a:spcPct val="150000"/>
              </a:lnSpc>
              <a:defRPr/>
            </a:pPr>
            <a:r>
              <a:rPr lang="en-US" b="1" dirty="0">
                <a:solidFill>
                  <a:schemeClr val="tx1"/>
                </a:solidFill>
                <a:cs typeface="Times New Roman" pitchFamily="18" charset="0"/>
              </a:rPr>
              <a:t>1  On the lips, ears and nostrils or nail beds.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571744"/>
            <a:ext cx="7982057" cy="1846659"/>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In patients with dark pigmentation, inspect </a:t>
            </a:r>
          </a:p>
          <a:p>
            <a:pPr marL="514350" indent="-514350"/>
            <a:r>
              <a:rPr lang="en-US" sz="3200" b="1" dirty="0">
                <a:cs typeface="Times New Roman" pitchFamily="18" charset="0"/>
              </a:rPr>
              <a:t>    the nostrils, palms and nail beds, and the </a:t>
            </a:r>
          </a:p>
          <a:p>
            <a:pPr marL="514350" indent="-514350"/>
            <a:r>
              <a:rPr lang="en-US" sz="3200" b="1" dirty="0">
                <a:cs typeface="Times New Roman" pitchFamily="18" charset="0"/>
              </a:rPr>
              <a:t>    mouth and tongue.</a:t>
            </a:r>
            <a:endParaRPr lang="en-IN" sz="3200" dirty="0"/>
          </a:p>
          <a:p>
            <a:endParaRPr lang="en-US" dirty="0"/>
          </a:p>
        </p:txBody>
      </p:sp>
    </p:spTree>
    <p:extLst>
      <p:ext uri="{BB962C8B-B14F-4D97-AF65-F5344CB8AC3E}">
        <p14:creationId xmlns:p14="http://schemas.microsoft.com/office/powerpoint/2010/main" val="30263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57201"/>
            <a:ext cx="8229600" cy="1143000"/>
          </a:xfrm>
        </p:spPr>
        <p:txBody>
          <a:bodyPr>
            <a:normAutofit fontScale="90000"/>
          </a:bodyPr>
          <a:lstStyle/>
          <a:p>
            <a:r>
              <a:rPr lang="en-US" b="1" u="sng" dirty="0">
                <a:solidFill>
                  <a:srgbClr val="FF0000"/>
                </a:solidFill>
                <a:cs typeface="Times New Roman" pitchFamily="18" charset="0"/>
              </a:rPr>
              <a:t>Techniques for Opening the Airway</a:t>
            </a:r>
            <a:br>
              <a:rPr lang="en-US" b="1" u="sng" dirty="0">
                <a:solidFill>
                  <a:srgbClr val="FF0000"/>
                </a:solidFill>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285720" y="1600201"/>
            <a:ext cx="8229600" cy="971543"/>
          </a:xfrm>
        </p:spPr>
        <p:txBody>
          <a:bodyPr/>
          <a:lstStyle/>
          <a:p>
            <a:pPr marL="0" indent="0">
              <a:lnSpc>
                <a:spcPct val="150000"/>
              </a:lnSpc>
              <a:buNone/>
            </a:pPr>
            <a:r>
              <a:rPr lang="en-US" sz="3600" b="1" u="sng" dirty="0">
                <a:cs typeface="Times New Roman" pitchFamily="18" charset="0"/>
              </a:rPr>
              <a:t>Head-Tilt Chin-Lift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0469" y="3929066"/>
            <a:ext cx="7650621" cy="1354217"/>
          </a:xfrm>
          <a:prstGeom prst="rect">
            <a:avLst/>
          </a:prstGeom>
          <a:noFill/>
        </p:spPr>
        <p:txBody>
          <a:bodyPr wrap="none" rtlCol="0">
            <a:spAutoFit/>
          </a:bodyPr>
          <a:lstStyle/>
          <a:p>
            <a:pPr marL="514350" indent="-514350" algn="ctr"/>
            <a:r>
              <a:rPr lang="en-US" sz="3200" b="1" dirty="0">
                <a:solidFill>
                  <a:srgbClr val="FF0000"/>
                </a:solidFill>
                <a:cs typeface="Times New Roman" pitchFamily="18" charset="0"/>
              </a:rPr>
              <a:t>Do not use this method if you suspect head,</a:t>
            </a:r>
          </a:p>
          <a:p>
            <a:pPr marL="514350" indent="-514350" algn="ctr"/>
            <a:r>
              <a:rPr lang="en-US" sz="3200" b="1" dirty="0">
                <a:solidFill>
                  <a:srgbClr val="FF0000"/>
                </a:solidFill>
                <a:cs typeface="Times New Roman" pitchFamily="18" charset="0"/>
              </a:rPr>
              <a:t>      neck or spinal injury.</a:t>
            </a:r>
          </a:p>
          <a:p>
            <a:endParaRPr lang="en-US" dirty="0"/>
          </a:p>
        </p:txBody>
      </p:sp>
      <p:sp>
        <p:nvSpPr>
          <p:cNvPr id="9" name="TextBox 8"/>
          <p:cNvSpPr txBox="1"/>
          <p:nvPr/>
        </p:nvSpPr>
        <p:spPr>
          <a:xfrm>
            <a:off x="285784" y="2643182"/>
            <a:ext cx="9144000" cy="584775"/>
          </a:xfrm>
          <a:prstGeom prst="rect">
            <a:avLst/>
          </a:prstGeom>
          <a:noFill/>
        </p:spPr>
        <p:txBody>
          <a:bodyPr wrap="square" rtlCol="0">
            <a:spAutoFit/>
          </a:bodyPr>
          <a:lstStyle/>
          <a:p>
            <a:pPr marL="514350" indent="-514350"/>
            <a:r>
              <a:rPr lang="en-US" sz="3200" b="1" dirty="0">
                <a:cs typeface="Times New Roman" pitchFamily="18" charset="0"/>
              </a:rPr>
              <a:t>This is the method of choice for opening the airway</a:t>
            </a:r>
            <a:r>
              <a:rPr lang="en-US" b="1" dirty="0">
                <a:cs typeface="Times New Roman" pitchFamily="18" charset="0"/>
              </a:rPr>
              <a:t>.</a:t>
            </a:r>
          </a:p>
        </p:txBody>
      </p:sp>
    </p:spTree>
    <p:extLst>
      <p:ext uri="{BB962C8B-B14F-4D97-AF65-F5344CB8AC3E}">
        <p14:creationId xmlns:p14="http://schemas.microsoft.com/office/powerpoint/2010/main" val="32330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Head -Tilt Chin - Lift</a:t>
            </a:r>
          </a:p>
        </p:txBody>
      </p:sp>
      <p:pic>
        <p:nvPicPr>
          <p:cNvPr id="17411" name="Picture 3"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22266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Procedure</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28596" y="1000108"/>
            <a:ext cx="8534400" cy="976282"/>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Kneel by the patient’s shoulders towards the     </a:t>
            </a:r>
          </a:p>
          <a:p>
            <a:pPr>
              <a:buNone/>
              <a:defRPr/>
            </a:pPr>
            <a:r>
              <a:rPr lang="en-US" sz="12800" b="1" dirty="0">
                <a:cs typeface="Times New Roman" pitchFamily="18" charset="0"/>
              </a:rPr>
              <a:t>     head.</a:t>
            </a: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642918"/>
            <a:ext cx="6327438"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Position the patient lying face up.</a:t>
            </a:r>
            <a:endParaRPr lang="en-US" sz="3200" dirty="0"/>
          </a:p>
        </p:txBody>
      </p:sp>
      <p:sp>
        <p:nvSpPr>
          <p:cNvPr id="10" name="Rectangle 9"/>
          <p:cNvSpPr/>
          <p:nvPr/>
        </p:nvSpPr>
        <p:spPr>
          <a:xfrm>
            <a:off x="390722" y="2071678"/>
            <a:ext cx="8610434" cy="1569660"/>
          </a:xfrm>
          <a:prstGeom prst="rect">
            <a:avLst/>
          </a:prstGeom>
        </p:spPr>
        <p:txBody>
          <a:bodyPr wrap="none">
            <a:spAutoFit/>
          </a:bodyPr>
          <a:lstStyle/>
          <a:p>
            <a:pPr marL="514350" indent="-514350"/>
            <a:r>
              <a:rPr lang="en-US" sz="3200" b="1" dirty="0">
                <a:cs typeface="Times New Roman" pitchFamily="18" charset="0"/>
              </a:rPr>
              <a:t> 3  Place one hand on the forehead and place the </a:t>
            </a:r>
          </a:p>
          <a:p>
            <a:pPr marL="514350" indent="-514350"/>
            <a:r>
              <a:rPr lang="en-US" sz="3200" b="1" dirty="0">
                <a:cs typeface="Times New Roman" pitchFamily="18" charset="0"/>
              </a:rPr>
              <a:t>     fingertips of your other hand under the bony </a:t>
            </a:r>
          </a:p>
          <a:p>
            <a:pPr marL="514350" indent="-514350"/>
            <a:r>
              <a:rPr lang="en-US" sz="3200" b="1" dirty="0">
                <a:cs typeface="Times New Roman" pitchFamily="18" charset="0"/>
              </a:rPr>
              <a:t>     part of the patient’s jaw.</a:t>
            </a:r>
          </a:p>
        </p:txBody>
      </p:sp>
      <p:sp>
        <p:nvSpPr>
          <p:cNvPr id="11" name="Rectangle 10"/>
          <p:cNvSpPr/>
          <p:nvPr/>
        </p:nvSpPr>
        <p:spPr>
          <a:xfrm>
            <a:off x="473579" y="3571876"/>
            <a:ext cx="8311699" cy="1569660"/>
          </a:xfrm>
          <a:prstGeom prst="rect">
            <a:avLst/>
          </a:prstGeom>
        </p:spPr>
        <p:txBody>
          <a:bodyPr wrap="none">
            <a:spAutoFit/>
          </a:bodyPr>
          <a:lstStyle/>
          <a:p>
            <a:pPr>
              <a:defRPr/>
            </a:pPr>
            <a:r>
              <a:rPr lang="en-US" sz="3200" b="1" dirty="0">
                <a:cs typeface="Times New Roman" pitchFamily="18" charset="0"/>
              </a:rPr>
              <a:t>4  Lift up on the chin, supporting the jaw, and at</a:t>
            </a:r>
          </a:p>
          <a:p>
            <a:pPr>
              <a:defRPr/>
            </a:pPr>
            <a:r>
              <a:rPr lang="en-US" sz="3200" b="1" dirty="0">
                <a:cs typeface="Times New Roman" pitchFamily="18" charset="0"/>
              </a:rPr>
              <a:t>    the same time, tilt the head back as far as </a:t>
            </a:r>
          </a:p>
          <a:p>
            <a:pPr>
              <a:defRPr/>
            </a:pPr>
            <a:r>
              <a:rPr lang="en-US" sz="3200" b="1" dirty="0">
                <a:cs typeface="Times New Roman" pitchFamily="18" charset="0"/>
              </a:rPr>
              <a:t>    possible. </a:t>
            </a:r>
          </a:p>
        </p:txBody>
      </p:sp>
      <p:sp>
        <p:nvSpPr>
          <p:cNvPr id="14" name="TextBox 13"/>
          <p:cNvSpPr txBox="1"/>
          <p:nvPr/>
        </p:nvSpPr>
        <p:spPr>
          <a:xfrm>
            <a:off x="428596" y="5072074"/>
            <a:ext cx="8573822" cy="1354217"/>
          </a:xfrm>
          <a:prstGeom prst="rect">
            <a:avLst/>
          </a:prstGeom>
          <a:noFill/>
        </p:spPr>
        <p:txBody>
          <a:bodyPr wrap="none" rtlCol="0">
            <a:spAutoFit/>
          </a:bodyPr>
          <a:lstStyle/>
          <a:p>
            <a:pPr marL="514350" indent="-514350"/>
            <a:r>
              <a:rPr lang="en-US" sz="3200" b="1" dirty="0">
                <a:cs typeface="Times New Roman" pitchFamily="18" charset="0"/>
              </a:rPr>
              <a:t>5  For infants and children: Place in the “sniffing“ </a:t>
            </a:r>
          </a:p>
          <a:p>
            <a:pPr marL="514350" indent="-514350"/>
            <a:r>
              <a:rPr lang="en-US" sz="3200" b="1" dirty="0">
                <a:cs typeface="Times New Roman" pitchFamily="18" charset="0"/>
              </a:rPr>
              <a:t>     position – do not overextend.</a:t>
            </a:r>
          </a:p>
          <a:p>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L-7 PICTURES\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0"/>
            <a:ext cx="7062936" cy="64008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3565996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228600" y="1530727"/>
            <a:ext cx="8763000" cy="2492990"/>
          </a:xfrm>
          <a:prstGeom prst="rect">
            <a:avLst/>
          </a:prstGeom>
          <a:noFill/>
        </p:spPr>
        <p:txBody>
          <a:bodyPr wrap="square">
            <a:spAutoFit/>
          </a:bodyPr>
          <a:lstStyle/>
          <a:p>
            <a:pPr algn="just">
              <a:defRPr/>
            </a:pPr>
            <a:r>
              <a:rPr lang="en-US" sz="3200" b="1" dirty="0">
                <a:cs typeface="Times New Roman" pitchFamily="18" charset="0"/>
              </a:rPr>
              <a:t>Upon completion of this lesson, you will be able to:</a:t>
            </a:r>
          </a:p>
          <a:p>
            <a:pPr algn="just">
              <a:defRPr/>
            </a:pPr>
            <a:endParaRPr lang="en-US" sz="1400" b="1" dirty="0">
              <a:cs typeface="Times New Roman" pitchFamily="18" charset="0"/>
            </a:endParaRPr>
          </a:p>
          <a:p>
            <a:pPr marL="514350" indent="-514350" algn="just">
              <a:buAutoNum type="arabicPlain"/>
              <a:defRPr/>
            </a:pPr>
            <a:r>
              <a:rPr lang="en-US" sz="3200" b="1" dirty="0">
                <a:cs typeface="Times New Roman" pitchFamily="18" charset="0"/>
              </a:rPr>
              <a:t>List two causes of partial or total upper airway  </a:t>
            </a:r>
          </a:p>
          <a:p>
            <a:pPr marL="514350" indent="-514350" algn="just">
              <a:defRPr/>
            </a:pPr>
            <a:r>
              <a:rPr lang="en-US" sz="3200" b="1" dirty="0">
                <a:cs typeface="Times New Roman" pitchFamily="18" charset="0"/>
              </a:rPr>
              <a:t>      obstruction.</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496685" cy="1846659"/>
          </a:xfrm>
          <a:prstGeom prst="rect">
            <a:avLst/>
          </a:prstGeom>
          <a:noFill/>
        </p:spPr>
        <p:txBody>
          <a:bodyPr wrap="none" rtlCol="0">
            <a:spAutoFit/>
          </a:bodyPr>
          <a:lstStyle/>
          <a:p>
            <a:r>
              <a:rPr lang="en-US" sz="3200" b="1" dirty="0">
                <a:cs typeface="Times New Roman" pitchFamily="18" charset="0"/>
              </a:rPr>
              <a:t>2   Demonstrate rescue breathing for adults, </a:t>
            </a:r>
          </a:p>
          <a:p>
            <a:r>
              <a:rPr lang="en-US" sz="3200" b="1" dirty="0">
                <a:cs typeface="Times New Roman" pitchFamily="18" charset="0"/>
              </a:rPr>
              <a:t>      children and infants using a mannequin, with </a:t>
            </a:r>
          </a:p>
          <a:p>
            <a:r>
              <a:rPr lang="en-US" sz="3200" b="1" dirty="0">
                <a:cs typeface="Times New Roman" pitchFamily="18" charset="0"/>
              </a:rPr>
              <a:t>      and without foreign body airway obstruction.</a:t>
            </a:r>
          </a:p>
          <a:p>
            <a:endParaRPr lang="en-US" dirty="0"/>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Important precautions:</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676400"/>
            <a:ext cx="8229600" cy="1538286"/>
          </a:xfrm>
        </p:spPr>
        <p:txBody>
          <a:bodyPr>
            <a:noAutofit/>
          </a:bodyPr>
          <a:lstStyle/>
          <a:p>
            <a:pPr marL="514350" indent="-514350">
              <a:buAutoNum type="arabicPlain"/>
              <a:defRPr/>
            </a:pPr>
            <a:r>
              <a:rPr lang="en-US" b="1" dirty="0">
                <a:cs typeface="Times New Roman" pitchFamily="18" charset="0"/>
              </a:rPr>
              <a:t>Always keep the patient’s mouth slightly          </a:t>
            </a:r>
          </a:p>
          <a:p>
            <a:pPr marL="514350" indent="-514350">
              <a:buNone/>
              <a:defRPr/>
            </a:pPr>
            <a:r>
              <a:rPr lang="en-US" b="1" dirty="0">
                <a:cs typeface="Times New Roman" pitchFamily="18" charset="0"/>
              </a:rPr>
              <a:t>      open – use your thumb to hold down the patient’s lower lip.</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38262" y="3571876"/>
            <a:ext cx="746153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Never dig into the soft tissue under the </a:t>
            </a:r>
          </a:p>
          <a:p>
            <a:pPr marL="514350" indent="-514350"/>
            <a:r>
              <a:rPr lang="en-US" sz="3200" b="1" dirty="0">
                <a:cs typeface="Times New Roman" pitchFamily="18" charset="0"/>
              </a:rPr>
              <a:t>      patient’s chin.</a:t>
            </a:r>
          </a:p>
        </p:txBody>
      </p:sp>
    </p:spTree>
    <p:extLst>
      <p:ext uri="{BB962C8B-B14F-4D97-AF65-F5344CB8AC3E}">
        <p14:creationId xmlns:p14="http://schemas.microsoft.com/office/powerpoint/2010/main" val="1441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Important precautions:</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928802"/>
            <a:ext cx="8229600" cy="1076315"/>
          </a:xfrm>
        </p:spPr>
        <p:txBody>
          <a:bodyPr>
            <a:normAutofit lnSpcReduction="10000"/>
          </a:bodyPr>
          <a:lstStyle/>
          <a:p>
            <a:pPr marL="258763" indent="-258763" algn="just">
              <a:buNone/>
              <a:defRPr/>
            </a:pPr>
            <a:r>
              <a:rPr lang="en-US" b="1" dirty="0">
                <a:cs typeface="Times New Roman" pitchFamily="18" charset="0"/>
              </a:rPr>
              <a:t>3   Once the airway is open, check breathing.      </a:t>
            </a:r>
          </a:p>
          <a:p>
            <a:pPr marL="258763" indent="-258763" algn="just">
              <a:buNone/>
              <a:defRPr/>
            </a:pPr>
            <a:r>
              <a:rPr lang="en-US" b="1" dirty="0">
                <a:cs typeface="Times New Roman" pitchFamily="18" charset="0"/>
              </a:rPr>
              <a:t>     Look, listen and feel.</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143380"/>
            <a:ext cx="8084906" cy="1077218"/>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If unable to ventilate, assume the airway is </a:t>
            </a:r>
          </a:p>
          <a:p>
            <a:pPr marL="514350" indent="-514350"/>
            <a:r>
              <a:rPr lang="en-US" sz="3200" b="1" dirty="0">
                <a:cs typeface="Times New Roman" pitchFamily="18" charset="0"/>
              </a:rPr>
              <a:t>      obstructed</a:t>
            </a:r>
            <a:r>
              <a:rPr lang="en-US" b="1" dirty="0">
                <a:cs typeface="Times New Roman" pitchFamily="18" charset="0"/>
              </a:rPr>
              <a:t>.</a:t>
            </a:r>
          </a:p>
        </p:txBody>
      </p:sp>
      <p:sp>
        <p:nvSpPr>
          <p:cNvPr id="9" name="TextBox 8"/>
          <p:cNvSpPr txBox="1"/>
          <p:nvPr/>
        </p:nvSpPr>
        <p:spPr>
          <a:xfrm>
            <a:off x="428596" y="3000372"/>
            <a:ext cx="7608814"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If patient is not breathing, start artificial </a:t>
            </a:r>
          </a:p>
          <a:p>
            <a:pPr marL="514350" indent="-514350"/>
            <a:r>
              <a:rPr lang="en-US" sz="3200" b="1" dirty="0">
                <a:cs typeface="Times New Roman" pitchFamily="18" charset="0"/>
              </a:rPr>
              <a:t>      ventilations</a:t>
            </a:r>
            <a:r>
              <a:rPr lang="en-US" b="1" dirty="0">
                <a:cs typeface="Times New Roman" pitchFamily="18" charset="0"/>
              </a:rPr>
              <a:t>. </a:t>
            </a:r>
          </a:p>
        </p:txBody>
      </p:sp>
    </p:spTree>
    <p:extLst>
      <p:ext uri="{BB962C8B-B14F-4D97-AF65-F5344CB8AC3E}">
        <p14:creationId xmlns:p14="http://schemas.microsoft.com/office/powerpoint/2010/main" val="23878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12838"/>
          </a:xfrm>
        </p:spPr>
        <p:txBody>
          <a:bodyPr>
            <a:normAutofit/>
          </a:bodyPr>
          <a:lstStyle/>
          <a:p>
            <a:r>
              <a:rPr lang="en-US" sz="4000" b="1" u="sng" dirty="0">
                <a:solidFill>
                  <a:srgbClr val="FF0000"/>
                </a:solidFill>
                <a:cs typeface="Times New Roman" pitchFamily="18" charset="0"/>
              </a:rPr>
              <a:t>Jaw Thrust</a:t>
            </a:r>
            <a:endParaRPr lang="en-IN" sz="4000" dirty="0">
              <a:solidFill>
                <a:srgbClr val="FF0000"/>
              </a:solidFill>
            </a:endParaRPr>
          </a:p>
        </p:txBody>
      </p:sp>
      <p:sp>
        <p:nvSpPr>
          <p:cNvPr id="3" name="Content Placeholder 2"/>
          <p:cNvSpPr>
            <a:spLocks noGrp="1"/>
          </p:cNvSpPr>
          <p:nvPr>
            <p:ph idx="1"/>
          </p:nvPr>
        </p:nvSpPr>
        <p:spPr>
          <a:xfrm>
            <a:off x="457200" y="928670"/>
            <a:ext cx="8229600" cy="1757361"/>
          </a:xfrm>
        </p:spPr>
        <p:txBody>
          <a:bodyPr>
            <a:normAutofit/>
          </a:bodyPr>
          <a:lstStyle/>
          <a:p>
            <a:pPr algn="just">
              <a:defRPr/>
            </a:pPr>
            <a:r>
              <a:rPr lang="en-US" b="1" dirty="0">
                <a:cs typeface="Times New Roman" pitchFamily="18" charset="0"/>
              </a:rPr>
              <a:t>The jaw thrust is the only maneuver recommended on an unconscious patient with suspected head, neck or spinal injury</a:t>
            </a:r>
            <a:endParaRPr lang="en-US" b="1" i="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0357" y="2571744"/>
            <a:ext cx="1930337" cy="584775"/>
          </a:xfrm>
          <a:prstGeom prst="rect">
            <a:avLst/>
          </a:prstGeom>
          <a:noFill/>
        </p:spPr>
        <p:txBody>
          <a:bodyPr wrap="none" rtlCol="0">
            <a:spAutoFit/>
          </a:bodyPr>
          <a:lstStyle/>
          <a:p>
            <a:pPr algn="ctr"/>
            <a:r>
              <a:rPr lang="en-US" sz="3200" b="1" u="sng" dirty="0">
                <a:solidFill>
                  <a:srgbClr val="FF0000"/>
                </a:solidFill>
                <a:cs typeface="Times New Roman" pitchFamily="18" charset="0"/>
              </a:rPr>
              <a:t>Procedure</a:t>
            </a:r>
            <a:endParaRPr lang="en-US" sz="3200" dirty="0"/>
          </a:p>
        </p:txBody>
      </p:sp>
      <p:sp>
        <p:nvSpPr>
          <p:cNvPr id="9" name="TextBox 8"/>
          <p:cNvSpPr txBox="1"/>
          <p:nvPr/>
        </p:nvSpPr>
        <p:spPr>
          <a:xfrm>
            <a:off x="500034" y="3143248"/>
            <a:ext cx="6436442"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Position the patient lying face up.</a:t>
            </a:r>
            <a:endParaRPr lang="en-US" sz="3200" dirty="0"/>
          </a:p>
        </p:txBody>
      </p:sp>
      <p:sp>
        <p:nvSpPr>
          <p:cNvPr id="10" name="Content Placeholder 2"/>
          <p:cNvSpPr txBox="1">
            <a:spLocks/>
          </p:cNvSpPr>
          <p:nvPr/>
        </p:nvSpPr>
        <p:spPr>
          <a:xfrm>
            <a:off x="428596" y="3786190"/>
            <a:ext cx="8534400" cy="2071702"/>
          </a:xfrm>
          <a:prstGeom prst="rect">
            <a:avLst/>
          </a:prstGeom>
        </p:spPr>
        <p:txBody>
          <a:bodyPr vert="horz" lIns="91440" tIns="45720" rIns="91440" bIns="45720" rtlCol="0">
            <a:normAutofit/>
          </a:bodyPr>
          <a:lstStyle/>
          <a:p>
            <a:pPr marL="539750" marR="0" lvl="1" indent="-4492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2 Kneel above the patient’s head. Place your elbows next to the patient’s head on the surface where the patient is lying. Place both hands on either side of the patient’s head</a:t>
            </a:r>
          </a:p>
        </p:txBody>
      </p:sp>
    </p:spTree>
    <p:extLst>
      <p:ext uri="{BB962C8B-B14F-4D97-AF65-F5344CB8AC3E}">
        <p14:creationId xmlns:p14="http://schemas.microsoft.com/office/powerpoint/2010/main" val="17920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Procedure</a:t>
            </a:r>
            <a:br>
              <a:rPr lang="en-US" b="1" u="sng" dirty="0">
                <a:solidFill>
                  <a:srgbClr val="FF0000"/>
                </a:solidFill>
                <a:cs typeface="Times New Roman" pitchFamily="18" charset="0"/>
              </a:rPr>
            </a:br>
            <a:endParaRPr lang="en-IN" u="sng" dirty="0">
              <a:solidFill>
                <a:srgbClr val="FF0000"/>
              </a:solidFill>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Rectangle 9"/>
          <p:cNvSpPr/>
          <p:nvPr/>
        </p:nvSpPr>
        <p:spPr>
          <a:xfrm>
            <a:off x="-32" y="857232"/>
            <a:ext cx="8332666" cy="1569660"/>
          </a:xfrm>
          <a:prstGeom prst="rect">
            <a:avLst/>
          </a:prstGeom>
        </p:spPr>
        <p:txBody>
          <a:bodyPr wrap="none">
            <a:spAutoFit/>
          </a:bodyPr>
          <a:lstStyle/>
          <a:p>
            <a:pPr marL="936625" lvl="1" indent="-846138" algn="just">
              <a:defRPr/>
            </a:pPr>
            <a:r>
              <a:rPr lang="en-US" sz="3200" b="1" dirty="0">
                <a:cs typeface="Times New Roman" pitchFamily="18" charset="0"/>
              </a:rPr>
              <a:t> 3  Grasp the angle of the patient’s jaw on both </a:t>
            </a:r>
          </a:p>
          <a:p>
            <a:pPr marL="936625" lvl="1" indent="-536575" algn="just">
              <a:defRPr/>
            </a:pPr>
            <a:r>
              <a:rPr lang="en-US" sz="3200" b="1" dirty="0">
                <a:cs typeface="Times New Roman" pitchFamily="18" charset="0"/>
              </a:rPr>
              <a:t>  sides, for a infant or child use two to three </a:t>
            </a:r>
          </a:p>
          <a:p>
            <a:pPr marL="936625" lvl="1" indent="-536575" algn="just">
              <a:defRPr/>
            </a:pPr>
            <a:r>
              <a:rPr lang="en-US" sz="3200" b="1" dirty="0">
                <a:cs typeface="Times New Roman" pitchFamily="18" charset="0"/>
              </a:rPr>
              <a:t>  fingers.</a:t>
            </a:r>
          </a:p>
        </p:txBody>
      </p:sp>
      <p:sp>
        <p:nvSpPr>
          <p:cNvPr id="11" name="Rectangle 10"/>
          <p:cNvSpPr/>
          <p:nvPr/>
        </p:nvSpPr>
        <p:spPr>
          <a:xfrm>
            <a:off x="-306880" y="2494658"/>
            <a:ext cx="8919621" cy="1077218"/>
          </a:xfrm>
          <a:prstGeom prst="rect">
            <a:avLst/>
          </a:prstGeom>
        </p:spPr>
        <p:txBody>
          <a:bodyPr wrap="none">
            <a:spAutoFit/>
          </a:bodyPr>
          <a:lstStyle/>
          <a:p>
            <a:pPr marL="936625" lvl="1" indent="-536575" algn="just">
              <a:defRPr/>
            </a:pPr>
            <a:r>
              <a:rPr lang="en-US" sz="3200" b="1" dirty="0">
                <a:cs typeface="Times New Roman" pitchFamily="18" charset="0"/>
              </a:rPr>
              <a:t> 4   Use a lifting motion to move the jaw forward </a:t>
            </a:r>
          </a:p>
          <a:p>
            <a:pPr marL="936625" lvl="1" indent="-536575" algn="just">
              <a:defRPr/>
            </a:pPr>
            <a:r>
              <a:rPr lang="en-US" sz="3200" b="1" dirty="0">
                <a:cs typeface="Times New Roman" pitchFamily="18" charset="0"/>
              </a:rPr>
              <a:t>       (up) with both hands.</a:t>
            </a:r>
          </a:p>
        </p:txBody>
      </p:sp>
      <p:sp>
        <p:nvSpPr>
          <p:cNvPr id="14" name="TextBox 13"/>
          <p:cNvSpPr txBox="1"/>
          <p:nvPr/>
        </p:nvSpPr>
        <p:spPr>
          <a:xfrm>
            <a:off x="214282" y="3646419"/>
            <a:ext cx="8876854" cy="1354217"/>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Keep the patient’s mouth slightly open by using </a:t>
            </a:r>
          </a:p>
          <a:p>
            <a:pPr marL="514350" indent="-514350"/>
            <a:r>
              <a:rPr lang="en-US" sz="3200" b="1" dirty="0">
                <a:cs typeface="Times New Roman" pitchFamily="18" charset="0"/>
              </a:rPr>
              <a:t>      your thumbs if needed.</a:t>
            </a:r>
          </a:p>
          <a:p>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3555"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0147448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4579" name="Picture 3" descr="E405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68760"/>
            <a:ext cx="7810605"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309460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u="sng" dirty="0">
                <a:solidFill>
                  <a:srgbClr val="FF0000"/>
                </a:solidFill>
                <a:cs typeface="Times New Roman" pitchFamily="18" charset="0"/>
              </a:rPr>
              <a:t>Artificial Ventilation </a:t>
            </a:r>
            <a:br>
              <a:rPr lang="en-US" b="1" u="sng" dirty="0">
                <a:solidFill>
                  <a:srgbClr val="FF0000"/>
                </a:solidFill>
                <a:cs typeface="Times New Roman" pitchFamily="18" charset="0"/>
              </a:rPr>
            </a:br>
            <a:r>
              <a:rPr lang="en-US" b="1" dirty="0">
                <a:solidFill>
                  <a:srgbClr val="FF0000"/>
                </a:solidFill>
                <a:cs typeface="Times New Roman" pitchFamily="18" charset="0"/>
              </a:rPr>
              <a:t>(Rescue Breathing)</a:t>
            </a:r>
            <a:endParaRPr lang="en-IN" dirty="0">
              <a:solidFill>
                <a:srgbClr val="FF0000"/>
              </a:solidFill>
            </a:endParaRPr>
          </a:p>
        </p:txBody>
      </p:sp>
      <p:sp>
        <p:nvSpPr>
          <p:cNvPr id="3" name="Content Placeholder 2"/>
          <p:cNvSpPr>
            <a:spLocks noGrp="1"/>
          </p:cNvSpPr>
          <p:nvPr>
            <p:ph idx="1"/>
          </p:nvPr>
        </p:nvSpPr>
        <p:spPr>
          <a:xfrm>
            <a:off x="457200" y="2332037"/>
            <a:ext cx="8229600" cy="2740037"/>
          </a:xfrm>
        </p:spPr>
        <p:txBody>
          <a:bodyPr/>
          <a:lstStyle/>
          <a:p>
            <a:pPr marL="0" indent="0">
              <a:lnSpc>
                <a:spcPct val="150000"/>
              </a:lnSpc>
              <a:buNone/>
            </a:pPr>
            <a:r>
              <a:rPr lang="en-US" b="1" dirty="0">
                <a:cs typeface="Times New Roman" pitchFamily="18" charset="0"/>
              </a:rPr>
              <a:t>Once the patient has an open airway, you can provide artificial ventilation for a patient breathing inadequately or not at all.</a:t>
            </a:r>
          </a:p>
          <a:p>
            <a:pPr>
              <a:lnSpc>
                <a:spcPct val="150000"/>
              </a:lnSpc>
            </a:pP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3572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1100125"/>
          </a:xfrm>
        </p:spPr>
        <p:txBody>
          <a:bodyPr>
            <a:normAutofit lnSpcReduction="10000"/>
          </a:bodyPr>
          <a:lstStyle/>
          <a:p>
            <a:pPr marL="0" indent="0" algn="just">
              <a:buNone/>
            </a:pPr>
            <a:r>
              <a:rPr lang="en-US" b="1" dirty="0">
                <a:cs typeface="Times New Roman" pitchFamily="18" charset="0"/>
              </a:rPr>
              <a:t>How is it possible to maintain a patient </a:t>
            </a:r>
          </a:p>
          <a:p>
            <a:pPr marL="0" indent="0" algn="just">
              <a:buNone/>
            </a:pPr>
            <a:r>
              <a:rPr lang="en-US" b="1" dirty="0">
                <a:cs typeface="Times New Roman" pitchFamily="18" charset="0"/>
              </a:rPr>
              <a:t>alive with exhaled air?</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931042"/>
            <a:ext cx="8373574" cy="1569660"/>
          </a:xfrm>
          <a:prstGeom prst="rect">
            <a:avLst/>
          </a:prstGeom>
          <a:noFill/>
        </p:spPr>
        <p:txBody>
          <a:bodyPr wrap="none" rtlCol="0">
            <a:spAutoFit/>
          </a:bodyPr>
          <a:lstStyle/>
          <a:p>
            <a:pPr marL="258763" indent="-258763" algn="just">
              <a:defRPr/>
            </a:pPr>
            <a:r>
              <a:rPr lang="en-US" sz="3200" b="1" dirty="0">
                <a:cs typeface="Times New Roman" pitchFamily="18" charset="0"/>
              </a:rPr>
              <a:t>3.  This exhaled air can resuscitate a person who</a:t>
            </a:r>
          </a:p>
          <a:p>
            <a:pPr marL="258763" indent="-258763" algn="just">
              <a:defRPr/>
            </a:pPr>
            <a:r>
              <a:rPr lang="en-US" sz="3200" b="1" dirty="0">
                <a:cs typeface="Times New Roman" pitchFamily="18" charset="0"/>
              </a:rPr>
              <a:t>      is not breathing, until a high concentration </a:t>
            </a:r>
          </a:p>
          <a:p>
            <a:pPr marL="258763" indent="-258763" algn="just">
              <a:defRPr/>
            </a:pPr>
            <a:r>
              <a:rPr lang="en-US" sz="3200" b="1" dirty="0">
                <a:cs typeface="Times New Roman" pitchFamily="18" charset="0"/>
              </a:rPr>
              <a:t>      oxygen source is available.</a:t>
            </a:r>
          </a:p>
        </p:txBody>
      </p:sp>
      <p:sp>
        <p:nvSpPr>
          <p:cNvPr id="9" name="TextBox 8"/>
          <p:cNvSpPr txBox="1"/>
          <p:nvPr/>
        </p:nvSpPr>
        <p:spPr>
          <a:xfrm>
            <a:off x="357158" y="3201415"/>
            <a:ext cx="8271752" cy="584775"/>
          </a:xfrm>
          <a:prstGeom prst="rect">
            <a:avLst/>
          </a:prstGeom>
          <a:noFill/>
        </p:spPr>
        <p:txBody>
          <a:bodyPr wrap="none" rtlCol="0">
            <a:spAutoFit/>
          </a:bodyPr>
          <a:lstStyle/>
          <a:p>
            <a:r>
              <a:rPr lang="en-US" sz="3200" b="1" dirty="0">
                <a:cs typeface="Times New Roman" pitchFamily="18" charset="0"/>
              </a:rPr>
              <a:t>2.  Therefore, exhaled air contains 16% oxygen. </a:t>
            </a:r>
          </a:p>
        </p:txBody>
      </p:sp>
      <p:sp>
        <p:nvSpPr>
          <p:cNvPr id="10" name="TextBox 9"/>
          <p:cNvSpPr txBox="1"/>
          <p:nvPr/>
        </p:nvSpPr>
        <p:spPr>
          <a:xfrm>
            <a:off x="357158" y="1928802"/>
            <a:ext cx="8794010" cy="1077218"/>
          </a:xfrm>
          <a:prstGeom prst="rect">
            <a:avLst/>
          </a:prstGeom>
          <a:noFill/>
        </p:spPr>
        <p:txBody>
          <a:bodyPr wrap="none" rtlCol="0">
            <a:spAutoFit/>
          </a:bodyPr>
          <a:lstStyle/>
          <a:p>
            <a:pPr marL="514350" indent="-514350">
              <a:buAutoNum type="arabicPeriod"/>
            </a:pPr>
            <a:r>
              <a:rPr lang="en-US" sz="3200" b="1" dirty="0">
                <a:cs typeface="Times New Roman" pitchFamily="18" charset="0"/>
              </a:rPr>
              <a:t>Natural air contains approximately 21% oxygen </a:t>
            </a:r>
          </a:p>
          <a:p>
            <a:pPr marL="514350" indent="-514350"/>
            <a:r>
              <a:rPr lang="en-US" sz="3200" b="1" dirty="0">
                <a:cs typeface="Times New Roman" pitchFamily="18" charset="0"/>
              </a:rPr>
              <a:t>      and the body only utilizes about 5%. </a:t>
            </a:r>
            <a:endParaRPr lang="en-US" dirty="0"/>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fontScale="90000"/>
          </a:bodyPr>
          <a:lstStyle/>
          <a:p>
            <a:r>
              <a:rPr lang="en-US" b="1" u="sng" dirty="0">
                <a:solidFill>
                  <a:srgbClr val="FF0000"/>
                </a:solidFill>
                <a:cs typeface="Times New Roman" pitchFamily="18" charset="0"/>
              </a:rPr>
              <a:t>Artificial Ventilation </a:t>
            </a:r>
            <a:br>
              <a:rPr lang="en-US" b="1" u="sng" dirty="0">
                <a:solidFill>
                  <a:srgbClr val="FF0000"/>
                </a:solidFill>
                <a:cs typeface="Times New Roman" pitchFamily="18" charset="0"/>
              </a:rPr>
            </a:br>
            <a:r>
              <a:rPr lang="en-US" b="1" dirty="0">
                <a:solidFill>
                  <a:srgbClr val="FF0000"/>
                </a:solidFill>
                <a:cs typeface="Times New Roman" pitchFamily="18" charset="0"/>
              </a:rPr>
              <a:t>(Rescue Breathing)</a:t>
            </a:r>
            <a:endParaRPr lang="en-IN" dirty="0">
              <a:solidFill>
                <a:srgbClr val="FF0000"/>
              </a:solidFill>
            </a:endParaRPr>
          </a:p>
        </p:txBody>
      </p:sp>
      <p:sp>
        <p:nvSpPr>
          <p:cNvPr id="3" name="Content Placeholder 2"/>
          <p:cNvSpPr>
            <a:spLocks noGrp="1"/>
          </p:cNvSpPr>
          <p:nvPr>
            <p:ph idx="1"/>
          </p:nvPr>
        </p:nvSpPr>
        <p:spPr>
          <a:xfrm>
            <a:off x="457200" y="1471619"/>
            <a:ext cx="8229600" cy="2100257"/>
          </a:xfrm>
        </p:spPr>
        <p:txBody>
          <a:bodyPr>
            <a:normAutofit/>
          </a:bodyPr>
          <a:lstStyle/>
          <a:p>
            <a:pPr marL="0" indent="0" algn="just">
              <a:buNone/>
            </a:pPr>
            <a:r>
              <a:rPr lang="en-US" b="1" dirty="0">
                <a:cs typeface="Times New Roman" pitchFamily="18" charset="0"/>
              </a:rPr>
              <a:t>There are many techniques for artificial ventilation. You should be competent in three, listed below in recommended order of preference: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30782" y="4857760"/>
            <a:ext cx="3612656" cy="584775"/>
          </a:xfrm>
          <a:prstGeom prst="rect">
            <a:avLst/>
          </a:prstGeom>
          <a:noFill/>
        </p:spPr>
        <p:txBody>
          <a:bodyPr wrap="none" rtlCol="0">
            <a:spAutoFit/>
          </a:bodyPr>
          <a:lstStyle/>
          <a:p>
            <a:r>
              <a:rPr lang="en-US" sz="3200" b="1" dirty="0">
                <a:cs typeface="Times New Roman" pitchFamily="18" charset="0"/>
              </a:rPr>
              <a:t>3. Mouth-to-mouth.</a:t>
            </a:r>
          </a:p>
        </p:txBody>
      </p:sp>
      <p:sp>
        <p:nvSpPr>
          <p:cNvPr id="9" name="TextBox 8"/>
          <p:cNvSpPr txBox="1"/>
          <p:nvPr/>
        </p:nvSpPr>
        <p:spPr>
          <a:xfrm>
            <a:off x="1000100" y="4201547"/>
            <a:ext cx="4833759" cy="584775"/>
          </a:xfrm>
          <a:prstGeom prst="rect">
            <a:avLst/>
          </a:prstGeom>
          <a:noFill/>
        </p:spPr>
        <p:txBody>
          <a:bodyPr wrap="none" rtlCol="0">
            <a:spAutoFit/>
          </a:bodyPr>
          <a:lstStyle/>
          <a:p>
            <a:r>
              <a:rPr lang="en-US" sz="3200" b="1" dirty="0">
                <a:cs typeface="Times New Roman" pitchFamily="18" charset="0"/>
              </a:rPr>
              <a:t>2. Mouth-to-barrier device.</a:t>
            </a:r>
          </a:p>
        </p:txBody>
      </p:sp>
      <p:sp>
        <p:nvSpPr>
          <p:cNvPr id="10" name="TextBox 9"/>
          <p:cNvSpPr txBox="1"/>
          <p:nvPr/>
        </p:nvSpPr>
        <p:spPr>
          <a:xfrm>
            <a:off x="1000100" y="3571876"/>
            <a:ext cx="3324115" cy="584775"/>
          </a:xfrm>
          <a:prstGeom prst="rect">
            <a:avLst/>
          </a:prstGeom>
          <a:noFill/>
        </p:spPr>
        <p:txBody>
          <a:bodyPr wrap="none" rtlCol="0">
            <a:spAutoFit/>
          </a:bodyPr>
          <a:lstStyle/>
          <a:p>
            <a:r>
              <a:rPr lang="en-US" sz="3200" b="1" dirty="0">
                <a:cs typeface="Times New Roman" pitchFamily="18" charset="0"/>
              </a:rPr>
              <a:t>1. Mouth-to-mask</a:t>
            </a:r>
            <a:r>
              <a:rPr lang="en-US" b="1" dirty="0">
                <a:cs typeface="Times New Roman" pitchFamily="18" charset="0"/>
              </a:rPr>
              <a:t>.</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a:bodyPr>
          <a:lstStyle/>
          <a:p>
            <a:r>
              <a:rPr lang="en-US" sz="4000" b="1" u="sng" dirty="0">
                <a:solidFill>
                  <a:srgbClr val="FF0000"/>
                </a:solidFill>
                <a:cs typeface="Times New Roman" pitchFamily="18" charset="0"/>
              </a:rPr>
              <a:t>Breathing rates and duration</a:t>
            </a:r>
            <a:endParaRPr lang="en-IN" sz="4000" dirty="0">
              <a:solidFill>
                <a:srgbClr val="FF0000"/>
              </a:solidFill>
            </a:endParaRPr>
          </a:p>
        </p:txBody>
      </p:sp>
      <p:sp>
        <p:nvSpPr>
          <p:cNvPr id="3" name="Content Placeholder 2"/>
          <p:cNvSpPr>
            <a:spLocks noGrp="1"/>
          </p:cNvSpPr>
          <p:nvPr>
            <p:ph idx="1"/>
          </p:nvPr>
        </p:nvSpPr>
        <p:spPr>
          <a:xfrm>
            <a:off x="457200" y="1471619"/>
            <a:ext cx="8229600" cy="742935"/>
          </a:xfrm>
        </p:spPr>
        <p:txBody>
          <a:bodyPr>
            <a:normAutofit/>
          </a:bodyPr>
          <a:lstStyle/>
          <a:p>
            <a:pPr marL="0" indent="0" algn="just">
              <a:buNone/>
            </a:pPr>
            <a:r>
              <a:rPr lang="en-US" b="1" dirty="0">
                <a:cs typeface="Times New Roman" pitchFamily="18" charset="0"/>
              </a:rPr>
              <a:t> Adults    : 10 to 12 per min lasting 1.5 to 2 sec.</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42910" y="3630043"/>
            <a:ext cx="5405839" cy="584775"/>
          </a:xfrm>
          <a:prstGeom prst="rect">
            <a:avLst/>
          </a:prstGeom>
          <a:noFill/>
        </p:spPr>
        <p:txBody>
          <a:bodyPr wrap="none" rtlCol="0">
            <a:spAutoFit/>
          </a:bodyPr>
          <a:lstStyle/>
          <a:p>
            <a:r>
              <a:rPr lang="en-US" sz="3200" b="1" dirty="0">
                <a:cs typeface="Times New Roman" pitchFamily="18" charset="0"/>
              </a:rPr>
              <a:t>1  Look for proper chest rise.    </a:t>
            </a:r>
          </a:p>
        </p:txBody>
      </p:sp>
      <p:sp>
        <p:nvSpPr>
          <p:cNvPr id="9" name="TextBox 8"/>
          <p:cNvSpPr txBox="1"/>
          <p:nvPr/>
        </p:nvSpPr>
        <p:spPr>
          <a:xfrm>
            <a:off x="571472" y="2643182"/>
            <a:ext cx="7706982" cy="584775"/>
          </a:xfrm>
          <a:prstGeom prst="rect">
            <a:avLst/>
          </a:prstGeom>
          <a:noFill/>
        </p:spPr>
        <p:txBody>
          <a:bodyPr wrap="none" rtlCol="0">
            <a:spAutoFit/>
          </a:bodyPr>
          <a:lstStyle/>
          <a:p>
            <a:pPr marL="457200" indent="-457200">
              <a:defRPr/>
            </a:pPr>
            <a:r>
              <a:rPr lang="en-US" sz="3200" b="1" dirty="0">
                <a:cs typeface="Times New Roman" pitchFamily="18" charset="0"/>
              </a:rPr>
              <a:t>Newborns : 40 breaths per min lasting 1 sec.</a:t>
            </a:r>
          </a:p>
        </p:txBody>
      </p:sp>
      <p:sp>
        <p:nvSpPr>
          <p:cNvPr id="10" name="TextBox 9"/>
          <p:cNvSpPr txBox="1"/>
          <p:nvPr/>
        </p:nvSpPr>
        <p:spPr>
          <a:xfrm>
            <a:off x="509871" y="2071678"/>
            <a:ext cx="7491153" cy="584775"/>
          </a:xfrm>
          <a:prstGeom prst="rect">
            <a:avLst/>
          </a:prstGeom>
          <a:noFill/>
        </p:spPr>
        <p:txBody>
          <a:bodyPr wrap="none" rtlCol="0">
            <a:spAutoFit/>
          </a:bodyPr>
          <a:lstStyle/>
          <a:p>
            <a:r>
              <a:rPr lang="en-US" sz="3200" b="1" dirty="0">
                <a:cs typeface="Times New Roman" pitchFamily="18" charset="0"/>
              </a:rPr>
              <a:t>Children : 20 breaths per min. lasting 1 sec.</a:t>
            </a:r>
          </a:p>
        </p:txBody>
      </p:sp>
      <p:sp>
        <p:nvSpPr>
          <p:cNvPr id="12" name="TextBox 11"/>
          <p:cNvSpPr txBox="1"/>
          <p:nvPr/>
        </p:nvSpPr>
        <p:spPr>
          <a:xfrm>
            <a:off x="642910" y="4214818"/>
            <a:ext cx="8613705" cy="1077218"/>
          </a:xfrm>
          <a:prstGeom prst="rect">
            <a:avLst/>
          </a:prstGeom>
          <a:noFill/>
        </p:spPr>
        <p:txBody>
          <a:bodyPr wrap="none" rtlCol="0">
            <a:spAutoFit/>
          </a:bodyPr>
          <a:lstStyle/>
          <a:p>
            <a:pPr>
              <a:defRPr/>
            </a:pPr>
            <a:r>
              <a:rPr lang="en-US" sz="3200" b="1" dirty="0">
                <a:cs typeface="Times New Roman" pitchFamily="18" charset="0"/>
              </a:rPr>
              <a:t>2  With infants and newborns, use puffs from the </a:t>
            </a:r>
          </a:p>
          <a:p>
            <a:pPr>
              <a:defRPr/>
            </a:pPr>
            <a:r>
              <a:rPr lang="en-US" sz="3200" b="1" dirty="0">
                <a:cs typeface="Times New Roman" pitchFamily="18" charset="0"/>
              </a:rPr>
              <a:t>    mouth so as not to over-ventilate.</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Describe and demonstrate CPR in adults,           </a:t>
            </a:r>
          </a:p>
          <a:p>
            <a:pPr marL="457200" indent="-457200" algn="just">
              <a:defRPr/>
            </a:pPr>
            <a:r>
              <a:rPr lang="en-US" sz="3200" b="1" dirty="0">
                <a:cs typeface="Times New Roman" pitchFamily="18" charset="0"/>
              </a:rPr>
              <a:t>      children, and infants using a mannequin.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pPr eaLnBrk="1" hangingPunct="1"/>
            <a:r>
              <a:rPr lang="en-US" sz="4000" b="1" u="sng" dirty="0">
                <a:solidFill>
                  <a:srgbClr val="FF0000"/>
                </a:solidFill>
              </a:rPr>
              <a:t>Objectives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085868" cy="141577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Describe and demonstrate two-rescuer CPR</a:t>
            </a:r>
          </a:p>
          <a:p>
            <a:pPr marL="514350" indent="-514350"/>
            <a:r>
              <a:rPr lang="en-US" sz="3200" b="1" dirty="0">
                <a:cs typeface="Times New Roman" pitchFamily="18" charset="0"/>
              </a:rPr>
              <a:t>      for adults</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US" sz="4000" b="1" u="sng" dirty="0">
                <a:solidFill>
                  <a:srgbClr val="FF0000"/>
                </a:solidFill>
                <a:cs typeface="Times New Roman" pitchFamily="18" charset="0"/>
              </a:rPr>
              <a:t>Hazards to Rescuers</a:t>
            </a:r>
            <a:endParaRPr lang="en-IN" sz="4000" dirty="0">
              <a:solidFill>
                <a:srgbClr val="FF0000"/>
              </a:solidFill>
            </a:endParaRPr>
          </a:p>
        </p:txBody>
      </p:sp>
      <p:sp>
        <p:nvSpPr>
          <p:cNvPr id="3" name="Content Placeholder 2"/>
          <p:cNvSpPr>
            <a:spLocks noGrp="1"/>
          </p:cNvSpPr>
          <p:nvPr>
            <p:ph idx="1"/>
          </p:nvPr>
        </p:nvSpPr>
        <p:spPr>
          <a:xfrm>
            <a:off x="457200" y="1285860"/>
            <a:ext cx="8229600" cy="2009780"/>
          </a:xfrm>
        </p:spPr>
        <p:txBody>
          <a:bodyPr>
            <a:normAutofit lnSpcReduction="10000"/>
          </a:bodyPr>
          <a:lstStyle/>
          <a:p>
            <a:pPr marL="360363" indent="-360363">
              <a:buNone/>
            </a:pPr>
            <a:r>
              <a:rPr lang="en-US" b="1" dirty="0">
                <a:cs typeface="Times New Roman" pitchFamily="18" charset="0"/>
              </a:rPr>
              <a:t>1  Diseases</a:t>
            </a:r>
            <a:r>
              <a:rPr lang="en-US" dirty="0">
                <a:cs typeface="Times New Roman" pitchFamily="18" charset="0"/>
              </a:rPr>
              <a:t>: </a:t>
            </a:r>
            <a:r>
              <a:rPr lang="en-US" b="1" dirty="0">
                <a:cs typeface="Times New Roman" pitchFamily="18" charset="0"/>
              </a:rPr>
              <a:t>Blood-borne and/or airborne. Mask, gloves, and eye protection should be worn. Use BVM (Bag Valve Mask) or pocket mask. </a:t>
            </a:r>
            <a:endParaRPr lang="en-IN"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Content Placeholder 2"/>
          <p:cNvSpPr txBox="1">
            <a:spLocks/>
          </p:cNvSpPr>
          <p:nvPr/>
        </p:nvSpPr>
        <p:spPr>
          <a:xfrm>
            <a:off x="428596" y="3071810"/>
            <a:ext cx="8229600" cy="1438276"/>
          </a:xfrm>
          <a:prstGeom prst="rect">
            <a:avLst/>
          </a:prstGeom>
        </p:spPr>
        <p:txBody>
          <a:bodyPr vert="horz" lIns="91440" tIns="45720" rIns="91440" bIns="45720" rtlCol="0">
            <a:normAutofit lnSpcReduction="10000"/>
          </a:bodyPr>
          <a:lstStyle/>
          <a:p>
            <a:pPr marL="360363" indent="-360363">
              <a:buAutoNum type="arabicPlain" startAt="2"/>
              <a:defRPr/>
            </a:pPr>
            <a:r>
              <a:rPr lang="en-US" sz="3200" b="1" dirty="0">
                <a:cs typeface="Times New Roman" pitchFamily="18" charset="0"/>
              </a:rPr>
              <a:t>Chemicals</a:t>
            </a:r>
            <a:r>
              <a:rPr lang="en-US" sz="3200" dirty="0">
                <a:cs typeface="Times New Roman" pitchFamily="18" charset="0"/>
              </a:rPr>
              <a:t>: </a:t>
            </a:r>
            <a:r>
              <a:rPr lang="en-US" sz="3200" b="1" dirty="0">
                <a:cs typeface="Times New Roman" pitchFamily="18" charset="0"/>
              </a:rPr>
              <a:t>Exposure from a contaminated     </a:t>
            </a:r>
          </a:p>
          <a:p>
            <a:pPr marL="360363" indent="-360363">
              <a:defRPr/>
            </a:pPr>
            <a:r>
              <a:rPr lang="en-US" sz="3200" b="1" dirty="0">
                <a:cs typeface="Times New Roman" pitchFamily="18" charset="0"/>
              </a:rPr>
              <a:t>    patient. Patient should be decontaminated first.</a:t>
            </a:r>
          </a:p>
        </p:txBody>
      </p:sp>
      <p:sp>
        <p:nvSpPr>
          <p:cNvPr id="9" name="Content Placeholder 2"/>
          <p:cNvSpPr txBox="1">
            <a:spLocks/>
          </p:cNvSpPr>
          <p:nvPr/>
        </p:nvSpPr>
        <p:spPr>
          <a:xfrm>
            <a:off x="428596" y="4429132"/>
            <a:ext cx="8229600" cy="1223962"/>
          </a:xfrm>
          <a:prstGeom prst="rect">
            <a:avLst/>
          </a:prstGeom>
        </p:spPr>
        <p:txBody>
          <a:bodyPr vert="horz" lIns="91440" tIns="45720" rIns="91440" bIns="45720" rtlCol="0">
            <a:normAutofit/>
          </a:bodyPr>
          <a:lstStyle/>
          <a:p>
            <a:pPr marL="360363" indent="-360363">
              <a:buAutoNum type="arabicPlain" startAt="3"/>
              <a:defRPr/>
            </a:pPr>
            <a:r>
              <a:rPr lang="en-US" sz="3200" b="1" dirty="0" err="1">
                <a:cs typeface="Times New Roman" pitchFamily="18" charset="0"/>
              </a:rPr>
              <a:t>Vomitus</a:t>
            </a:r>
            <a:r>
              <a:rPr lang="en-US" sz="3200" b="1" dirty="0">
                <a:cs typeface="Times New Roman" pitchFamily="18" charset="0"/>
              </a:rPr>
              <a:t>: One-way valve on a pocket mask or     </a:t>
            </a:r>
          </a:p>
          <a:p>
            <a:pPr marL="514350" indent="-514350">
              <a:defRPr/>
            </a:pPr>
            <a:r>
              <a:rPr lang="en-US" sz="3200" b="1" dirty="0">
                <a:cs typeface="Times New Roman" pitchFamily="18" charset="0"/>
              </a:rPr>
              <a:t>    BVM should be used.</a:t>
            </a:r>
          </a:p>
        </p:txBody>
      </p:sp>
    </p:spTree>
    <p:extLst>
      <p:ext uri="{BB962C8B-B14F-4D97-AF65-F5344CB8AC3E}">
        <p14:creationId xmlns:p14="http://schemas.microsoft.com/office/powerpoint/2010/main" val="32701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u="sng" dirty="0">
                <a:solidFill>
                  <a:srgbClr val="FF0000"/>
                </a:solidFill>
                <a:cs typeface="Times New Roman" pitchFamily="18" charset="0"/>
              </a:rPr>
              <a:t>Gastric Distention</a:t>
            </a:r>
            <a:endParaRPr lang="en-IN" sz="4000" dirty="0">
              <a:solidFill>
                <a:srgbClr val="FF0000"/>
              </a:solidFill>
            </a:endParaRPr>
          </a:p>
        </p:txBody>
      </p:sp>
      <p:sp>
        <p:nvSpPr>
          <p:cNvPr id="3" name="Content Placeholder 2"/>
          <p:cNvSpPr>
            <a:spLocks noGrp="1"/>
          </p:cNvSpPr>
          <p:nvPr>
            <p:ph idx="1"/>
          </p:nvPr>
        </p:nvSpPr>
        <p:spPr>
          <a:xfrm>
            <a:off x="457200" y="1905001"/>
            <a:ext cx="8229600" cy="3167073"/>
          </a:xfrm>
        </p:spPr>
        <p:txBody>
          <a:bodyPr/>
          <a:lstStyle/>
          <a:p>
            <a:pPr>
              <a:lnSpc>
                <a:spcPct val="150000"/>
              </a:lnSpc>
            </a:pPr>
            <a:r>
              <a:rPr lang="en-US" b="1" dirty="0">
                <a:cs typeface="Times New Roman" pitchFamily="18" charset="0"/>
              </a:rPr>
              <a:t>This problem can occur during rescue breathing, which can force some air into the patient’s stomach, causing the stomach to become inflated, or distended.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003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6563"/>
            <a:ext cx="8229600" cy="738173"/>
          </a:xfrm>
        </p:spPr>
        <p:txBody>
          <a:bodyPr>
            <a:noAutofit/>
          </a:bodyPr>
          <a:lstStyle/>
          <a:p>
            <a:pPr>
              <a:buNone/>
              <a:defRPr/>
            </a:pPr>
            <a:r>
              <a:rPr lang="en-US" sz="3600" b="1" dirty="0">
                <a:cs typeface="Times New Roman" pitchFamily="18" charset="0"/>
              </a:rPr>
              <a:t>This can result in two serious problems: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8736302" cy="2339102"/>
          </a:xfrm>
          <a:prstGeom prst="rect">
            <a:avLst/>
          </a:prstGeom>
          <a:noFill/>
        </p:spPr>
        <p:txBody>
          <a:bodyPr wrap="none" rtlCol="0">
            <a:spAutoFit/>
          </a:bodyPr>
          <a:lstStyle/>
          <a:p>
            <a:pPr marL="0" lvl="1"/>
            <a:r>
              <a:rPr lang="en-US" sz="3200" b="1" dirty="0">
                <a:cs typeface="Times New Roman" pitchFamily="18" charset="0"/>
              </a:rPr>
              <a:t>2  Vomiting – Explosive expulsion of fluids or </a:t>
            </a:r>
          </a:p>
          <a:p>
            <a:pPr marL="0" lvl="1"/>
            <a:r>
              <a:rPr lang="en-US" sz="3200" b="1" dirty="0">
                <a:cs typeface="Times New Roman" pitchFamily="18" charset="0"/>
              </a:rPr>
              <a:t>    partially digested foods from the stomach </a:t>
            </a:r>
          </a:p>
          <a:p>
            <a:pPr marL="0" lvl="1"/>
            <a:r>
              <a:rPr lang="en-US" sz="3200" b="1" dirty="0">
                <a:cs typeface="Times New Roman" pitchFamily="18" charset="0"/>
              </a:rPr>
              <a:t>    into the throat, resulting in airway obstruction, </a:t>
            </a:r>
          </a:p>
          <a:p>
            <a:pPr marL="0" lvl="1"/>
            <a:r>
              <a:rPr lang="en-US" sz="3200" b="1" dirty="0">
                <a:cs typeface="Times New Roman" pitchFamily="18" charset="0"/>
              </a:rPr>
              <a:t>    aspiration of vomit into lungs.</a:t>
            </a:r>
          </a:p>
          <a:p>
            <a:endParaRPr lang="en-US" dirty="0"/>
          </a:p>
        </p:txBody>
      </p:sp>
      <p:sp>
        <p:nvSpPr>
          <p:cNvPr id="9" name="TextBox 8"/>
          <p:cNvSpPr txBox="1"/>
          <p:nvPr/>
        </p:nvSpPr>
        <p:spPr>
          <a:xfrm>
            <a:off x="500034" y="1785926"/>
            <a:ext cx="7734233" cy="1354217"/>
          </a:xfrm>
          <a:prstGeom prst="rect">
            <a:avLst/>
          </a:prstGeom>
          <a:noFill/>
        </p:spPr>
        <p:txBody>
          <a:bodyPr wrap="none" rtlCol="0">
            <a:spAutoFit/>
          </a:bodyPr>
          <a:lstStyle/>
          <a:p>
            <a:pPr marL="0" lvl="1"/>
            <a:r>
              <a:rPr lang="en-US" sz="3200" b="1" dirty="0">
                <a:cs typeface="Times New Roman" pitchFamily="18" charset="0"/>
              </a:rPr>
              <a:t>1  Reduced lung volume – the lungs become </a:t>
            </a:r>
          </a:p>
          <a:p>
            <a:pPr marL="0" lvl="1"/>
            <a:r>
              <a:rPr lang="en-US" sz="3200" b="1" dirty="0">
                <a:cs typeface="Times New Roman" pitchFamily="18" charset="0"/>
              </a:rPr>
              <a:t>    upwardly displaced by the diaphragm.</a:t>
            </a:r>
          </a:p>
          <a:p>
            <a:endParaRPr lang="en-US" dirty="0"/>
          </a:p>
        </p:txBody>
      </p:sp>
    </p:spTree>
    <p:extLst>
      <p:ext uri="{BB962C8B-B14F-4D97-AF65-F5344CB8AC3E}">
        <p14:creationId xmlns:p14="http://schemas.microsoft.com/office/powerpoint/2010/main" val="15114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03367"/>
            <a:ext cx="8305800" cy="4525963"/>
          </a:xfrm>
        </p:spPr>
        <p:txBody>
          <a:bodyPr/>
          <a:lstStyle/>
          <a:p>
            <a:pPr marL="0" indent="0" algn="just">
              <a:lnSpc>
                <a:spcPct val="150000"/>
              </a:lnSpc>
              <a:buNone/>
            </a:pPr>
            <a:r>
              <a:rPr lang="en-US" b="1" dirty="0">
                <a:cs typeface="Times New Roman" pitchFamily="18" charset="0"/>
              </a:rPr>
              <a:t>Avoid or minimize gastric distention by positioning the patient’s head properly and by avoiding giving ventilations that are too forceful or too quick. Volume should be limited to that which causes the chest to rise adequately.</a:t>
            </a:r>
          </a:p>
          <a:p>
            <a:pPr algn="just">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168910" y="571480"/>
            <a:ext cx="2649957" cy="707886"/>
          </a:xfrm>
          <a:prstGeom prst="rect">
            <a:avLst/>
          </a:prstGeom>
          <a:noFill/>
        </p:spPr>
        <p:txBody>
          <a:bodyPr wrap="none" rtlCol="0">
            <a:spAutoFit/>
          </a:bodyPr>
          <a:lstStyle/>
          <a:p>
            <a:pPr algn="ctr"/>
            <a:r>
              <a:rPr lang="en-US" sz="4000" b="1" u="sng" dirty="0">
                <a:solidFill>
                  <a:srgbClr val="FF0000"/>
                </a:solidFill>
                <a:cs typeface="Times New Roman" pitchFamily="18" charset="0"/>
              </a:rPr>
              <a:t>Prevention</a:t>
            </a:r>
            <a:r>
              <a:rPr lang="en-US" sz="4000" dirty="0">
                <a:solidFill>
                  <a:srgbClr val="FF0000"/>
                </a:solidFill>
                <a:cs typeface="Times New Roman" pitchFamily="18" charset="0"/>
              </a:rPr>
              <a:t>:</a:t>
            </a:r>
            <a:endParaRPr lang="en-US" sz="4000" dirty="0"/>
          </a:p>
        </p:txBody>
      </p:sp>
    </p:spTree>
    <p:extLst>
      <p:ext uri="{BB962C8B-B14F-4D97-AF65-F5344CB8AC3E}">
        <p14:creationId xmlns:p14="http://schemas.microsoft.com/office/powerpoint/2010/main" val="399504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dirty="0">
                <a:cs typeface="Times New Roman" pitchFamily="18" charset="0"/>
              </a:rPr>
              <a:t>When gastric distention presents…</a:t>
            </a:r>
            <a:r>
              <a:rPr lang="en-US" dirty="0">
                <a:cs typeface="Times New Roman" pitchFamily="18" charset="0"/>
              </a:rPr>
              <a:t/>
            </a:r>
            <a:br>
              <a:rPr lang="en-US" dirty="0">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28596" y="1285860"/>
            <a:ext cx="8534400" cy="1571636"/>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If the patient does vomit, roll the patient        </a:t>
            </a:r>
          </a:p>
          <a:p>
            <a:pPr>
              <a:buNone/>
              <a:defRPr/>
            </a:pPr>
            <a:r>
              <a:rPr lang="en-US" sz="12800" b="1" dirty="0">
                <a:cs typeface="Times New Roman" pitchFamily="18" charset="0"/>
              </a:rPr>
              <a:t>     (entire body) onto his or her side, manually     </a:t>
            </a:r>
          </a:p>
          <a:p>
            <a:pPr>
              <a:buNone/>
              <a:defRPr/>
            </a:pPr>
            <a:r>
              <a:rPr lang="en-US" sz="12800" b="1" dirty="0">
                <a:cs typeface="Times New Roman" pitchFamily="18" charset="0"/>
              </a:rPr>
              <a:t>     stabilizing the head and neck. </a:t>
            </a:r>
          </a:p>
          <a:p>
            <a:pPr>
              <a:buNone/>
              <a:defRPr/>
            </a:pPr>
            <a:endParaRPr lang="en-US" sz="28800" b="1" dirty="0">
              <a:cs typeface="Times New Roman" pitchFamily="18" charset="0"/>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843961"/>
            <a:ext cx="5093061" cy="584775"/>
          </a:xfrm>
          <a:prstGeom prst="rect">
            <a:avLst/>
          </a:prstGeom>
          <a:noFill/>
        </p:spPr>
        <p:txBody>
          <a:bodyPr wrap="none" rtlCol="0">
            <a:spAutoFit/>
          </a:bodyPr>
          <a:lstStyle/>
          <a:p>
            <a:pPr marL="342900" indent="-342900">
              <a:buFontTx/>
              <a:buAutoNum type="arabicPlain"/>
            </a:pPr>
            <a:r>
              <a:rPr lang="en-US" sz="3200" b="1" dirty="0">
                <a:cs typeface="Times New Roman" pitchFamily="18" charset="0"/>
              </a:rPr>
              <a:t> Be prepared for vomiting. </a:t>
            </a:r>
          </a:p>
        </p:txBody>
      </p:sp>
      <p:sp>
        <p:nvSpPr>
          <p:cNvPr id="11" name="Rectangle 10"/>
          <p:cNvSpPr/>
          <p:nvPr/>
        </p:nvSpPr>
        <p:spPr>
          <a:xfrm>
            <a:off x="473579" y="2928934"/>
            <a:ext cx="8460201" cy="1077218"/>
          </a:xfrm>
          <a:prstGeom prst="rect">
            <a:avLst/>
          </a:prstGeom>
        </p:spPr>
        <p:txBody>
          <a:bodyPr wrap="none">
            <a:spAutoFit/>
          </a:bodyPr>
          <a:lstStyle/>
          <a:p>
            <a:pPr marL="404813" indent="-404813" algn="just">
              <a:buAutoNum type="arabicPlain" startAt="3"/>
              <a:defRPr/>
            </a:pPr>
            <a:r>
              <a:rPr lang="en-US" sz="3200" b="1" dirty="0">
                <a:cs typeface="Times New Roman" pitchFamily="18" charset="0"/>
              </a:rPr>
              <a:t>Be prepared to clear the patient’s mouth and </a:t>
            </a:r>
          </a:p>
          <a:p>
            <a:pPr marL="514350" indent="-514350" algn="just">
              <a:defRPr/>
            </a:pPr>
            <a:r>
              <a:rPr lang="en-US" sz="3200" b="1" dirty="0">
                <a:cs typeface="Times New Roman" pitchFamily="18" charset="0"/>
              </a:rPr>
              <a:t>     throat with gauze and gloved fingers.</a:t>
            </a:r>
          </a:p>
        </p:txBody>
      </p:sp>
      <p:sp>
        <p:nvSpPr>
          <p:cNvPr id="14" name="TextBox 13"/>
          <p:cNvSpPr txBox="1"/>
          <p:nvPr/>
        </p:nvSpPr>
        <p:spPr>
          <a:xfrm>
            <a:off x="500034" y="4643446"/>
            <a:ext cx="8042394" cy="1077218"/>
          </a:xfrm>
          <a:prstGeom prst="rect">
            <a:avLst/>
          </a:prstGeom>
          <a:noFill/>
        </p:spPr>
        <p:txBody>
          <a:bodyPr wrap="none" rtlCol="0">
            <a:spAutoFit/>
          </a:bodyPr>
          <a:lstStyle/>
          <a:p>
            <a:pPr marL="514350" indent="-514350"/>
            <a:r>
              <a:rPr lang="en-US" sz="3200" b="1" dirty="0">
                <a:cs typeface="Times New Roman" pitchFamily="18" charset="0"/>
              </a:rPr>
              <a:t>5   Place the position in the recovery position, </a:t>
            </a:r>
          </a:p>
          <a:p>
            <a:pPr marL="514350" indent="-514350"/>
            <a:r>
              <a:rPr lang="en-US" sz="3200" b="1" dirty="0">
                <a:cs typeface="Times New Roman" pitchFamily="18" charset="0"/>
              </a:rPr>
              <a:t>     as discussed next.</a:t>
            </a:r>
          </a:p>
        </p:txBody>
      </p:sp>
      <p:sp>
        <p:nvSpPr>
          <p:cNvPr id="12" name="TextBox 11"/>
          <p:cNvSpPr txBox="1"/>
          <p:nvPr/>
        </p:nvSpPr>
        <p:spPr>
          <a:xfrm>
            <a:off x="500034" y="4000504"/>
            <a:ext cx="6215106" cy="584775"/>
          </a:xfrm>
          <a:prstGeom prst="rect">
            <a:avLst/>
          </a:prstGeom>
          <a:noFill/>
        </p:spPr>
        <p:txBody>
          <a:bodyPr wrap="square" rtlCol="0">
            <a:spAutoFit/>
          </a:bodyPr>
          <a:lstStyle/>
          <a:p>
            <a:pPr marL="342900" indent="-342900"/>
            <a:r>
              <a:rPr lang="en-US" sz="3200" b="1" dirty="0">
                <a:cs typeface="Times New Roman" pitchFamily="18" charset="0"/>
              </a:rPr>
              <a:t>4   Apply suction per local protocol.  </a:t>
            </a:r>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4"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lstStyle/>
          <a:p>
            <a:r>
              <a:rPr lang="en-US" sz="4000" b="1" u="sng" dirty="0">
                <a:solidFill>
                  <a:srgbClr val="FF0000"/>
                </a:solidFill>
                <a:cs typeface="Times New Roman" pitchFamily="18" charset="0"/>
              </a:rPr>
              <a:t>Recovery Position</a:t>
            </a:r>
            <a:r>
              <a:rPr lang="en-US" b="1" dirty="0">
                <a:solidFill>
                  <a:srgbClr val="FF0000"/>
                </a:solidFill>
                <a:latin typeface="Times New Roman" pitchFamily="18" charset="0"/>
                <a:cs typeface="Times New Roman" pitchFamily="18" charset="0"/>
              </a:rPr>
              <a:t>:</a:t>
            </a:r>
            <a:endParaRPr lang="en-IN" dirty="0">
              <a:solidFill>
                <a:srgbClr val="FF0000"/>
              </a:solidFill>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4158" y="2285992"/>
            <a:ext cx="8554842" cy="1569660"/>
          </a:xfrm>
          <a:prstGeom prst="rect">
            <a:avLst/>
          </a:prstGeom>
          <a:noFill/>
        </p:spPr>
        <p:txBody>
          <a:bodyPr wrap="none" rtlCol="0">
            <a:spAutoFit/>
          </a:bodyPr>
          <a:lstStyle/>
          <a:p>
            <a:pPr marL="514350" indent="-514350"/>
            <a:r>
              <a:rPr lang="en-US" sz="3200" b="1" dirty="0">
                <a:cs typeface="Times New Roman" pitchFamily="18" charset="0"/>
              </a:rPr>
              <a:t>2  This position uses gravity to keep the airway </a:t>
            </a:r>
          </a:p>
          <a:p>
            <a:pPr marL="514350" indent="-514350"/>
            <a:r>
              <a:rPr lang="en-US" sz="3200" b="1" dirty="0">
                <a:cs typeface="Times New Roman" pitchFamily="18" charset="0"/>
              </a:rPr>
              <a:t>     clear, allowing fluids to drain out of the mouth</a:t>
            </a:r>
          </a:p>
          <a:p>
            <a:pPr marL="514350" indent="-514350"/>
            <a:r>
              <a:rPr lang="en-US" sz="3200" b="1" dirty="0">
                <a:cs typeface="Times New Roman" pitchFamily="18" charset="0"/>
              </a:rPr>
              <a:t>     instead of into the airway. </a:t>
            </a:r>
          </a:p>
        </p:txBody>
      </p:sp>
      <p:sp>
        <p:nvSpPr>
          <p:cNvPr id="9" name="TextBox 8"/>
          <p:cNvSpPr txBox="1"/>
          <p:nvPr/>
        </p:nvSpPr>
        <p:spPr>
          <a:xfrm>
            <a:off x="510272" y="3714752"/>
            <a:ext cx="8061630" cy="1569660"/>
          </a:xfrm>
          <a:prstGeom prst="rect">
            <a:avLst/>
          </a:prstGeom>
          <a:noFill/>
        </p:spPr>
        <p:txBody>
          <a:bodyPr wrap="none" rtlCol="0">
            <a:spAutoFit/>
          </a:bodyPr>
          <a:lstStyle/>
          <a:p>
            <a:pPr marL="514350" indent="-514350"/>
            <a:r>
              <a:rPr lang="en-US" sz="3200" b="1" dirty="0">
                <a:cs typeface="Times New Roman" pitchFamily="18" charset="0"/>
              </a:rPr>
              <a:t>3  The recovery position should be used on an </a:t>
            </a:r>
          </a:p>
          <a:p>
            <a:pPr marL="514350" indent="-514350"/>
            <a:r>
              <a:rPr lang="en-US" sz="3200" b="1" dirty="0">
                <a:cs typeface="Times New Roman" pitchFamily="18" charset="0"/>
              </a:rPr>
              <a:t>    unresponsive, uninjured patient who is </a:t>
            </a:r>
          </a:p>
          <a:p>
            <a:pPr marL="514350" indent="-514350"/>
            <a:r>
              <a:rPr lang="en-US" sz="3200" b="1" dirty="0">
                <a:cs typeface="Times New Roman" pitchFamily="18" charset="0"/>
              </a:rPr>
              <a:t>    breathing adequately</a:t>
            </a:r>
            <a:r>
              <a:rPr lang="en-US" b="1" dirty="0">
                <a:cs typeface="Times New Roman" pitchFamily="18" charset="0"/>
              </a:rPr>
              <a:t>.</a:t>
            </a:r>
            <a:endParaRPr lang="en-US" dirty="0"/>
          </a:p>
        </p:txBody>
      </p:sp>
      <p:sp>
        <p:nvSpPr>
          <p:cNvPr id="10" name="TextBox 9"/>
          <p:cNvSpPr txBox="1"/>
          <p:nvPr/>
        </p:nvSpPr>
        <p:spPr>
          <a:xfrm>
            <a:off x="500034" y="5209302"/>
            <a:ext cx="7069436" cy="1077218"/>
          </a:xfrm>
          <a:prstGeom prst="rect">
            <a:avLst/>
          </a:prstGeom>
          <a:noFill/>
        </p:spPr>
        <p:txBody>
          <a:bodyPr wrap="none" rtlCol="0">
            <a:spAutoFit/>
          </a:bodyPr>
          <a:lstStyle/>
          <a:p>
            <a:pPr marL="514350" indent="-514350"/>
            <a:r>
              <a:rPr lang="en-US" sz="3200" b="1" dirty="0">
                <a:cs typeface="Times New Roman" pitchFamily="18" charset="0"/>
              </a:rPr>
              <a:t>4  Keep the patient in that position until </a:t>
            </a:r>
          </a:p>
          <a:p>
            <a:pPr marL="514350" indent="-514350"/>
            <a:r>
              <a:rPr lang="en-US" sz="3200" b="1" dirty="0">
                <a:cs typeface="Times New Roman" pitchFamily="18" charset="0"/>
              </a:rPr>
              <a:t>    transportation arrives</a:t>
            </a:r>
            <a:endParaRPr lang="en-US" sz="3200" dirty="0"/>
          </a:p>
        </p:txBody>
      </p:sp>
      <p:sp>
        <p:nvSpPr>
          <p:cNvPr id="13" name="TextBox 12"/>
          <p:cNvSpPr txBox="1"/>
          <p:nvPr/>
        </p:nvSpPr>
        <p:spPr>
          <a:xfrm>
            <a:off x="428596" y="785794"/>
            <a:ext cx="8001056" cy="1846659"/>
          </a:xfrm>
          <a:prstGeom prst="rect">
            <a:avLst/>
          </a:prstGeom>
          <a:noFill/>
        </p:spPr>
        <p:txBody>
          <a:bodyPr wrap="square" rtlCol="0">
            <a:spAutoFit/>
          </a:bodyPr>
          <a:lstStyle/>
          <a:p>
            <a:pPr algn="just">
              <a:buNone/>
              <a:defRPr/>
            </a:pPr>
            <a:r>
              <a:rPr lang="en-US" sz="3200" b="1" dirty="0">
                <a:cs typeface="Times New Roman" pitchFamily="18" charset="0"/>
              </a:rPr>
              <a:t>1   For a patient with a pulse and adequate     </a:t>
            </a:r>
          </a:p>
          <a:p>
            <a:pPr algn="just">
              <a:buNone/>
              <a:defRPr/>
            </a:pPr>
            <a:r>
              <a:rPr lang="en-US" sz="3200" b="1" dirty="0">
                <a:cs typeface="Times New Roman" pitchFamily="18" charset="0"/>
              </a:rPr>
              <a:t>     breathing, place the patient in the recovery  </a:t>
            </a:r>
          </a:p>
          <a:p>
            <a:pPr algn="just">
              <a:buNone/>
              <a:defRPr/>
            </a:pPr>
            <a:r>
              <a:rPr lang="en-US" sz="3200" b="1" dirty="0">
                <a:cs typeface="Times New Roman" pitchFamily="18" charset="0"/>
              </a:rPr>
              <a:t>     position.</a:t>
            </a:r>
          </a:p>
          <a:p>
            <a:endParaRPr lang="en-US" dirty="0"/>
          </a:p>
        </p:txBody>
      </p:sp>
    </p:spTree>
    <p:extLst>
      <p:ext uri="{BB962C8B-B14F-4D97-AF65-F5344CB8AC3E}">
        <p14:creationId xmlns:p14="http://schemas.microsoft.com/office/powerpoint/2010/main" val="260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5620"/>
            <a:ext cx="8715436" cy="2428892"/>
          </a:xfrm>
        </p:spPr>
        <p:txBody>
          <a:bodyPr>
            <a:normAutofit fontScale="90000"/>
          </a:bodyPr>
          <a:lstStyle/>
          <a:p>
            <a:pPr algn="l"/>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cs typeface="Times New Roman" pitchFamily="18" charset="0"/>
              </a:rPr>
              <a:t/>
            </a:r>
            <a:br>
              <a:rPr lang="en-US" b="1" dirty="0">
                <a:solidFill>
                  <a:srgbClr val="FF0000"/>
                </a:solidFill>
                <a:cs typeface="Times New Roman" pitchFamily="18" charset="0"/>
              </a:rPr>
            </a:br>
            <a:r>
              <a:rPr lang="en-US" sz="4000" b="1" dirty="0">
                <a:cs typeface="Times New Roman" pitchFamily="18" charset="0"/>
              </a:rPr>
              <a:t>Do not move the patient into the recovery position if you suspect trauma or C-spine (cervical spine) injury.</a:t>
            </a:r>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590557" y="3527064"/>
            <a:ext cx="8229600" cy="1125535"/>
          </a:xfrm>
        </p:spPr>
        <p:txBody>
          <a:bodyPr/>
          <a:lstStyle/>
          <a:p>
            <a:pPr marL="514350" indent="-514350">
              <a:buAutoNum type="arabicPeriod"/>
              <a:defRPr/>
            </a:pPr>
            <a:r>
              <a:rPr lang="en-US" b="1" dirty="0">
                <a:cs typeface="Times New Roman" pitchFamily="18" charset="0"/>
              </a:rPr>
              <a:t>Lift the patient’s left arm above his head and cross his right leg over the left leg.</a:t>
            </a:r>
            <a:endParaRPr lang="en-US" dirty="0">
              <a:cs typeface="Times New Roman" pitchFamily="18" charset="0"/>
            </a:endParaRPr>
          </a:p>
          <a:p>
            <a:pPr marL="514350" indent="-514350">
              <a:buAutoNum type="arabicPeriod"/>
              <a:defRPr/>
            </a:pPr>
            <a:endParaRPr lang="en-US" dirty="0">
              <a:cs typeface="Times New Roman" pitchFamily="18" charset="0"/>
            </a:endParaRPr>
          </a:p>
          <a:p>
            <a:pPr marL="0" indent="0">
              <a:buNone/>
              <a:defRPr/>
            </a:pPr>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90557" y="4744807"/>
            <a:ext cx="7962885"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Support the patient’s face as you grasp his </a:t>
            </a:r>
          </a:p>
          <a:p>
            <a:pPr marL="514350" indent="-514350"/>
            <a:r>
              <a:rPr lang="en-US" sz="3200" b="1" dirty="0">
                <a:cs typeface="Times New Roman" pitchFamily="18" charset="0"/>
              </a:rPr>
              <a:t>      right shoulder</a:t>
            </a:r>
            <a:r>
              <a:rPr lang="en-US" b="1" dirty="0">
                <a:cs typeface="Times New Roman" pitchFamily="18" charset="0"/>
              </a:rPr>
              <a:t>.</a:t>
            </a:r>
          </a:p>
        </p:txBody>
      </p:sp>
      <p:sp>
        <p:nvSpPr>
          <p:cNvPr id="9" name="Rectangle 8"/>
          <p:cNvSpPr/>
          <p:nvPr/>
        </p:nvSpPr>
        <p:spPr>
          <a:xfrm>
            <a:off x="285719" y="2811346"/>
            <a:ext cx="8572560" cy="646331"/>
          </a:xfrm>
          <a:prstGeom prst="rect">
            <a:avLst/>
          </a:prstGeom>
        </p:spPr>
        <p:txBody>
          <a:bodyPr wrap="square">
            <a:spAutoFit/>
          </a:bodyPr>
          <a:lstStyle/>
          <a:p>
            <a:pPr marL="514350" indent="-514350" algn="ctr">
              <a:defRPr/>
            </a:pPr>
            <a:r>
              <a:rPr lang="en-IN" sz="3600" b="1" u="sng" dirty="0">
                <a:solidFill>
                  <a:srgbClr val="FF0000"/>
                </a:solidFill>
              </a:rPr>
              <a:t>Procedure for</a:t>
            </a:r>
            <a:r>
              <a:rPr lang="en-US" sz="3600" b="1" u="sng" dirty="0">
                <a:solidFill>
                  <a:srgbClr val="FF0000"/>
                </a:solidFill>
                <a:cs typeface="Times New Roman" pitchFamily="18" charset="0"/>
              </a:rPr>
              <a:t> Recovery position</a:t>
            </a:r>
            <a:endParaRPr lang="en-US" sz="3600" dirty="0">
              <a:cs typeface="Times New Roman" pitchFamily="18" charset="0"/>
            </a:endParaRPr>
          </a:p>
        </p:txBody>
      </p:sp>
    </p:spTree>
    <p:extLst>
      <p:ext uri="{BB962C8B-B14F-4D97-AF65-F5344CB8AC3E}">
        <p14:creationId xmlns:p14="http://schemas.microsoft.com/office/powerpoint/2010/main" val="39766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662369"/>
          </a:xfrm>
        </p:spPr>
        <p:txBody>
          <a:bodyPr>
            <a:normAutofit fontScale="92500" lnSpcReduction="20000"/>
          </a:bodyPr>
          <a:lstStyle/>
          <a:p>
            <a:pPr marL="0" indent="0" algn="just">
              <a:buNone/>
              <a:defRPr/>
            </a:pPr>
            <a:r>
              <a:rPr lang="en-US" b="1" dirty="0">
                <a:cs typeface="Times New Roman" pitchFamily="18" charset="0"/>
              </a:rPr>
              <a:t>3.  </a:t>
            </a:r>
            <a:r>
              <a:rPr lang="en-US" sz="3500" b="1" dirty="0">
                <a:cs typeface="Times New Roman" pitchFamily="18" charset="0"/>
              </a:rPr>
              <a:t>Roll the patient toward you onto his side       </a:t>
            </a:r>
          </a:p>
          <a:p>
            <a:pPr marL="0" indent="0" algn="just">
              <a:buNone/>
              <a:defRPr/>
            </a:pPr>
            <a:r>
              <a:rPr lang="en-US" sz="3500" b="1" dirty="0">
                <a:cs typeface="Times New Roman" pitchFamily="18" charset="0"/>
              </a:rPr>
              <a:t>     (preferably the left side). Then place his right   </a:t>
            </a:r>
          </a:p>
          <a:p>
            <a:pPr marL="0" indent="0" algn="just">
              <a:buNone/>
              <a:defRPr/>
            </a:pPr>
            <a:r>
              <a:rPr lang="en-US" sz="3500" b="1" dirty="0">
                <a:cs typeface="Times New Roman" pitchFamily="18" charset="0"/>
              </a:rPr>
              <a:t>     hand under the side of his face. If possible, </a:t>
            </a:r>
          </a:p>
          <a:p>
            <a:pPr marL="0" indent="0" algn="just">
              <a:buNone/>
              <a:defRPr/>
            </a:pPr>
            <a:r>
              <a:rPr lang="en-US" sz="3500" b="1" dirty="0">
                <a:cs typeface="Times New Roman" pitchFamily="18" charset="0"/>
              </a:rPr>
              <a:t>     move the patient’s head, shoulders, and    </a:t>
            </a:r>
          </a:p>
          <a:p>
            <a:pPr marL="0" indent="0" algn="just">
              <a:buNone/>
              <a:defRPr/>
            </a:pPr>
            <a:r>
              <a:rPr lang="en-US" sz="3500" b="1" dirty="0">
                <a:cs typeface="Times New Roman" pitchFamily="18" charset="0"/>
              </a:rPr>
              <a:t>     torso simultaneously as a unit without    </a:t>
            </a:r>
          </a:p>
          <a:p>
            <a:pPr marL="0" indent="0" algn="just">
              <a:buNone/>
              <a:defRPr/>
            </a:pPr>
            <a:r>
              <a:rPr lang="en-US" sz="3500" b="1" dirty="0">
                <a:cs typeface="Times New Roman" pitchFamily="18" charset="0"/>
              </a:rPr>
              <a:t>     twisting. The head should be 	in as close to a   </a:t>
            </a:r>
          </a:p>
          <a:p>
            <a:pPr marL="0" indent="0" algn="just">
              <a:buNone/>
              <a:defRPr/>
            </a:pPr>
            <a:r>
              <a:rPr lang="en-US" sz="3500" b="1" dirty="0">
                <a:cs typeface="Times New Roman" pitchFamily="18" charset="0"/>
              </a:rPr>
              <a:t>     midline position as  possible.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643446"/>
            <a:ext cx="8307980" cy="584775"/>
          </a:xfrm>
          <a:prstGeom prst="rect">
            <a:avLst/>
          </a:prstGeom>
          <a:noFill/>
        </p:spPr>
        <p:txBody>
          <a:bodyPr wrap="none" rtlCol="0">
            <a:spAutoFit/>
          </a:bodyPr>
          <a:lstStyle/>
          <a:p>
            <a:pPr algn="just">
              <a:defRPr/>
            </a:pPr>
            <a:r>
              <a:rPr lang="en-US" sz="3200" b="1" dirty="0">
                <a:cs typeface="Times New Roman" pitchFamily="18" charset="0"/>
              </a:rPr>
              <a:t>4.  Flex the patient’s top leg slightly at the knee.</a:t>
            </a:r>
          </a:p>
        </p:txBody>
      </p:sp>
    </p:spTree>
    <p:extLst>
      <p:ext uri="{BB962C8B-B14F-4D97-AF65-F5344CB8AC3E}">
        <p14:creationId xmlns:p14="http://schemas.microsoft.com/office/powerpoint/2010/main" val="27428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Mouth-to-Mask Ventilation </a:t>
            </a:r>
            <a:endParaRPr lang="en-IN" sz="4000" b="1" u="sng" dirty="0">
              <a:solidFill>
                <a:srgbClr val="FF0000"/>
              </a:solidFill>
            </a:endParaRPr>
          </a:p>
        </p:txBody>
      </p:sp>
      <p:sp>
        <p:nvSpPr>
          <p:cNvPr id="3" name="Content Placeholder 2"/>
          <p:cNvSpPr>
            <a:spLocks noGrp="1"/>
          </p:cNvSpPr>
          <p:nvPr>
            <p:ph idx="1"/>
          </p:nvPr>
        </p:nvSpPr>
        <p:spPr>
          <a:xfrm>
            <a:off x="457200" y="1722437"/>
            <a:ext cx="8229600" cy="4525963"/>
          </a:xfrm>
        </p:spPr>
        <p:txBody>
          <a:bodyPr>
            <a:normAutofit/>
          </a:bodyPr>
          <a:lstStyle/>
          <a:p>
            <a:pPr algn="just">
              <a:lnSpc>
                <a:spcPct val="150000"/>
              </a:lnSpc>
            </a:pPr>
            <a:r>
              <a:rPr lang="en-US" b="1" dirty="0">
                <a:cs typeface="Times New Roman" pitchFamily="18" charset="0"/>
              </a:rPr>
              <a:t>This method uses a pocket face mask with a one-way valve to form a seal around the patient’s nose and mouth. It is the preferred method because it eliminates direct contact with the patient and prevents exposure.</a:t>
            </a:r>
          </a:p>
          <a:p>
            <a:pPr>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995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Documents and Settings\Administrator\My Documents\MFRCSSRCourse Material\ITBPmodified Course Materials\ITBP MFR\Lessons\Lesson 07\Graphics 07\MTHMASK.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76200"/>
            <a:ext cx="7439744" cy="6424634"/>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2195631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457200" y="1000108"/>
            <a:ext cx="8382000" cy="981068"/>
          </a:xfrm>
        </p:spPr>
        <p:txBody>
          <a:bodyPr>
            <a:normAutofit lnSpcReduction="10000"/>
          </a:bodyPr>
          <a:lstStyle/>
          <a:p>
            <a:pPr marL="0" indent="0">
              <a:buNone/>
              <a:defRPr/>
            </a:pPr>
            <a:r>
              <a:rPr lang="en-US" b="1" dirty="0">
                <a:cs typeface="Times New Roman" pitchFamily="18" charset="0"/>
              </a:rPr>
              <a:t>The respiratory system is made up of four      components: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601246" y="5214950"/>
            <a:ext cx="5756704" cy="584775"/>
          </a:xfrm>
          <a:prstGeom prst="rect">
            <a:avLst/>
          </a:prstGeom>
          <a:noFill/>
        </p:spPr>
        <p:txBody>
          <a:bodyPr wrap="none" rtlCol="0">
            <a:spAutoFit/>
          </a:bodyPr>
          <a:lstStyle/>
          <a:p>
            <a:r>
              <a:rPr lang="en-US" sz="3200" b="1" dirty="0">
                <a:cs typeface="Times New Roman" pitchFamily="18" charset="0"/>
              </a:rPr>
              <a:t>4   Arteries, capillaries and veins.</a:t>
            </a:r>
            <a:endParaRPr lang="en-US" dirty="0"/>
          </a:p>
        </p:txBody>
      </p:sp>
      <p:sp>
        <p:nvSpPr>
          <p:cNvPr id="10" name="TextBox 9"/>
          <p:cNvSpPr txBox="1"/>
          <p:nvPr/>
        </p:nvSpPr>
        <p:spPr>
          <a:xfrm>
            <a:off x="571472" y="4214818"/>
            <a:ext cx="726096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Alveoli – tiny airs sacs surrounded by   </a:t>
            </a:r>
          </a:p>
          <a:p>
            <a:pPr marL="514350" indent="-514350"/>
            <a:r>
              <a:rPr lang="en-US" sz="3200" b="1" dirty="0">
                <a:cs typeface="Times New Roman" pitchFamily="18" charset="0"/>
              </a:rPr>
              <a:t>     capillaries.</a:t>
            </a:r>
            <a:endParaRPr lang="en-US" sz="3200" dirty="0"/>
          </a:p>
        </p:txBody>
      </p:sp>
      <p:sp>
        <p:nvSpPr>
          <p:cNvPr id="11" name="TextBox 10"/>
          <p:cNvSpPr txBox="1"/>
          <p:nvPr/>
        </p:nvSpPr>
        <p:spPr>
          <a:xfrm>
            <a:off x="500034" y="2571744"/>
            <a:ext cx="8858312" cy="1569660"/>
          </a:xfrm>
          <a:prstGeom prst="rect">
            <a:avLst/>
          </a:prstGeom>
          <a:noFill/>
        </p:spPr>
        <p:txBody>
          <a:bodyPr wrap="square" rtlCol="0">
            <a:spAutoFit/>
          </a:bodyPr>
          <a:lstStyle/>
          <a:p>
            <a:pPr marL="514350" indent="-514350">
              <a:buAutoNum type="arabicPlain" startAt="2"/>
            </a:pPr>
            <a:r>
              <a:rPr lang="en-US" sz="3200" b="1" dirty="0">
                <a:cs typeface="Times New Roman" pitchFamily="18" charset="0"/>
              </a:rPr>
              <a:t>Neuromuscular system (includes the </a:t>
            </a:r>
          </a:p>
          <a:p>
            <a:pPr marL="514350" indent="-514350"/>
            <a:r>
              <a:rPr lang="en-US" sz="3200" b="1" dirty="0">
                <a:cs typeface="Times New Roman" pitchFamily="18" charset="0"/>
              </a:rPr>
              <a:t>      respiratory center in the brain, respiratory </a:t>
            </a:r>
          </a:p>
          <a:p>
            <a:pPr marL="514350" indent="-514350"/>
            <a:r>
              <a:rPr lang="en-US" sz="3200" b="1" dirty="0">
                <a:cs typeface="Times New Roman" pitchFamily="18" charset="0"/>
              </a:rPr>
              <a:t>      muscles, and the nerves that connect the two).</a:t>
            </a:r>
            <a:endParaRPr lang="en-US" dirty="0"/>
          </a:p>
        </p:txBody>
      </p:sp>
      <p:sp>
        <p:nvSpPr>
          <p:cNvPr id="12" name="TextBox 11"/>
          <p:cNvSpPr txBox="1"/>
          <p:nvPr/>
        </p:nvSpPr>
        <p:spPr>
          <a:xfrm>
            <a:off x="500034" y="2000240"/>
            <a:ext cx="5166158" cy="584775"/>
          </a:xfrm>
          <a:prstGeom prst="rect">
            <a:avLst/>
          </a:prstGeom>
          <a:noFill/>
        </p:spPr>
        <p:txBody>
          <a:bodyPr wrap="none" rtlCol="0">
            <a:spAutoFit/>
          </a:bodyPr>
          <a:lstStyle/>
          <a:p>
            <a:pPr marL="514350" indent="-514350">
              <a:buAutoNum type="arabicPlain"/>
            </a:pPr>
            <a:r>
              <a:rPr lang="en-US" sz="3200" b="1" dirty="0">
                <a:cs typeface="Times New Roman" pitchFamily="18" charset="0"/>
              </a:rPr>
              <a:t>Airway (upper and lower).</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Mouth-to-Mask Ventilation Procedure</a:t>
            </a:r>
            <a:endParaRPr lang="en-IN" u="sng" dirty="0">
              <a:solidFill>
                <a:srgbClr val="FF0000"/>
              </a:solidFill>
            </a:endParaRPr>
          </a:p>
        </p:txBody>
      </p:sp>
      <p:sp>
        <p:nvSpPr>
          <p:cNvPr id="3" name="Content Placeholder 2"/>
          <p:cNvSpPr>
            <a:spLocks noGrp="1"/>
          </p:cNvSpPr>
          <p:nvPr>
            <p:ph idx="1"/>
          </p:nvPr>
        </p:nvSpPr>
        <p:spPr>
          <a:xfrm>
            <a:off x="214282" y="1571612"/>
            <a:ext cx="8229600" cy="2500330"/>
          </a:xfrm>
        </p:spPr>
        <p:txBody>
          <a:bodyPr>
            <a:noAutofit/>
          </a:bodyPr>
          <a:lstStyle/>
          <a:p>
            <a:pPr marL="514350" indent="-514350" algn="just">
              <a:buAutoNum type="arabicParenR"/>
            </a:pPr>
            <a:r>
              <a:rPr lang="en-US" b="1" dirty="0">
                <a:cs typeface="Times New Roman" pitchFamily="18" charset="0"/>
              </a:rPr>
              <a:t>Place the mask around the patient’s mouth        </a:t>
            </a:r>
          </a:p>
          <a:p>
            <a:pPr marL="514350" indent="-514350" algn="just">
              <a:buNone/>
            </a:pPr>
            <a:r>
              <a:rPr lang="en-US" b="1" dirty="0">
                <a:cs typeface="Times New Roman" pitchFamily="18" charset="0"/>
              </a:rPr>
              <a:t>      and nose. The narrower top portion of the mask should be seated on the bridge of the nose. The broader portion should fit the chin.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52979"/>
            <a:ext cx="9139618" cy="2062103"/>
          </a:xfrm>
          <a:prstGeom prst="rect">
            <a:avLst/>
          </a:prstGeom>
          <a:noFill/>
        </p:spPr>
        <p:txBody>
          <a:bodyPr wrap="none" rtlCol="0">
            <a:spAutoFit/>
          </a:bodyPr>
          <a:lstStyle/>
          <a:p>
            <a:r>
              <a:rPr lang="en-US" sz="3200" dirty="0">
                <a:cs typeface="Times New Roman" pitchFamily="18" charset="0"/>
              </a:rPr>
              <a:t>2) </a:t>
            </a:r>
            <a:r>
              <a:rPr lang="en-US" sz="3200" b="1" dirty="0">
                <a:cs typeface="Times New Roman" pitchFamily="18" charset="0"/>
              </a:rPr>
              <a:t> Seal the mask by placing heel and thumb of each </a:t>
            </a:r>
          </a:p>
          <a:p>
            <a:r>
              <a:rPr lang="en-US" sz="3200" b="1" dirty="0">
                <a:cs typeface="Times New Roman" pitchFamily="18" charset="0"/>
              </a:rPr>
              <a:t>      hand along the border of the mask and pressing </a:t>
            </a:r>
          </a:p>
          <a:p>
            <a:r>
              <a:rPr lang="en-US" sz="3200" b="1" dirty="0">
                <a:cs typeface="Times New Roman" pitchFamily="18" charset="0"/>
              </a:rPr>
              <a:t>      firmly to provide a tight seal around the edges of </a:t>
            </a:r>
          </a:p>
          <a:p>
            <a:r>
              <a:rPr lang="en-US" sz="3200" b="1" dirty="0">
                <a:cs typeface="Times New Roman" pitchFamily="18" charset="0"/>
              </a:rPr>
              <a:t>      the mask.</a:t>
            </a:r>
          </a:p>
        </p:txBody>
      </p:sp>
    </p:spTree>
    <p:extLst>
      <p:ext uri="{BB962C8B-B14F-4D97-AF65-F5344CB8AC3E}">
        <p14:creationId xmlns:p14="http://schemas.microsoft.com/office/powerpoint/2010/main" val="8838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Mouth-to-Mask Ventilation Procedure</a:t>
            </a:r>
            <a:endParaRPr lang="en-IN" u="sng" dirty="0">
              <a:solidFill>
                <a:srgbClr val="FF0000"/>
              </a:solidFill>
            </a:endParaRPr>
          </a:p>
        </p:txBody>
      </p:sp>
      <p:sp>
        <p:nvSpPr>
          <p:cNvPr id="3" name="Content Placeholder 2"/>
          <p:cNvSpPr>
            <a:spLocks noGrp="1"/>
          </p:cNvSpPr>
          <p:nvPr>
            <p:ph idx="1"/>
          </p:nvPr>
        </p:nvSpPr>
        <p:spPr>
          <a:xfrm>
            <a:off x="571472" y="1643051"/>
            <a:ext cx="8229600" cy="1285883"/>
          </a:xfrm>
        </p:spPr>
        <p:txBody>
          <a:bodyPr/>
          <a:lstStyle/>
          <a:p>
            <a:pPr marL="0" indent="0" algn="just">
              <a:buNone/>
              <a:defRPr/>
            </a:pPr>
            <a:r>
              <a:rPr lang="en-US" b="1" dirty="0">
                <a:cs typeface="Times New Roman" pitchFamily="18" charset="0"/>
              </a:rPr>
              <a:t>3)    Open the patient’s airway, using the     </a:t>
            </a:r>
          </a:p>
          <a:p>
            <a:pPr marL="0" indent="0" algn="just">
              <a:buNone/>
              <a:defRPr/>
            </a:pPr>
            <a:r>
              <a:rPr lang="en-US" b="1" dirty="0">
                <a:cs typeface="Times New Roman" pitchFamily="18" charset="0"/>
              </a:rPr>
              <a:t>        appropriate maneuver.</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642910" y="2928934"/>
            <a:ext cx="7741735" cy="1569660"/>
          </a:xfrm>
          <a:prstGeom prst="rect">
            <a:avLst/>
          </a:prstGeom>
          <a:noFill/>
        </p:spPr>
        <p:txBody>
          <a:bodyPr wrap="none" rtlCol="0">
            <a:spAutoFit/>
          </a:bodyPr>
          <a:lstStyle/>
          <a:p>
            <a:pPr marL="514350" indent="-514350">
              <a:buAutoNum type="arabicParenR" startAt="4"/>
            </a:pPr>
            <a:r>
              <a:rPr lang="en-US" sz="3200" b="1" dirty="0">
                <a:cs typeface="Times New Roman" pitchFamily="18" charset="0"/>
              </a:rPr>
              <a:t> Give breaths at the appropriate rate and </a:t>
            </a:r>
          </a:p>
          <a:p>
            <a:pPr marL="514350" indent="-514350"/>
            <a:r>
              <a:rPr lang="en-US" sz="3200" b="1" dirty="0">
                <a:cs typeface="Times New Roman" pitchFamily="18" charset="0"/>
              </a:rPr>
              <a:t>       duration, observing chest rise and fall. </a:t>
            </a:r>
          </a:p>
          <a:p>
            <a:pPr marL="514350" indent="-514350"/>
            <a:r>
              <a:rPr lang="en-US" sz="3200" b="1" dirty="0">
                <a:cs typeface="Times New Roman" pitchFamily="18" charset="0"/>
              </a:rPr>
              <a:t>       Listen for patient exhalation.</a:t>
            </a:r>
          </a:p>
        </p:txBody>
      </p:sp>
    </p:spTree>
    <p:extLst>
      <p:ext uri="{BB962C8B-B14F-4D97-AF65-F5344CB8AC3E}">
        <p14:creationId xmlns:p14="http://schemas.microsoft.com/office/powerpoint/2010/main" val="917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cs typeface="Times New Roman" pitchFamily="18" charset="0"/>
              </a:rPr>
              <a:t>Mouth-to-Barrier Ventilation</a:t>
            </a:r>
            <a:endParaRPr lang="en-US" dirty="0"/>
          </a:p>
        </p:txBody>
      </p:sp>
      <p:sp>
        <p:nvSpPr>
          <p:cNvPr id="3" name="Content Placeholder 2"/>
          <p:cNvSpPr>
            <a:spLocks noGrp="1"/>
          </p:cNvSpPr>
          <p:nvPr>
            <p:ph idx="1"/>
          </p:nvPr>
        </p:nvSpPr>
        <p:spPr>
          <a:xfrm>
            <a:off x="457200" y="1874837"/>
            <a:ext cx="8229600" cy="2625733"/>
          </a:xfrm>
        </p:spPr>
        <p:txBody>
          <a:bodyPr/>
          <a:lstStyle/>
          <a:p>
            <a:r>
              <a:rPr lang="en-US" b="1" dirty="0"/>
              <a:t>There are two broad categories of barrier devices: mask and shield. Most have a one way valve but no exhalation port. The patient’s exhaled air will leak out around the barrier device.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Mouth-to-Barrier Ventilation Procedure</a:t>
            </a:r>
            <a:endParaRPr lang="en-US" dirty="0"/>
          </a:p>
        </p:txBody>
      </p:sp>
      <p:sp>
        <p:nvSpPr>
          <p:cNvPr id="3" name="Content Placeholder 2"/>
          <p:cNvSpPr>
            <a:spLocks noGrp="1"/>
          </p:cNvSpPr>
          <p:nvPr>
            <p:ph idx="1"/>
          </p:nvPr>
        </p:nvSpPr>
        <p:spPr>
          <a:xfrm>
            <a:off x="457200" y="1600201"/>
            <a:ext cx="8229600" cy="1614485"/>
          </a:xfrm>
        </p:spPr>
        <p:txBody>
          <a:bodyPr/>
          <a:lstStyle/>
          <a:p>
            <a:pPr marL="514350" indent="-514350">
              <a:buFont typeface="+mj-lt"/>
              <a:buAutoNum type="arabicParenR"/>
            </a:pPr>
            <a:r>
              <a:rPr lang="en-US" b="1" dirty="0"/>
              <a:t>Position the barrier device around the patient’s mouth and nose, providing an adequate seal.</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286256"/>
            <a:ext cx="8547725" cy="1846659"/>
          </a:xfrm>
          <a:prstGeom prst="rect">
            <a:avLst/>
          </a:prstGeom>
          <a:noFill/>
        </p:spPr>
        <p:txBody>
          <a:bodyPr wrap="none" rtlCol="0">
            <a:spAutoFit/>
          </a:bodyPr>
          <a:lstStyle/>
          <a:p>
            <a:pPr marL="514350" indent="-514350">
              <a:buAutoNum type="arabicParenR" startAt="3"/>
            </a:pPr>
            <a:r>
              <a:rPr lang="en-US" sz="3200" b="1" dirty="0"/>
              <a:t>Deliver breaths at the appropriate rate and</a:t>
            </a:r>
          </a:p>
          <a:p>
            <a:pPr marL="514350" indent="-514350"/>
            <a:r>
              <a:rPr lang="en-US" sz="3200" b="1" dirty="0"/>
              <a:t>      depth, observing chest rise and fall. Listen for </a:t>
            </a:r>
          </a:p>
          <a:p>
            <a:pPr marL="514350" indent="-514350"/>
            <a:r>
              <a:rPr lang="en-US" sz="3200" b="1" dirty="0"/>
              <a:t>      patient exhalation.</a:t>
            </a:r>
          </a:p>
          <a:p>
            <a:endParaRPr lang="en-US" dirty="0"/>
          </a:p>
        </p:txBody>
      </p:sp>
      <p:sp>
        <p:nvSpPr>
          <p:cNvPr id="9" name="TextBox 8"/>
          <p:cNvSpPr txBox="1"/>
          <p:nvPr/>
        </p:nvSpPr>
        <p:spPr>
          <a:xfrm>
            <a:off x="428596" y="3143248"/>
            <a:ext cx="6927537" cy="1077218"/>
          </a:xfrm>
          <a:prstGeom prst="rect">
            <a:avLst/>
          </a:prstGeom>
          <a:noFill/>
        </p:spPr>
        <p:txBody>
          <a:bodyPr wrap="none" rtlCol="0">
            <a:spAutoFit/>
          </a:bodyPr>
          <a:lstStyle/>
          <a:p>
            <a:pPr marL="514350" indent="-514350">
              <a:buAutoNum type="arabicParenR" startAt="2"/>
            </a:pPr>
            <a:r>
              <a:rPr lang="en-US" sz="3200" b="1" dirty="0"/>
              <a:t>Open the patient’s airway, using the </a:t>
            </a:r>
          </a:p>
          <a:p>
            <a:pPr marL="514350" indent="-514350"/>
            <a:r>
              <a:rPr lang="en-US" sz="3200" b="1" dirty="0"/>
              <a:t>      appropriate maneuver.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Mouth-to-Mouth Ventilation </a:t>
            </a:r>
            <a:endParaRPr lang="en-IN" sz="4000" b="1" u="sng" dirty="0">
              <a:solidFill>
                <a:srgbClr val="FF0000"/>
              </a:solidFill>
            </a:endParaRPr>
          </a:p>
        </p:txBody>
      </p:sp>
      <p:sp>
        <p:nvSpPr>
          <p:cNvPr id="3" name="Content Placeholder 2"/>
          <p:cNvSpPr>
            <a:spLocks noGrp="1"/>
          </p:cNvSpPr>
          <p:nvPr>
            <p:ph idx="1"/>
          </p:nvPr>
        </p:nvSpPr>
        <p:spPr/>
        <p:txBody>
          <a:bodyPr>
            <a:normAutofit/>
          </a:bodyPr>
          <a:lstStyle/>
          <a:p>
            <a:pPr algn="ctr"/>
            <a:endParaRPr lang="en-US" dirty="0">
              <a:cs typeface="Times New Roman" pitchFamily="18" charset="0"/>
            </a:endParaRPr>
          </a:p>
          <a:p>
            <a:pPr algn="just"/>
            <a:r>
              <a:rPr lang="en-US" b="1" dirty="0">
                <a:cs typeface="Times New Roman" pitchFamily="18" charset="0"/>
              </a:rPr>
              <a:t>The risk of contracting infectious diseases makes mouth-to-mouth ventilation very risky for use in the field. The decision to use this method is a personal one. Use barrier devices whenever possible.</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51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Documents and Settings\Administrator\My Documents\MFRCSSRCourse Material\ITBPmodified Course Materials\ITBP MFR\Lessons\Lesson 07\Graphics 07\BRTH2 gloves.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304800"/>
            <a:ext cx="7283152" cy="6324600"/>
          </a:xfrm>
          <a:noFill/>
        </p:spPr>
      </p:pic>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611983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r>
              <a:rPr lang="en-US" b="1" u="sng" dirty="0">
                <a:solidFill>
                  <a:srgbClr val="FF0000"/>
                </a:solidFill>
                <a:cs typeface="Times New Roman" pitchFamily="18" charset="0"/>
              </a:rPr>
              <a:t>Mouth-to-Mouth Ventilation Procedure</a:t>
            </a:r>
            <a:endParaRPr lang="en-IN" u="sng" dirty="0">
              <a:solidFill>
                <a:srgbClr val="FF0000"/>
              </a:solidFill>
            </a:endParaRPr>
          </a:p>
        </p:txBody>
      </p:sp>
      <p:sp>
        <p:nvSpPr>
          <p:cNvPr id="3" name="Content Placeholder 2"/>
          <p:cNvSpPr>
            <a:spLocks noGrp="1"/>
          </p:cNvSpPr>
          <p:nvPr>
            <p:ph idx="1"/>
          </p:nvPr>
        </p:nvSpPr>
        <p:spPr>
          <a:xfrm>
            <a:off x="214282" y="1214422"/>
            <a:ext cx="8229600" cy="1116011"/>
          </a:xfrm>
        </p:spPr>
        <p:txBody>
          <a:bodyPr>
            <a:noAutofit/>
          </a:bodyPr>
          <a:lstStyle/>
          <a:p>
            <a:pPr marL="0" indent="0">
              <a:buNone/>
              <a:defRPr/>
            </a:pPr>
            <a:r>
              <a:rPr lang="en-US" b="1" dirty="0">
                <a:cs typeface="Times New Roman" pitchFamily="18" charset="0"/>
              </a:rPr>
              <a:t>1)  Open the patient’s airway, using the     </a:t>
            </a:r>
          </a:p>
          <a:p>
            <a:pPr marL="0" indent="0">
              <a:buNone/>
              <a:defRPr/>
            </a:pPr>
            <a:r>
              <a:rPr lang="en-US" b="1" dirty="0">
                <a:cs typeface="Times New Roman" pitchFamily="18" charset="0"/>
              </a:rPr>
              <a:t>      appropriate maneuver.</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2214554"/>
            <a:ext cx="8311058" cy="1569660"/>
          </a:xfrm>
          <a:prstGeom prst="rect">
            <a:avLst/>
          </a:prstGeom>
          <a:noFill/>
        </p:spPr>
        <p:txBody>
          <a:bodyPr wrap="none" rtlCol="0">
            <a:spAutoFit/>
          </a:bodyPr>
          <a:lstStyle/>
          <a:p>
            <a:pPr marL="514350" indent="-514350">
              <a:buAutoNum type="arabicParenR" startAt="2"/>
              <a:defRPr/>
            </a:pPr>
            <a:r>
              <a:rPr lang="en-US" sz="3200" b="1" dirty="0">
                <a:cs typeface="Times New Roman" pitchFamily="18" charset="0"/>
              </a:rPr>
              <a:t>Gently pinch the patient’s nose closed with </a:t>
            </a:r>
          </a:p>
          <a:p>
            <a:pPr marL="514350" indent="-514350">
              <a:defRPr/>
            </a:pPr>
            <a:r>
              <a:rPr lang="en-US" sz="3200" b="1" dirty="0">
                <a:cs typeface="Times New Roman" pitchFamily="18" charset="0"/>
              </a:rPr>
              <a:t>      your thumb and index finger (of the hand on</a:t>
            </a:r>
          </a:p>
          <a:p>
            <a:pPr marL="514350" indent="-514350">
              <a:defRPr/>
            </a:pPr>
            <a:r>
              <a:rPr lang="en-US" sz="3200" b="1" dirty="0">
                <a:cs typeface="Times New Roman" pitchFamily="18" charset="0"/>
              </a:rPr>
              <a:t>      the forehead), to prevent air from escaping.</a:t>
            </a:r>
          </a:p>
        </p:txBody>
      </p:sp>
      <p:sp>
        <p:nvSpPr>
          <p:cNvPr id="9" name="TextBox 8"/>
          <p:cNvSpPr txBox="1"/>
          <p:nvPr/>
        </p:nvSpPr>
        <p:spPr>
          <a:xfrm>
            <a:off x="142844" y="3643314"/>
            <a:ext cx="9286940" cy="2062103"/>
          </a:xfrm>
          <a:prstGeom prst="rect">
            <a:avLst/>
          </a:prstGeom>
          <a:noFill/>
        </p:spPr>
        <p:txBody>
          <a:bodyPr wrap="square" rtlCol="0">
            <a:spAutoFit/>
          </a:bodyPr>
          <a:lstStyle/>
          <a:p>
            <a:r>
              <a:rPr lang="en-US" sz="3200" b="1" dirty="0">
                <a:cs typeface="Times New Roman" pitchFamily="18" charset="0"/>
              </a:rPr>
              <a:t>3)  Take a deep breath and seal your lips around </a:t>
            </a:r>
          </a:p>
          <a:p>
            <a:r>
              <a:rPr lang="en-US" sz="3200" b="1" dirty="0">
                <a:cs typeface="Times New Roman" pitchFamily="18" charset="0"/>
              </a:rPr>
              <a:t>      the patient’s mouth, providing an adequate </a:t>
            </a:r>
          </a:p>
          <a:p>
            <a:r>
              <a:rPr lang="en-US" sz="3200" b="1" dirty="0">
                <a:cs typeface="Times New Roman" pitchFamily="18" charset="0"/>
              </a:rPr>
              <a:t>      seal. If ventilating an infant or small child, </a:t>
            </a:r>
          </a:p>
          <a:p>
            <a:r>
              <a:rPr lang="en-US" sz="3200" b="1" dirty="0">
                <a:cs typeface="Times New Roman" pitchFamily="18" charset="0"/>
              </a:rPr>
              <a:t>      cover  both the mouth and nose with your mouth.</a:t>
            </a:r>
            <a:endParaRPr lang="en-US" dirty="0"/>
          </a:p>
        </p:txBody>
      </p:sp>
      <p:sp>
        <p:nvSpPr>
          <p:cNvPr id="10" name="TextBox 9"/>
          <p:cNvSpPr txBox="1"/>
          <p:nvPr/>
        </p:nvSpPr>
        <p:spPr>
          <a:xfrm>
            <a:off x="214282" y="5572140"/>
            <a:ext cx="8722965" cy="584775"/>
          </a:xfrm>
          <a:prstGeom prst="rect">
            <a:avLst/>
          </a:prstGeom>
          <a:noFill/>
        </p:spPr>
        <p:txBody>
          <a:bodyPr wrap="none" rtlCol="0">
            <a:spAutoFit/>
          </a:bodyPr>
          <a:lstStyle/>
          <a:p>
            <a:r>
              <a:rPr lang="en-US" sz="3200" b="1" dirty="0">
                <a:cs typeface="Times New Roman" pitchFamily="18" charset="0"/>
              </a:rPr>
              <a:t>4) Deliver breaths at the adequate rate and depth.</a:t>
            </a:r>
          </a:p>
        </p:txBody>
      </p:sp>
    </p:spTree>
    <p:extLst>
      <p:ext uri="{BB962C8B-B14F-4D97-AF65-F5344CB8AC3E}">
        <p14:creationId xmlns:p14="http://schemas.microsoft.com/office/powerpoint/2010/main" val="2027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Stoma Patients</a:t>
            </a:r>
            <a:endParaRPr lang="en-IN" sz="4000" u="sng" dirty="0">
              <a:solidFill>
                <a:srgbClr val="FF0000"/>
              </a:solidFill>
            </a:endParaRPr>
          </a:p>
        </p:txBody>
      </p:sp>
      <p:sp>
        <p:nvSpPr>
          <p:cNvPr id="3" name="Content Placeholder 2"/>
          <p:cNvSpPr>
            <a:spLocks noGrp="1"/>
          </p:cNvSpPr>
          <p:nvPr>
            <p:ph idx="1"/>
          </p:nvPr>
        </p:nvSpPr>
        <p:spPr/>
        <p:txBody>
          <a:bodyPr/>
          <a:lstStyle/>
          <a:p>
            <a:pPr algn="ctr"/>
            <a:endParaRPr lang="en-US" sz="1600" b="1" dirty="0">
              <a:latin typeface="Times New Roman" pitchFamily="18" charset="0"/>
              <a:cs typeface="Times New Roman" pitchFamily="18" charset="0"/>
            </a:endParaRPr>
          </a:p>
          <a:p>
            <a:pPr marL="0" indent="0" algn="just">
              <a:buNone/>
            </a:pPr>
            <a:r>
              <a:rPr lang="en-US" dirty="0">
                <a:cs typeface="Times New Roman" pitchFamily="18" charset="0"/>
              </a:rPr>
              <a:t>Occasionally, you may encounter a patient who has undergone a laryngectomy. This person will have a “stoma” a permanent opening from the trachea to the front of the neck. Perform direct mouth to-stoma ventilation.</a:t>
            </a: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29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Documents and Settings\Administrator\Desktop\L-7 PICTURES\Z\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643" y="286205"/>
            <a:ext cx="7564709" cy="65532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No-7-12</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TR- 7-47</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6144124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8575"/>
            <a:ext cx="8686800" cy="3197225"/>
          </a:xfrm>
        </p:spPr>
        <p:txBody>
          <a:bodyPr rtlCol="0">
            <a:normAutofit/>
          </a:bodyPr>
          <a:lstStyle/>
          <a:p>
            <a:pPr eaLnBrk="1" fontAlgn="auto" hangingPunct="1">
              <a:spcAft>
                <a:spcPts val="0"/>
              </a:spcAft>
              <a:defRPr/>
            </a:pPr>
            <a:r>
              <a:rPr lang="en-US" b="1" dirty="0">
                <a:solidFill>
                  <a:srgbClr val="FF0000"/>
                </a:solidFill>
              </a:rPr>
              <a:t/>
            </a:r>
            <a:br>
              <a:rPr lang="en-US" b="1" dirty="0">
                <a:solidFill>
                  <a:srgbClr val="FF0000"/>
                </a:solidFill>
              </a:rPr>
            </a:br>
            <a:r>
              <a:rPr lang="en-US" sz="4800" b="1" u="sng" dirty="0">
                <a:solidFill>
                  <a:srgbClr val="FF0000"/>
                </a:solidFill>
                <a:cs typeface="Times New Roman" pitchFamily="18" charset="0"/>
              </a:rPr>
              <a:t>Foreign Body Airway Obstruction</a:t>
            </a:r>
            <a:br>
              <a:rPr lang="en-US" sz="4800" b="1" u="sng" dirty="0">
                <a:solidFill>
                  <a:srgbClr val="FF0000"/>
                </a:solidFill>
                <a:cs typeface="Times New Roman" pitchFamily="18" charset="0"/>
              </a:rPr>
            </a:br>
            <a:r>
              <a:rPr lang="en-US" sz="4800" b="1" u="sng" dirty="0">
                <a:solidFill>
                  <a:srgbClr val="FF0000"/>
                </a:solidFill>
                <a:cs typeface="Times New Roman" pitchFamily="18" charset="0"/>
              </a:rPr>
              <a:t>(FBAO)</a:t>
            </a:r>
            <a:endParaRPr lang="en-US" u="sng" dirty="0">
              <a:solidFill>
                <a:srgbClr val="FF0000"/>
              </a:solidFill>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17427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766834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Airway Obstruction</a:t>
            </a:r>
            <a:endParaRPr lang="en-IN" sz="4000" dirty="0">
              <a:solidFill>
                <a:srgbClr val="FF0000"/>
              </a:solidFill>
            </a:endParaRPr>
          </a:p>
        </p:txBody>
      </p:sp>
      <p:sp>
        <p:nvSpPr>
          <p:cNvPr id="3" name="Content Placeholder 2"/>
          <p:cNvSpPr>
            <a:spLocks noGrp="1"/>
          </p:cNvSpPr>
          <p:nvPr>
            <p:ph idx="1"/>
          </p:nvPr>
        </p:nvSpPr>
        <p:spPr>
          <a:xfrm>
            <a:off x="457200" y="1600201"/>
            <a:ext cx="8229600" cy="1042981"/>
          </a:xfrm>
        </p:spPr>
        <p:txBody>
          <a:bodyPr>
            <a:normAutofit lnSpcReduction="10000"/>
          </a:bodyPr>
          <a:lstStyle/>
          <a:p>
            <a:pPr marL="514350" indent="-514350">
              <a:spcBef>
                <a:spcPts val="0"/>
              </a:spcBef>
              <a:buAutoNum type="arabicPlain"/>
              <a:defRPr/>
            </a:pPr>
            <a:r>
              <a:rPr lang="en-US" b="1" dirty="0">
                <a:cs typeface="Times New Roman" pitchFamily="18" charset="0"/>
              </a:rPr>
              <a:t>There are upper and lower airway        </a:t>
            </a:r>
          </a:p>
          <a:p>
            <a:pPr marL="514350" indent="-514350">
              <a:spcBef>
                <a:spcPts val="0"/>
              </a:spcBef>
              <a:buNone/>
              <a:defRPr/>
            </a:pPr>
            <a:r>
              <a:rPr lang="en-US" b="1" dirty="0">
                <a:cs typeface="Times New Roman" pitchFamily="18" charset="0"/>
              </a:rPr>
              <a:t>     obstructions.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2571744"/>
            <a:ext cx="8633133"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An upper airway obstruction is anything  that </a:t>
            </a:r>
          </a:p>
          <a:p>
            <a:pPr marL="514350" indent="-514350"/>
            <a:r>
              <a:rPr lang="en-US" sz="3200" b="1" dirty="0">
                <a:cs typeface="Times New Roman" pitchFamily="18" charset="0"/>
              </a:rPr>
              <a:t>      blocks the back of the mouth or throat or the </a:t>
            </a:r>
          </a:p>
          <a:p>
            <a:pPr marL="514350" indent="-514350"/>
            <a:r>
              <a:rPr lang="en-US" sz="3200" b="1" dirty="0">
                <a:cs typeface="Times New Roman" pitchFamily="18" charset="0"/>
              </a:rPr>
              <a:t>      nasal passages</a:t>
            </a:r>
            <a:r>
              <a:rPr lang="en-US" b="1" dirty="0">
                <a:cs typeface="Times New Roman" pitchFamily="18" charset="0"/>
              </a:rPr>
              <a:t>.</a:t>
            </a:r>
          </a:p>
        </p:txBody>
      </p:sp>
      <p:sp>
        <p:nvSpPr>
          <p:cNvPr id="9" name="TextBox 8"/>
          <p:cNvSpPr txBox="1"/>
          <p:nvPr/>
        </p:nvSpPr>
        <p:spPr>
          <a:xfrm>
            <a:off x="285720" y="4143380"/>
            <a:ext cx="8687250"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 lower airway obstruction is caused by </a:t>
            </a:r>
          </a:p>
          <a:p>
            <a:pPr marL="514350" indent="-514350"/>
            <a:r>
              <a:rPr lang="en-US" sz="3200" b="1" dirty="0">
                <a:cs typeface="Times New Roman" pitchFamily="18" charset="0"/>
              </a:rPr>
              <a:t>      breathing in a foreign body or by severe spasm</a:t>
            </a:r>
          </a:p>
          <a:p>
            <a:pPr marL="514350" indent="-514350"/>
            <a:r>
              <a:rPr lang="en-US" sz="3200" b="1" dirty="0">
                <a:cs typeface="Times New Roman" pitchFamily="18" charset="0"/>
              </a:rPr>
              <a:t>      of the bronchial passages, such as asthma. </a:t>
            </a:r>
          </a:p>
        </p:txBody>
      </p:sp>
    </p:spTree>
    <p:extLst>
      <p:ext uri="{BB962C8B-B14F-4D97-AF65-F5344CB8AC3E}">
        <p14:creationId xmlns:p14="http://schemas.microsoft.com/office/powerpoint/2010/main" val="29225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600200"/>
            <a:ext cx="8229600" cy="1114420"/>
          </a:xfrm>
        </p:spPr>
        <p:txBody>
          <a:bodyPr>
            <a:normAutofit/>
          </a:bodyPr>
          <a:lstStyle/>
          <a:p>
            <a:pPr marL="0" indent="0">
              <a:buNone/>
            </a:pPr>
            <a:r>
              <a:rPr lang="en-US" b="1" dirty="0">
                <a:cs typeface="Times New Roman" pitchFamily="18" charset="0"/>
              </a:rPr>
              <a:t>Airway obstruction can be caused by the following.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4214818"/>
            <a:ext cx="8774966" cy="1569660"/>
          </a:xfrm>
          <a:prstGeom prst="rect">
            <a:avLst/>
          </a:prstGeom>
          <a:noFill/>
        </p:spPr>
        <p:txBody>
          <a:bodyPr wrap="none" rtlCol="0">
            <a:spAutoFit/>
          </a:bodyPr>
          <a:lstStyle/>
          <a:p>
            <a:pPr marL="514350" indent="-514350">
              <a:buAutoNum type="arabicPlain" startAt="2"/>
            </a:pPr>
            <a:r>
              <a:rPr lang="en-US" sz="3200" b="1" dirty="0" err="1">
                <a:cs typeface="Times New Roman" pitchFamily="18" charset="0"/>
              </a:rPr>
              <a:t>Epiglottitis</a:t>
            </a:r>
            <a:r>
              <a:rPr lang="en-US" sz="3200" b="1" dirty="0">
                <a:cs typeface="Times New Roman" pitchFamily="18" charset="0"/>
              </a:rPr>
              <a:t>: Occurs when patients try to force </a:t>
            </a:r>
          </a:p>
          <a:p>
            <a:pPr marL="514350" indent="-514350"/>
            <a:r>
              <a:rPr lang="en-US" sz="3200" b="1" dirty="0">
                <a:cs typeface="Times New Roman" pitchFamily="18" charset="0"/>
              </a:rPr>
              <a:t>      breathing. Also caused by allergies and spasms </a:t>
            </a:r>
          </a:p>
          <a:p>
            <a:pPr marL="514350" indent="-514350"/>
            <a:r>
              <a:rPr lang="en-US" sz="3200" b="1" dirty="0">
                <a:cs typeface="Times New Roman" pitchFamily="18" charset="0"/>
              </a:rPr>
              <a:t>      of different kinds.</a:t>
            </a:r>
          </a:p>
        </p:txBody>
      </p:sp>
      <p:sp>
        <p:nvSpPr>
          <p:cNvPr id="9" name="TextBox 8"/>
          <p:cNvSpPr txBox="1"/>
          <p:nvPr/>
        </p:nvSpPr>
        <p:spPr>
          <a:xfrm>
            <a:off x="285720" y="2643182"/>
            <a:ext cx="8871211" cy="1569660"/>
          </a:xfrm>
          <a:prstGeom prst="rect">
            <a:avLst/>
          </a:prstGeom>
          <a:noFill/>
        </p:spPr>
        <p:txBody>
          <a:bodyPr wrap="none" rtlCol="0">
            <a:spAutoFit/>
          </a:bodyPr>
          <a:lstStyle/>
          <a:p>
            <a:pPr marL="514350" indent="-514350">
              <a:buAutoNum type="arabicPlain"/>
            </a:pPr>
            <a:r>
              <a:rPr lang="en-US" sz="3200" b="1" dirty="0">
                <a:cs typeface="Times New Roman" pitchFamily="18" charset="0"/>
              </a:rPr>
              <a:t>Tongue: The tongue falls back, blocking the </a:t>
            </a:r>
          </a:p>
          <a:p>
            <a:pPr marL="514350" indent="-514350"/>
            <a:r>
              <a:rPr lang="en-US" sz="3200" b="1" dirty="0">
                <a:cs typeface="Times New Roman" pitchFamily="18" charset="0"/>
              </a:rPr>
              <a:t>      throat. This problem is common in unconscious </a:t>
            </a:r>
          </a:p>
          <a:p>
            <a:pPr marL="514350" indent="-514350"/>
            <a:r>
              <a:rPr lang="en-US" sz="3200" b="1" dirty="0">
                <a:cs typeface="Times New Roman" pitchFamily="18" charset="0"/>
              </a:rPr>
              <a:t>      patients</a:t>
            </a:r>
            <a:r>
              <a:rPr lang="en-US" b="1" dirty="0">
                <a:cs typeface="Times New Roman" pitchFamily="18" charset="0"/>
              </a:rPr>
              <a:t>.</a:t>
            </a:r>
            <a:endParaRPr lang="en-US" dirty="0"/>
          </a:p>
        </p:txBody>
      </p:sp>
    </p:spTree>
    <p:extLst>
      <p:ext uri="{BB962C8B-B14F-4D97-AF65-F5344CB8AC3E}">
        <p14:creationId xmlns:p14="http://schemas.microsoft.com/office/powerpoint/2010/main" val="3790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541465"/>
            <a:ext cx="8229600" cy="1673221"/>
          </a:xfrm>
        </p:spPr>
        <p:txBody>
          <a:bodyPr>
            <a:normAutofit/>
          </a:bodyPr>
          <a:lstStyle/>
          <a:p>
            <a:pPr algn="just">
              <a:buNone/>
            </a:pPr>
            <a:r>
              <a:rPr lang="en-US" b="1" dirty="0">
                <a:cs typeface="Times New Roman" pitchFamily="18" charset="0"/>
              </a:rPr>
              <a:t>3 Foreign body: Objects such as food, ice, toys,   dentures , vomitus and liquids that remain in the upper portion of the throat or airways.</a:t>
            </a:r>
          </a:p>
          <a:p>
            <a:pPr marL="0" indent="0" algn="just">
              <a:buNone/>
            </a:pPr>
            <a:endParaRPr lang="en-US" b="1" dirty="0">
              <a:cs typeface="Times New Roman" pitchFamily="18" charset="0"/>
            </a:endParaRPr>
          </a:p>
          <a:p>
            <a:pPr algn="just"/>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85720" y="3143248"/>
            <a:ext cx="8897500" cy="233910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Tissue damage: Can be caused by a penetrating </a:t>
            </a:r>
          </a:p>
          <a:p>
            <a:pPr marL="514350" indent="-514350"/>
            <a:r>
              <a:rPr lang="en-US" sz="3200" b="1" dirty="0">
                <a:cs typeface="Times New Roman" pitchFamily="18" charset="0"/>
              </a:rPr>
              <a:t>       injury to the neck, crushing trauma to the face, </a:t>
            </a:r>
          </a:p>
          <a:p>
            <a:pPr marL="514350" indent="-514350"/>
            <a:r>
              <a:rPr lang="en-US" sz="3200" b="1" dirty="0">
                <a:cs typeface="Times New Roman" pitchFamily="18" charset="0"/>
              </a:rPr>
              <a:t>       inhalation of hot air (as occurs in fires), </a:t>
            </a:r>
          </a:p>
          <a:p>
            <a:r>
              <a:rPr lang="en-US" sz="3200" b="1" dirty="0">
                <a:cs typeface="Times New Roman" pitchFamily="18" charset="0"/>
              </a:rPr>
              <a:t>       ingestion of chemicals, and severe neck trauma.</a:t>
            </a:r>
          </a:p>
          <a:p>
            <a:endParaRPr lang="en-US" dirty="0"/>
          </a:p>
        </p:txBody>
      </p:sp>
    </p:spTree>
    <p:extLst>
      <p:ext uri="{BB962C8B-B14F-4D97-AF65-F5344CB8AC3E}">
        <p14:creationId xmlns:p14="http://schemas.microsoft.com/office/powerpoint/2010/main" val="29552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4"/>
            <a:ext cx="8229600" cy="1143000"/>
          </a:xfrm>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071546"/>
            <a:ext cx="8229600" cy="2625725"/>
          </a:xfrm>
        </p:spPr>
        <p:txBody>
          <a:bodyPr>
            <a:noAutofit/>
          </a:bodyPr>
          <a:lstStyle/>
          <a:p>
            <a:pPr marL="457200" indent="-457200" algn="just">
              <a:buNone/>
              <a:defRPr/>
            </a:pPr>
            <a:r>
              <a:rPr lang="en-US" b="1" dirty="0">
                <a:cs typeface="Times New Roman" pitchFamily="18" charset="0"/>
              </a:rPr>
              <a:t>5 Illness: Respiratory infections and certain chronic conditions (such as asthma) or Sudden Infant Death Syndrome may cause tissue inflammation or muscular spasms and obstruct the airways.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32139" y="3643314"/>
            <a:ext cx="7740389" cy="2554545"/>
          </a:xfrm>
          <a:prstGeom prst="rect">
            <a:avLst/>
          </a:prstGeom>
          <a:noFill/>
        </p:spPr>
        <p:txBody>
          <a:bodyPr wrap="none" rtlCol="0">
            <a:spAutoFit/>
          </a:bodyPr>
          <a:lstStyle/>
          <a:p>
            <a:r>
              <a:rPr lang="en-US" sz="3200" b="1" dirty="0">
                <a:solidFill>
                  <a:schemeClr val="tx2">
                    <a:lumMod val="50000"/>
                  </a:schemeClr>
                </a:solidFill>
                <a:cs typeface="Times New Roman" pitchFamily="18" charset="0"/>
              </a:rPr>
              <a:t>The most common airway obstruction in a </a:t>
            </a:r>
          </a:p>
          <a:p>
            <a:r>
              <a:rPr lang="en-US" sz="3200" b="1" dirty="0">
                <a:solidFill>
                  <a:schemeClr val="tx2">
                    <a:lumMod val="50000"/>
                  </a:schemeClr>
                </a:solidFill>
                <a:cs typeface="Times New Roman" pitchFamily="18" charset="0"/>
              </a:rPr>
              <a:t>responsive patient is food, and in the </a:t>
            </a:r>
          </a:p>
          <a:p>
            <a:r>
              <a:rPr lang="en-US" sz="3200" b="1" dirty="0">
                <a:solidFill>
                  <a:schemeClr val="tx2">
                    <a:lumMod val="50000"/>
                  </a:schemeClr>
                </a:solidFill>
                <a:cs typeface="Times New Roman" pitchFamily="18" charset="0"/>
              </a:rPr>
              <a:t>unresponsive patient it is the tongue. The </a:t>
            </a:r>
          </a:p>
          <a:p>
            <a:r>
              <a:rPr lang="en-US" sz="3200" b="1" dirty="0">
                <a:solidFill>
                  <a:schemeClr val="tx2">
                    <a:lumMod val="50000"/>
                  </a:schemeClr>
                </a:solidFill>
                <a:cs typeface="Times New Roman" pitchFamily="18" charset="0"/>
              </a:rPr>
              <a:t>focus of this lesson is primarily on removing </a:t>
            </a:r>
          </a:p>
          <a:p>
            <a:r>
              <a:rPr lang="en-US" sz="3200" b="1" dirty="0">
                <a:solidFill>
                  <a:schemeClr val="tx2">
                    <a:lumMod val="50000"/>
                  </a:schemeClr>
                </a:solidFill>
                <a:cs typeface="Times New Roman" pitchFamily="18" charset="0"/>
              </a:rPr>
              <a:t>upper FBAO.</a:t>
            </a:r>
          </a:p>
        </p:txBody>
      </p:sp>
    </p:spTree>
    <p:extLst>
      <p:ext uri="{BB962C8B-B14F-4D97-AF65-F5344CB8AC3E}">
        <p14:creationId xmlns:p14="http://schemas.microsoft.com/office/powerpoint/2010/main" val="24844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Recognizing FBAO</a:t>
            </a:r>
            <a:endParaRPr lang="en-IN" sz="4000" u="sng" dirty="0">
              <a:solidFill>
                <a:srgbClr val="FF0000"/>
              </a:solidFill>
            </a:endParaRPr>
          </a:p>
        </p:txBody>
      </p:sp>
      <p:sp>
        <p:nvSpPr>
          <p:cNvPr id="3" name="Content Placeholder 2"/>
          <p:cNvSpPr>
            <a:spLocks noGrp="1"/>
          </p:cNvSpPr>
          <p:nvPr>
            <p:ph idx="1"/>
          </p:nvPr>
        </p:nvSpPr>
        <p:spPr>
          <a:xfrm>
            <a:off x="457200" y="1271590"/>
            <a:ext cx="8229600" cy="2586038"/>
          </a:xfrm>
        </p:spPr>
        <p:txBody>
          <a:bodyPr>
            <a:noAutofit/>
          </a:bodyPr>
          <a:lstStyle/>
          <a:p>
            <a:pPr algn="just">
              <a:defRPr/>
            </a:pPr>
            <a:r>
              <a:rPr lang="en-US" b="1" dirty="0">
                <a:cs typeface="Times New Roman" pitchFamily="18" charset="0"/>
              </a:rPr>
              <a:t>The key to successful treatment is early recognition. Suspect FBAO in any victim who suddenly stops breathing becomes cyanotic, and loses consciousness for no apparent reason.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348" y="4071942"/>
            <a:ext cx="5356082" cy="1846659"/>
          </a:xfrm>
          <a:prstGeom prst="rect">
            <a:avLst/>
          </a:prstGeom>
          <a:noFill/>
        </p:spPr>
        <p:txBody>
          <a:bodyPr wrap="none" rtlCol="0">
            <a:spAutoFit/>
          </a:bodyPr>
          <a:lstStyle/>
          <a:p>
            <a:pPr algn="just">
              <a:defRPr/>
            </a:pPr>
            <a:r>
              <a:rPr lang="en-US" sz="3200" b="1" dirty="0">
                <a:cs typeface="Times New Roman" pitchFamily="18" charset="0"/>
              </a:rPr>
              <a:t>There are two types of FBAO –</a:t>
            </a:r>
          </a:p>
          <a:p>
            <a:pPr marL="742950" indent="-742950" algn="just">
              <a:buFontTx/>
              <a:buAutoNum type="arabicPeriod"/>
              <a:defRPr/>
            </a:pPr>
            <a:r>
              <a:rPr lang="en-US" sz="3200" b="1" dirty="0">
                <a:cs typeface="Times New Roman" pitchFamily="18" charset="0"/>
              </a:rPr>
              <a:t>Partial .</a:t>
            </a:r>
          </a:p>
          <a:p>
            <a:pPr marL="742950" indent="-742950" algn="just">
              <a:buFontTx/>
              <a:buAutoNum type="arabicPeriod"/>
              <a:defRPr/>
            </a:pPr>
            <a:r>
              <a:rPr lang="en-US" sz="3200" b="1" dirty="0">
                <a:cs typeface="Times New Roman" pitchFamily="18" charset="0"/>
              </a:rPr>
              <a:t>Complete.</a:t>
            </a:r>
          </a:p>
          <a:p>
            <a:endParaRPr lang="en-US" dirty="0"/>
          </a:p>
        </p:txBody>
      </p:sp>
    </p:spTree>
    <p:extLst>
      <p:ext uri="{BB962C8B-B14F-4D97-AF65-F5344CB8AC3E}">
        <p14:creationId xmlns:p14="http://schemas.microsoft.com/office/powerpoint/2010/main" val="1880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Partial Air Obstruction</a:t>
            </a:r>
            <a:endParaRPr lang="en-US" dirty="0"/>
          </a:p>
        </p:txBody>
      </p:sp>
      <p:sp>
        <p:nvSpPr>
          <p:cNvPr id="3" name="Content Placeholder 2"/>
          <p:cNvSpPr>
            <a:spLocks noGrp="1"/>
          </p:cNvSpPr>
          <p:nvPr>
            <p:ph idx="1"/>
          </p:nvPr>
        </p:nvSpPr>
        <p:spPr>
          <a:xfrm>
            <a:off x="457200" y="1600200"/>
            <a:ext cx="8229600" cy="971544"/>
          </a:xfrm>
        </p:spPr>
        <p:txBody>
          <a:bodyPr>
            <a:normAutofit fontScale="25000" lnSpcReduction="20000"/>
          </a:bodyPr>
          <a:lstStyle/>
          <a:p>
            <a:pPr marL="514350" indent="-514350">
              <a:buAutoNum type="arabicPlain"/>
            </a:pPr>
            <a:r>
              <a:rPr lang="en-US" sz="12800" b="1" dirty="0"/>
              <a:t> An object caught in the throat that does not     totally block breathing. </a:t>
            </a:r>
          </a:p>
          <a:p>
            <a:endParaRPr lang="en-US" dirty="0"/>
          </a:p>
        </p:txBody>
      </p:sp>
      <p:sp>
        <p:nvSpPr>
          <p:cNvPr id="4" name="TextBox 3"/>
          <p:cNvSpPr txBox="1"/>
          <p:nvPr/>
        </p:nvSpPr>
        <p:spPr>
          <a:xfrm>
            <a:off x="500034" y="2500306"/>
            <a:ext cx="8129983" cy="1077218"/>
          </a:xfrm>
          <a:prstGeom prst="rect">
            <a:avLst/>
          </a:prstGeom>
          <a:noFill/>
        </p:spPr>
        <p:txBody>
          <a:bodyPr wrap="none" rtlCol="0">
            <a:spAutoFit/>
          </a:bodyPr>
          <a:lstStyle/>
          <a:p>
            <a:pPr marL="342900" indent="-342900">
              <a:buAutoNum type="arabicPlain" startAt="2"/>
            </a:pPr>
            <a:r>
              <a:rPr lang="en-US" sz="3200" b="1" dirty="0"/>
              <a:t> A patient with partial obstruction may have </a:t>
            </a:r>
          </a:p>
          <a:p>
            <a:pPr marL="342900" indent="-342900"/>
            <a:r>
              <a:rPr lang="en-US" sz="3200" b="1" dirty="0"/>
              <a:t>     adequate or poor air exchange. </a:t>
            </a:r>
            <a:endParaRPr lang="en-US" dirty="0"/>
          </a:p>
        </p:txBody>
      </p:sp>
      <p:sp>
        <p:nvSpPr>
          <p:cNvPr id="5" name="TextBox 4"/>
          <p:cNvSpPr txBox="1"/>
          <p:nvPr/>
        </p:nvSpPr>
        <p:spPr>
          <a:xfrm>
            <a:off x="571472" y="3571876"/>
            <a:ext cx="7473777" cy="1569660"/>
          </a:xfrm>
          <a:prstGeom prst="rect">
            <a:avLst/>
          </a:prstGeom>
          <a:noFill/>
        </p:spPr>
        <p:txBody>
          <a:bodyPr wrap="none" rtlCol="0">
            <a:spAutoFit/>
          </a:bodyPr>
          <a:lstStyle/>
          <a:p>
            <a:pPr marL="342900" indent="-342900">
              <a:buAutoNum type="arabicPlain" startAt="3"/>
            </a:pPr>
            <a:r>
              <a:rPr lang="en-US" sz="3200" b="1" dirty="0"/>
              <a:t>With adequate air exchange, the patient </a:t>
            </a:r>
          </a:p>
          <a:p>
            <a:pPr marL="342900" indent="-342900"/>
            <a:r>
              <a:rPr lang="en-US" sz="3200" b="1" dirty="0"/>
              <a:t>    may cough forcefully, though there may </a:t>
            </a:r>
          </a:p>
          <a:p>
            <a:pPr marL="342900" indent="-342900"/>
            <a:r>
              <a:rPr lang="en-US" sz="3200" b="1" dirty="0"/>
              <a:t>    be wheezing between coughs.</a:t>
            </a:r>
            <a:endParaRPr lang="en-US" dirty="0"/>
          </a:p>
        </p:txBody>
      </p:sp>
      <p:sp>
        <p:nvSpPr>
          <p:cNvPr id="6" name="TextBox 5"/>
          <p:cNvSpPr txBox="1"/>
          <p:nvPr/>
        </p:nvSpPr>
        <p:spPr>
          <a:xfrm>
            <a:off x="500034" y="5143512"/>
            <a:ext cx="7437357" cy="1077218"/>
          </a:xfrm>
          <a:prstGeom prst="rect">
            <a:avLst/>
          </a:prstGeom>
          <a:noFill/>
        </p:spPr>
        <p:txBody>
          <a:bodyPr wrap="square" rtlCol="0">
            <a:spAutoFit/>
          </a:bodyPr>
          <a:lstStyle/>
          <a:p>
            <a:pPr marL="514350" indent="-514350"/>
            <a:r>
              <a:rPr lang="en-US" sz="3200" b="1" dirty="0"/>
              <a:t>4   Do not interfere with patient’s attempt </a:t>
            </a:r>
          </a:p>
          <a:p>
            <a:pPr marL="514350" indent="-514350"/>
            <a:r>
              <a:rPr lang="en-US" sz="3200" b="1" dirty="0"/>
              <a:t>     to clear the airway. </a:t>
            </a:r>
            <a:endParaRPr lang="en-US" sz="3200" dirty="0"/>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3600" b="1" dirty="0">
                <a:solidFill>
                  <a:srgbClr val="FF0000"/>
                </a:solidFill>
                <a:cs typeface="Times New Roman" pitchFamily="18" charset="0"/>
              </a:rPr>
              <a:t>With poor air exchange</a:t>
            </a:r>
            <a:endParaRPr lang="en-IN" sz="3600" b="1" dirty="0">
              <a:solidFill>
                <a:srgbClr val="FF0000"/>
              </a:solidFill>
            </a:endParaRPr>
          </a:p>
        </p:txBody>
      </p:sp>
      <p:sp>
        <p:nvSpPr>
          <p:cNvPr id="3" name="Content Placeholder 2"/>
          <p:cNvSpPr>
            <a:spLocks noGrp="1"/>
          </p:cNvSpPr>
          <p:nvPr>
            <p:ph idx="1"/>
          </p:nvPr>
        </p:nvSpPr>
        <p:spPr>
          <a:xfrm>
            <a:off x="457200" y="1357298"/>
            <a:ext cx="8229600" cy="1971676"/>
          </a:xfrm>
        </p:spPr>
        <p:txBody>
          <a:bodyPr>
            <a:normAutofit lnSpcReduction="10000"/>
          </a:bodyPr>
          <a:lstStyle/>
          <a:p>
            <a:pPr marL="514350" indent="-514350" algn="just">
              <a:buAutoNum type="arabicPlain"/>
              <a:defRPr/>
            </a:pPr>
            <a:r>
              <a:rPr lang="en-US" b="1" dirty="0">
                <a:cs typeface="Times New Roman" pitchFamily="18" charset="0"/>
              </a:rPr>
              <a:t>The patient will exhibit a weak, ineffective    </a:t>
            </a:r>
          </a:p>
          <a:p>
            <a:pPr marL="514350" indent="-514350" algn="just">
              <a:buNone/>
              <a:defRPr/>
            </a:pPr>
            <a:r>
              <a:rPr lang="en-US" b="1" dirty="0">
                <a:cs typeface="Times New Roman" pitchFamily="18" charset="0"/>
              </a:rPr>
              <a:t>      cough, high-pitched noise while inhaling, increased respiratory difficulty and possible cyanosis.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357562"/>
            <a:ext cx="7664727"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Treat this situation as a complete airway </a:t>
            </a:r>
          </a:p>
          <a:p>
            <a:pPr marL="514350" indent="-514350"/>
            <a:r>
              <a:rPr lang="en-US" sz="3200" b="1" dirty="0">
                <a:cs typeface="Times New Roman" pitchFamily="18" charset="0"/>
              </a:rPr>
              <a:t>      obstruction</a:t>
            </a:r>
            <a:r>
              <a:rPr lang="en-US" b="1" dirty="0">
                <a:cs typeface="Times New Roman" pitchFamily="18" charset="0"/>
              </a:rPr>
              <a:t>.</a:t>
            </a:r>
          </a:p>
        </p:txBody>
      </p:sp>
    </p:spTree>
    <p:extLst>
      <p:ext uri="{BB962C8B-B14F-4D97-AF65-F5344CB8AC3E}">
        <p14:creationId xmlns:p14="http://schemas.microsoft.com/office/powerpoint/2010/main" val="3618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Complete Airway Obstruction</a:t>
            </a:r>
            <a:endParaRPr lang="en-IN" sz="4000" u="sng" dirty="0">
              <a:solidFill>
                <a:srgbClr val="FF0000"/>
              </a:solidFill>
            </a:endParaRPr>
          </a:p>
        </p:txBody>
      </p:sp>
      <p:sp>
        <p:nvSpPr>
          <p:cNvPr id="3" name="Content Placeholder 2"/>
          <p:cNvSpPr>
            <a:spLocks noGrp="1"/>
          </p:cNvSpPr>
          <p:nvPr>
            <p:ph idx="1"/>
          </p:nvPr>
        </p:nvSpPr>
        <p:spPr>
          <a:xfrm>
            <a:off x="457200" y="1874837"/>
            <a:ext cx="8229600" cy="4525963"/>
          </a:xfrm>
        </p:spPr>
        <p:txBody>
          <a:bodyPr/>
          <a:lstStyle/>
          <a:p>
            <a:r>
              <a:rPr lang="en-US" b="1" dirty="0">
                <a:cs typeface="Times New Roman" pitchFamily="18" charset="0"/>
              </a:rPr>
              <a:t>A patient with complete foreign body airway obstruction will not be able to speak and may grasp at his / her throat   (Universal sign). Movement of air will be absent.</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37557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C:\Documents and Settings\Administrator\Desktop\L-7 PICTURES\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2B3666DA-DB44-77E1-ADEF-D085C506D0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33211"/>
            <a:ext cx="1247775" cy="1098550"/>
          </a:xfrm>
          <a:prstGeom prst="rect">
            <a:avLst/>
          </a:prstGeom>
          <a:noFill/>
          <a:ln>
            <a:noFill/>
          </a:ln>
        </p:spPr>
      </p:pic>
    </p:spTree>
    <p:extLst>
      <p:ext uri="{BB962C8B-B14F-4D97-AF65-F5344CB8AC3E}">
        <p14:creationId xmlns:p14="http://schemas.microsoft.com/office/powerpoint/2010/main" val="39729999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r>
              <a:rPr lang="en-US" sz="4000" b="1" u="sng" dirty="0">
                <a:solidFill>
                  <a:srgbClr val="FF0000"/>
                </a:solidFill>
              </a:rPr>
              <a:t>Managing FBAO in Adults and Children</a:t>
            </a:r>
          </a:p>
        </p:txBody>
      </p:sp>
      <p:sp>
        <p:nvSpPr>
          <p:cNvPr id="56323" name="Rectangle 5"/>
          <p:cNvSpPr>
            <a:spLocks noGrp="1" noChangeArrowheads="1"/>
          </p:cNvSpPr>
          <p:nvPr>
            <p:ph idx="1"/>
          </p:nvPr>
        </p:nvSpPr>
        <p:spPr/>
        <p:txBody>
          <a:bodyPr/>
          <a:lstStyle/>
          <a:p>
            <a:pPr eaLnBrk="1" hangingPunct="1">
              <a:buFont typeface="Wingdings" pitchFamily="2" charset="2"/>
              <a:buNone/>
            </a:pPr>
            <a:r>
              <a:rPr lang="en-US" dirty="0"/>
              <a:t>Heimlich Maneuver</a:t>
            </a:r>
          </a:p>
        </p:txBody>
      </p:sp>
      <p:pic>
        <p:nvPicPr>
          <p:cNvPr id="56324" name="Picture 4" descr="FBA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4114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HEI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200"/>
            <a:ext cx="198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9968118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261966" y="1643050"/>
            <a:ext cx="8382000" cy="642942"/>
          </a:xfrm>
        </p:spPr>
        <p:txBody>
          <a:bodyPr>
            <a:normAutofit/>
          </a:bodyPr>
          <a:lstStyle/>
          <a:p>
            <a:pPr marL="0" indent="0">
              <a:buNone/>
              <a:defRPr/>
            </a:pPr>
            <a:r>
              <a:rPr lang="en-US" b="1" dirty="0">
                <a:cs typeface="Times New Roman" pitchFamily="18" charset="0"/>
              </a:rPr>
              <a:t>1  The alveoli are surrounded by the capillaries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214282" y="3573852"/>
            <a:ext cx="8858312" cy="1569660"/>
          </a:xfrm>
          <a:prstGeom prst="rect">
            <a:avLst/>
          </a:prstGeom>
          <a:noFill/>
        </p:spPr>
        <p:txBody>
          <a:bodyPr wrap="square" rtlCol="0">
            <a:spAutoFit/>
          </a:bodyPr>
          <a:lstStyle/>
          <a:p>
            <a:pPr marL="457200" indent="-457200">
              <a:defRPr/>
            </a:pPr>
            <a:r>
              <a:rPr lang="en-US" sz="3200" b="1" dirty="0">
                <a:cs typeface="Times New Roman" pitchFamily="18" charset="0"/>
              </a:rPr>
              <a:t>3   With each inhalation, air is carried through the airways to the alveoli in the lungs, where oxygen and carbon dioxide are exchanged</a:t>
            </a:r>
            <a:r>
              <a:rPr lang="en-US" sz="3200" b="1" dirty="0">
                <a:latin typeface="Times New Roman" pitchFamily="18" charset="0"/>
                <a:cs typeface="Times New Roman" pitchFamily="18" charset="0"/>
              </a:rPr>
              <a:t>.</a:t>
            </a:r>
          </a:p>
        </p:txBody>
      </p:sp>
      <p:sp>
        <p:nvSpPr>
          <p:cNvPr id="12" name="TextBox 11"/>
          <p:cNvSpPr txBox="1"/>
          <p:nvPr/>
        </p:nvSpPr>
        <p:spPr>
          <a:xfrm>
            <a:off x="252094" y="2351782"/>
            <a:ext cx="8749062" cy="1077218"/>
          </a:xfrm>
          <a:prstGeom prst="rect">
            <a:avLst/>
          </a:prstGeom>
          <a:noFill/>
        </p:spPr>
        <p:txBody>
          <a:bodyPr wrap="none" rtlCol="0">
            <a:spAutoFit/>
          </a:bodyPr>
          <a:lstStyle/>
          <a:p>
            <a:pPr marL="514350" indent="-514350">
              <a:buAutoNum type="arabicPlain" startAt="2"/>
              <a:defRPr/>
            </a:pPr>
            <a:r>
              <a:rPr lang="en-US" sz="3200" b="1" dirty="0">
                <a:cs typeface="Times New Roman" pitchFamily="18" charset="0"/>
              </a:rPr>
              <a:t>The brain sends nerve signals to muscles in the </a:t>
            </a:r>
          </a:p>
          <a:p>
            <a:pPr marL="514350" indent="-514350">
              <a:defRPr/>
            </a:pPr>
            <a:r>
              <a:rPr lang="en-US" sz="3200" b="1" dirty="0">
                <a:cs typeface="Times New Roman" pitchFamily="18" charset="0"/>
              </a:rPr>
              <a:t>      thorax and diaphragm, causing us to breathe. </a:t>
            </a: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u="sng" dirty="0">
                <a:solidFill>
                  <a:srgbClr val="FF0000"/>
                </a:solidFill>
                <a:cs typeface="Times New Roman" pitchFamily="18" charset="0"/>
              </a:rPr>
              <a:t>Managing FBAO in Adults and Children</a:t>
            </a:r>
            <a:endParaRPr lang="en-IN" u="sng" dirty="0">
              <a:solidFill>
                <a:srgbClr val="FF0000"/>
              </a:solidFill>
            </a:endParaRPr>
          </a:p>
        </p:txBody>
      </p:sp>
      <p:sp>
        <p:nvSpPr>
          <p:cNvPr id="3" name="Content Placeholder 2"/>
          <p:cNvSpPr>
            <a:spLocks noGrp="1"/>
          </p:cNvSpPr>
          <p:nvPr>
            <p:ph idx="1"/>
          </p:nvPr>
        </p:nvSpPr>
        <p:spPr>
          <a:xfrm>
            <a:off x="457200" y="1905000"/>
            <a:ext cx="8229600" cy="2095504"/>
          </a:xfrm>
        </p:spPr>
        <p:txBody>
          <a:bodyPr>
            <a:normAutofit lnSpcReduction="10000"/>
          </a:bodyPr>
          <a:lstStyle/>
          <a:p>
            <a:pPr marL="514350" indent="-514350">
              <a:buAutoNum type="arabicPlain"/>
              <a:defRPr/>
            </a:pPr>
            <a:r>
              <a:rPr lang="en-US" b="1" dirty="0">
                <a:cs typeface="Times New Roman" pitchFamily="18" charset="0"/>
              </a:rPr>
              <a:t>The method recommended for relieving    </a:t>
            </a:r>
          </a:p>
          <a:p>
            <a:pPr marL="514350" indent="-514350">
              <a:buNone/>
              <a:defRPr/>
            </a:pPr>
            <a:r>
              <a:rPr lang="en-US" b="1" dirty="0">
                <a:cs typeface="Times New Roman" pitchFamily="18" charset="0"/>
              </a:rPr>
              <a:t>      FBAO with poor air exchange or complete obstruction is the abdominal thrust (Heimlich maneuver).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4000504"/>
            <a:ext cx="8576194"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Each individual thrust should be administered </a:t>
            </a:r>
          </a:p>
          <a:p>
            <a:pPr marL="514350" indent="-514350"/>
            <a:r>
              <a:rPr lang="en-US" sz="3200" b="1" dirty="0">
                <a:cs typeface="Times New Roman" pitchFamily="18" charset="0"/>
              </a:rPr>
              <a:t>     with the intent of relieving the obstruction</a:t>
            </a:r>
            <a:r>
              <a:rPr lang="en-US" b="1" dirty="0">
                <a:cs typeface="Times New Roman" pitchFamily="18" charset="0"/>
              </a:rPr>
              <a:t>. </a:t>
            </a:r>
          </a:p>
        </p:txBody>
      </p:sp>
    </p:spTree>
    <p:extLst>
      <p:ext uri="{BB962C8B-B14F-4D97-AF65-F5344CB8AC3E}">
        <p14:creationId xmlns:p14="http://schemas.microsoft.com/office/powerpoint/2010/main" val="10160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157278"/>
          </a:xfrm>
        </p:spPr>
        <p:txBody>
          <a:bodyPr>
            <a:normAutofit lnSpcReduction="10000"/>
          </a:bodyPr>
          <a:lstStyle/>
          <a:p>
            <a:pPr marL="514350" indent="-514350" algn="just">
              <a:buAutoNum type="arabicPlain" startAt="3"/>
              <a:defRPr/>
            </a:pPr>
            <a:r>
              <a:rPr lang="en-US" b="1" dirty="0">
                <a:cs typeface="Times New Roman" pitchFamily="18" charset="0"/>
              </a:rPr>
              <a:t>It may be necessary to perform several         </a:t>
            </a:r>
          </a:p>
          <a:p>
            <a:pPr marL="514350" indent="-514350" algn="just">
              <a:buNone/>
              <a:defRPr/>
            </a:pPr>
            <a:r>
              <a:rPr lang="en-US" b="1" dirty="0">
                <a:cs typeface="Times New Roman" pitchFamily="18" charset="0"/>
              </a:rPr>
              <a:t>      thrusts.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429000"/>
            <a:ext cx="8972521" cy="2062103"/>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To minimize the possibility of injury, never place </a:t>
            </a:r>
          </a:p>
          <a:p>
            <a:pPr marL="514350" indent="-514350"/>
            <a:r>
              <a:rPr lang="en-US" sz="3200" b="1" dirty="0">
                <a:cs typeface="Times New Roman" pitchFamily="18" charset="0"/>
              </a:rPr>
              <a:t>      your hands on the </a:t>
            </a:r>
            <a:r>
              <a:rPr lang="en-US" sz="3200" b="1" dirty="0" err="1">
                <a:cs typeface="Times New Roman" pitchFamily="18" charset="0"/>
              </a:rPr>
              <a:t>xiphoid</a:t>
            </a:r>
            <a:r>
              <a:rPr lang="en-US" sz="3200" b="1" dirty="0">
                <a:cs typeface="Times New Roman" pitchFamily="18" charset="0"/>
              </a:rPr>
              <a:t> process or on the </a:t>
            </a:r>
          </a:p>
          <a:p>
            <a:pPr marL="514350" indent="-514350"/>
            <a:r>
              <a:rPr lang="en-US" sz="3200" b="1" dirty="0">
                <a:cs typeface="Times New Roman" pitchFamily="18" charset="0"/>
              </a:rPr>
              <a:t>      lower edges of the rib cage – your hands should</a:t>
            </a:r>
          </a:p>
          <a:p>
            <a:pPr marL="514350" indent="-514350"/>
            <a:r>
              <a:rPr lang="en-US" sz="3200" b="1" dirty="0">
                <a:cs typeface="Times New Roman" pitchFamily="18" charset="0"/>
              </a:rPr>
              <a:t>      be below this area but above the navel.</a:t>
            </a:r>
            <a:endParaRPr lang="en-US" sz="3200" b="1" dirty="0"/>
          </a:p>
        </p:txBody>
      </p:sp>
      <p:sp>
        <p:nvSpPr>
          <p:cNvPr id="9" name="TextBox 8"/>
          <p:cNvSpPr txBox="1"/>
          <p:nvPr/>
        </p:nvSpPr>
        <p:spPr>
          <a:xfrm>
            <a:off x="357158" y="2214554"/>
            <a:ext cx="830688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It is possible to damage internal organs with </a:t>
            </a:r>
          </a:p>
          <a:p>
            <a:pPr marL="514350" indent="-514350"/>
            <a:r>
              <a:rPr lang="en-US" sz="3200" b="1" dirty="0">
                <a:cs typeface="Times New Roman" pitchFamily="18" charset="0"/>
              </a:rPr>
              <a:t>      this method</a:t>
            </a:r>
            <a:r>
              <a:rPr lang="en-US" b="1" dirty="0">
                <a:cs typeface="Times New Roman" pitchFamily="18" charset="0"/>
              </a:rPr>
              <a:t>.</a:t>
            </a:r>
            <a:endParaRPr lang="en-US" dirty="0">
              <a:cs typeface="Times New Roman" pitchFamily="18" charset="0"/>
            </a:endParaRPr>
          </a:p>
        </p:txBody>
      </p:sp>
    </p:spTree>
    <p:extLst>
      <p:ext uri="{BB962C8B-B14F-4D97-AF65-F5344CB8AC3E}">
        <p14:creationId xmlns:p14="http://schemas.microsoft.com/office/powerpoint/2010/main" val="21060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3600" b="1" u="sng" dirty="0">
                <a:solidFill>
                  <a:srgbClr val="FF0000"/>
                </a:solidFill>
                <a:cs typeface="Times New Roman" pitchFamily="18" charset="0"/>
              </a:rPr>
              <a:t>Managing FBAO in  Children</a:t>
            </a:r>
            <a:endParaRPr lang="en-IN" sz="3600" u="sng" dirty="0">
              <a:solidFill>
                <a:srgbClr val="FF0000"/>
              </a:solidFill>
            </a:endParaRPr>
          </a:p>
        </p:txBody>
      </p:sp>
      <p:sp>
        <p:nvSpPr>
          <p:cNvPr id="3" name="Content Placeholder 2"/>
          <p:cNvSpPr>
            <a:spLocks noGrp="1"/>
          </p:cNvSpPr>
          <p:nvPr>
            <p:ph idx="1"/>
          </p:nvPr>
        </p:nvSpPr>
        <p:spPr>
          <a:xfrm>
            <a:off x="457200" y="785794"/>
            <a:ext cx="8229600" cy="1685924"/>
          </a:xfrm>
        </p:spPr>
        <p:txBody>
          <a:bodyPr/>
          <a:lstStyle/>
          <a:p>
            <a:pPr marL="288925" indent="-288925" algn="just">
              <a:buNone/>
              <a:defRPr/>
            </a:pPr>
            <a:r>
              <a:rPr lang="en-US" b="1" dirty="0">
                <a:cs typeface="Times New Roman" pitchFamily="18" charset="0"/>
              </a:rPr>
              <a:t>1 Same way you would for adults, except that you never use a blind finger sweep in children ages 1 to 8 as well in infants.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2285992"/>
            <a:ext cx="907492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Airway obstructions in children may also be </a:t>
            </a:r>
          </a:p>
          <a:p>
            <a:pPr marL="514350" indent="-514350"/>
            <a:r>
              <a:rPr lang="en-US" sz="3200" b="1" dirty="0">
                <a:cs typeface="Times New Roman" pitchFamily="18" charset="0"/>
              </a:rPr>
              <a:t>     caused by infections such as </a:t>
            </a:r>
            <a:r>
              <a:rPr lang="en-US" sz="3200" b="1" dirty="0" err="1">
                <a:cs typeface="Times New Roman" pitchFamily="18" charset="0"/>
              </a:rPr>
              <a:t>epiglottitis</a:t>
            </a:r>
            <a:r>
              <a:rPr lang="en-US" sz="3200" b="1" dirty="0">
                <a:cs typeface="Times New Roman" pitchFamily="18" charset="0"/>
              </a:rPr>
              <a:t> or croup</a:t>
            </a:r>
          </a:p>
          <a:p>
            <a:pPr marL="514350" indent="-514350"/>
            <a:r>
              <a:rPr lang="en-US" sz="3200" b="1" dirty="0">
                <a:cs typeface="Times New Roman" pitchFamily="18" charset="0"/>
              </a:rPr>
              <a:t>     (</a:t>
            </a:r>
            <a:r>
              <a:rPr lang="en-US" sz="3200" b="1" dirty="0" err="1">
                <a:latin typeface="Kruti Dev 011" pitchFamily="2" charset="0"/>
                <a:cs typeface="Times New Roman" pitchFamily="18" charset="0"/>
              </a:rPr>
              <a:t>cPpksa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esa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d.B</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jksx</a:t>
            </a:r>
            <a:r>
              <a:rPr lang="en-US" sz="3200" b="1" dirty="0">
                <a:cs typeface="Times New Roman" pitchFamily="18" charset="0"/>
              </a:rPr>
              <a:t>) which produce airway </a:t>
            </a:r>
            <a:r>
              <a:rPr lang="en-US" sz="3200" b="1" dirty="0" err="1">
                <a:cs typeface="Times New Roman" pitchFamily="18" charset="0"/>
              </a:rPr>
              <a:t>odema</a:t>
            </a:r>
            <a:r>
              <a:rPr lang="en-US" sz="3200" b="1" dirty="0">
                <a:cs typeface="Times New Roman" pitchFamily="18" charset="0"/>
              </a:rPr>
              <a:t>.</a:t>
            </a:r>
          </a:p>
        </p:txBody>
      </p:sp>
      <p:sp>
        <p:nvSpPr>
          <p:cNvPr id="9" name="TextBox 8"/>
          <p:cNvSpPr txBox="1"/>
          <p:nvPr/>
        </p:nvSpPr>
        <p:spPr>
          <a:xfrm>
            <a:off x="285720" y="3786190"/>
            <a:ext cx="8690071" cy="2554545"/>
          </a:xfrm>
          <a:prstGeom prst="rect">
            <a:avLst/>
          </a:prstGeom>
          <a:noFill/>
        </p:spPr>
        <p:txBody>
          <a:bodyPr wrap="none" rtlCol="0">
            <a:spAutoFit/>
          </a:bodyPr>
          <a:lstStyle/>
          <a:p>
            <a:pPr marL="514350" indent="-514350"/>
            <a:r>
              <a:rPr lang="en-US" sz="3200" b="1" dirty="0">
                <a:cs typeface="Times New Roman" pitchFamily="18" charset="0"/>
              </a:rPr>
              <a:t>3  Suspect this condition if an infant or child has a </a:t>
            </a:r>
          </a:p>
          <a:p>
            <a:pPr marL="514350" indent="-514350"/>
            <a:r>
              <a:rPr lang="en-US" sz="3200" b="1" dirty="0">
                <a:cs typeface="Times New Roman" pitchFamily="18" charset="0"/>
              </a:rPr>
              <a:t>    fever with congestion, hoarseness transport</a:t>
            </a:r>
          </a:p>
          <a:p>
            <a:pPr marL="514350" indent="-514350"/>
            <a:r>
              <a:rPr lang="en-US" sz="3200" b="1" dirty="0">
                <a:cs typeface="Times New Roman" pitchFamily="18" charset="0"/>
              </a:rPr>
              <a:t>    to an emergency facility. It is dangerous to the </a:t>
            </a:r>
          </a:p>
          <a:p>
            <a:pPr marL="514350" indent="-514350"/>
            <a:r>
              <a:rPr lang="en-US" sz="3200" b="1" dirty="0">
                <a:cs typeface="Times New Roman" pitchFamily="18" charset="0"/>
              </a:rPr>
              <a:t>    patient to attempt to relieve this form of </a:t>
            </a:r>
          </a:p>
          <a:p>
            <a:pPr marL="514350" indent="-514350"/>
            <a:r>
              <a:rPr lang="en-US" sz="3200" b="1" dirty="0">
                <a:cs typeface="Times New Roman" pitchFamily="18" charset="0"/>
              </a:rPr>
              <a:t>    obstruction</a:t>
            </a:r>
            <a:endParaRPr lang="en-US" sz="3200" dirty="0"/>
          </a:p>
        </p:txBody>
      </p:sp>
    </p:spTree>
    <p:extLst>
      <p:ext uri="{BB962C8B-B14F-4D97-AF65-F5344CB8AC3E}">
        <p14:creationId xmlns:p14="http://schemas.microsoft.com/office/powerpoint/2010/main" val="38444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143000"/>
          </a:xfrm>
        </p:spPr>
        <p:txBody>
          <a:bodyPr>
            <a:noAutofit/>
          </a:bodyPr>
          <a:lstStyle/>
          <a:p>
            <a:r>
              <a:rPr lang="en-US" sz="3600" b="1" u="sng" dirty="0">
                <a:solidFill>
                  <a:srgbClr val="FF0000"/>
                </a:solidFill>
                <a:cs typeface="Times New Roman" pitchFamily="18" charset="0"/>
              </a:rPr>
              <a:t>Abdominal Thrusts — Responsive Adult or Child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179637"/>
            <a:ext cx="8458200" cy="1677991"/>
          </a:xfrm>
        </p:spPr>
        <p:txBody>
          <a:bodyPr>
            <a:normAutofit/>
          </a:bodyPr>
          <a:lstStyle/>
          <a:p>
            <a:pPr marL="514350" indent="-514350">
              <a:buNone/>
              <a:defRPr/>
            </a:pPr>
            <a:r>
              <a:rPr lang="en-US" dirty="0">
                <a:cs typeface="Times New Roman" pitchFamily="18" charset="0"/>
              </a:rPr>
              <a:t>1   </a:t>
            </a:r>
            <a:r>
              <a:rPr lang="en-US" b="1" dirty="0">
                <a:cs typeface="Times New Roman" pitchFamily="18" charset="0"/>
              </a:rPr>
              <a:t>Get in position. Stand behind the victim, wrap              your arms around the victim’s waist, keeping your elbows away from the patient’s ribs.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546057" cy="2062103"/>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Position your hands. Make a fist with one     </a:t>
            </a:r>
          </a:p>
          <a:p>
            <a:pPr marL="514350" indent="-514350"/>
            <a:r>
              <a:rPr lang="en-US" sz="3200" b="1" dirty="0">
                <a:cs typeface="Times New Roman" pitchFamily="18" charset="0"/>
              </a:rPr>
              <a:t>      hand, place the thumb-side of the fist </a:t>
            </a:r>
          </a:p>
          <a:p>
            <a:pPr marL="514350" indent="-514350"/>
            <a:r>
              <a:rPr lang="en-US" sz="3200" b="1" dirty="0">
                <a:cs typeface="Times New Roman" pitchFamily="18" charset="0"/>
              </a:rPr>
              <a:t>      against the patient’s abdomen, slightly above </a:t>
            </a:r>
          </a:p>
          <a:p>
            <a:pPr marL="514350" indent="-514350"/>
            <a:r>
              <a:rPr lang="en-US" sz="3200" b="1" dirty="0">
                <a:cs typeface="Times New Roman" pitchFamily="18" charset="0"/>
              </a:rPr>
              <a:t>      the navel and below the </a:t>
            </a:r>
            <a:r>
              <a:rPr lang="en-US" sz="3200" b="1" dirty="0" err="1">
                <a:cs typeface="Times New Roman" pitchFamily="18" charset="0"/>
              </a:rPr>
              <a:t>xiphoid</a:t>
            </a:r>
            <a:r>
              <a:rPr lang="en-US" sz="3200" b="1" dirty="0">
                <a:cs typeface="Times New Roman" pitchFamily="18" charset="0"/>
              </a:rPr>
              <a:t> process</a:t>
            </a:r>
            <a:r>
              <a:rPr lang="en-US" sz="3200" dirty="0">
                <a:cs typeface="Times New Roman" pitchFamily="18" charset="0"/>
              </a:rPr>
              <a:t>.</a:t>
            </a:r>
          </a:p>
        </p:txBody>
      </p:sp>
    </p:spTree>
    <p:extLst>
      <p:ext uri="{BB962C8B-B14F-4D97-AF65-F5344CB8AC3E}">
        <p14:creationId xmlns:p14="http://schemas.microsoft.com/office/powerpoint/2010/main" val="9407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2305048"/>
          </a:xfrm>
        </p:spPr>
        <p:txBody>
          <a:bodyPr>
            <a:noAutofit/>
          </a:bodyPr>
          <a:lstStyle/>
          <a:p>
            <a:pPr marL="0" indent="0" algn="just">
              <a:spcBef>
                <a:spcPts val="0"/>
              </a:spcBef>
              <a:buNone/>
            </a:pPr>
            <a:r>
              <a:rPr lang="en-US" b="1" dirty="0">
                <a:cs typeface="Times New Roman" pitchFamily="18" charset="0"/>
              </a:rPr>
              <a:t>3   Perform an abdominal thrust. Grasp the fist     </a:t>
            </a:r>
          </a:p>
          <a:p>
            <a:pPr marL="0" indent="0" algn="just">
              <a:spcBef>
                <a:spcPts val="0"/>
              </a:spcBef>
              <a:buNone/>
            </a:pPr>
            <a:r>
              <a:rPr lang="en-US" b="1" dirty="0">
                <a:cs typeface="Times New Roman" pitchFamily="18" charset="0"/>
              </a:rPr>
              <a:t>     with the other and press the fist into the      </a:t>
            </a:r>
          </a:p>
          <a:p>
            <a:pPr marL="0" indent="0" algn="just">
              <a:spcBef>
                <a:spcPts val="0"/>
              </a:spcBef>
              <a:buNone/>
            </a:pPr>
            <a:r>
              <a:rPr lang="en-US" b="1" dirty="0">
                <a:cs typeface="Times New Roman" pitchFamily="18" charset="0"/>
              </a:rPr>
              <a:t>     patient’s abdomen with a quick upward     </a:t>
            </a:r>
          </a:p>
          <a:p>
            <a:pPr marL="0" indent="0" algn="just">
              <a:spcBef>
                <a:spcPts val="0"/>
              </a:spcBef>
              <a:buNone/>
            </a:pPr>
            <a:r>
              <a:rPr lang="en-US" b="1" dirty="0">
                <a:cs typeface="Times New Roman" pitchFamily="18" charset="0"/>
              </a:rPr>
              <a:t>     thrust.</a:t>
            </a:r>
          </a:p>
          <a:p>
            <a:pPr algn="just">
              <a:buNone/>
            </a:pP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3071810"/>
            <a:ext cx="7913192" cy="2062103"/>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Repeat thrusts until the object is expelled </a:t>
            </a:r>
          </a:p>
          <a:p>
            <a:pPr marL="514350" indent="-514350"/>
            <a:r>
              <a:rPr lang="en-US" sz="3200" b="1" dirty="0">
                <a:cs typeface="Times New Roman" pitchFamily="18" charset="0"/>
              </a:rPr>
              <a:t>      from the airway or the patient becomes </a:t>
            </a:r>
          </a:p>
          <a:p>
            <a:pPr marL="514350" indent="-514350"/>
            <a:r>
              <a:rPr lang="en-US" sz="3200" b="1" dirty="0">
                <a:cs typeface="Times New Roman" pitchFamily="18" charset="0"/>
              </a:rPr>
              <a:t>      unconscious. Each new thrust should be a </a:t>
            </a:r>
          </a:p>
          <a:p>
            <a:pPr marL="514350" indent="-514350"/>
            <a:r>
              <a:rPr lang="en-US" sz="3200" b="1" dirty="0">
                <a:cs typeface="Times New Roman" pitchFamily="18" charset="0"/>
              </a:rPr>
              <a:t>      separate and distinct movement.</a:t>
            </a:r>
          </a:p>
        </p:txBody>
      </p:sp>
    </p:spTree>
    <p:extLst>
      <p:ext uri="{BB962C8B-B14F-4D97-AF65-F5344CB8AC3E}">
        <p14:creationId xmlns:p14="http://schemas.microsoft.com/office/powerpoint/2010/main" val="30007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Administrator\My Documents\MFRCSSRCourse Material\ITBPmodified Course Materials\ITBP MFR\Lessons\Lesson 07\Graphics 07\HEIM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47800" y="228600"/>
            <a:ext cx="5867400" cy="66294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6683862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1462"/>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mj-lt"/>
                <a:ea typeface="+mj-ea"/>
                <a:cs typeface="Times New Roman" pitchFamily="18" charset="0"/>
              </a:rPr>
              <a:t>Unresponsive Adult or Child/Obese or Pregnant (Patient lying down)</a:t>
            </a:r>
            <a:endParaRPr kumimoji="0" lang="en-IN" sz="3600" b="0" i="0" u="sng" strike="noStrike" kern="1200" cap="none" spc="0" normalizeH="0" baseline="0" noProof="0" dirty="0">
              <a:ln>
                <a:noFill/>
              </a:ln>
              <a:solidFill>
                <a:srgbClr val="FF0000"/>
              </a:solidFill>
              <a:effectLst/>
              <a:uLnTx/>
              <a:uFillTx/>
              <a:latin typeface="+mj-lt"/>
              <a:ea typeface="+mj-ea"/>
              <a:cs typeface="+mj-cs"/>
            </a:endParaRPr>
          </a:p>
        </p:txBody>
      </p:sp>
      <p:sp>
        <p:nvSpPr>
          <p:cNvPr id="3" name="Content Placeholder 2"/>
          <p:cNvSpPr txBox="1">
            <a:spLocks/>
          </p:cNvSpPr>
          <p:nvPr/>
        </p:nvSpPr>
        <p:spPr>
          <a:xfrm>
            <a:off x="357158" y="1000108"/>
            <a:ext cx="8229600" cy="749297"/>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1   Position the patient face up (supine).</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57158" y="1428736"/>
            <a:ext cx="8229600" cy="1035049"/>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a:cs typeface="Times New Roman" pitchFamily="18" charset="0"/>
              </a:rPr>
              <a:t>2</a:t>
            </a: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Tape and shout to assess responsiveness. If unresponsive activate EMS.</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42844" y="2285992"/>
            <a:ext cx="8924623" cy="1077218"/>
          </a:xfrm>
          <a:prstGeom prst="rect">
            <a:avLst/>
          </a:prstGeom>
          <a:noFill/>
        </p:spPr>
        <p:txBody>
          <a:bodyPr wrap="none" rtlCol="0">
            <a:spAutoFit/>
          </a:bodyPr>
          <a:lstStyle/>
          <a:p>
            <a:pPr marL="514350" indent="-514350"/>
            <a:r>
              <a:rPr lang="en-US" sz="3200" b="1" dirty="0">
                <a:cs typeface="Times New Roman" pitchFamily="18" charset="0"/>
              </a:rPr>
              <a:t>   3   Get in position (as in CPR). Begin CPR (without </a:t>
            </a:r>
          </a:p>
          <a:p>
            <a:pPr marL="514350" indent="-514350"/>
            <a:r>
              <a:rPr lang="en-US" sz="3200" b="1" dirty="0">
                <a:cs typeface="Times New Roman" pitchFamily="18" charset="0"/>
              </a:rPr>
              <a:t>         a pulse check) </a:t>
            </a:r>
          </a:p>
        </p:txBody>
      </p:sp>
      <p:sp>
        <p:nvSpPr>
          <p:cNvPr id="6" name="TextBox 5"/>
          <p:cNvSpPr txBox="1"/>
          <p:nvPr/>
        </p:nvSpPr>
        <p:spPr>
          <a:xfrm>
            <a:off x="142844" y="3175718"/>
            <a:ext cx="8965083" cy="3539430"/>
          </a:xfrm>
          <a:prstGeom prst="rect">
            <a:avLst/>
          </a:prstGeom>
          <a:noFill/>
        </p:spPr>
        <p:txBody>
          <a:bodyPr wrap="none" rtlCol="0">
            <a:spAutoFit/>
          </a:bodyPr>
          <a:lstStyle/>
          <a:p>
            <a:pPr marL="514350" indent="-514350"/>
            <a:r>
              <a:rPr lang="en-US" sz="3200" b="1" dirty="0">
                <a:cs typeface="Times New Roman" pitchFamily="18" charset="0"/>
              </a:rPr>
              <a:t>   4   After 30 compression, open airway. If object is </a:t>
            </a:r>
          </a:p>
          <a:p>
            <a:pPr marL="514350" indent="-514350"/>
            <a:r>
              <a:rPr lang="en-US" sz="3200" b="1" dirty="0">
                <a:cs typeface="Times New Roman" pitchFamily="18" charset="0"/>
              </a:rPr>
              <a:t>        seen remove object from victims mouth by </a:t>
            </a:r>
          </a:p>
          <a:p>
            <a:pPr marL="514350" indent="-514350"/>
            <a:r>
              <a:rPr lang="en-US" sz="3200" b="1" dirty="0">
                <a:cs typeface="Times New Roman" pitchFamily="18" charset="0"/>
              </a:rPr>
              <a:t>        finger sweep. Use the tongue-jaw lift to open</a:t>
            </a:r>
          </a:p>
          <a:p>
            <a:pPr marL="514350" indent="-514350"/>
            <a:r>
              <a:rPr lang="en-US" sz="3200" b="1" dirty="0">
                <a:cs typeface="Times New Roman" pitchFamily="18" charset="0"/>
              </a:rPr>
              <a:t>        the patient’s mouth. Insert the index finger of </a:t>
            </a:r>
          </a:p>
          <a:p>
            <a:pPr marL="514350" indent="-514350"/>
            <a:r>
              <a:rPr lang="en-US" sz="3200" b="1" dirty="0">
                <a:cs typeface="Times New Roman" pitchFamily="18" charset="0"/>
              </a:rPr>
              <a:t>       the other hand along the inside of the cheek </a:t>
            </a:r>
          </a:p>
          <a:p>
            <a:pPr marL="514350" indent="-514350"/>
            <a:r>
              <a:rPr lang="en-US" sz="3200" b="1" dirty="0">
                <a:cs typeface="Times New Roman" pitchFamily="18" charset="0"/>
              </a:rPr>
              <a:t>       into the throat, using a hooking action to </a:t>
            </a:r>
          </a:p>
          <a:p>
            <a:pPr marL="514350" indent="-514350"/>
            <a:r>
              <a:rPr lang="en-US" sz="3200" b="1" dirty="0">
                <a:cs typeface="Times New Roman" pitchFamily="18" charset="0"/>
              </a:rPr>
              <a:t>       dislodge the foreign body and lift it out. </a:t>
            </a:r>
          </a:p>
        </p:txBody>
      </p:sp>
      <p:sp>
        <p:nvSpPr>
          <p:cNvPr id="8" name="TextBox 7"/>
          <p:cNvSpPr txBox="1">
            <a:spLocks noChangeArrowheads="1"/>
          </p:cNvSpPr>
          <p:nvPr/>
        </p:nvSpPr>
        <p:spPr bwMode="auto">
          <a:xfrm>
            <a:off x="3657600" y="656013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229600" cy="1000132"/>
          </a:xfrm>
        </p:spPr>
        <p:txBody>
          <a:bodyPr>
            <a:normAutofit fontScale="92500" lnSpcReduction="10000"/>
          </a:bodyPr>
          <a:lstStyle/>
          <a:p>
            <a:pPr marL="514350" indent="-514350" algn="just">
              <a:buNone/>
              <a:defRPr/>
            </a:pPr>
            <a:r>
              <a:rPr lang="en-US" b="1" dirty="0">
                <a:cs typeface="Times New Roman" pitchFamily="18" charset="0"/>
              </a:rPr>
              <a:t>5 </a:t>
            </a:r>
            <a:r>
              <a:rPr lang="en-US" sz="3500" b="1" dirty="0">
                <a:cs typeface="Times New Roman" pitchFamily="18" charset="0"/>
              </a:rPr>
              <a:t>Do not use finger sweep on unresponsive patients who have a gag reflex </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428736"/>
            <a:ext cx="5921878" cy="584775"/>
          </a:xfrm>
          <a:prstGeom prst="rect">
            <a:avLst/>
          </a:prstGeom>
          <a:noFill/>
        </p:spPr>
        <p:txBody>
          <a:bodyPr wrap="none" rtlCol="0">
            <a:spAutoFit/>
          </a:bodyPr>
          <a:lstStyle/>
          <a:p>
            <a:pPr marL="342900" indent="-342900"/>
            <a:r>
              <a:rPr lang="en-US" sz="3200" b="1" dirty="0">
                <a:cs typeface="Times New Roman" pitchFamily="18" charset="0"/>
              </a:rPr>
              <a:t>6   Attempt to give 2 ventilations. </a:t>
            </a:r>
            <a:endParaRPr lang="en-US" sz="3200" dirty="0"/>
          </a:p>
        </p:txBody>
      </p:sp>
      <p:sp>
        <p:nvSpPr>
          <p:cNvPr id="9" name="TextBox 8"/>
          <p:cNvSpPr txBox="1"/>
          <p:nvPr/>
        </p:nvSpPr>
        <p:spPr>
          <a:xfrm>
            <a:off x="142844" y="2143116"/>
            <a:ext cx="8671413" cy="1077218"/>
          </a:xfrm>
          <a:prstGeom prst="rect">
            <a:avLst/>
          </a:prstGeom>
          <a:noFill/>
        </p:spPr>
        <p:txBody>
          <a:bodyPr wrap="none" rtlCol="0">
            <a:spAutoFit/>
          </a:bodyPr>
          <a:lstStyle/>
          <a:p>
            <a:pPr marL="342900" indent="-342900"/>
            <a:r>
              <a:rPr lang="en-US" sz="3200" b="1" dirty="0">
                <a:cs typeface="Times New Roman" pitchFamily="18" charset="0"/>
              </a:rPr>
              <a:t>   7  If after 2 attempt you are not able to achieve </a:t>
            </a:r>
          </a:p>
          <a:p>
            <a:pPr marL="342900" indent="-342900"/>
            <a:r>
              <a:rPr lang="en-US" sz="3200" b="1" dirty="0">
                <a:cs typeface="Times New Roman" pitchFamily="18" charset="0"/>
              </a:rPr>
              <a:t>      chest rise continue CPR until effective .</a:t>
            </a:r>
          </a:p>
        </p:txBody>
      </p:sp>
    </p:spTree>
    <p:extLst>
      <p:ext uri="{BB962C8B-B14F-4D97-AF65-F5344CB8AC3E}">
        <p14:creationId xmlns:p14="http://schemas.microsoft.com/office/powerpoint/2010/main" val="8759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462078"/>
          </a:xfrm>
        </p:spPr>
        <p:txBody>
          <a:bodyPr>
            <a:noAutofit/>
          </a:bodyPr>
          <a:lstStyle/>
          <a:p>
            <a:r>
              <a:rPr lang="en-US" sz="3600" b="1" u="sng" dirty="0">
                <a:solidFill>
                  <a:srgbClr val="FF0000"/>
                </a:solidFill>
                <a:cs typeface="Times New Roman" pitchFamily="18" charset="0"/>
              </a:rPr>
              <a:t>Chest Thrusts — Pregnant or Obese Responsive Adult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408237"/>
            <a:ext cx="8229600" cy="2092333"/>
          </a:xfrm>
        </p:spPr>
        <p:txBody>
          <a:bodyPr/>
          <a:lstStyle/>
          <a:p>
            <a:pPr algn="just"/>
            <a:r>
              <a:rPr lang="en-US" b="1" dirty="0">
                <a:cs typeface="Times New Roman" pitchFamily="18" charset="0"/>
              </a:rPr>
              <a:t>Chest thrusts are to be used only with patients in late stages of pregnancy or with the markedly obese, when abdominal thrusts cannot be applied effectively.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4714884"/>
            <a:ext cx="8033225" cy="1846659"/>
          </a:xfrm>
          <a:prstGeom prst="rect">
            <a:avLst/>
          </a:prstGeom>
          <a:noFill/>
        </p:spPr>
        <p:txBody>
          <a:bodyPr wrap="none" rtlCol="0">
            <a:spAutoFit/>
          </a:bodyPr>
          <a:lstStyle/>
          <a:p>
            <a:pPr marL="0" lvl="1"/>
            <a:r>
              <a:rPr lang="en-US" sz="3200" b="1" dirty="0">
                <a:cs typeface="Times New Roman" pitchFamily="18" charset="0"/>
              </a:rPr>
              <a:t>1   Get in position. Stand behind the patient, </a:t>
            </a:r>
          </a:p>
          <a:p>
            <a:pPr marL="0" lvl="1"/>
            <a:r>
              <a:rPr lang="en-US" sz="3200" b="1" dirty="0">
                <a:cs typeface="Times New Roman" pitchFamily="18" charset="0"/>
              </a:rPr>
              <a:t>     with your arms directly under the patient’s </a:t>
            </a:r>
          </a:p>
          <a:p>
            <a:pPr marL="0" lvl="1"/>
            <a:r>
              <a:rPr lang="en-US" sz="3200" b="1" dirty="0">
                <a:cs typeface="Times New Roman" pitchFamily="18" charset="0"/>
              </a:rPr>
              <a:t>     armpits, and encircle the patient’s chest.</a:t>
            </a:r>
          </a:p>
          <a:p>
            <a:endParaRPr lang="en-US" dirty="0"/>
          </a:p>
        </p:txBody>
      </p:sp>
    </p:spTree>
    <p:extLst>
      <p:ext uri="{BB962C8B-B14F-4D97-AF65-F5344CB8AC3E}">
        <p14:creationId xmlns:p14="http://schemas.microsoft.com/office/powerpoint/2010/main" val="31433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2252658"/>
          </a:xfrm>
        </p:spPr>
        <p:txBody>
          <a:bodyPr>
            <a:normAutofit/>
          </a:bodyPr>
          <a:lstStyle/>
          <a:p>
            <a:pPr lvl="1" indent="-652463">
              <a:buNone/>
            </a:pPr>
            <a:r>
              <a:rPr lang="en-US" sz="3200" b="1" dirty="0">
                <a:cs typeface="Times New Roman" pitchFamily="18" charset="0"/>
              </a:rPr>
              <a:t>2    </a:t>
            </a:r>
            <a:r>
              <a:rPr lang="en-US" sz="3200" b="1" u="sng" dirty="0">
                <a:cs typeface="Times New Roman" pitchFamily="18" charset="0"/>
              </a:rPr>
              <a:t>Position your hands</a:t>
            </a:r>
            <a:r>
              <a:rPr lang="en-US" sz="3200" b="1" dirty="0">
                <a:cs typeface="Times New Roman" pitchFamily="18" charset="0"/>
              </a:rPr>
              <a:t>. Place the thumb-side of your fist along the patient’s sternum, avoiding the xiphoid process and margins of the rib cage.</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2714620"/>
            <a:ext cx="8664423" cy="2831544"/>
          </a:xfrm>
          <a:prstGeom prst="rect">
            <a:avLst/>
          </a:prstGeom>
          <a:noFill/>
        </p:spPr>
        <p:txBody>
          <a:bodyPr wrap="none" rtlCol="0">
            <a:spAutoFit/>
          </a:bodyPr>
          <a:lstStyle/>
          <a:p>
            <a:pPr marL="0" lvl="1"/>
            <a:r>
              <a:rPr lang="en-US" sz="3200" b="1" dirty="0">
                <a:cs typeface="Times New Roman" pitchFamily="18" charset="0"/>
              </a:rPr>
              <a:t>3  </a:t>
            </a:r>
            <a:r>
              <a:rPr lang="en-US" sz="3200" b="1" u="sng" dirty="0">
                <a:cs typeface="Times New Roman" pitchFamily="18" charset="0"/>
              </a:rPr>
              <a:t>Perform a chest thrust</a:t>
            </a:r>
            <a:r>
              <a:rPr lang="en-US" sz="3200" b="1" dirty="0">
                <a:cs typeface="Times New Roman" pitchFamily="18" charset="0"/>
              </a:rPr>
              <a:t>. Grab your fist with the </a:t>
            </a:r>
          </a:p>
          <a:p>
            <a:pPr marL="0" lvl="1"/>
            <a:r>
              <a:rPr lang="en-US" sz="3200" b="1" dirty="0">
                <a:cs typeface="Times New Roman" pitchFamily="18" charset="0"/>
              </a:rPr>
              <a:t>    other hand and perform backward thrusts </a:t>
            </a:r>
          </a:p>
          <a:p>
            <a:pPr marL="0" lvl="1"/>
            <a:r>
              <a:rPr lang="en-US" sz="3200" b="1" dirty="0">
                <a:cs typeface="Times New Roman" pitchFamily="18" charset="0"/>
              </a:rPr>
              <a:t>    until the object is expelled from the airway </a:t>
            </a:r>
          </a:p>
          <a:p>
            <a:pPr marL="0" lvl="1"/>
            <a:r>
              <a:rPr lang="en-US" sz="3200" b="1" dirty="0">
                <a:cs typeface="Times New Roman" pitchFamily="18" charset="0"/>
              </a:rPr>
              <a:t>    Repeat this step until patient airway is opened. </a:t>
            </a:r>
          </a:p>
          <a:p>
            <a:pPr marL="0" lvl="1"/>
            <a:r>
              <a:rPr lang="en-US" sz="3200" b="1" dirty="0">
                <a:cs typeface="Times New Roman" pitchFamily="18" charset="0"/>
              </a:rPr>
              <a:t>    or the patient becomes unconscious. </a:t>
            </a:r>
            <a:endParaRPr lang="en-US" sz="3200" b="1" dirty="0"/>
          </a:p>
          <a:p>
            <a:endParaRPr lang="en-US" dirty="0"/>
          </a:p>
        </p:txBody>
      </p:sp>
    </p:spTree>
    <p:extLst>
      <p:ext uri="{BB962C8B-B14F-4D97-AF65-F5344CB8AC3E}">
        <p14:creationId xmlns:p14="http://schemas.microsoft.com/office/powerpoint/2010/main" val="41158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sp>
        <p:nvSpPr>
          <p:cNvPr id="7171" name="Content Placeholder 2"/>
          <p:cNvSpPr>
            <a:spLocks noGrp="1"/>
          </p:cNvSpPr>
          <p:nvPr>
            <p:ph idx="1"/>
          </p:nvPr>
        </p:nvSpPr>
        <p:spPr/>
        <p:txBody>
          <a:bodyPr/>
          <a:lstStyle/>
          <a:p>
            <a:pPr eaLnBrk="1" hangingPunct="1"/>
            <a:endParaRPr lang="en-US"/>
          </a:p>
        </p:txBody>
      </p:sp>
      <p:pic>
        <p:nvPicPr>
          <p:cNvPr id="7172" name="Picture 2" descr="C:\Documents and Settings\Administrator\Desktop\101MSDC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54F29657-9E9B-399C-66EC-FD97D48EB8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3328100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562600"/>
            <a:ext cx="8229600" cy="1143000"/>
          </a:xfrm>
        </p:spPr>
        <p:txBody>
          <a:bodyPr>
            <a:normAutofit fontScale="90000"/>
          </a:bodyPr>
          <a:lstStyle/>
          <a:p>
            <a:r>
              <a:rPr lang="en-US" dirty="0"/>
              <a:t>Chest thrusts-Pregnant or Obese Responsive Adult</a:t>
            </a:r>
            <a:br>
              <a:rPr lang="en-US" dirty="0"/>
            </a:br>
            <a:endParaRPr lang="en-US" dirty="0"/>
          </a:p>
        </p:txBody>
      </p:sp>
      <p:pic>
        <p:nvPicPr>
          <p:cNvPr id="70660" name="Picture 4" descr="FBAO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7200"/>
            <a:ext cx="441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183862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defRPr/>
            </a:pPr>
            <a:r>
              <a:rPr lang="en-US" sz="4000" b="1" u="sng" dirty="0">
                <a:solidFill>
                  <a:srgbClr val="FF0000"/>
                </a:solidFill>
                <a:cs typeface="Times New Roman" pitchFamily="18" charset="0"/>
              </a:rPr>
              <a:t>Managing FBAO in Infants</a:t>
            </a:r>
          </a:p>
        </p:txBody>
      </p:sp>
      <p:sp>
        <p:nvSpPr>
          <p:cNvPr id="3" name="Content Placeholder 2"/>
          <p:cNvSpPr>
            <a:spLocks noGrp="1"/>
          </p:cNvSpPr>
          <p:nvPr>
            <p:ph idx="1"/>
          </p:nvPr>
        </p:nvSpPr>
        <p:spPr>
          <a:xfrm>
            <a:off x="214282" y="1600201"/>
            <a:ext cx="8229600" cy="2543180"/>
          </a:xfrm>
        </p:spPr>
        <p:txBody>
          <a:bodyPr/>
          <a:lstStyle/>
          <a:p>
            <a:pPr marL="630238" indent="-630238" algn="just">
              <a:buNone/>
              <a:defRPr/>
            </a:pPr>
            <a:r>
              <a:rPr lang="en-US" b="1" dirty="0">
                <a:cs typeface="Times New Roman" pitchFamily="18" charset="0"/>
              </a:rPr>
              <a:t>1 Always suspect foreign body airway  obstruction in infants who demonstrate a sudden onset of respiratory distress associated with gagging, coughing or wheezing.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94371" y="4286256"/>
            <a:ext cx="742511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Most common causes are toys or other </a:t>
            </a:r>
          </a:p>
          <a:p>
            <a:pPr marL="514350" indent="-514350"/>
            <a:r>
              <a:rPr lang="en-US" sz="3200" b="1" dirty="0">
                <a:cs typeface="Times New Roman" pitchFamily="18" charset="0"/>
              </a:rPr>
              <a:t>      small objects (coins). </a:t>
            </a:r>
          </a:p>
        </p:txBody>
      </p:sp>
    </p:spTree>
    <p:extLst>
      <p:ext uri="{BB962C8B-B14F-4D97-AF65-F5344CB8AC3E}">
        <p14:creationId xmlns:p14="http://schemas.microsoft.com/office/powerpoint/2010/main" val="39360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89037"/>
            <a:ext cx="8229600" cy="2097087"/>
          </a:xfrm>
        </p:spPr>
        <p:txBody>
          <a:bodyPr>
            <a:normAutofit fontScale="92500" lnSpcReduction="20000"/>
          </a:bodyPr>
          <a:lstStyle/>
          <a:p>
            <a:pPr marL="176213" indent="-176213" algn="just">
              <a:buNone/>
              <a:defRPr/>
            </a:pPr>
            <a:r>
              <a:rPr lang="en-US" b="1" dirty="0">
                <a:cs typeface="Times New Roman" pitchFamily="18" charset="0"/>
              </a:rPr>
              <a:t>3   </a:t>
            </a:r>
            <a:r>
              <a:rPr lang="en-US" sz="3500" b="1" dirty="0">
                <a:cs typeface="Times New Roman" pitchFamily="18" charset="0"/>
              </a:rPr>
              <a:t>As mentioned earlier, airway obstructions    </a:t>
            </a:r>
          </a:p>
          <a:p>
            <a:pPr marL="176213" indent="-176213" algn="just">
              <a:buNone/>
              <a:defRPr/>
            </a:pPr>
            <a:r>
              <a:rPr lang="en-US" sz="3500" b="1" dirty="0">
                <a:cs typeface="Times New Roman" pitchFamily="18" charset="0"/>
              </a:rPr>
              <a:t>     may also be caused by infection .Suspect this    </a:t>
            </a:r>
          </a:p>
          <a:p>
            <a:pPr marL="176213" indent="-176213" algn="just">
              <a:buNone/>
              <a:defRPr/>
            </a:pPr>
            <a:r>
              <a:rPr lang="en-US" sz="3500" b="1" dirty="0">
                <a:cs typeface="Times New Roman" pitchFamily="18" charset="0"/>
              </a:rPr>
              <a:t>     condition if the infant has a fever with   </a:t>
            </a:r>
          </a:p>
          <a:p>
            <a:pPr marL="176213" indent="-176213" algn="just">
              <a:buNone/>
              <a:defRPr/>
            </a:pPr>
            <a:r>
              <a:rPr lang="en-US" sz="3500" b="1" dirty="0">
                <a:cs typeface="Times New Roman" pitchFamily="18" charset="0"/>
              </a:rPr>
              <a:t>     congestion, hoarseness  drooling. </a:t>
            </a:r>
          </a:p>
          <a:p>
            <a:pPr>
              <a:buNone/>
            </a:pPr>
            <a:endParaRPr lang="en-IN" dirty="0"/>
          </a:p>
        </p:txBody>
      </p:sp>
      <p:sp>
        <p:nvSpPr>
          <p:cNvPr id="7" name="TextBox 5"/>
          <p:cNvSpPr txBox="1">
            <a:spLocks noChangeArrowheads="1"/>
          </p:cNvSpPr>
          <p:nvPr/>
        </p:nvSpPr>
        <p:spPr bwMode="auto">
          <a:xfrm>
            <a:off x="8274050" y="66294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142844" y="4000504"/>
            <a:ext cx="9253687"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Do not attempt to relieve this form of obstruction </a:t>
            </a:r>
          </a:p>
          <a:p>
            <a:pPr marL="514350" indent="-514350"/>
            <a:r>
              <a:rPr lang="en-US" sz="3200" b="1" dirty="0">
                <a:cs typeface="Times New Roman" pitchFamily="18" charset="0"/>
              </a:rPr>
              <a:t>      and transport the patient immediately</a:t>
            </a:r>
            <a:endParaRPr lang="en-US" sz="3200" dirty="0"/>
          </a:p>
        </p:txBody>
      </p:sp>
    </p:spTree>
    <p:extLst>
      <p:ext uri="{BB962C8B-B14F-4D97-AF65-F5344CB8AC3E}">
        <p14:creationId xmlns:p14="http://schemas.microsoft.com/office/powerpoint/2010/main" val="9720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Removing FBAO in Conscious Infant</a:t>
            </a:r>
            <a:endParaRPr lang="en-IN" u="sng" dirty="0">
              <a:solidFill>
                <a:srgbClr val="FF0000"/>
              </a:solidFill>
            </a:endParaRPr>
          </a:p>
        </p:txBody>
      </p:sp>
      <p:sp>
        <p:nvSpPr>
          <p:cNvPr id="3" name="Content Placeholder 2"/>
          <p:cNvSpPr>
            <a:spLocks noGrp="1"/>
          </p:cNvSpPr>
          <p:nvPr>
            <p:ph idx="1"/>
          </p:nvPr>
        </p:nvSpPr>
        <p:spPr>
          <a:xfrm>
            <a:off x="457200" y="1600200"/>
            <a:ext cx="8229600" cy="2114552"/>
          </a:xfrm>
        </p:spPr>
        <p:txBody>
          <a:bodyPr/>
          <a:lstStyle/>
          <a:p>
            <a:pPr marL="0" indent="0" algn="just">
              <a:buNone/>
            </a:pPr>
            <a:r>
              <a:rPr lang="en-US" dirty="0">
                <a:cs typeface="Times New Roman" pitchFamily="18" charset="0"/>
              </a:rPr>
              <a:t>	</a:t>
            </a:r>
            <a:r>
              <a:rPr lang="en-US" b="1" dirty="0">
                <a:cs typeface="Times New Roman" pitchFamily="18" charset="0"/>
              </a:rPr>
              <a:t>Perform the following procedure only if the infant has a complete obstruction or partial obstruction with poor air exchange and only if you suspect a foreign object.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33901" y="4071942"/>
            <a:ext cx="8101898" cy="1846659"/>
          </a:xfrm>
          <a:prstGeom prst="rect">
            <a:avLst/>
          </a:prstGeom>
          <a:noFill/>
        </p:spPr>
        <p:txBody>
          <a:bodyPr wrap="none" rtlCol="0">
            <a:spAutoFit/>
          </a:bodyPr>
          <a:lstStyle/>
          <a:p>
            <a:pPr marL="0" lvl="1"/>
            <a:r>
              <a:rPr lang="en-US" sz="3200" b="1" dirty="0">
                <a:cs typeface="Times New Roman" pitchFamily="18" charset="0"/>
              </a:rPr>
              <a:t>1  Verify complete airway obstruction. Serious </a:t>
            </a:r>
          </a:p>
          <a:p>
            <a:pPr marL="0" lvl="1"/>
            <a:r>
              <a:rPr lang="en-US" sz="3200" b="1" dirty="0">
                <a:cs typeface="Times New Roman" pitchFamily="18" charset="0"/>
              </a:rPr>
              <a:t>     breathing difficulty, ineffective cough, no </a:t>
            </a:r>
          </a:p>
          <a:p>
            <a:pPr marL="0" lvl="1"/>
            <a:r>
              <a:rPr lang="en-US" sz="3200" b="1" dirty="0">
                <a:cs typeface="Times New Roman" pitchFamily="18" charset="0"/>
              </a:rPr>
              <a:t>     strong cry.</a:t>
            </a:r>
          </a:p>
          <a:p>
            <a:endParaRPr lang="en-US" dirty="0"/>
          </a:p>
        </p:txBody>
      </p:sp>
    </p:spTree>
    <p:extLst>
      <p:ext uri="{BB962C8B-B14F-4D97-AF65-F5344CB8AC3E}">
        <p14:creationId xmlns:p14="http://schemas.microsoft.com/office/powerpoint/2010/main" val="24050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2228847"/>
          </a:xfrm>
        </p:spPr>
        <p:txBody>
          <a:bodyPr>
            <a:normAutofit/>
          </a:bodyPr>
          <a:lstStyle/>
          <a:p>
            <a:pPr marL="449263" lvl="1" indent="-449263">
              <a:buNone/>
            </a:pPr>
            <a:r>
              <a:rPr lang="en-US" sz="3200" b="1" dirty="0">
                <a:cs typeface="Times New Roman" pitchFamily="18" charset="0"/>
              </a:rPr>
              <a:t>2   Position the infant. Straddle the infant face down over one of your forearms, head lower than the body. Support the infant’s head by holding the jaw with your hand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874481" cy="2339102"/>
          </a:xfrm>
          <a:prstGeom prst="rect">
            <a:avLst/>
          </a:prstGeom>
          <a:noFill/>
        </p:spPr>
        <p:txBody>
          <a:bodyPr wrap="none" rtlCol="0">
            <a:spAutoFit/>
          </a:bodyPr>
          <a:lstStyle/>
          <a:p>
            <a:pPr marL="0" lvl="1"/>
            <a:r>
              <a:rPr lang="en-US" sz="3200" b="1" dirty="0">
                <a:cs typeface="Times New Roman" pitchFamily="18" charset="0"/>
              </a:rPr>
              <a:t>3   Deliver 5 back blows. Use the heel of your </a:t>
            </a:r>
          </a:p>
          <a:p>
            <a:pPr marL="0" lvl="1"/>
            <a:r>
              <a:rPr lang="en-US" sz="3200" b="1" dirty="0">
                <a:cs typeface="Times New Roman" pitchFamily="18" charset="0"/>
              </a:rPr>
              <a:t>     hand between the shoulder blades. If foreign </a:t>
            </a:r>
          </a:p>
          <a:p>
            <a:pPr marL="0" lvl="1"/>
            <a:r>
              <a:rPr lang="en-US" sz="3200" b="1" dirty="0">
                <a:cs typeface="Times New Roman" pitchFamily="18" charset="0"/>
              </a:rPr>
              <a:t>     object is not expelled, position the infant </a:t>
            </a:r>
          </a:p>
          <a:p>
            <a:pPr marL="0" lvl="1"/>
            <a:r>
              <a:rPr lang="en-US" sz="3200" b="1" dirty="0">
                <a:cs typeface="Times New Roman" pitchFamily="18" charset="0"/>
              </a:rPr>
              <a:t>     face-up on your arm, head lower than the body.</a:t>
            </a:r>
          </a:p>
          <a:p>
            <a:endParaRPr lang="en-US" dirty="0"/>
          </a:p>
        </p:txBody>
      </p:sp>
    </p:spTree>
    <p:extLst>
      <p:ext uri="{BB962C8B-B14F-4D97-AF65-F5344CB8AC3E}">
        <p14:creationId xmlns:p14="http://schemas.microsoft.com/office/powerpoint/2010/main" val="4061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38201"/>
            <a:ext cx="8229600" cy="2519362"/>
          </a:xfrm>
        </p:spPr>
        <p:txBody>
          <a:bodyPr>
            <a:normAutofit lnSpcReduction="10000"/>
          </a:bodyPr>
          <a:lstStyle/>
          <a:p>
            <a:pPr marL="865188" lvl="1" indent="-465138" algn="just">
              <a:buNone/>
              <a:defRPr/>
            </a:pPr>
            <a:r>
              <a:rPr lang="en-US" sz="3200" b="1" dirty="0">
                <a:cs typeface="Times New Roman" pitchFamily="18" charset="0"/>
              </a:rPr>
              <a:t>4 Deliver 5 chest thrusts. Position your middle and ring fingers in the middle of the infant’s sternum, just below the imaginary line between the infant’s nipples. Use a quick downward motion.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4286256"/>
            <a:ext cx="8478027" cy="1354217"/>
          </a:xfrm>
          <a:prstGeom prst="rect">
            <a:avLst/>
          </a:prstGeom>
          <a:noFill/>
        </p:spPr>
        <p:txBody>
          <a:bodyPr wrap="none" rtlCol="0">
            <a:spAutoFit/>
          </a:bodyPr>
          <a:lstStyle/>
          <a:p>
            <a:pPr marL="514350" lvl="1" indent="-514350">
              <a:buAutoNum type="arabicPlain" startAt="5"/>
            </a:pPr>
            <a:r>
              <a:rPr lang="en-US" sz="3200" b="1" dirty="0">
                <a:cs typeface="Times New Roman" pitchFamily="18" charset="0"/>
              </a:rPr>
              <a:t>Repeat steps 2 to 4 until effective, or until the</a:t>
            </a:r>
          </a:p>
          <a:p>
            <a:pPr marL="514350" lvl="1" indent="-514350"/>
            <a:r>
              <a:rPr lang="en-US" sz="3200" b="1" dirty="0">
                <a:cs typeface="Times New Roman" pitchFamily="18" charset="0"/>
              </a:rPr>
              <a:t>      infant becomes unconscious.</a:t>
            </a:r>
            <a:endParaRPr lang="en-IN" sz="3200" b="1" dirty="0"/>
          </a:p>
          <a:p>
            <a:endParaRPr lang="en-US" dirty="0"/>
          </a:p>
        </p:txBody>
      </p:sp>
    </p:spTree>
    <p:extLst>
      <p:ext uri="{BB962C8B-B14F-4D97-AF65-F5344CB8AC3E}">
        <p14:creationId xmlns:p14="http://schemas.microsoft.com/office/powerpoint/2010/main" val="39237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Administrator\Desktop\L-7 PICTURE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40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0"/>
            <a:ext cx="7740352" cy="946150"/>
          </a:xfrm>
          <a:prstGeom prst="rect">
            <a:avLst/>
          </a:prstGeom>
          <a:solidFill>
            <a:srgbClr val="FFFF66"/>
          </a:solidFill>
          <a:ln w="9525">
            <a:noFill/>
            <a:miter lim="800000"/>
            <a:headEnd/>
            <a:tailEnd/>
          </a:ln>
          <a:effectLst/>
        </p:spPr>
        <p:txBody>
          <a:bodyPr wrap="square">
            <a:spAutoFit/>
          </a:bodyPr>
          <a:lstStyle/>
          <a:p>
            <a:pPr algn="ctr">
              <a:spcBef>
                <a:spcPct val="50000"/>
              </a:spcBef>
              <a:defRPr/>
            </a:pPr>
            <a:r>
              <a:rPr lang="en-US" sz="2800" b="1" dirty="0">
                <a:solidFill>
                  <a:schemeClr val="accent6">
                    <a:lumMod val="50000"/>
                  </a:schemeClr>
                </a:solidFill>
                <a:effectLst>
                  <a:outerShdw blurRad="38100" dist="38100" dir="2700000" algn="tl">
                    <a:srgbClr val="000000"/>
                  </a:outerShdw>
                </a:effectLst>
              </a:rPr>
              <a:t>BACK BLOWS &amp; CHEST COMPRESSIONS FOR AN INFANT WITH AN FBAO</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234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7283152" cy="1143000"/>
          </a:xfrm>
        </p:spPr>
        <p:txBody>
          <a:bodyPr>
            <a:normAutofit fontScale="90000"/>
          </a:bodyPr>
          <a:lstStyle/>
          <a:p>
            <a:r>
              <a:rPr lang="en-US" sz="3600" b="1" u="sng" dirty="0">
                <a:solidFill>
                  <a:srgbClr val="FF0000"/>
                </a:solidFill>
                <a:cs typeface="Times New Roman" pitchFamily="18" charset="0"/>
              </a:rPr>
              <a:t>Removing FBAO in Unconscious Infant</a:t>
            </a:r>
            <a:endParaRPr lang="en-IN" sz="3600" u="sng" dirty="0">
              <a:solidFill>
                <a:srgbClr val="FF0000"/>
              </a:solidFill>
            </a:endParaRPr>
          </a:p>
        </p:txBody>
      </p:sp>
      <p:sp>
        <p:nvSpPr>
          <p:cNvPr id="3" name="Content Placeholder 2"/>
          <p:cNvSpPr>
            <a:spLocks noGrp="1"/>
          </p:cNvSpPr>
          <p:nvPr>
            <p:ph idx="1"/>
          </p:nvPr>
        </p:nvSpPr>
        <p:spPr>
          <a:xfrm>
            <a:off x="285720" y="1155695"/>
            <a:ext cx="8229600" cy="630231"/>
          </a:xfrm>
        </p:spPr>
        <p:txBody>
          <a:bodyPr/>
          <a:lstStyle/>
          <a:p>
            <a:pPr algn="just">
              <a:buNone/>
              <a:defRPr/>
            </a:pPr>
            <a:r>
              <a:rPr lang="en-US" b="1" dirty="0">
                <a:cs typeface="Times New Roman" pitchFamily="18" charset="0"/>
              </a:rPr>
              <a:t>1  Establish unresponsiveness.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708840"/>
            <a:ext cx="6954148" cy="584775"/>
          </a:xfrm>
          <a:prstGeom prst="rect">
            <a:avLst/>
          </a:prstGeom>
          <a:noFill/>
        </p:spPr>
        <p:txBody>
          <a:bodyPr wrap="none" rtlCol="0">
            <a:spAutoFit/>
          </a:bodyPr>
          <a:lstStyle/>
          <a:p>
            <a:pPr marL="342900" indent="-342900">
              <a:buAutoNum type="arabicPlain" startAt="2"/>
            </a:pPr>
            <a:r>
              <a:rPr lang="en-US" sz="3200" b="1" dirty="0">
                <a:cs typeface="Times New Roman" pitchFamily="18" charset="0"/>
              </a:rPr>
              <a:t>Begin CPR with 30 chest compression </a:t>
            </a:r>
            <a:endParaRPr lang="en-US" sz="3200" dirty="0"/>
          </a:p>
        </p:txBody>
      </p:sp>
      <p:sp>
        <p:nvSpPr>
          <p:cNvPr id="9" name="TextBox 8"/>
          <p:cNvSpPr txBox="1"/>
          <p:nvPr/>
        </p:nvSpPr>
        <p:spPr>
          <a:xfrm>
            <a:off x="285720" y="2428868"/>
            <a:ext cx="6762877" cy="861774"/>
          </a:xfrm>
          <a:prstGeom prst="rect">
            <a:avLst/>
          </a:prstGeom>
          <a:noFill/>
        </p:spPr>
        <p:txBody>
          <a:bodyPr wrap="none" rtlCol="0">
            <a:spAutoFit/>
          </a:bodyPr>
          <a:lstStyle/>
          <a:p>
            <a:r>
              <a:rPr lang="en-US" sz="3200" b="1" dirty="0">
                <a:cs typeface="Times New Roman" pitchFamily="18" charset="0"/>
              </a:rPr>
              <a:t>3  Open airway and give 2 ventilations.</a:t>
            </a:r>
          </a:p>
          <a:p>
            <a:endParaRPr lang="en-US" dirty="0"/>
          </a:p>
        </p:txBody>
      </p:sp>
      <p:sp>
        <p:nvSpPr>
          <p:cNvPr id="10" name="TextBox 9"/>
          <p:cNvSpPr txBox="1"/>
          <p:nvPr/>
        </p:nvSpPr>
        <p:spPr>
          <a:xfrm>
            <a:off x="357158" y="3143248"/>
            <a:ext cx="835081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If after 2 attempts you are unable to achieve </a:t>
            </a:r>
          </a:p>
          <a:p>
            <a:pPr marL="514350" indent="-514350"/>
            <a:r>
              <a:rPr lang="en-US" sz="3200" b="1" dirty="0">
                <a:cs typeface="Times New Roman" pitchFamily="18" charset="0"/>
              </a:rPr>
              <a:t>      adequate chest rise , continue CPR until </a:t>
            </a:r>
          </a:p>
          <a:p>
            <a:pPr marL="514350" indent="-514350"/>
            <a:r>
              <a:rPr lang="en-US" sz="3200" b="1" dirty="0">
                <a:cs typeface="Times New Roman" pitchFamily="18" charset="0"/>
              </a:rPr>
              <a:t>      effective </a:t>
            </a:r>
          </a:p>
        </p:txBody>
      </p:sp>
    </p:spTree>
    <p:extLst>
      <p:ext uri="{BB962C8B-B14F-4D97-AF65-F5344CB8AC3E}">
        <p14:creationId xmlns:p14="http://schemas.microsoft.com/office/powerpoint/2010/main" val="34181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sz="4000" b="1" dirty="0">
                <a:solidFill>
                  <a:srgbClr val="FF0000"/>
                </a:solidFill>
              </a:rPr>
              <a:t>Managing FBAO in Infants</a:t>
            </a:r>
          </a:p>
        </p:txBody>
      </p:sp>
      <p:pic>
        <p:nvPicPr>
          <p:cNvPr id="77827" name="Picture 4" descr="IFBLW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377825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CPR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32004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8723785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u="sng" dirty="0">
                <a:solidFill>
                  <a:srgbClr val="FF0000"/>
                </a:solidFill>
                <a:cs typeface="Times New Roman" pitchFamily="18" charset="0"/>
              </a:rPr>
              <a:t>Chain of Survival</a:t>
            </a:r>
            <a:endParaRPr lang="en-IN" sz="4000" dirty="0">
              <a:solidFill>
                <a:srgbClr val="FF0000"/>
              </a:solidFill>
            </a:endParaRPr>
          </a:p>
        </p:txBody>
      </p:sp>
      <p:sp>
        <p:nvSpPr>
          <p:cNvPr id="3" name="Content Placeholder 2"/>
          <p:cNvSpPr>
            <a:spLocks noGrp="1"/>
          </p:cNvSpPr>
          <p:nvPr>
            <p:ph idx="1"/>
          </p:nvPr>
        </p:nvSpPr>
        <p:spPr>
          <a:xfrm>
            <a:off x="214282" y="1036637"/>
            <a:ext cx="8229600" cy="1106479"/>
          </a:xfrm>
        </p:spPr>
        <p:txBody>
          <a:bodyPr>
            <a:noAutofit/>
          </a:bodyPr>
          <a:lstStyle/>
          <a:p>
            <a:pPr marL="514350" indent="-514350" algn="just">
              <a:buAutoNum type="arabicPlain"/>
              <a:defRPr/>
            </a:pPr>
            <a:r>
              <a:rPr lang="en-US" b="1" dirty="0">
                <a:cs typeface="Times New Roman" pitchFamily="18" charset="0"/>
              </a:rPr>
              <a:t>Cardiopulmonary resuscitation (CPR) can   </a:t>
            </a:r>
          </a:p>
          <a:p>
            <a:pPr marL="514350" indent="-514350" algn="just">
              <a:buNone/>
              <a:defRPr/>
            </a:pPr>
            <a:r>
              <a:rPr lang="en-US" b="1" dirty="0">
                <a:cs typeface="Times New Roman" pitchFamily="18" charset="0"/>
              </a:rPr>
              <a:t>      save  the lives of victims in cardiac arrest. </a:t>
            </a:r>
          </a:p>
          <a:p>
            <a:pPr marL="0" indent="0" algn="just">
              <a:buNone/>
              <a:defRPr/>
            </a:pPr>
            <a:r>
              <a:rPr lang="en-US" b="1" dirty="0">
                <a:cs typeface="Times New Roman" pitchFamily="18" charset="0"/>
              </a:rPr>
              <a:t>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5"/>
          <p:cNvSpPr txBox="1">
            <a:spLocks noChangeArrowheads="1"/>
          </p:cNvSpPr>
          <p:nvPr/>
        </p:nvSpPr>
        <p:spPr bwMode="auto">
          <a:xfrm>
            <a:off x="500034" y="6477000"/>
            <a:ext cx="8143932" cy="307777"/>
          </a:xfrm>
          <a:prstGeom prst="rect">
            <a:avLst/>
          </a:prstGeom>
          <a:noFill/>
          <a:ln w="9525">
            <a:noFill/>
            <a:miter lim="800000"/>
            <a:headEnd/>
            <a:tailEnd/>
          </a:ln>
        </p:spPr>
        <p:txBody>
          <a:bodyPr wrap="square">
            <a:spAutoFit/>
          </a:bodyPr>
          <a:lstStyle/>
          <a:p>
            <a:pPr algn="ctr"/>
            <a:r>
              <a:rPr lang="en-US" sz="1400" dirty="0"/>
              <a:t>BLS &amp; CPR</a:t>
            </a:r>
            <a:endParaRPr lang="en-US" dirty="0"/>
          </a:p>
        </p:txBody>
      </p:sp>
      <p:sp>
        <p:nvSpPr>
          <p:cNvPr id="6" name="TextBox 5"/>
          <p:cNvSpPr txBox="1"/>
          <p:nvPr/>
        </p:nvSpPr>
        <p:spPr>
          <a:xfrm>
            <a:off x="214282" y="3929066"/>
            <a:ext cx="8470717"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Though CPR itself is not enough to save the </a:t>
            </a:r>
          </a:p>
          <a:p>
            <a:pPr marL="514350" indent="-514350"/>
            <a:r>
              <a:rPr lang="en-US" sz="3200" b="1" dirty="0">
                <a:cs typeface="Times New Roman" pitchFamily="18" charset="0"/>
              </a:rPr>
              <a:t>      life of a victim of heart attack, it is a vital link </a:t>
            </a:r>
          </a:p>
          <a:p>
            <a:pPr marL="514350" indent="-514350"/>
            <a:r>
              <a:rPr lang="en-US" sz="3200" b="1" dirty="0">
                <a:cs typeface="Times New Roman" pitchFamily="18" charset="0"/>
              </a:rPr>
              <a:t>      in the chain of survival.</a:t>
            </a:r>
            <a:endParaRPr lang="en-US" sz="3200" dirty="0"/>
          </a:p>
        </p:txBody>
      </p:sp>
      <p:sp>
        <p:nvSpPr>
          <p:cNvPr id="7" name="TextBox 6"/>
          <p:cNvSpPr txBox="1"/>
          <p:nvPr/>
        </p:nvSpPr>
        <p:spPr>
          <a:xfrm>
            <a:off x="214282" y="2214554"/>
            <a:ext cx="8401018"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Two-thirds of heart attack victims (due to </a:t>
            </a:r>
          </a:p>
          <a:p>
            <a:pPr marL="514350" indent="-514350"/>
            <a:r>
              <a:rPr lang="en-US" sz="3200" b="1" dirty="0">
                <a:cs typeface="Times New Roman" pitchFamily="18" charset="0"/>
              </a:rPr>
              <a:t>      heart disease) die outside the hospital, most </a:t>
            </a:r>
          </a:p>
          <a:p>
            <a:pPr marL="514350" indent="-514350"/>
            <a:r>
              <a:rPr lang="en-US" sz="3200" b="1" dirty="0">
                <a:cs typeface="Times New Roman" pitchFamily="18" charset="0"/>
              </a:rPr>
              <a:t>      within two hours of the onset of symptoms.</a:t>
            </a:r>
            <a:endParaRPr lang="en-US" dirty="0"/>
          </a:p>
        </p:txBody>
      </p:sp>
    </p:spTree>
    <p:extLst>
      <p:ext uri="{BB962C8B-B14F-4D97-AF65-F5344CB8AC3E}">
        <p14:creationId xmlns:p14="http://schemas.microsoft.com/office/powerpoint/2010/main" val="4197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sp>
        <p:nvSpPr>
          <p:cNvPr id="9219" name="Content Placeholder 2"/>
          <p:cNvSpPr>
            <a:spLocks noGrp="1"/>
          </p:cNvSpPr>
          <p:nvPr>
            <p:ph idx="1"/>
          </p:nvPr>
        </p:nvSpPr>
        <p:spPr/>
        <p:txBody>
          <a:bodyPr/>
          <a:lstStyle/>
          <a:p>
            <a:pPr eaLnBrk="1" hangingPunct="1"/>
            <a:endParaRPr lang="en-US"/>
          </a:p>
        </p:txBody>
      </p:sp>
      <p:pic>
        <p:nvPicPr>
          <p:cNvPr id="1026" name="Picture 2" descr="C:\Users\Anand\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2CCEA103-1225-29CD-CC37-0A55F6A1F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42851"/>
            <a:ext cx="1247775" cy="1098550"/>
          </a:xfrm>
          <a:prstGeom prst="rect">
            <a:avLst/>
          </a:prstGeom>
          <a:noFill/>
          <a:ln>
            <a:noFill/>
          </a:ln>
        </p:spPr>
      </p:pic>
    </p:spTree>
    <p:extLst>
      <p:ext uri="{BB962C8B-B14F-4D97-AF65-F5344CB8AC3E}">
        <p14:creationId xmlns:p14="http://schemas.microsoft.com/office/powerpoint/2010/main" val="7417374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sz="4000" b="1" u="sng" dirty="0">
                <a:solidFill>
                  <a:srgbClr val="FF0000"/>
                </a:solidFill>
              </a:rPr>
              <a:t>Chain of Survival</a:t>
            </a:r>
          </a:p>
        </p:txBody>
      </p:sp>
      <p:sp>
        <p:nvSpPr>
          <p:cNvPr id="80899" name="Rectangle 3"/>
          <p:cNvSpPr>
            <a:spLocks noGrp="1" noChangeArrowheads="1"/>
          </p:cNvSpPr>
          <p:nvPr>
            <p:ph idx="1"/>
          </p:nvPr>
        </p:nvSpPr>
        <p:spPr>
          <a:xfrm>
            <a:off x="152400" y="1371601"/>
            <a:ext cx="8686800" cy="2200276"/>
          </a:xfrm>
        </p:spPr>
        <p:txBody>
          <a:bodyPr/>
          <a:lstStyle/>
          <a:p>
            <a:pPr marL="514350" indent="-514350" algn="just" eaLnBrk="1" hangingPunct="1">
              <a:buNone/>
            </a:pPr>
            <a:r>
              <a:rPr lang="en-US" b="1" dirty="0"/>
              <a:t>1   Early Access : Recognize the signs and  </a:t>
            </a:r>
          </a:p>
          <a:p>
            <a:pPr marL="514350" indent="-514350" algn="just" eaLnBrk="1" hangingPunct="1">
              <a:buNone/>
            </a:pPr>
            <a:r>
              <a:rPr lang="en-US" b="1" dirty="0"/>
              <a:t>     symptoms of cardiac and respiratory emergencies early and notify Emergency Medical Services.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3714752"/>
            <a:ext cx="8884420" cy="1569660"/>
          </a:xfrm>
          <a:prstGeom prst="rect">
            <a:avLst/>
          </a:prstGeom>
          <a:noFill/>
        </p:spPr>
        <p:txBody>
          <a:bodyPr wrap="none" rtlCol="0">
            <a:spAutoFit/>
          </a:bodyPr>
          <a:lstStyle/>
          <a:p>
            <a:pPr marL="514350" indent="-514350"/>
            <a:r>
              <a:rPr lang="en-US" sz="3200" b="1" dirty="0"/>
              <a:t>2    Early CPR : Perform effective CPR. Starting </a:t>
            </a:r>
          </a:p>
          <a:p>
            <a:pPr marL="514350" indent="-514350"/>
            <a:r>
              <a:rPr lang="en-US" sz="3200" b="1" dirty="0"/>
              <a:t>      CPR early greatly increases the patients chances</a:t>
            </a:r>
          </a:p>
          <a:p>
            <a:pPr marL="514350" indent="-514350"/>
            <a:r>
              <a:rPr lang="en-US" sz="3200" b="1" dirty="0"/>
              <a:t>      for survival.</a:t>
            </a:r>
          </a:p>
        </p:txBody>
      </p:sp>
    </p:spTree>
    <p:extLst>
      <p:ext uri="{BB962C8B-B14F-4D97-AF65-F5344CB8AC3E}">
        <p14:creationId xmlns:p14="http://schemas.microsoft.com/office/powerpoint/2010/main" val="402298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28600" y="1371600"/>
            <a:ext cx="8686800" cy="1914524"/>
          </a:xfrm>
        </p:spPr>
        <p:txBody>
          <a:bodyPr/>
          <a:lstStyle/>
          <a:p>
            <a:pPr marL="539750" indent="-539750" algn="just" eaLnBrk="1" hangingPunct="1">
              <a:lnSpc>
                <a:spcPct val="90000"/>
              </a:lnSpc>
              <a:buNone/>
            </a:pPr>
            <a:r>
              <a:rPr lang="en-US" b="1" dirty="0"/>
              <a:t>3   Early defibrillation : If trained on and equipped with automated external defibrillator (AED), use it as soon as possible. This link is the most likely to improve survival rates.</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214282" y="3357562"/>
            <a:ext cx="8103372" cy="1569660"/>
          </a:xfrm>
          <a:prstGeom prst="rect">
            <a:avLst/>
          </a:prstGeom>
          <a:noFill/>
        </p:spPr>
        <p:txBody>
          <a:bodyPr wrap="none" rtlCol="0">
            <a:spAutoFit/>
          </a:bodyPr>
          <a:lstStyle/>
          <a:p>
            <a:pPr marL="514350" indent="-514350">
              <a:buAutoNum type="arabicPlain" startAt="4"/>
            </a:pPr>
            <a:r>
              <a:rPr lang="en-US" sz="3200" b="1" dirty="0"/>
              <a:t>Early advanced care : It is important that </a:t>
            </a:r>
          </a:p>
          <a:p>
            <a:pPr marL="514350" indent="-514350"/>
            <a:r>
              <a:rPr lang="en-US" sz="3200" b="1" dirty="0"/>
              <a:t>      advanced medical care ( ACLS) be available </a:t>
            </a:r>
          </a:p>
          <a:p>
            <a:pPr marL="514350" indent="-514350"/>
            <a:r>
              <a:rPr lang="en-US" sz="3200" b="1" dirty="0"/>
              <a:t>      rapidly for a positive outcome.</a:t>
            </a:r>
          </a:p>
        </p:txBody>
      </p:sp>
    </p:spTree>
    <p:extLst>
      <p:ext uri="{BB962C8B-B14F-4D97-AF65-F5344CB8AC3E}">
        <p14:creationId xmlns:p14="http://schemas.microsoft.com/office/powerpoint/2010/main" val="1705389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533400" y="1085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r>
              <a:rPr lang="en-US" sz="4000" b="1" dirty="0">
                <a:latin typeface="+mn-lt"/>
                <a:cs typeface="Times New Roman" pitchFamily="18" charset="0"/>
              </a:rPr>
              <a:t>The need for these interventions should not be limited to victims of heart disease. Many victims of drowning, trauma, electrocution, suffocation, airway obstruction, allergic reaction, etc., may be saved by prompt intervention</a:t>
            </a:r>
            <a:r>
              <a:rPr lang="en-US" sz="4000" b="1" dirty="0">
                <a:latin typeface="Times New Roman" pitchFamily="18" charset="0"/>
                <a:cs typeface="Times New Roman" pitchFamily="18" charset="0"/>
              </a:rPr>
              <a:t>.</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4244920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r>
              <a:rPr lang="en-US" sz="4000" b="1" u="sng" dirty="0">
                <a:solidFill>
                  <a:srgbClr val="FF0000"/>
                </a:solidFill>
              </a:rPr>
              <a:t>Heart Attack Risk Factors</a:t>
            </a:r>
          </a:p>
        </p:txBody>
      </p:sp>
      <p:sp>
        <p:nvSpPr>
          <p:cNvPr id="83971" name="Rectangle 3"/>
          <p:cNvSpPr>
            <a:spLocks noGrp="1" noChangeArrowheads="1"/>
          </p:cNvSpPr>
          <p:nvPr>
            <p:ph idx="1"/>
          </p:nvPr>
        </p:nvSpPr>
        <p:spPr>
          <a:xfrm>
            <a:off x="457200" y="1600201"/>
            <a:ext cx="8229600" cy="685791"/>
          </a:xfrm>
        </p:spPr>
        <p:txBody>
          <a:bodyPr>
            <a:normAutofit/>
          </a:bodyPr>
          <a:lstStyle/>
          <a:p>
            <a:pPr eaLnBrk="1" hangingPunct="1">
              <a:buNone/>
            </a:pPr>
            <a:r>
              <a:rPr lang="en-US" b="1" dirty="0"/>
              <a:t>1  Factors that cannot be changed - </a:t>
            </a:r>
          </a:p>
          <a:p>
            <a:pPr marL="609600" indent="-609600" eaLnBrk="1" hangingPunct="1">
              <a:buFont typeface="Wingdings" pitchFamily="2" charset="2"/>
              <a:buNone/>
            </a:pPr>
            <a:endParaRPr lang="en-US" b="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170911" y="4272985"/>
            <a:ext cx="1472263" cy="584775"/>
          </a:xfrm>
          <a:prstGeom prst="rect">
            <a:avLst/>
          </a:prstGeom>
          <a:noFill/>
        </p:spPr>
        <p:txBody>
          <a:bodyPr wrap="none" rtlCol="0">
            <a:spAutoFit/>
          </a:bodyPr>
          <a:lstStyle/>
          <a:p>
            <a:r>
              <a:rPr lang="en-US" sz="3200" b="1" dirty="0"/>
              <a:t>d)  Age.</a:t>
            </a:r>
          </a:p>
        </p:txBody>
      </p:sp>
      <p:sp>
        <p:nvSpPr>
          <p:cNvPr id="9" name="TextBox 8"/>
          <p:cNvSpPr txBox="1"/>
          <p:nvPr/>
        </p:nvSpPr>
        <p:spPr>
          <a:xfrm>
            <a:off x="1145798" y="3643314"/>
            <a:ext cx="3926268" cy="584775"/>
          </a:xfrm>
          <a:prstGeom prst="rect">
            <a:avLst/>
          </a:prstGeom>
          <a:noFill/>
        </p:spPr>
        <p:txBody>
          <a:bodyPr wrap="none" rtlCol="0">
            <a:spAutoFit/>
          </a:bodyPr>
          <a:lstStyle/>
          <a:p>
            <a:r>
              <a:rPr lang="en-US" sz="3200" b="1" dirty="0"/>
              <a:t>c)  Ethnic background.</a:t>
            </a:r>
          </a:p>
        </p:txBody>
      </p:sp>
      <p:sp>
        <p:nvSpPr>
          <p:cNvPr id="10" name="TextBox 9"/>
          <p:cNvSpPr txBox="1"/>
          <p:nvPr/>
        </p:nvSpPr>
        <p:spPr>
          <a:xfrm>
            <a:off x="1089334" y="3000372"/>
            <a:ext cx="1410964" cy="584775"/>
          </a:xfrm>
          <a:prstGeom prst="rect">
            <a:avLst/>
          </a:prstGeom>
          <a:noFill/>
        </p:spPr>
        <p:txBody>
          <a:bodyPr wrap="none" rtlCol="0">
            <a:spAutoFit/>
          </a:bodyPr>
          <a:lstStyle/>
          <a:p>
            <a:r>
              <a:rPr lang="en-US" sz="3200" b="1" dirty="0"/>
              <a:t>b)  Sex.</a:t>
            </a:r>
          </a:p>
        </p:txBody>
      </p:sp>
      <p:sp>
        <p:nvSpPr>
          <p:cNvPr id="11" name="TextBox 10"/>
          <p:cNvSpPr txBox="1"/>
          <p:nvPr/>
        </p:nvSpPr>
        <p:spPr>
          <a:xfrm>
            <a:off x="1071538" y="2344159"/>
            <a:ext cx="3167983" cy="584775"/>
          </a:xfrm>
          <a:prstGeom prst="rect">
            <a:avLst/>
          </a:prstGeom>
          <a:noFill/>
        </p:spPr>
        <p:txBody>
          <a:bodyPr wrap="none" rtlCol="0">
            <a:spAutoFit/>
          </a:bodyPr>
          <a:lstStyle/>
          <a:p>
            <a:r>
              <a:rPr lang="en-US" sz="3200" b="1" dirty="0"/>
              <a:t>a)  Family history.</a:t>
            </a:r>
          </a:p>
        </p:txBody>
      </p:sp>
    </p:spTree>
    <p:extLst>
      <p:ext uri="{BB962C8B-B14F-4D97-AF65-F5344CB8AC3E}">
        <p14:creationId xmlns:p14="http://schemas.microsoft.com/office/powerpoint/2010/main" val="304845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 grpId="0"/>
      <p:bldP spid="9" grpId="0"/>
      <p:bldP spid="10"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143000"/>
          </a:xfrm>
        </p:spPr>
        <p:txBody>
          <a:bodyPr>
            <a:normAutofit/>
          </a:bodyPr>
          <a:lstStyle/>
          <a:p>
            <a:pPr marL="571500" indent="-571500" algn="l" eaLnBrk="1" hangingPunct="1"/>
            <a:r>
              <a:rPr lang="en-US" sz="3200" b="1" dirty="0">
                <a:solidFill>
                  <a:srgbClr val="FF0000"/>
                </a:solidFill>
              </a:rPr>
              <a:t> </a:t>
            </a:r>
          </a:p>
        </p:txBody>
      </p:sp>
      <p:sp>
        <p:nvSpPr>
          <p:cNvPr id="84995" name="Rectangle 3"/>
          <p:cNvSpPr>
            <a:spLocks noGrp="1" noChangeArrowheads="1"/>
          </p:cNvSpPr>
          <p:nvPr>
            <p:ph idx="1"/>
          </p:nvPr>
        </p:nvSpPr>
        <p:spPr>
          <a:xfrm>
            <a:off x="985870" y="2303465"/>
            <a:ext cx="5943584" cy="696907"/>
          </a:xfrm>
        </p:spPr>
        <p:txBody>
          <a:bodyPr/>
          <a:lstStyle/>
          <a:p>
            <a:pPr marL="609600" indent="-609600" algn="just" eaLnBrk="1" hangingPunct="1">
              <a:buNone/>
            </a:pPr>
            <a:r>
              <a:rPr lang="en-US" b="1" dirty="0"/>
              <a:t>A)  Smoking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71538" y="4630175"/>
            <a:ext cx="3517630" cy="584775"/>
          </a:xfrm>
          <a:prstGeom prst="rect">
            <a:avLst/>
          </a:prstGeom>
          <a:noFill/>
        </p:spPr>
        <p:txBody>
          <a:bodyPr wrap="none" rtlCol="0">
            <a:spAutoFit/>
          </a:bodyPr>
          <a:lstStyle/>
          <a:p>
            <a:r>
              <a:rPr lang="en-US" sz="3200" b="1" dirty="0"/>
              <a:t>D)  Physical activity</a:t>
            </a:r>
            <a:r>
              <a:rPr lang="en-US" b="1" dirty="0"/>
              <a:t>.</a:t>
            </a:r>
          </a:p>
        </p:txBody>
      </p:sp>
      <p:sp>
        <p:nvSpPr>
          <p:cNvPr id="12" name="TextBox 11"/>
          <p:cNvSpPr txBox="1"/>
          <p:nvPr/>
        </p:nvSpPr>
        <p:spPr>
          <a:xfrm>
            <a:off x="1000100" y="3844357"/>
            <a:ext cx="3626121" cy="584775"/>
          </a:xfrm>
          <a:prstGeom prst="rect">
            <a:avLst/>
          </a:prstGeom>
          <a:noFill/>
        </p:spPr>
        <p:txBody>
          <a:bodyPr wrap="none" rtlCol="0">
            <a:spAutoFit/>
          </a:bodyPr>
          <a:lstStyle/>
          <a:p>
            <a:r>
              <a:rPr lang="en-US" sz="3200" b="1" dirty="0"/>
              <a:t>C)  High Cholesterol.</a:t>
            </a:r>
          </a:p>
        </p:txBody>
      </p:sp>
      <p:sp>
        <p:nvSpPr>
          <p:cNvPr id="13" name="TextBox 12"/>
          <p:cNvSpPr txBox="1"/>
          <p:nvPr/>
        </p:nvSpPr>
        <p:spPr>
          <a:xfrm>
            <a:off x="1000100" y="3058539"/>
            <a:ext cx="4195764" cy="584775"/>
          </a:xfrm>
          <a:prstGeom prst="rect">
            <a:avLst/>
          </a:prstGeom>
          <a:noFill/>
        </p:spPr>
        <p:txBody>
          <a:bodyPr wrap="none" rtlCol="0">
            <a:spAutoFit/>
          </a:bodyPr>
          <a:lstStyle/>
          <a:p>
            <a:r>
              <a:rPr lang="en-US" sz="3200" b="1" dirty="0"/>
              <a:t>B)  High blood pressure</a:t>
            </a:r>
            <a:r>
              <a:rPr lang="en-US" b="1" dirty="0"/>
              <a:t>.</a:t>
            </a:r>
          </a:p>
        </p:txBody>
      </p:sp>
      <p:sp>
        <p:nvSpPr>
          <p:cNvPr id="14" name="TextBox 13"/>
          <p:cNvSpPr txBox="1"/>
          <p:nvPr/>
        </p:nvSpPr>
        <p:spPr>
          <a:xfrm>
            <a:off x="428596" y="1571612"/>
            <a:ext cx="6193875" cy="584775"/>
          </a:xfrm>
          <a:prstGeom prst="rect">
            <a:avLst/>
          </a:prstGeom>
          <a:noFill/>
        </p:spPr>
        <p:txBody>
          <a:bodyPr wrap="none" rtlCol="0">
            <a:spAutoFit/>
          </a:bodyPr>
          <a:lstStyle/>
          <a:p>
            <a:r>
              <a:rPr lang="en-US" sz="3200" b="1" dirty="0"/>
              <a:t>2   Risk Factors that can be changed</a:t>
            </a:r>
            <a:endParaRPr lang="en-US" sz="3200" dirty="0"/>
          </a:p>
        </p:txBody>
      </p:sp>
      <p:sp>
        <p:nvSpPr>
          <p:cNvPr id="1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8147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 grpId="0"/>
      <p:bldP spid="12"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500050"/>
            <a:ext cx="8229600" cy="1143000"/>
          </a:xfrm>
        </p:spPr>
        <p:txBody>
          <a:bodyPr>
            <a:normAutofit/>
          </a:bodyPr>
          <a:lstStyle/>
          <a:p>
            <a:pPr marL="457200" indent="-457200" algn="l" eaLnBrk="1" hangingPunct="1"/>
            <a:r>
              <a:rPr lang="en-US" sz="3200" b="1" dirty="0">
                <a:solidFill>
                  <a:srgbClr val="FF0000"/>
                </a:solidFill>
              </a:rPr>
              <a:t> </a:t>
            </a:r>
          </a:p>
        </p:txBody>
      </p:sp>
      <p:sp>
        <p:nvSpPr>
          <p:cNvPr id="86019" name="Rectangle 3"/>
          <p:cNvSpPr>
            <a:spLocks noGrp="1" noChangeArrowheads="1"/>
          </p:cNvSpPr>
          <p:nvPr>
            <p:ph idx="1"/>
          </p:nvPr>
        </p:nvSpPr>
        <p:spPr>
          <a:xfrm>
            <a:off x="1000100" y="2314581"/>
            <a:ext cx="4572032" cy="757229"/>
          </a:xfrm>
        </p:spPr>
        <p:txBody>
          <a:bodyPr/>
          <a:lstStyle/>
          <a:p>
            <a:pPr marL="609600" indent="-609600" eaLnBrk="1" hangingPunct="1">
              <a:buNone/>
            </a:pPr>
            <a:r>
              <a:rPr lang="en-US" b="1" dirty="0"/>
              <a:t>a)  Obesity.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44864" y="3701481"/>
            <a:ext cx="3384260" cy="584775"/>
          </a:xfrm>
          <a:prstGeom prst="rect">
            <a:avLst/>
          </a:prstGeom>
          <a:noFill/>
        </p:spPr>
        <p:txBody>
          <a:bodyPr wrap="none" rtlCol="0">
            <a:spAutoFit/>
          </a:bodyPr>
          <a:lstStyle/>
          <a:p>
            <a:r>
              <a:rPr lang="en-US" sz="3200" b="1" dirty="0"/>
              <a:t>c)  Excessive stress</a:t>
            </a:r>
            <a:r>
              <a:rPr lang="en-US" b="1" dirty="0"/>
              <a:t>.</a:t>
            </a:r>
          </a:p>
        </p:txBody>
      </p:sp>
      <p:sp>
        <p:nvSpPr>
          <p:cNvPr id="9" name="TextBox 8"/>
          <p:cNvSpPr txBox="1"/>
          <p:nvPr/>
        </p:nvSpPr>
        <p:spPr>
          <a:xfrm>
            <a:off x="1000100" y="3058539"/>
            <a:ext cx="3786214" cy="584775"/>
          </a:xfrm>
          <a:prstGeom prst="rect">
            <a:avLst/>
          </a:prstGeom>
          <a:noFill/>
        </p:spPr>
        <p:txBody>
          <a:bodyPr wrap="square" rtlCol="0">
            <a:spAutoFit/>
          </a:bodyPr>
          <a:lstStyle/>
          <a:p>
            <a:r>
              <a:rPr lang="en-US" sz="3200" b="1" dirty="0"/>
              <a:t>b)  Diabetes.</a:t>
            </a:r>
          </a:p>
        </p:txBody>
      </p:sp>
      <p:sp>
        <p:nvSpPr>
          <p:cNvPr id="10" name="TextBox 9"/>
          <p:cNvSpPr txBox="1"/>
          <p:nvPr/>
        </p:nvSpPr>
        <p:spPr>
          <a:xfrm>
            <a:off x="642910" y="1558341"/>
            <a:ext cx="4159921" cy="584775"/>
          </a:xfrm>
          <a:prstGeom prst="rect">
            <a:avLst/>
          </a:prstGeom>
          <a:noFill/>
        </p:spPr>
        <p:txBody>
          <a:bodyPr wrap="none" rtlCol="0">
            <a:spAutoFit/>
          </a:bodyPr>
          <a:lstStyle/>
          <a:p>
            <a:r>
              <a:rPr lang="en-US" sz="3200" b="1" dirty="0"/>
              <a:t>3   Contributing factors </a:t>
            </a:r>
            <a:endParaRPr lang="en-US" sz="3200" dirty="0"/>
          </a:p>
        </p:txBody>
      </p:sp>
      <p:sp>
        <p:nvSpPr>
          <p:cNvPr id="11"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13570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en-US" sz="4000" b="1" u="sng" dirty="0">
                <a:solidFill>
                  <a:srgbClr val="FF0000"/>
                </a:solidFill>
              </a:rPr>
              <a:t>The Cardiovascular System</a:t>
            </a:r>
          </a:p>
        </p:txBody>
      </p:sp>
      <p:pic>
        <p:nvPicPr>
          <p:cNvPr id="87043" name="Picture 3" descr="TR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28800"/>
            <a:ext cx="35575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56349459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229600" cy="1092193"/>
          </a:xfrm>
        </p:spPr>
        <p:txBody>
          <a:bodyPr>
            <a:normAutofit/>
          </a:bodyPr>
          <a:lstStyle/>
          <a:p>
            <a:pPr marL="441325" indent="-441325">
              <a:buNone/>
            </a:pPr>
            <a:r>
              <a:rPr lang="en-US" b="1" dirty="0">
                <a:cs typeface="Times New Roman" pitchFamily="18" charset="0"/>
              </a:rPr>
              <a:t>1  The cardiovascular system consists of the    heart, blood, arteries, capillaries and veins.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43380"/>
            <a:ext cx="8648714"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coronary arteries are special arteries that </a:t>
            </a:r>
          </a:p>
          <a:p>
            <a:pPr marL="514350" indent="-514350"/>
            <a:r>
              <a:rPr lang="en-US" sz="3200" b="1" dirty="0">
                <a:cs typeface="Times New Roman" pitchFamily="18" charset="0"/>
              </a:rPr>
              <a:t>      supply blood to the heart muscles themselves.</a:t>
            </a:r>
            <a:endParaRPr lang="en-US" sz="3200" dirty="0"/>
          </a:p>
        </p:txBody>
      </p:sp>
      <p:sp>
        <p:nvSpPr>
          <p:cNvPr id="9" name="TextBox 8"/>
          <p:cNvSpPr txBox="1"/>
          <p:nvPr/>
        </p:nvSpPr>
        <p:spPr>
          <a:xfrm>
            <a:off x="71406" y="2428868"/>
            <a:ext cx="9331529" cy="1569660"/>
          </a:xfrm>
          <a:prstGeom prst="rect">
            <a:avLst/>
          </a:prstGeom>
          <a:noFill/>
        </p:spPr>
        <p:txBody>
          <a:bodyPr wrap="none" rtlCol="0">
            <a:spAutoFit/>
          </a:bodyPr>
          <a:lstStyle/>
          <a:p>
            <a:pPr marL="514350" indent="-514350"/>
            <a:r>
              <a:rPr lang="en-US" sz="3200" b="1" dirty="0">
                <a:cs typeface="Times New Roman" pitchFamily="18" charset="0"/>
              </a:rPr>
              <a:t>  2  The heart is a muscular organ, approximately </a:t>
            </a:r>
          </a:p>
          <a:p>
            <a:pPr marL="514350" indent="-514350"/>
            <a:r>
              <a:rPr lang="en-US" sz="3200" b="1" dirty="0">
                <a:cs typeface="Times New Roman" pitchFamily="18" charset="0"/>
              </a:rPr>
              <a:t>       the size of a fist, and is located in the thoracic </a:t>
            </a:r>
          </a:p>
          <a:p>
            <a:pPr marL="514350" indent="-514350"/>
            <a:r>
              <a:rPr lang="en-US" sz="3200" b="1" dirty="0">
                <a:cs typeface="Times New Roman" pitchFamily="18" charset="0"/>
              </a:rPr>
              <a:t>       cavity behind the sternum and between the lungs</a:t>
            </a:r>
            <a:r>
              <a:rPr lang="en-US" b="1" dirty="0">
                <a:cs typeface="Times New Roman" pitchFamily="18" charset="0"/>
              </a:rPr>
              <a:t>.</a:t>
            </a:r>
            <a:endParaRPr lang="en-US" dirty="0"/>
          </a:p>
        </p:txBody>
      </p:sp>
    </p:spTree>
    <p:extLst>
      <p:ext uri="{BB962C8B-B14F-4D97-AF65-F5344CB8AC3E}">
        <p14:creationId xmlns:p14="http://schemas.microsoft.com/office/powerpoint/2010/main" val="24718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687375"/>
          </a:xfrm>
        </p:spPr>
        <p:txBody>
          <a:bodyPr>
            <a:noAutofit/>
          </a:bodyPr>
          <a:lstStyle/>
          <a:p>
            <a:pPr>
              <a:buNone/>
            </a:pPr>
            <a:r>
              <a:rPr lang="en-US" b="1" dirty="0">
                <a:cs typeface="Times New Roman" pitchFamily="18" charset="0"/>
              </a:rPr>
              <a:t>1   The function of the heart is to pump blood.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786322"/>
            <a:ext cx="827938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A system of one-way valves keeps the blood </a:t>
            </a:r>
          </a:p>
          <a:p>
            <a:pPr marL="514350" indent="-514350"/>
            <a:r>
              <a:rPr lang="en-US" sz="3200" b="1" dirty="0">
                <a:cs typeface="Times New Roman" pitchFamily="18" charset="0"/>
              </a:rPr>
              <a:t>      flowing in the right direction and prevents it</a:t>
            </a:r>
          </a:p>
          <a:p>
            <a:pPr marL="514350" indent="-514350"/>
            <a:r>
              <a:rPr lang="en-US" sz="3200" b="1" dirty="0">
                <a:cs typeface="Times New Roman" pitchFamily="18" charset="0"/>
              </a:rPr>
              <a:t>      from flowing backwards.</a:t>
            </a:r>
            <a:endParaRPr lang="en-US" sz="3200" dirty="0"/>
          </a:p>
        </p:txBody>
      </p:sp>
      <p:sp>
        <p:nvSpPr>
          <p:cNvPr id="9" name="TextBox 8"/>
          <p:cNvSpPr txBox="1"/>
          <p:nvPr/>
        </p:nvSpPr>
        <p:spPr>
          <a:xfrm>
            <a:off x="500034" y="2857496"/>
            <a:ext cx="8201028"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right side receives, from the veins, the </a:t>
            </a:r>
          </a:p>
          <a:p>
            <a:pPr marL="514350" indent="-514350"/>
            <a:r>
              <a:rPr lang="en-US" sz="3200" b="1" dirty="0">
                <a:cs typeface="Times New Roman" pitchFamily="18" charset="0"/>
              </a:rPr>
              <a:t>      blood that has circulated through the body </a:t>
            </a:r>
          </a:p>
          <a:p>
            <a:pPr marL="514350" indent="-514350"/>
            <a:r>
              <a:rPr lang="en-US" sz="3200" b="1" dirty="0">
                <a:cs typeface="Times New Roman" pitchFamily="18" charset="0"/>
              </a:rPr>
              <a:t>      and pumps it to the lungs to be oxygenated </a:t>
            </a:r>
          </a:p>
          <a:p>
            <a:pPr marL="514350" indent="-514350"/>
            <a:r>
              <a:rPr lang="en-US" sz="3200" b="1" dirty="0">
                <a:cs typeface="Times New Roman" pitchFamily="18" charset="0"/>
              </a:rPr>
              <a:t>      once again.</a:t>
            </a:r>
            <a:endParaRPr lang="en-US" sz="3200" dirty="0"/>
          </a:p>
        </p:txBody>
      </p:sp>
      <p:sp>
        <p:nvSpPr>
          <p:cNvPr id="10" name="TextBox 9"/>
          <p:cNvSpPr txBox="1"/>
          <p:nvPr/>
        </p:nvSpPr>
        <p:spPr>
          <a:xfrm>
            <a:off x="500034" y="1428736"/>
            <a:ext cx="841910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The left side receives oxygenated blood from </a:t>
            </a:r>
          </a:p>
          <a:p>
            <a:pPr marL="514350" indent="-514350"/>
            <a:r>
              <a:rPr lang="en-US" sz="3200" b="1" dirty="0">
                <a:cs typeface="Times New Roman" pitchFamily="18" charset="0"/>
              </a:rPr>
              <a:t>      the lungs and pumps it to the body through </a:t>
            </a:r>
          </a:p>
          <a:p>
            <a:pPr marL="514350" indent="-514350"/>
            <a:r>
              <a:rPr lang="en-US" sz="3200" b="1" dirty="0">
                <a:cs typeface="Times New Roman" pitchFamily="18" charset="0"/>
              </a:rPr>
              <a:t>      the arteries.</a:t>
            </a:r>
            <a:endParaRPr lang="en-US" sz="3200" dirty="0"/>
          </a:p>
        </p:txBody>
      </p:sp>
    </p:spTree>
    <p:extLst>
      <p:ext uri="{BB962C8B-B14F-4D97-AF65-F5344CB8AC3E}">
        <p14:creationId xmlns:p14="http://schemas.microsoft.com/office/powerpoint/2010/main" val="9414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US" sz="4000" b="1" u="sng" dirty="0">
                <a:solidFill>
                  <a:srgbClr val="FF0000"/>
                </a:solidFill>
              </a:rPr>
              <a:t>Clinical Death</a:t>
            </a:r>
          </a:p>
        </p:txBody>
      </p:sp>
      <p:sp>
        <p:nvSpPr>
          <p:cNvPr id="90115" name="Rectangle 3"/>
          <p:cNvSpPr>
            <a:spLocks noGrp="1" noChangeArrowheads="1"/>
          </p:cNvSpPr>
          <p:nvPr>
            <p:ph idx="1"/>
          </p:nvPr>
        </p:nvSpPr>
        <p:spPr>
          <a:xfrm>
            <a:off x="228600" y="1600201"/>
            <a:ext cx="8686800" cy="2471742"/>
          </a:xfrm>
        </p:spPr>
        <p:txBody>
          <a:bodyPr>
            <a:normAutofit lnSpcReduction="10000"/>
          </a:bodyPr>
          <a:lstStyle/>
          <a:p>
            <a:pPr eaLnBrk="1" hangingPunct="1">
              <a:buNone/>
            </a:pPr>
            <a:r>
              <a:rPr lang="en-US" b="1" dirty="0"/>
              <a:t>1  Occurs when a patient is in respiratory arrest       (not breathing) or in cardiac arrest (heart not beating). The patient has a period of 4 to 6 minutes to be resuscitated without brain damage.</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000504"/>
            <a:ext cx="5750292" cy="584775"/>
          </a:xfrm>
          <a:prstGeom prst="rect">
            <a:avLst/>
          </a:prstGeom>
          <a:noFill/>
        </p:spPr>
        <p:txBody>
          <a:bodyPr wrap="none" rtlCol="0">
            <a:spAutoFit/>
          </a:bodyPr>
          <a:lstStyle/>
          <a:p>
            <a:r>
              <a:rPr lang="en-US" sz="3200" b="1" dirty="0"/>
              <a:t>2  Clinical death can be reversed.</a:t>
            </a:r>
          </a:p>
        </p:txBody>
      </p:sp>
    </p:spTree>
    <p:extLst>
      <p:ext uri="{BB962C8B-B14F-4D97-AF65-F5344CB8AC3E}">
        <p14:creationId xmlns:p14="http://schemas.microsoft.com/office/powerpoint/2010/main" val="367783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26971"/>
            <a:ext cx="8229600" cy="4893647"/>
          </a:xfrm>
          <a:prstGeom prst="rect">
            <a:avLst/>
          </a:prstGeom>
          <a:noFill/>
        </p:spPr>
        <p:txBody>
          <a:bodyPr wrap="square">
            <a:spAutoFit/>
          </a:bodyPr>
          <a:lstStyle/>
          <a:p>
            <a:pPr marL="258763" indent="-258763" algn="ctr">
              <a:lnSpc>
                <a:spcPct val="150000"/>
              </a:lnSpc>
              <a:defRPr/>
            </a:pPr>
            <a:r>
              <a:rPr lang="en-US" sz="4000" b="1" dirty="0">
                <a:latin typeface="+mj-lt"/>
                <a:cs typeface="Times New Roman" pitchFamily="18" charset="0"/>
              </a:rPr>
              <a:t> </a:t>
            </a:r>
            <a:r>
              <a:rPr lang="en-US" sz="4000" b="1" u="sng" dirty="0">
                <a:solidFill>
                  <a:srgbClr val="FF0000"/>
                </a:solidFill>
                <a:latin typeface="+mj-lt"/>
                <a:cs typeface="Times New Roman" pitchFamily="18" charset="0"/>
              </a:rPr>
              <a:t>Respiratory System</a:t>
            </a:r>
          </a:p>
          <a:p>
            <a:pPr marL="258763" indent="-258763" algn="ctr">
              <a:lnSpc>
                <a:spcPct val="150000"/>
              </a:lnSpc>
              <a:defRPr/>
            </a:pPr>
            <a:endParaRPr lang="en-US" sz="3600" b="1" u="sng" dirty="0">
              <a:solidFill>
                <a:srgbClr val="FF0000"/>
              </a:solidFill>
              <a:latin typeface="+mj-lt"/>
              <a:cs typeface="Times New Roman" pitchFamily="18" charset="0"/>
            </a:endParaRPr>
          </a:p>
          <a:p>
            <a:pPr algn="just">
              <a:lnSpc>
                <a:spcPct val="150000"/>
              </a:lnSpc>
              <a:defRPr/>
            </a:pPr>
            <a:r>
              <a:rPr lang="en-US" sz="3200" b="1" dirty="0"/>
              <a:t>In combination with the respiratory system, the circulatory system supplies the oxygen necessary for life, and eliminates carbon dioxide from the body.</a:t>
            </a:r>
            <a:endParaRPr lang="en-US" sz="3200" b="1" dirty="0">
              <a:latin typeface="Times New Roman" pitchFamily="18" charset="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8810598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4"/>
            <a:ext cx="8229600" cy="1139825"/>
          </a:xfrm>
        </p:spPr>
        <p:txBody>
          <a:bodyPr>
            <a:normAutofit/>
          </a:bodyPr>
          <a:lstStyle/>
          <a:p>
            <a:pPr eaLnBrk="1" hangingPunct="1"/>
            <a:r>
              <a:rPr lang="en-US" sz="4000" b="1" u="sng" dirty="0">
                <a:solidFill>
                  <a:srgbClr val="FF0000"/>
                </a:solidFill>
              </a:rPr>
              <a:t>Biological Death</a:t>
            </a:r>
          </a:p>
        </p:txBody>
      </p:sp>
      <p:sp>
        <p:nvSpPr>
          <p:cNvPr id="91139" name="Rectangle 3"/>
          <p:cNvSpPr>
            <a:spLocks noGrp="1" noChangeArrowheads="1"/>
          </p:cNvSpPr>
          <p:nvPr>
            <p:ph idx="1"/>
          </p:nvPr>
        </p:nvSpPr>
        <p:spPr>
          <a:xfrm>
            <a:off x="152400" y="1142984"/>
            <a:ext cx="8915400" cy="839783"/>
          </a:xfrm>
        </p:spPr>
        <p:txBody>
          <a:bodyPr/>
          <a:lstStyle/>
          <a:p>
            <a:pPr eaLnBrk="1" hangingPunct="1">
              <a:buNone/>
            </a:pPr>
            <a:r>
              <a:rPr lang="en-US" b="1" dirty="0"/>
              <a:t>1    The moment the brain cells begin to die.</a:t>
            </a:r>
          </a:p>
          <a:p>
            <a:pPr eaLnBrk="1" hangingPunct="1">
              <a:buFont typeface="Wingdings" pitchFamily="2" charset="2"/>
              <a:buNone/>
            </a:pPr>
            <a:endParaRPr lang="en-US"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1785926"/>
            <a:ext cx="6901248" cy="584775"/>
          </a:xfrm>
          <a:prstGeom prst="rect">
            <a:avLst/>
          </a:prstGeom>
          <a:noFill/>
        </p:spPr>
        <p:txBody>
          <a:bodyPr wrap="none" rtlCol="0">
            <a:spAutoFit/>
          </a:bodyPr>
          <a:lstStyle/>
          <a:p>
            <a:r>
              <a:rPr lang="en-US" sz="3200" b="1" dirty="0"/>
              <a:t>2    Biological death cannot be reversed</a:t>
            </a:r>
            <a:r>
              <a:rPr lang="en-US" b="1" dirty="0"/>
              <a:t>.</a:t>
            </a:r>
          </a:p>
        </p:txBody>
      </p:sp>
      <p:sp>
        <p:nvSpPr>
          <p:cNvPr id="9" name="TextBox 8"/>
          <p:cNvSpPr txBox="1"/>
          <p:nvPr/>
        </p:nvSpPr>
        <p:spPr>
          <a:xfrm>
            <a:off x="750388" y="2571744"/>
            <a:ext cx="8393644" cy="3539430"/>
          </a:xfrm>
          <a:prstGeom prst="rect">
            <a:avLst/>
          </a:prstGeom>
          <a:noFill/>
        </p:spPr>
        <p:txBody>
          <a:bodyPr wrap="none" rtlCol="0">
            <a:spAutoFit/>
          </a:bodyPr>
          <a:lstStyle/>
          <a:p>
            <a:r>
              <a:rPr lang="en-US" sz="3200" b="1" dirty="0">
                <a:cs typeface="Times New Roman" pitchFamily="18" charset="0"/>
              </a:rPr>
              <a:t>EXCEPTION: Cold-water </a:t>
            </a:r>
            <a:r>
              <a:rPr lang="en-US" sz="3200" b="1" dirty="0" err="1">
                <a:cs typeface="Times New Roman" pitchFamily="18" charset="0"/>
              </a:rPr>
              <a:t>drowning's</a:t>
            </a:r>
            <a:r>
              <a:rPr lang="en-US" sz="3200" b="1" dirty="0">
                <a:cs typeface="Times New Roman" pitchFamily="18" charset="0"/>
              </a:rPr>
              <a:t>. There have </a:t>
            </a:r>
          </a:p>
          <a:p>
            <a:r>
              <a:rPr lang="en-US" sz="3200" b="1" dirty="0">
                <a:cs typeface="Times New Roman" pitchFamily="18" charset="0"/>
              </a:rPr>
              <a:t>been cases of persons resuscitated one hour or </a:t>
            </a:r>
          </a:p>
          <a:p>
            <a:r>
              <a:rPr lang="en-US" sz="3200" b="1" dirty="0">
                <a:cs typeface="Times New Roman" pitchFamily="18" charset="0"/>
              </a:rPr>
              <a:t>more after cold-water drowning. In these cases, </a:t>
            </a:r>
          </a:p>
          <a:p>
            <a:r>
              <a:rPr lang="en-US" sz="3200" b="1" dirty="0">
                <a:cs typeface="Times New Roman" pitchFamily="18" charset="0"/>
              </a:rPr>
              <a:t>victims should receive prolonged resuscitative</a:t>
            </a:r>
          </a:p>
          <a:p>
            <a:r>
              <a:rPr lang="en-US" sz="3200" b="1" dirty="0">
                <a:cs typeface="Times New Roman" pitchFamily="18" charset="0"/>
              </a:rPr>
              <a:t>efforts. In a cold environment, a person should </a:t>
            </a:r>
          </a:p>
          <a:p>
            <a:r>
              <a:rPr lang="en-US" sz="3200" b="1" dirty="0">
                <a:cs typeface="Times New Roman" pitchFamily="18" charset="0"/>
              </a:rPr>
              <a:t>not be considered dead until the victim's body </a:t>
            </a:r>
          </a:p>
          <a:p>
            <a:r>
              <a:rPr lang="en-US" sz="3200" b="1" dirty="0">
                <a:cs typeface="Times New Roman" pitchFamily="18" charset="0"/>
              </a:rPr>
              <a:t>is warmed</a:t>
            </a:r>
            <a:endParaRPr lang="en-US" sz="3200" dirty="0"/>
          </a:p>
        </p:txBody>
      </p:sp>
    </p:spTree>
    <p:extLst>
      <p:ext uri="{BB962C8B-B14F-4D97-AF65-F5344CB8AC3E}">
        <p14:creationId xmlns:p14="http://schemas.microsoft.com/office/powerpoint/2010/main" val="337045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Signs of Certain Death</a:t>
            </a:r>
          </a:p>
        </p:txBody>
      </p:sp>
      <p:sp>
        <p:nvSpPr>
          <p:cNvPr id="135171" name="Rectangle 3"/>
          <p:cNvSpPr>
            <a:spLocks noGrp="1" noChangeArrowheads="1"/>
          </p:cNvSpPr>
          <p:nvPr>
            <p:ph idx="1"/>
          </p:nvPr>
        </p:nvSpPr>
        <p:spPr>
          <a:xfrm>
            <a:off x="228600" y="1295400"/>
            <a:ext cx="8686800" cy="1062030"/>
          </a:xfrm>
        </p:spPr>
        <p:txBody>
          <a:bodyPr rtlCol="0">
            <a:noAutofit/>
          </a:bodyPr>
          <a:lstStyle/>
          <a:p>
            <a:pPr marL="533400" indent="-533400" eaLnBrk="1" fontAlgn="auto" hangingPunct="1">
              <a:spcAft>
                <a:spcPts val="0"/>
              </a:spcAft>
              <a:buNone/>
              <a:defRPr/>
            </a:pPr>
            <a:r>
              <a:rPr lang="en-US" b="1" dirty="0">
                <a:cs typeface="Times New Roman" pitchFamily="18" charset="0"/>
              </a:rPr>
              <a:t>1   </a:t>
            </a:r>
            <a:r>
              <a:rPr lang="en-US" b="1" dirty="0" err="1">
                <a:cs typeface="Times New Roman" pitchFamily="18" charset="0"/>
              </a:rPr>
              <a:t>Lividity</a:t>
            </a:r>
            <a:r>
              <a:rPr lang="en-US" b="1" dirty="0">
                <a:cs typeface="Times New Roman" pitchFamily="18" charset="0"/>
              </a:rPr>
              <a:t> : The pooling of blood in the lower areas of the body.</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41943" y="3643314"/>
            <a:ext cx="9122562"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Decomposition : A decomposing body always </a:t>
            </a:r>
          </a:p>
          <a:p>
            <a:pPr marL="514350" indent="-514350"/>
            <a:r>
              <a:rPr lang="en-US" sz="3200" b="1" dirty="0">
                <a:cs typeface="Times New Roman" pitchFamily="18" charset="0"/>
              </a:rPr>
              <a:t>      produces a fetid odor. The rate of decomposition </a:t>
            </a:r>
          </a:p>
          <a:p>
            <a:pPr marL="514350" indent="-514350"/>
            <a:r>
              <a:rPr lang="en-US" sz="3200" b="1" dirty="0">
                <a:cs typeface="Times New Roman" pitchFamily="18" charset="0"/>
              </a:rPr>
              <a:t>      depends on a number of factors, primarily </a:t>
            </a:r>
          </a:p>
          <a:p>
            <a:pPr marL="514350" indent="-514350"/>
            <a:r>
              <a:rPr lang="en-US" sz="3200" b="1" dirty="0">
                <a:cs typeface="Times New Roman" pitchFamily="18" charset="0"/>
              </a:rPr>
              <a:t>      ambient temperature.</a:t>
            </a:r>
          </a:p>
        </p:txBody>
      </p:sp>
      <p:sp>
        <p:nvSpPr>
          <p:cNvPr id="9" name="TextBox 8"/>
          <p:cNvSpPr txBox="1"/>
          <p:nvPr/>
        </p:nvSpPr>
        <p:spPr>
          <a:xfrm>
            <a:off x="285720" y="2428868"/>
            <a:ext cx="903734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Rigor mortis : Stiffening of the body and limbs </a:t>
            </a:r>
          </a:p>
          <a:p>
            <a:pPr marL="514350" indent="-514350"/>
            <a:r>
              <a:rPr lang="en-US" sz="3200" b="1" dirty="0">
                <a:cs typeface="Times New Roman" pitchFamily="18" charset="0"/>
              </a:rPr>
              <a:t>      that occurs after death, usually within 4 – 10 hrs.</a:t>
            </a:r>
          </a:p>
        </p:txBody>
      </p:sp>
    </p:spTree>
    <p:extLst>
      <p:ext uri="{BB962C8B-B14F-4D97-AF65-F5344CB8AC3E}">
        <p14:creationId xmlns:p14="http://schemas.microsoft.com/office/powerpoint/2010/main" val="5337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3"/>
          <p:cNvSpPr txBox="1">
            <a:spLocks noChangeArrowheads="1"/>
          </p:cNvSpPr>
          <p:nvPr/>
        </p:nvSpPr>
        <p:spPr bwMode="auto">
          <a:xfrm>
            <a:off x="228600" y="1032571"/>
            <a:ext cx="868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r>
              <a:rPr lang="en-US" sz="3200" b="1" dirty="0">
                <a:latin typeface="+mn-lt"/>
                <a:cs typeface="Times New Roman" pitchFamily="18" charset="0"/>
              </a:rPr>
              <a:t>4   Other signs: mortal wounds such as decapitation, dismemberment, incineration, severe crushing injuries, etc.</a:t>
            </a:r>
          </a:p>
          <a:p>
            <a:pPr algn="just"/>
            <a:endParaRPr lang="en-US" sz="3200" b="1" dirty="0">
              <a:latin typeface="+mn-lt"/>
              <a:cs typeface="Times New Roman" pitchFamily="18" charset="0"/>
            </a:endParaRPr>
          </a:p>
          <a:p>
            <a:pPr algn="just"/>
            <a:endParaRPr lang="en-US" sz="32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714348" y="4214818"/>
            <a:ext cx="8177560" cy="1077218"/>
          </a:xfrm>
          <a:prstGeom prst="rect">
            <a:avLst/>
          </a:prstGeom>
          <a:noFill/>
        </p:spPr>
        <p:txBody>
          <a:bodyPr wrap="none" rtlCol="0">
            <a:spAutoFit/>
          </a:bodyPr>
          <a:lstStyle/>
          <a:p>
            <a:r>
              <a:rPr lang="en-US" sz="3200" b="1" dirty="0">
                <a:cs typeface="Times New Roman" pitchFamily="18" charset="0"/>
              </a:rPr>
              <a:t>Only a medical doctor can pronounce a person </a:t>
            </a:r>
          </a:p>
          <a:p>
            <a:pPr algn="ctr"/>
            <a:r>
              <a:rPr lang="en-US" sz="3200" b="1" dirty="0">
                <a:cs typeface="Times New Roman" pitchFamily="18" charset="0"/>
              </a:rPr>
              <a:t>officially dead.</a:t>
            </a:r>
            <a:endParaRPr lang="en-US" sz="3200" b="1" dirty="0"/>
          </a:p>
        </p:txBody>
      </p:sp>
    </p:spTree>
    <p:extLst>
      <p:ext uri="{BB962C8B-B14F-4D97-AF65-F5344CB8AC3E}">
        <p14:creationId xmlns:p14="http://schemas.microsoft.com/office/powerpoint/2010/main" val="815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fontScale="90000"/>
          </a:bodyPr>
          <a:lstStyle/>
          <a:p>
            <a:r>
              <a:rPr lang="en-US" b="1" u="sng" dirty="0">
                <a:solidFill>
                  <a:srgbClr val="FF0000"/>
                </a:solidFill>
                <a:cs typeface="Times New Roman" pitchFamily="18" charset="0"/>
              </a:rPr>
              <a:t>Cardiopulmonary Resuscitation(CPR)</a:t>
            </a:r>
            <a:endParaRPr lang="en-IN" u="sng" dirty="0">
              <a:solidFill>
                <a:srgbClr val="FF0000"/>
              </a:solidFill>
            </a:endParaRPr>
          </a:p>
        </p:txBody>
      </p:sp>
      <p:sp>
        <p:nvSpPr>
          <p:cNvPr id="3" name="Content Placeholder 2"/>
          <p:cNvSpPr>
            <a:spLocks noGrp="1"/>
          </p:cNvSpPr>
          <p:nvPr>
            <p:ph idx="1"/>
          </p:nvPr>
        </p:nvSpPr>
        <p:spPr>
          <a:xfrm>
            <a:off x="71406" y="857232"/>
            <a:ext cx="8229600" cy="1054097"/>
          </a:xfrm>
        </p:spPr>
        <p:txBody>
          <a:bodyPr>
            <a:normAutofit lnSpcReduction="10000"/>
          </a:bodyPr>
          <a:lstStyle/>
          <a:p>
            <a:pPr marL="539750" indent="-539750" algn="just">
              <a:buNone/>
              <a:defRPr/>
            </a:pPr>
            <a:r>
              <a:rPr lang="en-US" b="1" dirty="0">
                <a:cs typeface="Times New Roman" pitchFamily="18" charset="0"/>
              </a:rPr>
              <a:t>1 During respiratory arrest, the heart can   continue to pump for several minutes.</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06" y="2357430"/>
            <a:ext cx="9170267"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Once cardiac arrest occurs, circulation ceases and </a:t>
            </a:r>
          </a:p>
          <a:p>
            <a:pPr marL="514350" indent="-514350"/>
            <a:r>
              <a:rPr lang="en-US" sz="3200" b="1" dirty="0">
                <a:cs typeface="Times New Roman" pitchFamily="18" charset="0"/>
              </a:rPr>
              <a:t>      vital organs are deprived of oxygen.</a:t>
            </a:r>
          </a:p>
        </p:txBody>
      </p:sp>
      <p:sp>
        <p:nvSpPr>
          <p:cNvPr id="9" name="TextBox 8"/>
          <p:cNvSpPr txBox="1"/>
          <p:nvPr/>
        </p:nvSpPr>
        <p:spPr>
          <a:xfrm>
            <a:off x="121737" y="1785926"/>
            <a:ext cx="8307915" cy="584775"/>
          </a:xfrm>
          <a:prstGeom prst="rect">
            <a:avLst/>
          </a:prstGeom>
          <a:noFill/>
        </p:spPr>
        <p:txBody>
          <a:bodyPr wrap="none" rtlCol="0">
            <a:spAutoFit/>
          </a:bodyPr>
          <a:lstStyle/>
          <a:p>
            <a:r>
              <a:rPr lang="en-US" sz="3200" b="1" dirty="0">
                <a:cs typeface="Times New Roman" pitchFamily="18" charset="0"/>
              </a:rPr>
              <a:t>2   Respiratory arrest may lead to cardiac arrest</a:t>
            </a:r>
            <a:r>
              <a:rPr lang="en-US" b="1" dirty="0">
                <a:cs typeface="Times New Roman" pitchFamily="18" charset="0"/>
              </a:rPr>
              <a:t>. </a:t>
            </a:r>
          </a:p>
        </p:txBody>
      </p:sp>
      <p:sp>
        <p:nvSpPr>
          <p:cNvPr id="10" name="TextBox 9"/>
          <p:cNvSpPr txBox="1"/>
          <p:nvPr/>
        </p:nvSpPr>
        <p:spPr>
          <a:xfrm>
            <a:off x="71406" y="3429000"/>
            <a:ext cx="9143593"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When respiratory and cardiac arrest occur </a:t>
            </a:r>
          </a:p>
          <a:p>
            <a:pPr marL="514350" indent="-514350"/>
            <a:r>
              <a:rPr lang="en-US" sz="3200" b="1" dirty="0">
                <a:cs typeface="Times New Roman" pitchFamily="18" charset="0"/>
              </a:rPr>
              <a:t>      together, the patient is considered clinically dead</a:t>
            </a:r>
            <a:r>
              <a:rPr lang="en-US" b="1" dirty="0">
                <a:cs typeface="Times New Roman" pitchFamily="18" charset="0"/>
              </a:rPr>
              <a:t>.</a:t>
            </a:r>
            <a:endParaRPr lang="en-US" dirty="0"/>
          </a:p>
        </p:txBody>
      </p:sp>
      <p:sp>
        <p:nvSpPr>
          <p:cNvPr id="11" name="TextBox 10"/>
          <p:cNvSpPr txBox="1"/>
          <p:nvPr/>
        </p:nvSpPr>
        <p:spPr>
          <a:xfrm>
            <a:off x="71406" y="4500570"/>
            <a:ext cx="8886920" cy="1569660"/>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Within 4 to 6 minutes without circulation, brain </a:t>
            </a:r>
          </a:p>
          <a:p>
            <a:pPr marL="514350" indent="-514350"/>
            <a:r>
              <a:rPr lang="en-US" sz="3200" b="1" dirty="0">
                <a:cs typeface="Times New Roman" pitchFamily="18" charset="0"/>
              </a:rPr>
              <a:t>      damage will begin, and after 8 to 10 minutes, </a:t>
            </a:r>
          </a:p>
          <a:p>
            <a:pPr marL="514350" indent="-514350"/>
            <a:r>
              <a:rPr lang="en-US" sz="3200" b="1" dirty="0">
                <a:cs typeface="Times New Roman" pitchFamily="18" charset="0"/>
              </a:rPr>
              <a:t>      the damage is irreversible</a:t>
            </a:r>
            <a:r>
              <a:rPr lang="en-US" b="1" dirty="0">
                <a:cs typeface="Times New Roman" pitchFamily="18" charset="0"/>
              </a:rPr>
              <a:t>.</a:t>
            </a:r>
          </a:p>
        </p:txBody>
      </p:sp>
    </p:spTree>
    <p:extLst>
      <p:ext uri="{BB962C8B-B14F-4D97-AF65-F5344CB8AC3E}">
        <p14:creationId xmlns:p14="http://schemas.microsoft.com/office/powerpoint/2010/main" val="12433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a:bodyPr>
          <a:lstStyle/>
          <a:p>
            <a:pPr eaLnBrk="1" fontAlgn="auto" hangingPunct="1">
              <a:spcAft>
                <a:spcPts val="0"/>
              </a:spcAft>
              <a:defRPr/>
            </a:pPr>
            <a:r>
              <a:rPr lang="en-US" sz="4000" b="1" u="sng" dirty="0">
                <a:solidFill>
                  <a:srgbClr val="FF0000"/>
                </a:solidFill>
              </a:rPr>
              <a:t>CPR Methodology</a:t>
            </a:r>
          </a:p>
        </p:txBody>
      </p:sp>
      <p:sp>
        <p:nvSpPr>
          <p:cNvPr id="97283" name="Rectangle 3"/>
          <p:cNvSpPr>
            <a:spLocks noGrp="1" noChangeArrowheads="1"/>
          </p:cNvSpPr>
          <p:nvPr>
            <p:ph idx="1"/>
          </p:nvPr>
        </p:nvSpPr>
        <p:spPr>
          <a:xfrm>
            <a:off x="304800" y="1828801"/>
            <a:ext cx="8458200" cy="2528894"/>
          </a:xfrm>
        </p:spPr>
        <p:txBody>
          <a:bodyPr>
            <a:normAutofit lnSpcReduction="10000"/>
          </a:bodyPr>
          <a:lstStyle/>
          <a:p>
            <a:pPr marL="630238" indent="-630238" algn="just" eaLnBrk="1" hangingPunct="1">
              <a:buNone/>
            </a:pPr>
            <a:r>
              <a:rPr lang="en-US" b="1" dirty="0">
                <a:cs typeface="Times New Roman" pitchFamily="18" charset="0"/>
              </a:rPr>
              <a:t>1 CPR involves a combination of chest  compressions and artificial ventilations designed to revive a person and prevent biological death by mechanically keeping a person`s heart and lungs working.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415861"/>
            <a:ext cx="6705875" cy="584775"/>
          </a:xfrm>
          <a:prstGeom prst="rect">
            <a:avLst/>
          </a:prstGeom>
          <a:noFill/>
        </p:spPr>
        <p:txBody>
          <a:bodyPr wrap="none" rtlCol="0">
            <a:spAutoFit/>
          </a:bodyPr>
          <a:lstStyle/>
          <a:p>
            <a:r>
              <a:rPr lang="en-US" sz="3200" b="1" dirty="0"/>
              <a:t>2   CPR must begin as soon as possible</a:t>
            </a:r>
            <a:r>
              <a:rPr lang="en-US" b="1" dirty="0"/>
              <a:t>.</a:t>
            </a:r>
          </a:p>
        </p:txBody>
      </p:sp>
    </p:spTree>
    <p:extLst>
      <p:ext uri="{BB962C8B-B14F-4D97-AF65-F5344CB8AC3E}">
        <p14:creationId xmlns:p14="http://schemas.microsoft.com/office/powerpoint/2010/main" val="235008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28600"/>
            <a:ext cx="8229600" cy="1066800"/>
          </a:xfrm>
        </p:spPr>
        <p:txBody>
          <a:bodyPr>
            <a:normAutofit/>
          </a:bodyPr>
          <a:lstStyle/>
          <a:p>
            <a:pPr eaLnBrk="1" hangingPunct="1"/>
            <a:r>
              <a:rPr lang="en-US" sz="4000" b="1" u="sng" dirty="0">
                <a:solidFill>
                  <a:srgbClr val="FF0000"/>
                </a:solidFill>
              </a:rPr>
              <a:t>Preparing for CPR</a:t>
            </a:r>
          </a:p>
        </p:txBody>
      </p:sp>
      <p:sp>
        <p:nvSpPr>
          <p:cNvPr id="142339" name="Rectangle 3"/>
          <p:cNvSpPr>
            <a:spLocks noGrp="1" noChangeArrowheads="1"/>
          </p:cNvSpPr>
          <p:nvPr>
            <p:ph idx="1"/>
          </p:nvPr>
        </p:nvSpPr>
        <p:spPr>
          <a:xfrm>
            <a:off x="304800" y="1600200"/>
            <a:ext cx="8610600" cy="1685924"/>
          </a:xfrm>
        </p:spPr>
        <p:txBody>
          <a:bodyPr rtlCol="0">
            <a:normAutofit/>
          </a:bodyPr>
          <a:lstStyle/>
          <a:p>
            <a:pPr eaLnBrk="1" fontAlgn="auto" hangingPunct="1">
              <a:spcAft>
                <a:spcPts val="0"/>
              </a:spcAft>
              <a:buNone/>
              <a:defRPr/>
            </a:pPr>
            <a:r>
              <a:rPr lang="en-US" b="1" dirty="0"/>
              <a:t>1  No patient should undergo CPR until the need for resuscitation has been established by appropriate assessment.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368291"/>
            <a:ext cx="7925503" cy="1569660"/>
          </a:xfrm>
          <a:prstGeom prst="rect">
            <a:avLst/>
          </a:prstGeom>
          <a:noFill/>
        </p:spPr>
        <p:txBody>
          <a:bodyPr wrap="none" rtlCol="0">
            <a:spAutoFit/>
          </a:bodyPr>
          <a:lstStyle/>
          <a:p>
            <a:pPr marL="514350" indent="-514350">
              <a:buAutoNum type="arabicPlain" startAt="2"/>
            </a:pPr>
            <a:r>
              <a:rPr lang="en-US" sz="3200" b="1" dirty="0"/>
              <a:t>Before providing CPR you must determine </a:t>
            </a:r>
          </a:p>
          <a:p>
            <a:pPr marL="514350" indent="-514350"/>
            <a:r>
              <a:rPr lang="en-US" sz="3200" b="1" dirty="0"/>
              <a:t>      unresponsiveness, breathlessness and </a:t>
            </a:r>
          </a:p>
          <a:p>
            <a:pPr marL="514350" indent="-514350"/>
            <a:r>
              <a:rPr lang="en-US" sz="3200" b="1" dirty="0"/>
              <a:t>      </a:t>
            </a:r>
            <a:r>
              <a:rPr lang="en-US" sz="3200" b="1" dirty="0" err="1"/>
              <a:t>pulselessness</a:t>
            </a:r>
            <a:r>
              <a:rPr lang="en-US" sz="3200" b="1" dirty="0"/>
              <a:t>.</a:t>
            </a:r>
            <a:endParaRPr lang="en-US" dirty="0"/>
          </a:p>
        </p:txBody>
      </p:sp>
    </p:spTree>
    <p:extLst>
      <p:ext uri="{BB962C8B-B14F-4D97-AF65-F5344CB8AC3E}">
        <p14:creationId xmlns:p14="http://schemas.microsoft.com/office/powerpoint/2010/main" val="168096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1143000"/>
          </a:xfrm>
        </p:spPr>
        <p:txBody>
          <a:bodyPr>
            <a:normAutofit/>
          </a:bodyPr>
          <a:lstStyle/>
          <a:p>
            <a:pPr eaLnBrk="1" hangingPunct="1"/>
            <a:r>
              <a:rPr lang="en-US" sz="4000" b="1" u="sng" dirty="0">
                <a:solidFill>
                  <a:srgbClr val="FF0000"/>
                </a:solidFill>
              </a:rPr>
              <a:t>Preparing for CPR</a:t>
            </a:r>
          </a:p>
        </p:txBody>
      </p:sp>
      <p:sp>
        <p:nvSpPr>
          <p:cNvPr id="100355" name="Rectangle 3"/>
          <p:cNvSpPr>
            <a:spLocks noGrp="1" noChangeArrowheads="1"/>
          </p:cNvSpPr>
          <p:nvPr>
            <p:ph idx="1"/>
          </p:nvPr>
        </p:nvSpPr>
        <p:spPr>
          <a:xfrm>
            <a:off x="457200" y="1371600"/>
            <a:ext cx="8229600" cy="628640"/>
          </a:xfrm>
        </p:spPr>
        <p:txBody>
          <a:bodyPr>
            <a:normAutofit/>
          </a:bodyPr>
          <a:lstStyle/>
          <a:p>
            <a:pPr marL="609600" indent="-609600" eaLnBrk="1" hangingPunct="1">
              <a:buNone/>
            </a:pPr>
            <a:r>
              <a:rPr lang="en-US" b="1" dirty="0"/>
              <a:t>1   Establish unresponsiveness.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629851" y="4714884"/>
            <a:ext cx="2380395" cy="861774"/>
          </a:xfrm>
          <a:prstGeom prst="rect">
            <a:avLst/>
          </a:prstGeom>
          <a:noFill/>
        </p:spPr>
        <p:txBody>
          <a:bodyPr wrap="none" rtlCol="0">
            <a:spAutoFit/>
          </a:bodyPr>
          <a:lstStyle/>
          <a:p>
            <a:pPr marL="0" lvl="1"/>
            <a:r>
              <a:rPr lang="en-US" sz="3200" b="1" dirty="0"/>
              <a:t>B-  Breathing</a:t>
            </a:r>
          </a:p>
          <a:p>
            <a:endParaRPr lang="en-US" dirty="0"/>
          </a:p>
        </p:txBody>
      </p:sp>
      <p:sp>
        <p:nvSpPr>
          <p:cNvPr id="9" name="TextBox 8"/>
          <p:cNvSpPr txBox="1"/>
          <p:nvPr/>
        </p:nvSpPr>
        <p:spPr>
          <a:xfrm>
            <a:off x="2582858" y="4071942"/>
            <a:ext cx="1932132" cy="584775"/>
          </a:xfrm>
          <a:prstGeom prst="rect">
            <a:avLst/>
          </a:prstGeom>
          <a:noFill/>
        </p:spPr>
        <p:txBody>
          <a:bodyPr wrap="none" rtlCol="0">
            <a:spAutoFit/>
          </a:bodyPr>
          <a:lstStyle/>
          <a:p>
            <a:pPr marL="0" lvl="1"/>
            <a:r>
              <a:rPr lang="en-US" sz="3200" b="1" dirty="0"/>
              <a:t>A-  Airway</a:t>
            </a:r>
          </a:p>
        </p:txBody>
      </p:sp>
      <p:sp>
        <p:nvSpPr>
          <p:cNvPr id="10" name="TextBox 9"/>
          <p:cNvSpPr txBox="1"/>
          <p:nvPr/>
        </p:nvSpPr>
        <p:spPr>
          <a:xfrm>
            <a:off x="2583884" y="3429000"/>
            <a:ext cx="2547492" cy="584775"/>
          </a:xfrm>
          <a:prstGeom prst="rect">
            <a:avLst/>
          </a:prstGeom>
          <a:noFill/>
        </p:spPr>
        <p:txBody>
          <a:bodyPr wrap="none" rtlCol="0">
            <a:spAutoFit/>
          </a:bodyPr>
          <a:lstStyle/>
          <a:p>
            <a:pPr marL="0" lvl="1"/>
            <a:r>
              <a:rPr lang="en-US" sz="3200" b="1" dirty="0"/>
              <a:t>C-  Circulation</a:t>
            </a:r>
          </a:p>
        </p:txBody>
      </p:sp>
      <p:sp>
        <p:nvSpPr>
          <p:cNvPr id="11" name="TextBox 10"/>
          <p:cNvSpPr txBox="1"/>
          <p:nvPr/>
        </p:nvSpPr>
        <p:spPr>
          <a:xfrm>
            <a:off x="1643042" y="3929066"/>
            <a:ext cx="184731" cy="369332"/>
          </a:xfrm>
          <a:prstGeom prst="rect">
            <a:avLst/>
          </a:prstGeom>
          <a:noFill/>
        </p:spPr>
        <p:txBody>
          <a:bodyPr wrap="none" rtlCol="0">
            <a:spAutoFit/>
          </a:bodyPr>
          <a:lstStyle/>
          <a:p>
            <a:endParaRPr lang="en-US" dirty="0"/>
          </a:p>
        </p:txBody>
      </p:sp>
      <p:sp>
        <p:nvSpPr>
          <p:cNvPr id="12" name="TextBox 11"/>
          <p:cNvSpPr txBox="1"/>
          <p:nvPr/>
        </p:nvSpPr>
        <p:spPr>
          <a:xfrm>
            <a:off x="500034" y="2857496"/>
            <a:ext cx="2762295" cy="584775"/>
          </a:xfrm>
          <a:prstGeom prst="rect">
            <a:avLst/>
          </a:prstGeom>
          <a:noFill/>
        </p:spPr>
        <p:txBody>
          <a:bodyPr wrap="none" rtlCol="0">
            <a:spAutoFit/>
          </a:bodyPr>
          <a:lstStyle/>
          <a:p>
            <a:r>
              <a:rPr lang="en-US" sz="3200" b="1" dirty="0"/>
              <a:t>3   Check CAB`s</a:t>
            </a:r>
          </a:p>
        </p:txBody>
      </p:sp>
      <p:sp>
        <p:nvSpPr>
          <p:cNvPr id="13" name="TextBox 12"/>
          <p:cNvSpPr txBox="1"/>
          <p:nvPr/>
        </p:nvSpPr>
        <p:spPr>
          <a:xfrm>
            <a:off x="500034" y="2143116"/>
            <a:ext cx="3635547" cy="584775"/>
          </a:xfrm>
          <a:prstGeom prst="rect">
            <a:avLst/>
          </a:prstGeom>
          <a:noFill/>
        </p:spPr>
        <p:txBody>
          <a:bodyPr wrap="none" rtlCol="0">
            <a:spAutoFit/>
          </a:bodyPr>
          <a:lstStyle/>
          <a:p>
            <a:r>
              <a:rPr lang="en-US" sz="3200" b="1" dirty="0"/>
              <a:t>2   Activate the EMS</a:t>
            </a:r>
            <a:r>
              <a:rPr lang="en-US" b="1" dirty="0"/>
              <a:t>.</a:t>
            </a:r>
          </a:p>
        </p:txBody>
      </p:sp>
    </p:spTree>
    <p:extLst>
      <p:ext uri="{BB962C8B-B14F-4D97-AF65-F5344CB8AC3E}">
        <p14:creationId xmlns:p14="http://schemas.microsoft.com/office/powerpoint/2010/main" val="213325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8" grpId="0"/>
      <p:bldP spid="9" grpId="0"/>
      <p:bldP spid="10" grpId="0"/>
      <p:bldP spid="12"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r>
              <a:rPr lang="en-US" sz="4000" b="1" u="sng" dirty="0">
                <a:solidFill>
                  <a:srgbClr val="FF0000"/>
                </a:solidFill>
              </a:rPr>
              <a:t>CPR Chest compression</a:t>
            </a:r>
          </a:p>
        </p:txBody>
      </p:sp>
      <p:sp>
        <p:nvSpPr>
          <p:cNvPr id="101379" name="Rectangle 3"/>
          <p:cNvSpPr>
            <a:spLocks noGrp="1" noChangeArrowheads="1"/>
          </p:cNvSpPr>
          <p:nvPr>
            <p:ph idx="1"/>
          </p:nvPr>
        </p:nvSpPr>
        <p:spPr>
          <a:xfrm>
            <a:off x="228600" y="1447801"/>
            <a:ext cx="8458200" cy="2552703"/>
          </a:xfrm>
        </p:spPr>
        <p:txBody>
          <a:bodyPr/>
          <a:lstStyle/>
          <a:p>
            <a:pPr marL="0" indent="0" algn="just" eaLnBrk="1" hangingPunct="1">
              <a:buNone/>
            </a:pPr>
            <a:r>
              <a:rPr lang="en-US" dirty="0">
                <a:cs typeface="Times New Roman" pitchFamily="18" charset="0"/>
              </a:rPr>
              <a:t>	</a:t>
            </a:r>
            <a:r>
              <a:rPr lang="en-US" b="1" dirty="0">
                <a:cs typeface="Times New Roman" pitchFamily="18" charset="0"/>
              </a:rPr>
              <a:t>Chest compressions consist of rhythmic,        repeated pressure over the lower half of the sternum. When combined with artificial ventilation, it provides enough blood circulation to sustain life. Follow these steps: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63328" y="5214950"/>
            <a:ext cx="3237168" cy="584775"/>
          </a:xfrm>
          <a:prstGeom prst="rect">
            <a:avLst/>
          </a:prstGeom>
          <a:noFill/>
        </p:spPr>
        <p:txBody>
          <a:bodyPr wrap="none" rtlCol="0">
            <a:spAutoFit/>
          </a:bodyPr>
          <a:lstStyle/>
          <a:p>
            <a:r>
              <a:rPr lang="en-US" sz="3200" b="1" dirty="0">
                <a:cs typeface="Times New Roman" pitchFamily="18" charset="0"/>
              </a:rPr>
              <a:t>3   Get in position</a:t>
            </a:r>
            <a:r>
              <a:rPr lang="en-US" b="1" dirty="0">
                <a:cs typeface="Times New Roman" pitchFamily="18" charset="0"/>
              </a:rPr>
              <a:t>.</a:t>
            </a:r>
          </a:p>
        </p:txBody>
      </p:sp>
      <p:sp>
        <p:nvSpPr>
          <p:cNvPr id="9" name="TextBox 8"/>
          <p:cNvSpPr txBox="1"/>
          <p:nvPr/>
        </p:nvSpPr>
        <p:spPr>
          <a:xfrm>
            <a:off x="714348" y="4643446"/>
            <a:ext cx="5205912"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10" name="TextBox 9"/>
          <p:cNvSpPr txBox="1"/>
          <p:nvPr/>
        </p:nvSpPr>
        <p:spPr>
          <a:xfrm>
            <a:off x="714348" y="4071942"/>
            <a:ext cx="4025717" cy="584775"/>
          </a:xfrm>
          <a:prstGeom prst="rect">
            <a:avLst/>
          </a:prstGeom>
          <a:noFill/>
        </p:spPr>
        <p:txBody>
          <a:bodyPr wrap="none" rtlCol="0">
            <a:spAutoFit/>
          </a:bodyPr>
          <a:lstStyle/>
          <a:p>
            <a:r>
              <a:rPr lang="en-US" sz="3200" b="1" dirty="0">
                <a:cs typeface="Times New Roman" pitchFamily="18" charset="0"/>
              </a:rPr>
              <a:t>1   Position the Patient</a:t>
            </a:r>
            <a:endParaRPr lang="en-US" sz="3200" dirty="0"/>
          </a:p>
        </p:txBody>
      </p:sp>
    </p:spTree>
    <p:extLst>
      <p:ext uri="{BB962C8B-B14F-4D97-AF65-F5344CB8AC3E}">
        <p14:creationId xmlns:p14="http://schemas.microsoft.com/office/powerpoint/2010/main" val="32728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8" grpId="0"/>
      <p:bldP spid="9" grpId="0"/>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7176" y="428605"/>
            <a:ext cx="8229600" cy="642941"/>
          </a:xfrm>
        </p:spPr>
        <p:txBody>
          <a:bodyPr>
            <a:normAutofit/>
          </a:bodyPr>
          <a:lstStyle/>
          <a:p>
            <a:pPr lvl="1">
              <a:buNone/>
            </a:pPr>
            <a:r>
              <a:rPr lang="en-US" sz="3200" b="1" dirty="0"/>
              <a:t>4   Locate the </a:t>
            </a:r>
            <a:r>
              <a:rPr lang="en-US" sz="3200" b="1" dirty="0" err="1"/>
              <a:t>xiphoid</a:t>
            </a:r>
            <a:r>
              <a:rPr lang="en-US" sz="3200" b="1" dirty="0"/>
              <a:t> process.</a:t>
            </a:r>
          </a:p>
        </p:txBody>
      </p:sp>
      <p:pic>
        <p:nvPicPr>
          <p:cNvPr id="102404" name="Picture 5" descr="CHL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6" descr="Handpo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7" descr="Handpo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TextBox 9"/>
          <p:cNvSpPr txBox="1"/>
          <p:nvPr/>
        </p:nvSpPr>
        <p:spPr>
          <a:xfrm>
            <a:off x="571472" y="1714488"/>
            <a:ext cx="4307589" cy="584775"/>
          </a:xfrm>
          <a:prstGeom prst="rect">
            <a:avLst/>
          </a:prstGeom>
          <a:noFill/>
        </p:spPr>
        <p:txBody>
          <a:bodyPr wrap="none" rtlCol="0">
            <a:spAutoFit/>
          </a:bodyPr>
          <a:lstStyle/>
          <a:p>
            <a:pPr marL="0" lvl="1"/>
            <a:r>
              <a:rPr lang="en-US" sz="3200" b="1" dirty="0"/>
              <a:t>6   Position yours hands.</a:t>
            </a:r>
          </a:p>
        </p:txBody>
      </p:sp>
      <p:sp>
        <p:nvSpPr>
          <p:cNvPr id="11" name="TextBox 10"/>
          <p:cNvSpPr txBox="1"/>
          <p:nvPr/>
        </p:nvSpPr>
        <p:spPr>
          <a:xfrm>
            <a:off x="571472" y="1071546"/>
            <a:ext cx="5504648" cy="584775"/>
          </a:xfrm>
          <a:prstGeom prst="rect">
            <a:avLst/>
          </a:prstGeom>
          <a:noFill/>
        </p:spPr>
        <p:txBody>
          <a:bodyPr wrap="none" rtlCol="0">
            <a:spAutoFit/>
          </a:bodyPr>
          <a:lstStyle/>
          <a:p>
            <a:pPr marL="0" lvl="1"/>
            <a:r>
              <a:rPr lang="en-US" sz="3200" b="1" dirty="0"/>
              <a:t>5   Locate the compression site.</a:t>
            </a:r>
          </a:p>
        </p:txBody>
      </p:sp>
    </p:spTree>
    <p:extLst>
      <p:ext uri="{BB962C8B-B14F-4D97-AF65-F5344CB8AC3E}">
        <p14:creationId xmlns:p14="http://schemas.microsoft.com/office/powerpoint/2010/main" val="28493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0-#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additive="base">
                                        <p:cTn id="25" dur="500" fill="hold"/>
                                        <p:tgtEl>
                                          <p:spTgt spid="102406"/>
                                        </p:tgtEl>
                                        <p:attrNameLst>
                                          <p:attrName>ppt_x</p:attrName>
                                        </p:attrNameLst>
                                      </p:cBhvr>
                                      <p:tavLst>
                                        <p:tav tm="0">
                                          <p:val>
                                            <p:strVal val="#ppt_x"/>
                                          </p:val>
                                        </p:tav>
                                        <p:tav tm="100000">
                                          <p:val>
                                            <p:strVal val="#ppt_x"/>
                                          </p:val>
                                        </p:tav>
                                      </p:tavLst>
                                    </p:anim>
                                    <p:anim calcmode="lin" valueType="num">
                                      <p:cBhvr additive="base">
                                        <p:cTn id="26"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05"/>
                                        </p:tgtEl>
                                        <p:attrNameLst>
                                          <p:attrName>style.visibility</p:attrName>
                                        </p:attrNameLst>
                                      </p:cBhvr>
                                      <p:to>
                                        <p:strVal val="visible"/>
                                      </p:to>
                                    </p:set>
                                    <p:anim calcmode="lin" valueType="num">
                                      <p:cBhvr additive="base">
                                        <p:cTn id="37" dur="500" fill="hold"/>
                                        <p:tgtEl>
                                          <p:spTgt spid="102405"/>
                                        </p:tgtEl>
                                        <p:attrNameLst>
                                          <p:attrName>ppt_x</p:attrName>
                                        </p:attrNameLst>
                                      </p:cBhvr>
                                      <p:tavLst>
                                        <p:tav tm="0">
                                          <p:val>
                                            <p:strVal val="1+#ppt_w/2"/>
                                          </p:val>
                                        </p:tav>
                                        <p:tav tm="100000">
                                          <p:val>
                                            <p:strVal val="#ppt_x"/>
                                          </p:val>
                                        </p:tav>
                                      </p:tavLst>
                                    </p:anim>
                                    <p:anim calcmode="lin" valueType="num">
                                      <p:cBhvr additive="base">
                                        <p:cTn id="38"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304800" y="214290"/>
            <a:ext cx="8458200" cy="714380"/>
          </a:xfrm>
        </p:spPr>
        <p:txBody>
          <a:bodyPr rtlCol="0">
            <a:normAutofit/>
          </a:bodyPr>
          <a:lstStyle/>
          <a:p>
            <a:pPr algn="just">
              <a:buNone/>
              <a:defRPr/>
            </a:pPr>
            <a:r>
              <a:rPr lang="en-US" b="1" dirty="0">
                <a:cs typeface="Times New Roman" pitchFamily="18" charset="0"/>
              </a:rPr>
              <a:t>7   Position your shoulders.</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928662" y="4500570"/>
            <a:ext cx="6978000" cy="584775"/>
          </a:xfrm>
          <a:prstGeom prst="rect">
            <a:avLst/>
          </a:prstGeom>
          <a:noFill/>
        </p:spPr>
        <p:txBody>
          <a:bodyPr wrap="none" rtlCol="0">
            <a:spAutoFit/>
          </a:bodyPr>
          <a:lstStyle/>
          <a:p>
            <a:r>
              <a:rPr lang="en-US" sz="3200" b="1" dirty="0">
                <a:cs typeface="Times New Roman" pitchFamily="18" charset="0"/>
              </a:rPr>
              <a:t>c)   Count as you perform compressions.</a:t>
            </a:r>
          </a:p>
        </p:txBody>
      </p:sp>
      <p:sp>
        <p:nvSpPr>
          <p:cNvPr id="8" name="TextBox 7"/>
          <p:cNvSpPr txBox="1"/>
          <p:nvPr/>
        </p:nvSpPr>
        <p:spPr>
          <a:xfrm>
            <a:off x="928662" y="3429000"/>
            <a:ext cx="7776873" cy="1077218"/>
          </a:xfrm>
          <a:prstGeom prst="rect">
            <a:avLst/>
          </a:prstGeom>
          <a:noFill/>
        </p:spPr>
        <p:txBody>
          <a:bodyPr wrap="none" rtlCol="0">
            <a:spAutoFit/>
          </a:bodyPr>
          <a:lstStyle/>
          <a:p>
            <a:pPr marL="514350" indent="-514350">
              <a:buAutoNum type="alphaLcParenR" startAt="2"/>
            </a:pPr>
            <a:r>
              <a:rPr lang="en-US" sz="3200" b="1" dirty="0">
                <a:cs typeface="Times New Roman" pitchFamily="18" charset="0"/>
              </a:rPr>
              <a:t>However, do not lift or move your hands, </a:t>
            </a:r>
          </a:p>
          <a:p>
            <a:pPr marL="514350" indent="-514350"/>
            <a:r>
              <a:rPr lang="en-US" sz="3200" b="1" dirty="0">
                <a:cs typeface="Times New Roman" pitchFamily="18" charset="0"/>
              </a:rPr>
              <a:t>      or you will lose proper position. </a:t>
            </a:r>
          </a:p>
        </p:txBody>
      </p:sp>
      <p:sp>
        <p:nvSpPr>
          <p:cNvPr id="9" name="TextBox 8"/>
          <p:cNvSpPr txBox="1"/>
          <p:nvPr/>
        </p:nvSpPr>
        <p:spPr>
          <a:xfrm>
            <a:off x="928662" y="1500174"/>
            <a:ext cx="8266687" cy="2062103"/>
          </a:xfrm>
          <a:prstGeom prst="rect">
            <a:avLst/>
          </a:prstGeom>
          <a:noFill/>
        </p:spPr>
        <p:txBody>
          <a:bodyPr wrap="none" rtlCol="0">
            <a:spAutoFit/>
          </a:bodyPr>
          <a:lstStyle/>
          <a:p>
            <a:pPr marL="514350" indent="-514350">
              <a:buAutoNum type="alphaLcParenR"/>
            </a:pPr>
            <a:r>
              <a:rPr lang="en-US" sz="3200" b="1" dirty="0">
                <a:cs typeface="Times New Roman" pitchFamily="18" charset="0"/>
              </a:rPr>
              <a:t>Keeping your arms straight and your elbows </a:t>
            </a:r>
          </a:p>
          <a:p>
            <a:pPr marL="514350" indent="-514350"/>
            <a:r>
              <a:rPr lang="en-US" sz="3200" b="1" dirty="0">
                <a:cs typeface="Times New Roman" pitchFamily="18" charset="0"/>
              </a:rPr>
              <a:t>      locked, thrust straight downward from your </a:t>
            </a:r>
          </a:p>
          <a:p>
            <a:pPr marL="514350" indent="-514350"/>
            <a:r>
              <a:rPr lang="en-US" sz="3200" b="1" dirty="0">
                <a:cs typeface="Times New Roman" pitchFamily="18" charset="0"/>
              </a:rPr>
              <a:t>      shoulders. Release pressure completely </a:t>
            </a:r>
          </a:p>
          <a:p>
            <a:pPr marL="514350" indent="-514350"/>
            <a:r>
              <a:rPr lang="en-US" sz="3200" b="1" dirty="0">
                <a:cs typeface="Times New Roman" pitchFamily="18" charset="0"/>
              </a:rPr>
              <a:t>      after each compression</a:t>
            </a:r>
            <a:r>
              <a:rPr lang="en-US" b="1" dirty="0">
                <a:cs typeface="Times New Roman" pitchFamily="18" charset="0"/>
              </a:rPr>
              <a:t>. </a:t>
            </a:r>
          </a:p>
        </p:txBody>
      </p:sp>
      <p:sp>
        <p:nvSpPr>
          <p:cNvPr id="10" name="TextBox 9"/>
          <p:cNvSpPr txBox="1"/>
          <p:nvPr/>
        </p:nvSpPr>
        <p:spPr>
          <a:xfrm>
            <a:off x="285720" y="857232"/>
            <a:ext cx="5577168" cy="584775"/>
          </a:xfrm>
          <a:prstGeom prst="rect">
            <a:avLst/>
          </a:prstGeom>
          <a:noFill/>
        </p:spPr>
        <p:txBody>
          <a:bodyPr wrap="none" rtlCol="0">
            <a:spAutoFit/>
          </a:bodyPr>
          <a:lstStyle/>
          <a:p>
            <a:r>
              <a:rPr lang="en-US" sz="3200" b="1" dirty="0">
                <a:cs typeface="Times New Roman" pitchFamily="18" charset="0"/>
              </a:rPr>
              <a:t>8   Perform Chest compressions</a:t>
            </a:r>
            <a:r>
              <a:rPr lang="en-US" b="1" dirty="0">
                <a:cs typeface="Times New Roman" pitchFamily="18" charset="0"/>
              </a:rPr>
              <a:t>.</a:t>
            </a:r>
          </a:p>
        </p:txBody>
      </p:sp>
    </p:spTree>
    <p:extLst>
      <p:ext uri="{BB962C8B-B14F-4D97-AF65-F5344CB8AC3E}">
        <p14:creationId xmlns:p14="http://schemas.microsoft.com/office/powerpoint/2010/main" val="1533775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1631</TotalTime>
  <Words>5483</Words>
  <Application>Microsoft Office PowerPoint</Application>
  <PresentationFormat>On-screen Show (4:3)</PresentationFormat>
  <Paragraphs>841</Paragraphs>
  <Slides>124</Slides>
  <Notes>1</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PowerPoint Presentation</vt:lpstr>
      <vt:lpstr>Objectives</vt:lpstr>
      <vt:lpstr>Objectives</vt:lpstr>
      <vt:lpstr>The Respiratory System</vt:lpstr>
      <vt:lpstr>PowerPoint Presentation</vt:lpstr>
      <vt:lpstr>The Respiratory System</vt:lpstr>
      <vt:lpstr>PowerPoint Presentation</vt:lpstr>
      <vt:lpstr>PowerPoint Presentation</vt:lpstr>
      <vt:lpstr>PowerPoint Presentation</vt:lpstr>
      <vt:lpstr>Breathing</vt:lpstr>
      <vt:lpstr>PowerPoint Presentation</vt:lpstr>
      <vt:lpstr>PowerPoint Presentation</vt:lpstr>
      <vt:lpstr>Cyanosis  </vt:lpstr>
      <vt:lpstr>PowerPoint Presentation</vt:lpstr>
      <vt:lpstr> Cyanosis can be more easily noticed  </vt:lpstr>
      <vt:lpstr>Techniques for Opening the Airway </vt:lpstr>
      <vt:lpstr>Head -Tilt Chin - Lift</vt:lpstr>
      <vt:lpstr> Procedure </vt:lpstr>
      <vt:lpstr>PowerPoint Presentation</vt:lpstr>
      <vt:lpstr>Important precautions: </vt:lpstr>
      <vt:lpstr> Important precautions: </vt:lpstr>
      <vt:lpstr>Jaw Thrust</vt:lpstr>
      <vt:lpstr> Procedure </vt:lpstr>
      <vt:lpstr>Jaw thrust</vt:lpstr>
      <vt:lpstr>Jaw thrust</vt:lpstr>
      <vt:lpstr>Artificial Ventilation  (Rescue Breathing)</vt:lpstr>
      <vt:lpstr>PowerPoint Presentation</vt:lpstr>
      <vt:lpstr>Artificial Ventilation  (Rescue Breathing)</vt:lpstr>
      <vt:lpstr>Breathing rates and duration</vt:lpstr>
      <vt:lpstr>Hazards to Rescuers</vt:lpstr>
      <vt:lpstr>Gastric Distention</vt:lpstr>
      <vt:lpstr>PowerPoint Presentation</vt:lpstr>
      <vt:lpstr>PowerPoint Presentation</vt:lpstr>
      <vt:lpstr> When gastric distention presents… </vt:lpstr>
      <vt:lpstr>Recovery Position:</vt:lpstr>
      <vt:lpstr>  Do not move the patient into the recovery position if you suspect trauma or C-spine (cervical spine) injury.  </vt:lpstr>
      <vt:lpstr>PowerPoint Presentation</vt:lpstr>
      <vt:lpstr>Mouth-to-Mask Ventilation </vt:lpstr>
      <vt:lpstr>PowerPoint Presentation</vt:lpstr>
      <vt:lpstr>Mouth-to-Mask Ventilation Procedure</vt:lpstr>
      <vt:lpstr>Mouth-to-Mask Ventilation Procedure</vt:lpstr>
      <vt:lpstr>Mouth-to-Barrier Ventilation</vt:lpstr>
      <vt:lpstr>Mouth-to-Barrier Ventilation Procedure</vt:lpstr>
      <vt:lpstr>Mouth-to-Mouth Ventilation </vt:lpstr>
      <vt:lpstr>PowerPoint Presentation</vt:lpstr>
      <vt:lpstr>Mouth-to-Mouth Ventilation Procedure</vt:lpstr>
      <vt:lpstr>Stoma Patients</vt:lpstr>
      <vt:lpstr>PowerPoint Presentation</vt:lpstr>
      <vt:lpstr> Foreign Body Airway Obstruction (FBAO)</vt:lpstr>
      <vt:lpstr>Airway Obstruction</vt:lpstr>
      <vt:lpstr>Causes of Airway Obstruction</vt:lpstr>
      <vt:lpstr>Causes of Airway Obstruction</vt:lpstr>
      <vt:lpstr>Causes of Airway Obstruction</vt:lpstr>
      <vt:lpstr>Recognizing FBAO</vt:lpstr>
      <vt:lpstr>Partial Air Obstruction</vt:lpstr>
      <vt:lpstr>With poor air exchange</vt:lpstr>
      <vt:lpstr>Complete Airway Obstruction</vt:lpstr>
      <vt:lpstr>PowerPoint Presentation</vt:lpstr>
      <vt:lpstr>Managing FBAO in Adults and Children</vt:lpstr>
      <vt:lpstr>Managing FBAO in Adults and Children</vt:lpstr>
      <vt:lpstr>PowerPoint Presentation</vt:lpstr>
      <vt:lpstr>Managing FBAO in  Children</vt:lpstr>
      <vt:lpstr>Abdominal Thrusts — Responsive Adult or Child (Patient Standing or Sitting)</vt:lpstr>
      <vt:lpstr>PowerPoint Presentation</vt:lpstr>
      <vt:lpstr>PowerPoint Presentation</vt:lpstr>
      <vt:lpstr>PowerPoint Presentation</vt:lpstr>
      <vt:lpstr>PowerPoint Presentation</vt:lpstr>
      <vt:lpstr>Chest Thrusts — Pregnant or Obese Responsive Adult (Patient Standing or Sitting)</vt:lpstr>
      <vt:lpstr>PowerPoint Presentation</vt:lpstr>
      <vt:lpstr>Chest thrusts-Pregnant or Obese Responsive Adult </vt:lpstr>
      <vt:lpstr>Managing FBAO in Infants</vt:lpstr>
      <vt:lpstr>PowerPoint Presentation</vt:lpstr>
      <vt:lpstr>Removing FBAO in Conscious Infant</vt:lpstr>
      <vt:lpstr>PowerPoint Presentation</vt:lpstr>
      <vt:lpstr>PowerPoint Presentation</vt:lpstr>
      <vt:lpstr>PowerPoint Presentation</vt:lpstr>
      <vt:lpstr>Removing FBAO in Unconscious Infant</vt:lpstr>
      <vt:lpstr>Managing FBAO in Infants</vt:lpstr>
      <vt:lpstr>Chain of Survival</vt:lpstr>
      <vt:lpstr>Chain of Survival</vt:lpstr>
      <vt:lpstr>PowerPoint Presentation</vt:lpstr>
      <vt:lpstr>PowerPoint Presentation</vt:lpstr>
      <vt:lpstr>Heart Attack Risk Factors</vt:lpstr>
      <vt:lpstr> </vt:lpstr>
      <vt:lpstr> </vt:lpstr>
      <vt:lpstr>The Cardiovascular System</vt:lpstr>
      <vt:lpstr>PowerPoint Presentation</vt:lpstr>
      <vt:lpstr>PowerPoint Presentation</vt:lpstr>
      <vt:lpstr>Clinical Death</vt:lpstr>
      <vt:lpstr>Biological Death</vt:lpstr>
      <vt:lpstr>Signs of Certain Death</vt:lpstr>
      <vt:lpstr>PowerPoint Presentation</vt:lpstr>
      <vt:lpstr>Cardiopulmonary Resuscitation(CPR)</vt:lpstr>
      <vt:lpstr>CPR Methodology</vt:lpstr>
      <vt:lpstr>Preparing for CPR</vt:lpstr>
      <vt:lpstr>Preparing for CPR</vt:lpstr>
      <vt:lpstr>CPR Chest compression</vt:lpstr>
      <vt:lpstr>PowerPoint Presentation</vt:lpstr>
      <vt:lpstr>PowerPoint Presentation</vt:lpstr>
      <vt:lpstr>PowerPoint Presentation</vt:lpstr>
      <vt:lpstr>Adult CPR Summary – 9 years and older</vt:lpstr>
      <vt:lpstr>PowerPoint Presentation</vt:lpstr>
      <vt:lpstr>Steps for Child &amp; infant CPR</vt:lpstr>
      <vt:lpstr>PowerPoint Presentation</vt:lpstr>
      <vt:lpstr>PowerPoint Presentation</vt:lpstr>
      <vt:lpstr>PowerPoint Presentation</vt:lpstr>
      <vt:lpstr>Infant CPR Summary   1 year old and under</vt:lpstr>
      <vt:lpstr>Signs of Successful CPR</vt:lpstr>
      <vt:lpstr>Signs of Successful CPR</vt:lpstr>
      <vt:lpstr>When not to begin CPR</vt:lpstr>
      <vt:lpstr>Complication caused by CPR</vt:lpstr>
      <vt:lpstr>PNEUMOTHORAX</vt:lpstr>
      <vt:lpstr>PNEUMOTHORAX</vt:lpstr>
      <vt:lpstr>Mistakes in performing CPR</vt:lpstr>
      <vt:lpstr>Mistakes in performing CPR</vt:lpstr>
      <vt:lpstr>PowerPoint Presentation</vt:lpstr>
      <vt:lpstr>Interrupting CPR</vt:lpstr>
      <vt:lpstr>PowerPoint Presentation</vt:lpstr>
      <vt:lpstr>PowerPoint Presentation</vt:lpstr>
      <vt:lpstr>Objectives</vt:lpstr>
      <vt:lpstr>Objectives</vt:lpstr>
      <vt:lpstr>PowerPoint Presentation</vt:lpstr>
      <vt:lpstr>Finger Sweep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Anand</dc:creator>
  <cp:lastModifiedBy>NDRF MEDICAL</cp:lastModifiedBy>
  <cp:revision>170</cp:revision>
  <dcterms:created xsi:type="dcterms:W3CDTF">2006-08-16T00:00:00Z</dcterms:created>
  <dcterms:modified xsi:type="dcterms:W3CDTF">2025-12-19T12:09:43Z</dcterms:modified>
</cp:coreProperties>
</file>