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80" r:id="rId9"/>
    <p:sldId id="262" r:id="rId10"/>
    <p:sldId id="263" r:id="rId11"/>
    <p:sldId id="264" r:id="rId12"/>
    <p:sldId id="265" r:id="rId13"/>
    <p:sldId id="28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1BD71-4DA9-41BF-BB6D-1F4E24568788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921CA-4C3A-4F27-908A-E75221B5E4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585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slow cardiac rhythms and their clinical implications.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Occurs at AV node level; often transient.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Serious form, usually requires pacing.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Life-threatening; needs immediate pacing.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Protective backup mechanism when SA node fails.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Occurs when higher pacemakers fail.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Relate ECG findings to clinical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common underlying causes.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treatment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and transition to next module on heart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Define and introduce bradyarrhythmia.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Organize main bradyarrhythmia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Often benign, may occur in athletes or during sleep.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960C70-AFB9-452E-B3CA-E881737E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BAD9F41-1D16-47E2-4B1E-CFA5D9B6B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971146D-8E13-43A9-CCBC-51AB02232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B79F1D-C1DE-9F0A-CE66-365EC5249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1230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 between sinus arrest and pause.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FF00A4-7024-F562-EA2D-A77549B5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0F18C88-1FB8-1678-BE4E-0ED0E3F03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37B8435-4554-5C61-62B4-875F45BE0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 between pause and arrest.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CE5B15-1D9F-71A7-02CA-065186200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7601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general concept of AV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Typically benign; may occur with medications or vagal tone.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E94B61-8693-8C1E-8BC0-B2DB167BB0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38863" y="0"/>
            <a:ext cx="1505137" cy="13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dirty="0"/>
              <a:t>ब्रैडीएरिथमिया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5B2722-BE69-E25A-A76B-DB41E863087B}"/>
              </a:ext>
            </a:extLst>
          </p:cNvPr>
          <p:cNvSpPr>
            <a:spLocks noGrp="1"/>
          </p:cNvSpPr>
          <p:nvPr/>
        </p:nvSpPr>
        <p:spPr>
          <a:xfrm>
            <a:off x="2298700" y="1082675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पाठ -15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42100" y="5558118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फर्स्ट-डिग्री एवी ब्लॉक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पीआर अंतराल &gt;0.20 सेकंड
• क्यूआरएस के बाद सभी पी तरंगें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4A9510-FFDF-E1CD-D9F3-21B38FA3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5" y="2780144"/>
            <a:ext cx="7675418" cy="36968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473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दूसरी डिग्री एवी ब्लॉक (मोबिट्ज़ </a:t>
            </a:r>
            <a:r>
              <a:rPr lang="en-IN" dirty="0"/>
              <a:t>I - </a:t>
            </a:r>
            <a:r>
              <a:rPr lang="hi-IN" dirty="0"/>
              <a:t>वेनकेबैक)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पीआर अंतराल उत्तरोत्तर लंबा होता जाता है जब तक कि एक बीट नहीं गिर जाती है
• नियमित रूप से अनियमित लय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237955-5C30-1BD2-804B-18CF97E7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2" y="3315854"/>
            <a:ext cx="7656945" cy="3161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47527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दूसरी डिग्री एवी ब्लॉक </a:t>
            </a:r>
            <a:r>
              <a:rPr lang="en-IN" dirty="0"/>
              <a:t/>
            </a:r>
            <a:br>
              <a:rPr lang="en-IN" dirty="0"/>
            </a:br>
            <a:r>
              <a:rPr lang="hi-IN" dirty="0"/>
              <a:t>(मोबिट्ज़ </a:t>
            </a:r>
            <a:r>
              <a:rPr lang="en-IN" dirty="0"/>
              <a:t>II)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5" y="1600200"/>
            <a:ext cx="8446655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गिराए गए क्यूआरएस के साथ लगातार पीआर अंतराल
• ब्लॉक को पूरा करने के लिए प्रगति हो सकती है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A166F8-43BD-B8E8-E5DC-CE96BF93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8" y="3160280"/>
            <a:ext cx="8072582" cy="31507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850EAD-AC71-D12B-E2CB-23D046460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655"/>
            <a:ext cx="784167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473" cy="1143000"/>
          </a:xfrm>
        </p:spPr>
        <p:txBody>
          <a:bodyPr/>
          <a:lstStyle/>
          <a:p>
            <a:r>
              <a:rPr lang="hi-IN" dirty="0"/>
              <a:t>थर्ड-डिग्री (पूर्ण) एवी ब्लॉक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P </a:t>
            </a:r>
            <a:r>
              <a:rPr lang="hi-IN" dirty="0"/>
              <a:t>तरंगों और </a:t>
            </a:r>
            <a:r>
              <a:rPr lang="en-IN" dirty="0"/>
              <a:t>QRS </a:t>
            </a:r>
            <a:r>
              <a:rPr lang="hi-IN" dirty="0"/>
              <a:t>के बीच कोई संबंध नहीं
• स्वतंत्र आलिंद और वेंट्रिकुलर गतिविधि</a:t>
            </a:r>
            <a:endParaRPr dirty="0"/>
          </a:p>
        </p:txBody>
      </p:sp>
      <p:pic>
        <p:nvPicPr>
          <p:cNvPr id="2050" name="Picture 2" descr="92 Third Degree Heart Block Royalty-Free Images, Stock Photos &amp; Pictures |  Shutterstock">
            <a:extLst>
              <a:ext uri="{FF2B5EF4-FFF2-40B4-BE49-F238E27FC236}">
                <a16:creationId xmlns:a16="http://schemas.microsoft.com/office/drawing/2014/main" xmlns="" id="{16735F51-ABA5-A4E0-0D20-0B31DC9D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6" y="2889827"/>
            <a:ext cx="7085446" cy="31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जंक्शनल एस्केप रिदम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45" y="17295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एवी नोड के पास उत्पन्न होता है
• दर 40-60 बीपीएम
• उलटी या अनुपस्थित पी तरंगें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D97BFB3-50A2-FE6C-29BB-EAE27269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5" y="3636676"/>
            <a:ext cx="7873999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वेंट्रिकुलर एस्केप रिदम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08" y="12803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निलय से उत्पन्न होता है
• वाइड क्यूआरएस, दर 20-40 बीपीएम</a:t>
            </a:r>
            <a:endParaRPr dirty="0"/>
          </a:p>
        </p:txBody>
      </p:sp>
      <p:pic>
        <p:nvPicPr>
          <p:cNvPr id="4098" name="Picture 2" descr="1+ Hundred Ventricular Escape Royalty-Free Images, Stock Photos &amp; Pictures  | Shutterstock">
            <a:extLst>
              <a:ext uri="{FF2B5EF4-FFF2-40B4-BE49-F238E27FC236}">
                <a16:creationId xmlns:a16="http://schemas.microsoft.com/office/drawing/2014/main" xmlns="" id="{FBC6CA45-79CC-40F2-BDE8-2FED57DF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512291"/>
            <a:ext cx="7629236" cy="32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लक्षण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चक्कर आना
•थकावट
•मूर्छा
• हाइपोटेंशन
• गंभीर मामलों में: कार्डियक अरेस्ट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कारण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वेगस स्वर में वृद्धि
• मायोकार्डियल रोधगलन
•हाइपोथायरायडिज्म
• इलेक्ट्रोलाइट असंतुलन
• दवाएं (बीटा-ब्लॉकर्स, डिगॉक्सिन)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मैनेजमेंट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लक्षणों और हेमोडायनामिक स्थिरता का आकलन करें
• रोगसूचक मंदनाड़ी के लिए एट्रोपिन
• गंभीर होने पर अस्थायी गति
• अंतर्निहित कारण का इलाज करें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सीखने के उद्देश्य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इस मॉड्यूल के अंत तक, आप निम्न में सक्षम होंगे:</a:t>
            </a:r>
            <a:endParaRPr lang="en-IN" dirty="0"/>
          </a:p>
          <a:p>
            <a:pPr marL="0" indent="0">
              <a:buNone/>
            </a:pPr>
            <a:r>
              <a:rPr lang="hi-IN" dirty="0"/>
              <a:t>• ब्रैडीयरिथमिया को परिभाषित करें और इसके तंत्र को समझें
• ब्रैडीएरिथमिया के सामान्य प्रकारों को पहचानें
• विशेषता ईसीजी पैटर्न की पहचान करें
• ब्रैडीएरिथमिया के लिए प्रबंधन सिद्धांतों को समझें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मंदता की गति धीमी गति से आवेग पीढ़ी या चालन ब्लॉक के परिणामस्वरूप होता है
• ईसीजी प्रकार और गंभीरता की पहचान करने में मदद करता है
• शीघ्र पहचान जटिलताओं को रोकती है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075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परिचय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ब्रैडीरिथमिया धीमी गति से आवेग उत्पादन या चालन के कारण हृदय गति &lt;60 बीपीएम को संदर्भित करता है।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वर्गीकरण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lang="hi-IN" dirty="0"/>
              <a:t>साइनस ब्रैडीकार्डिया
2. साइनस अरेस्ट/साइनस पॉज
3. एट्रियोवेंट्रिकुलर (एवी) ब्लॉक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दर &lt;60 बीपीएम
• प्रत्येक क्यूआरएस से पहले पी लहर
• सामान्य आकृति विज्ञान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5A60B7-27A4-11A6-81CE-5BCD8EEC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93CE2-5197-F6FE-F615-56E49757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</a:t>
            </a:r>
            <a:endParaRPr dirty="0"/>
          </a:p>
        </p:txBody>
      </p:sp>
      <p:pic>
        <p:nvPicPr>
          <p:cNvPr id="2050" name="Picture 2" descr="2+ Thousand Bradycardia Royalty-Free Images, Stock Photos &amp; Pictures |  Shutterstock">
            <a:extLst>
              <a:ext uri="{FF2B5EF4-FFF2-40B4-BE49-F238E27FC236}">
                <a16:creationId xmlns:a16="http://schemas.microsoft.com/office/drawing/2014/main" xmlns="" id="{F8D13A3B-1686-6D95-7E3B-8F4E5D54B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" y="1417638"/>
            <a:ext cx="7813964" cy="42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2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अरेस्ट / विराम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SA </a:t>
            </a:r>
            <a:r>
              <a:rPr lang="hi-IN" dirty="0"/>
              <a:t>नोड डिस्चार्ज करने में विफल रहता है
• &gt;2 सेकंड रोकें
• चक्कर आना या बेहोशी का कारण बन सकता है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8BE0FF-890C-15CC-746D-4488E186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42DE-DD66-CEBC-B47E-C702B52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अरेस्ट / विराम</a:t>
            </a:r>
            <a:endParaRPr dirty="0"/>
          </a:p>
        </p:txBody>
      </p:sp>
      <p:pic>
        <p:nvPicPr>
          <p:cNvPr id="1026" name="Picture 2" descr="21 Sinus Pause Royalty-Free Images, Stock Photos &amp; Pictures | Shutterstock">
            <a:extLst>
              <a:ext uri="{FF2B5EF4-FFF2-40B4-BE49-F238E27FC236}">
                <a16:creationId xmlns:a16="http://schemas.microsoft.com/office/drawing/2014/main" xmlns="" id="{C11A80B4-BA4F-533C-9936-22BEAFCB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1543988"/>
            <a:ext cx="7158182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8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6764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एट्रियोवेंट्रिकुलर (एवी) ब्लॉक अवलोकन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अटरिया से निलय तक चालन में देरी या रुकावट
• 3 डिग्री में वर्गीकृत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361</Words>
  <Application>Microsoft Office PowerPoint</Application>
  <PresentationFormat>On-screen Show (4:3)</PresentationFormat>
  <Paragraphs>64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ब्रैडीएरिथमिया</vt:lpstr>
      <vt:lpstr>सीखने के उद्देश्य</vt:lpstr>
      <vt:lpstr>परिचय</vt:lpstr>
      <vt:lpstr>वर्गीकरण</vt:lpstr>
      <vt:lpstr>साइनस ब्रैडीकार्डिया</vt:lpstr>
      <vt:lpstr>साइनस ब्रैडीकार्डिया</vt:lpstr>
      <vt:lpstr>साइनस अरेस्ट / विराम</vt:lpstr>
      <vt:lpstr>साइनस अरेस्ट / विराम</vt:lpstr>
      <vt:lpstr>एट्रियोवेंट्रिकुलर (एवी) ब्लॉक अवलोकन</vt:lpstr>
      <vt:lpstr>फर्स्ट-डिग्री एवी ब्लॉक</vt:lpstr>
      <vt:lpstr>दूसरी डिग्री एवी ब्लॉक (मोबिट्ज़ I - वेनकेबैक)</vt:lpstr>
      <vt:lpstr>दूसरी डिग्री एवी ब्लॉक  (मोबिट्ज़ II)</vt:lpstr>
      <vt:lpstr>PowerPoint Presentation</vt:lpstr>
      <vt:lpstr>थर्ड-डिग्री (पूर्ण) एवी ब्लॉक</vt:lpstr>
      <vt:lpstr>जंक्शनल एस्केप रिदम</vt:lpstr>
      <vt:lpstr>वेंट्रिकुलर एस्केप रिदम</vt:lpstr>
      <vt:lpstr>लक्षण</vt:lpstr>
      <vt:lpstr>कारण</vt:lpstr>
      <vt:lpstr>मैनेजमेंट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ब्रैडीएरिथमिया</dc:title>
  <dc:subject/>
  <dc:creator/>
  <cp:keywords/>
  <dc:description>generated using python-pptx</dc:description>
  <cp:lastModifiedBy>NDRF MEDICAL</cp:lastModifiedBy>
  <cp:revision>11</cp:revision>
  <dcterms:created xsi:type="dcterms:W3CDTF">2013-01-27T09:14:16Z</dcterms:created>
  <dcterms:modified xsi:type="dcterms:W3CDTF">2025-12-20T06:27:47Z</dcterms:modified>
  <cp:category/>
</cp:coreProperties>
</file>