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2" r:id="rId6"/>
    <p:sldId id="275" r:id="rId7"/>
    <p:sldId id="258" r:id="rId8"/>
    <p:sldId id="259" r:id="rId9"/>
    <p:sldId id="260" r:id="rId10"/>
    <p:sldId id="276" r:id="rId11"/>
    <p:sldId id="277" r:id="rId12"/>
    <p:sldId id="262" r:id="rId13"/>
    <p:sldId id="263" r:id="rId14"/>
    <p:sldId id="264" r:id="rId15"/>
    <p:sldId id="265" r:id="rId16"/>
    <p:sldId id="278" r:id="rId17"/>
    <p:sldId id="266" r:id="rId18"/>
    <p:sldId id="267" r:id="rId19"/>
    <p:sldId id="268" r:id="rId20"/>
    <p:sldId id="279" r:id="rId21"/>
    <p:sldId id="269" r:id="rId22"/>
    <p:sldId id="270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02" autoAdjust="0"/>
  </p:normalViewPr>
  <p:slideViewPr>
    <p:cSldViewPr snapToGrid="0" showGuides="1">
      <p:cViewPr varScale="1">
        <p:scale>
          <a:sx n="97" d="100"/>
          <a:sy n="97" d="100"/>
        </p:scale>
        <p:origin x="1926" y="84"/>
      </p:cViewPr>
      <p:guideLst>
        <p:guide orient="horz" pos="2160"/>
        <p:guide pos="38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2D036-6906-4722-EDD6-5298AB794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1CF240-8F9E-2366-5FEC-2E13FDFF8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78DAF-B2B0-EB71-2070-D54EC8CE5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0B093-E6C6-59E0-5A74-17BA4E259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2F02F-70F0-966B-4797-7A40EF8F9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4765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8074B-A87E-498D-C1F9-8D6C50A6B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A7C37-3195-058E-86D1-D7C7EE7882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7470A-19AF-CBE8-3B4C-345A2E55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9B8A4-B5D9-0E9B-9F2C-517AEF9B0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7A08-C7D7-D074-6858-EB0AE5C7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25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471A11-D732-FB38-548E-FCD53B155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2864D5-626E-452E-4A36-8684EFB50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FF063-FA92-1023-A261-FE533BA8E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CB3E4-EF16-43B5-BFAF-A8226D24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3D5BD-A669-AF17-9682-EB9761B45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090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CA865-8B46-8524-EB49-9E93C7F82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2CFB1-FABD-77BD-B257-7A0C00F65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06E09-1944-94D5-FFDF-DE692A8C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CA94D-60CA-5177-E37B-C0B97E1E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6F95E-A21B-C23C-D9F8-E814B6EBD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490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7D223-7AB8-A161-46C6-49DDD52FE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36442-345F-9A31-28B6-7B3E9B72F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1A5C4-44F3-7A04-F199-59F0EFF2D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DE7A4-99EA-CE16-EC90-C685BEAA2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ED1CA-2C51-927C-0D36-BBE630B3A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750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1846B-2931-AFBE-952E-4A09C186A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D4686-5562-7655-9B1D-03F12B85A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C90B3-1576-0900-DAD4-5632E2939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71AFF-28AB-EE3A-55CB-38B0B80D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59E1E-21C3-384D-A856-BB2F9E670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F03E6-C8E2-12CF-6753-4E56D163F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15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0B852-A800-BD80-41D2-997C37E81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31DC0-F964-1FDF-A43E-B7C10687E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947E69-EBA4-229B-9EDB-02278C08B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657B3C-0325-DC05-E7DD-396D496771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1F2F65-D36A-436B-84AF-429B6DB60A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91384D-3FB1-3AC2-6008-67CF10DEA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FECCA1-6279-E8D1-560A-08C0ABA73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6EA128-731C-B86E-A64E-A4E5DE56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522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0D28-92BF-266F-3D13-9D12534D6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D526C6-92B1-8F43-F14A-C42A44CF8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ED8169-19B4-4118-FA81-B845C075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328A98-BE66-B7AF-51F9-F78CE183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116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67612F-5179-DF12-5643-91D8B82B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72969F-D9BE-0CA5-A3B4-F0FFD1452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E616A7-327F-EF5B-7812-0C9184940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733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B85F8-5F01-A368-23AC-EE0FAD4C3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CA975-5C5A-75FE-80C8-1920E8BCD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FABAB-1C37-D40D-AC24-FE9235D99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91EF1-18CF-B936-B472-7FF29EFB8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95EA2-9D57-3FC7-94C4-3A7592D1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4E6C8-D960-0B44-CA02-6FA177806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854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CEFA9-47F3-96D9-9CD3-5E642533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5DDB4D-5828-4FB6-8E5C-9B959505A2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93BD0F-D8A3-7869-4280-55026A25E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046BAC-531F-8DD7-9A9B-9687F70F0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BB98C-4CA1-BB5B-DF62-EB415AA0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2D6D5-C15E-27A5-90BE-606B234E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564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236F6F-FD92-34F9-3054-3AA1F733C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1D686-3EF0-41E3-4AD7-F006CE2BA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7391F-6A9E-2088-22B6-A5C5B82C13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5AE7-20F7-40AE-93CC-347D4FD0FDBA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54363-1A08-2ECB-1673-21DF2B9BC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3637A-002F-1896-B2AF-B3ED512B0E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5BF777-F7BF-F2C4-4900-8BCE76908B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047" y="0"/>
            <a:ext cx="150595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58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8C47E-99C4-FB36-E758-F41EAAB68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5683" y="2339611"/>
            <a:ext cx="6858000" cy="2178777"/>
          </a:xfrm>
        </p:spPr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ASPHYXIA</a:t>
            </a:r>
            <a:br>
              <a:rPr lang="en-IN" sz="5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5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4E50BDF-154C-6B26-69FE-DAC65D3173AC}"/>
              </a:ext>
            </a:extLst>
          </p:cNvPr>
          <p:cNvSpPr>
            <a:spLocks noGrp="1"/>
          </p:cNvSpPr>
          <p:nvPr/>
        </p:nvSpPr>
        <p:spPr>
          <a:xfrm>
            <a:off x="2046339" y="1170039"/>
            <a:ext cx="4343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1" kern="12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 -15</a:t>
            </a:r>
            <a:endParaRPr lang="en-IN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180803" y="5192661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JITENDER 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476692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1DD507-CCFC-DF27-D0AD-21AE935B4263}"/>
              </a:ext>
            </a:extLst>
          </p:cNvPr>
          <p:cNvSpPr txBox="1"/>
          <p:nvPr/>
        </p:nvSpPr>
        <p:spPr>
          <a:xfrm>
            <a:off x="108486" y="1"/>
            <a:ext cx="8927024" cy="7168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6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CHECK BREATHING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CLEAR AIR-WAY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ARTIFICIAL RESPIRATION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EXTERNAL CARDIAC COMPRESSION</a:t>
            </a:r>
            <a:endParaRPr lang="en-US" sz="2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solidFill>
                <a:srgbClr val="002060"/>
              </a:solidFill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solidFill>
                <a:srgbClr val="002060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b="1" u="sng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Recovery position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88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1FA97D-BE86-96E2-80E6-DF2171685A18}"/>
              </a:ext>
            </a:extLst>
          </p:cNvPr>
          <p:cNvSpPr txBox="1"/>
          <p:nvPr/>
        </p:nvSpPr>
        <p:spPr>
          <a:xfrm>
            <a:off x="92988" y="107576"/>
            <a:ext cx="8935571" cy="6690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SPECIAL SITUATIONS OF ASPHYXIA</a:t>
            </a:r>
            <a:r>
              <a:rPr lang="en-US" sz="2800" b="1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 ]  </a:t>
            </a: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DROWNING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 ASPHYXIA BY THE ENTRANCE OF WATER, WEEDS OR MUD INTO THE AIR PASSAGES OR BY CAUSING SPASM OF THE AIR PASSAGES (DRY DROWNING).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   </a:t>
            </a: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SYMPTOMS &amp; SIGNS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GENERAL SYMPTOMS &amp; SIGNS OF ASPHYXIA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FROTH AROUND CASUALTY’S MOUTH &amp; NOSTRILS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006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1FA97D-BE86-96E2-80E6-DF2171685A18}"/>
              </a:ext>
            </a:extLst>
          </p:cNvPr>
          <p:cNvSpPr txBox="1"/>
          <p:nvPr/>
        </p:nvSpPr>
        <p:spPr>
          <a:xfrm>
            <a:off x="0" y="107576"/>
            <a:ext cx="8935571" cy="96621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 ]  </a:t>
            </a: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DROWNING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                   </a:t>
            </a: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REMOVE OBSTRUCTIONS LIKE WEEDS, MUD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START ARTIFICIAL RESPIRATION IMMEDIATELY (EVEN WHEN IN WATER)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CHECK BREATHING &amp; PULSE AFTER PLACING ON FIRM SURFACE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CONTINUE RESUSCITATION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 SOON AS CASUALTY STARTS BREATHING, PLACE IN RECOVERY POSITION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006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72CB90-F1EF-737D-E6DE-14E050C8BEDB}"/>
              </a:ext>
            </a:extLst>
          </p:cNvPr>
          <p:cNvSpPr txBox="1"/>
          <p:nvPr/>
        </p:nvSpPr>
        <p:spPr>
          <a:xfrm>
            <a:off x="80682" y="107576"/>
            <a:ext cx="8861840" cy="11044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KEEP HIM WARM. IF POSSIBLE, REMOVE WET CLOTHING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IF NECESSARY, TREAT FOR HYPOTHERMIA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ARRANGE REMOVAL TO HOSPITAL</a:t>
            </a:r>
          </a:p>
          <a:p>
            <a:pPr algn="just">
              <a:spcAft>
                <a:spcPts val="1000"/>
              </a:spcAft>
            </a:pP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STRANGULATION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 ASPHYXIA BY COMPRESSION OF AIR-PASSAGES. USUALLY AS A RESULT OF A ROPE OF SCARF TIED AROUND THE NECK.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SYMPTOMS &amp; SIGNS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GENERAL SYMPTOMS &amp; SIGNS OF ASPHYXIA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PRESENCE OF CONSTRICTING BAND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SWELLING OF FACE &amp; NECK ABOVE THE CONSTRICTING BAND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spcAft>
                <a:spcPts val="1000"/>
              </a:spcAft>
              <a:tabLst>
                <a:tab pos="914400" algn="l"/>
              </a:tabLst>
            </a:pPr>
            <a:r>
              <a:rPr lang="en-US" dirty="0"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1000"/>
              </a:spcAft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089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768C4D-67FF-01A6-09FD-67ABBC030C79}"/>
              </a:ext>
            </a:extLst>
          </p:cNvPr>
          <p:cNvSpPr txBox="1"/>
          <p:nvPr/>
        </p:nvSpPr>
        <p:spPr>
          <a:xfrm>
            <a:off x="100013" y="238126"/>
            <a:ext cx="8693944" cy="9961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spcAft>
                <a:spcPts val="1000"/>
              </a:spcAft>
            </a:pPr>
            <a:endParaRPr lang="en-US" b="1" u="sng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ctr">
              <a:spcAft>
                <a:spcPts val="1000"/>
              </a:spcAft>
            </a:pP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457200" algn="ctr">
              <a:spcAft>
                <a:spcPts val="1000"/>
              </a:spcAft>
            </a:pPr>
            <a:endParaRPr lang="en-IN" sz="16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CUT OR REMOVE THE BAND CONSTRICTING THE THROAT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IF SUSPENDED, RAISE THE BODY AND LOOSEN OR CUT THE ROPE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GIVE ARTIFICIAL RESPIRATION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DO NOT WAIT FOR THE POLICE, OTHERWISE A LIFE WHICH COULD HAVE BEEN SAVED WOULD BE LOST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1000"/>
              </a:spcAft>
              <a:tabLst>
                <a:tab pos="914400" algn="l"/>
              </a:tabLs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15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D5D7AD-915A-6066-DC9B-0A6E719CCB05}"/>
              </a:ext>
            </a:extLst>
          </p:cNvPr>
          <p:cNvSpPr txBox="1"/>
          <p:nvPr/>
        </p:nvSpPr>
        <p:spPr>
          <a:xfrm>
            <a:off x="0" y="542431"/>
            <a:ext cx="8896028" cy="3981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CHOKING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6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CAUSED DUE TO OBSTRUCTION IN THE WIND-PIPE. COMMON IN CHILDREN DUE TO ACCIDENTAL INHALATION OF SEEDS, MARBLES, ETC. IN ADULTS, THE MOST COMMON CAUSE IS FOOD GOING DOWN THE WRONG WAY.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47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D5D7AD-915A-6066-DC9B-0A6E719CCB05}"/>
              </a:ext>
            </a:extLst>
          </p:cNvPr>
          <p:cNvSpPr txBox="1"/>
          <p:nvPr/>
        </p:nvSpPr>
        <p:spPr>
          <a:xfrm>
            <a:off x="-1" y="-61991"/>
            <a:ext cx="8958021" cy="12523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CHOKING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6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 IN CASE OF ADULTS</a:t>
            </a:r>
            <a:r>
              <a:rPr lang="en-US" sz="2800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952500" algn="l"/>
              </a:tabLst>
            </a:pP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STANDING PATIENT</a:t>
            </a:r>
            <a:endParaRPr lang="en-IN" sz="28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STAND BEHIND THE VICTIM &amp; WRAP YOUR ARMS AROUND HIS WAIST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GRASP YOUR FIST WITH THE OTHER HAND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PLACE YOUR FIST AGAINST THE ABDOMEN, BETWEEN THE NAVEL &amp; THE RIB CAGE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PRESS YOUR FIST INTO THE VICTIM’S ABDOMEN WITH A QUICK UPWARD THRUST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REPEAT, IF NOT SUCCESSFUL IN DISLODGING FOREIGN BODY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1000"/>
              </a:spcAft>
              <a:tabLst>
                <a:tab pos="14097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47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C350CF-19E4-5F48-883C-286FE48CE8BC}"/>
              </a:ext>
            </a:extLst>
          </p:cNvPr>
          <p:cNvSpPr txBox="1"/>
          <p:nvPr/>
        </p:nvSpPr>
        <p:spPr>
          <a:xfrm>
            <a:off x="50006" y="66677"/>
            <a:ext cx="9015413" cy="6325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952500" algn="l"/>
              </a:tabLst>
            </a:pP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LYING PATIENT</a:t>
            </a:r>
            <a:endParaRPr lang="en-IN" sz="36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TURN THE VICTIM INTO THE SUPINE POSITION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KNEEL ASTRIDE THE VICTIM, FACING HIM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WITH YOUR HANDSONE ON TOP OF ANOTHER, PLACE THE HEEL OF THE BOTTOM HAND OVER THE ABDOMEN BETWEEN THE NAVEL &amp; THE RIBCAGE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PRESS INTO THE VICTIM’S ABDOMEN WITH A QUICK UPWARD THRUST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FOLLOWING THE EXPULSION OF THE FOREIGN BODY, IT MAY BE NECESSARY TO GIVE HIM ARTIFICIAL RESPIRATION</a:t>
            </a:r>
            <a:endParaRPr lang="en-IN" sz="11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0021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84314D-519C-8D24-8243-0105D2FF4AE6}"/>
              </a:ext>
            </a:extLst>
          </p:cNvPr>
          <p:cNvSpPr txBox="1"/>
          <p:nvPr/>
        </p:nvSpPr>
        <p:spPr>
          <a:xfrm>
            <a:off x="0" y="-2169658"/>
            <a:ext cx="8942522" cy="11209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3200" b="1" u="sng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3200" b="1" u="sng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3200" b="1" u="sng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3200" b="1" u="sng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 IN CASE OF INFANTS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HOLD THE CHILD UPSIDE DOWN AND SMACK ITS BACK 3-4 TIMES. IF NOT SUCCESSFUL, LAY THE CHILD PRONE WITH THE HEAD HANGING DOWN OVER THE KNEE AND GIVE SHARP SMACKS BETWEEN THE SHOULDERS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27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CF1197-FEC1-EB7F-9CB2-C049D6CC3A8A}"/>
              </a:ext>
            </a:extLst>
          </p:cNvPr>
          <p:cNvSpPr txBox="1"/>
          <p:nvPr/>
        </p:nvSpPr>
        <p:spPr>
          <a:xfrm>
            <a:off x="328844" y="1157134"/>
            <a:ext cx="9051131" cy="4839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SWELLING OF THOAT DUE TO SCALDING OR BURNS</a:t>
            </a:r>
            <a:r>
              <a:rPr lang="en-US" sz="32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CAUSED BY TRYING TO DRINK VERY HOT LIQUIDS, SWALLOWING CORROSIVE LIQUIDS OR DUE TO INFLAMMATION.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SYMPTOMS &amp; SIGNS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GENERAL SYMPTOMS &amp; SIGNS OF ASPHYXIA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SEVERE BURNING PAIN INSIDE THROAT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959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09DCDB-61F9-40EA-9800-0B8364BC6330}"/>
              </a:ext>
            </a:extLst>
          </p:cNvPr>
          <p:cNvSpPr txBox="1"/>
          <p:nvPr/>
        </p:nvSpPr>
        <p:spPr>
          <a:xfrm>
            <a:off x="0" y="0"/>
            <a:ext cx="9090212" cy="5064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ASPHYXIA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36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CONDITION IN WHICH THE LUNGS DO NOT GET SUFFICIENT SUPPLY OF AIR FOR BREATHING</a:t>
            </a:r>
            <a:r>
              <a:rPr lang="en-US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IF THIS CONDITION CONTINUES FOR SOME MINUTES, SUPPLY OF FRESH OXYGEN TO THE VITAL ORGANS IS INTERRUPT DEATH OCCURS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CF1197-FEC1-EB7F-9CB2-C049D6CC3A8A}"/>
              </a:ext>
            </a:extLst>
          </p:cNvPr>
          <p:cNvSpPr txBox="1"/>
          <p:nvPr/>
        </p:nvSpPr>
        <p:spPr>
          <a:xfrm>
            <a:off x="92869" y="95250"/>
            <a:ext cx="9051131" cy="6228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SWELLING OF THOAT DUE TO SCALDING OR BURNS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MAKE THE PATIENT SIT UP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ICE TO SUCK OR COLD WATER TO SIP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BUTTER, OLIVE OIL OR PARAFFIN IN SMALL QUANTITY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APPLY CLOTH WRUNG OUT OF HOT WATER TO FRONT OF NECK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ARTIFICIAL RESPIRATION, IF NECESSARY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959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EA62A4-F482-7B64-D1AD-43D07C67111D}"/>
              </a:ext>
            </a:extLst>
          </p:cNvPr>
          <p:cNvSpPr txBox="1"/>
          <p:nvPr/>
        </p:nvSpPr>
        <p:spPr>
          <a:xfrm>
            <a:off x="0" y="2"/>
            <a:ext cx="9144000" cy="9731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SUFFOCATION BY SMOKE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FOR EXAMPLE, INSIDE BURNING HOUSES.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PROTECT YOURSELF BY A CLOTH (PREFERABLY WET) OVER YOUR MOUTH &amp; NOSE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KEEP LOW &amp; REMOVE CASUALTY FROM THE AREA AS QUICKLY AS POSSIBLE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INITIATE ARTIFICIAL RESPIRATION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763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644252-F5DC-258D-AE1D-830424644709}"/>
              </a:ext>
            </a:extLst>
          </p:cNvPr>
          <p:cNvSpPr txBox="1"/>
          <p:nvPr/>
        </p:nvSpPr>
        <p:spPr>
          <a:xfrm>
            <a:off x="264500" y="499672"/>
            <a:ext cx="8614999" cy="5858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ASTHMA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CONDITION WHERE SUDDEN      CONSTRICTION OF AIRWAY OCCURS, CAUSING DIFFICULTY IN BREATHING, ESPECIALLY EXHALING. ALLERGY, ANXIETY OR INFECTION CAN TRIGGER AN ATTACK.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28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REASSURE THE PATIENT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MAKE HIM SIT UP IN BED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ENSURE FRESH AIR BY OPENING WINDOWS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LOOSEN TIGHT CLOTHING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380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4670C0-CD34-4A82-AAF1-384FE2F23E1D}"/>
              </a:ext>
            </a:extLst>
          </p:cNvPr>
          <p:cNvSpPr txBox="1"/>
          <p:nvPr/>
        </p:nvSpPr>
        <p:spPr>
          <a:xfrm>
            <a:off x="3048000" y="2844225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A301C8-B81C-4322-9AAF-80EDEECA1706}"/>
              </a:ext>
            </a:extLst>
          </p:cNvPr>
          <p:cNvSpPr/>
          <p:nvPr/>
        </p:nvSpPr>
        <p:spPr>
          <a:xfrm>
            <a:off x="1219200" y="1447800"/>
            <a:ext cx="6553200" cy="2971800"/>
          </a:xfrm>
          <a:prstGeom prst="rect">
            <a:avLst/>
          </a:prstGeom>
          <a:noFill/>
          <a:ln>
            <a:noFill/>
          </a:ln>
        </p:spPr>
        <p:txBody>
          <a:bodyPr wrap="none">
            <a:prstTxWarp prst="textCurveDown">
              <a:avLst>
                <a:gd name="adj" fmla="val 33672"/>
              </a:avLst>
            </a:prstTxWarp>
            <a:spAutoFit/>
          </a:bodyPr>
          <a:lstStyle/>
          <a:p>
            <a:pPr>
              <a:defRPr/>
            </a:pPr>
            <a:r>
              <a:rPr lang="en-US" sz="54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ANY QUESTION</a:t>
            </a:r>
          </a:p>
        </p:txBody>
      </p:sp>
    </p:spTree>
    <p:extLst>
      <p:ext uri="{BB962C8B-B14F-4D97-AF65-F5344CB8AC3E}">
        <p14:creationId xmlns:p14="http://schemas.microsoft.com/office/powerpoint/2010/main" val="24333012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5FFB2DD-56E4-41DE-B899-7122231B8A2C}"/>
              </a:ext>
            </a:extLst>
          </p:cNvPr>
          <p:cNvSpPr txBox="1">
            <a:spLocks/>
          </p:cNvSpPr>
          <p:nvPr/>
        </p:nvSpPr>
        <p:spPr>
          <a:xfrm>
            <a:off x="1486158" y="2438400"/>
            <a:ext cx="6173272" cy="1828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IN" sz="8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4046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09DCDB-61F9-40EA-9800-0B8364BC6330}"/>
              </a:ext>
            </a:extLst>
          </p:cNvPr>
          <p:cNvSpPr txBox="1"/>
          <p:nvPr/>
        </p:nvSpPr>
        <p:spPr>
          <a:xfrm>
            <a:off x="216976" y="402960"/>
            <a:ext cx="8710048" cy="5591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</a:t>
            </a:r>
            <a:r>
              <a:rPr lang="en-US" sz="36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CONDITIONS AFFECTING THE AIR-PASSAGES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32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 SPASM</a:t>
            </a:r>
            <a:endParaRPr lang="en-IN" sz="3200" b="1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FOREIGN BODY 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ACCIDENTAL INHALATION OF FOOD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WATER, AS IN DROWNING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IRRITANT GASES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BRONCHIAL ASTHMA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09DCDB-61F9-40EA-9800-0B8364BC6330}"/>
              </a:ext>
            </a:extLst>
          </p:cNvPr>
          <p:cNvSpPr txBox="1"/>
          <p:nvPr/>
        </p:nvSpPr>
        <p:spPr>
          <a:xfrm>
            <a:off x="0" y="247968"/>
            <a:ext cx="9090212" cy="8078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CAUSES</a:t>
            </a:r>
            <a:r>
              <a:rPr lang="en-US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2800" b="1" dirty="0">
                <a:solidFill>
                  <a:srgbClr val="00B05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OBSTRUCTION</a:t>
            </a:r>
            <a:endParaRPr lang="en-IN" sz="32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FOREIGN BODY; FOOD MASS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TONGUE FALLING BACK, AS IN UNCONSCIOUS PATIENT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914400"/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SWELLING OF THROAT TISSUES DUE TO SCALDS (BOILING WATER) OR BURNS</a:t>
            </a:r>
            <a:r>
              <a:rPr lang="en-IN" sz="3200" dirty="0">
                <a:solidFill>
                  <a:srgbClr val="002060"/>
                </a:solidFill>
              </a:rPr>
              <a:t> </a:t>
            </a: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(CORROSIVE LIQUIDS)</a:t>
            </a:r>
          </a:p>
          <a:p>
            <a:pPr marL="914400"/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SEA-WEEDS (AS IN CASE OF DROWNING)</a:t>
            </a:r>
            <a:endParaRPr lang="en-IN" sz="32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endParaRPr lang="en-IN" sz="28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71450" indent="-1714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endParaRPr lang="en-IN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09DCDB-61F9-40EA-9800-0B8364BC6330}"/>
              </a:ext>
            </a:extLst>
          </p:cNvPr>
          <p:cNvSpPr txBox="1"/>
          <p:nvPr/>
        </p:nvSpPr>
        <p:spPr>
          <a:xfrm>
            <a:off x="0" y="418446"/>
            <a:ext cx="9090212" cy="5359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3200" u="sng" dirty="0">
                <a:solidFill>
                  <a:srgbClr val="FF000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COMPRESSION</a:t>
            </a:r>
            <a:endParaRPr lang="en-IN" sz="3200" u="sng" dirty="0">
              <a:solidFill>
                <a:srgbClr val="FF000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STRANGULATION BY MEANS OF ROPE, SCARF, ETC.</a:t>
            </a:r>
            <a:endParaRPr lang="en-IN" sz="32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THROTTLING (PRESSURE ON WIND-PIPE   </a:t>
            </a: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  BY FINGERS)</a:t>
            </a:r>
            <a:endParaRPr lang="en-IN" sz="32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SMOTHERING</a:t>
            </a:r>
            <a:endParaRPr lang="en-US" sz="3200" b="1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3200" b="1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09DCDB-61F9-40EA-9800-0B8364BC6330}"/>
              </a:ext>
            </a:extLst>
          </p:cNvPr>
          <p:cNvSpPr txBox="1"/>
          <p:nvPr/>
        </p:nvSpPr>
        <p:spPr>
          <a:xfrm>
            <a:off x="0" y="0"/>
            <a:ext cx="9090212" cy="6073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</a:t>
            </a:r>
            <a:r>
              <a:rPr lang="en-US" sz="36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1600" b="1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32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CONDITIONS AFFECTING THE RESPIRATORY    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   MECHANISM</a:t>
            </a:r>
            <a:endParaRPr lang="en-IN" sz="3200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DISEASES LIKE EPILEPSY; TETANUS; RABIES</a:t>
            </a:r>
            <a:endParaRPr lang="en-IN" sz="3200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NERVE DISEASES CAUSING PARALYSIS OF CHEST-WALL OR DIAPHRAGM</a:t>
            </a:r>
            <a:endParaRPr lang="en-IN" sz="3200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POISONOUS SNAKE BITE (COBRA)</a:t>
            </a: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endParaRPr lang="en-IN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83FB4B-3D08-50BF-86B6-60C268E63859}"/>
              </a:ext>
            </a:extLst>
          </p:cNvPr>
          <p:cNvSpPr txBox="1"/>
          <p:nvPr/>
        </p:nvSpPr>
        <p:spPr>
          <a:xfrm>
            <a:off x="-1" y="71719"/>
            <a:ext cx="9144001" cy="721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dirty="0">
              <a:effectLst/>
            </a:endParaRPr>
          </a:p>
          <a:p>
            <a:pPr marL="171450" indent="-17145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r>
              <a:rPr lang="en-IN" sz="2800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2800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CONDITIONS AFFECTING THE RESPIRATORY CENTRE</a:t>
            </a:r>
            <a:endParaRPr lang="en-IN" sz="2800" u="sng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DRUGS LIKE MORPHINE, BARBITURATES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ELECTRIC SHOCK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STROKE (CVA)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28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COMPRESSION OF THE CHEST</a:t>
            </a:r>
            <a:endParaRPr lang="en-IN" sz="2800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FALL OF HEAVY OBJECTS ONTO THE CHEST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CRUSHING AGAINST WALL/BARRIER OR IN A STAMPEDE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   </a:t>
            </a:r>
            <a:r>
              <a:rPr lang="en-US" sz="28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RARIFIED CONDITIONS</a:t>
            </a:r>
            <a:endParaRPr lang="en-IN" sz="2800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LACK OF OXYGEN AT HIGH ALTITUDES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SUFFOCATION DUE TO SMOKE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N" sz="16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1000"/>
              </a:spcAft>
              <a:tabLst>
                <a:tab pos="9144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301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3C39B9-E040-2B9F-3DCA-FE8A43BA5A86}"/>
              </a:ext>
            </a:extLst>
          </p:cNvPr>
          <p:cNvSpPr txBox="1"/>
          <p:nvPr/>
        </p:nvSpPr>
        <p:spPr>
          <a:xfrm>
            <a:off x="230989" y="71718"/>
            <a:ext cx="8634038" cy="11888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SYMPTOMS &amp; SIGNS</a:t>
            </a:r>
            <a:r>
              <a:rPr lang="en-US" sz="36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 </a:t>
            </a:r>
            <a:endParaRPr lang="en-IN" sz="3600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RESTLESSNESS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RATE OF BREATHING INCREASES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SHORTER BREATHS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SWOLLEN NECK VEINS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BLUISH TINGE TO FACE, LIPS, NAILS, FINGERS, TOES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FAST &amp; FEEBLE PULSE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1000"/>
              </a:spcAft>
              <a:tabLst>
                <a:tab pos="914400" algn="l"/>
              </a:tabLst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18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1DD507-CCFC-DF27-D0AD-21AE935B4263}"/>
              </a:ext>
            </a:extLst>
          </p:cNvPr>
          <p:cNvSpPr txBox="1"/>
          <p:nvPr/>
        </p:nvSpPr>
        <p:spPr>
          <a:xfrm>
            <a:off x="108486" y="1"/>
            <a:ext cx="8927024" cy="8774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6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REMOVE CAUSE, IF POSSIBLE OR REMOVE CASUALTY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LOOSEN TIGHT CLOTHING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RESUSCITATION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OPEN AIR-WAY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HEAD-TILT CHIN-LIFT METHOD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JAW THRUST METHOD</a:t>
            </a:r>
            <a:endParaRPr lang="en-US" sz="1100" dirty="0">
              <a:solidFill>
                <a:srgbClr val="002060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88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902</Words>
  <Application>Microsoft Office PowerPoint</Application>
  <PresentationFormat>On-screen Show (4:3)</PresentationFormat>
  <Paragraphs>217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Arial Black</vt:lpstr>
      <vt:lpstr>Bookman Old Style</vt:lpstr>
      <vt:lpstr>Calibri</vt:lpstr>
      <vt:lpstr>Calibri Light</vt:lpstr>
      <vt:lpstr>Courier New</vt:lpstr>
      <vt:lpstr>Times New Roman</vt:lpstr>
      <vt:lpstr>Wingdings</vt:lpstr>
      <vt:lpstr>Office Theme</vt:lpstr>
      <vt:lpstr>ASPHYXIA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ASPHYXIA </dc:title>
  <dc:creator>MTI MTI</dc:creator>
  <cp:lastModifiedBy>MTI MTI</cp:lastModifiedBy>
  <cp:revision>25</cp:revision>
  <dcterms:created xsi:type="dcterms:W3CDTF">2022-07-20T04:40:09Z</dcterms:created>
  <dcterms:modified xsi:type="dcterms:W3CDTF">2025-12-18T12:39:44Z</dcterms:modified>
</cp:coreProperties>
</file>