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95" r:id="rId3"/>
    <p:sldId id="332" r:id="rId4"/>
    <p:sldId id="259" r:id="rId5"/>
    <p:sldId id="334" r:id="rId6"/>
    <p:sldId id="335" r:id="rId7"/>
    <p:sldId id="336" r:id="rId8"/>
    <p:sldId id="264" r:id="rId9"/>
    <p:sldId id="337" r:id="rId10"/>
    <p:sldId id="338" r:id="rId11"/>
    <p:sldId id="302" r:id="rId12"/>
    <p:sldId id="268" r:id="rId13"/>
    <p:sldId id="303" r:id="rId14"/>
    <p:sldId id="304" r:id="rId15"/>
    <p:sldId id="271" r:id="rId16"/>
    <p:sldId id="272" r:id="rId17"/>
    <p:sldId id="305" r:id="rId18"/>
    <p:sldId id="327" r:id="rId19"/>
    <p:sldId id="328" r:id="rId20"/>
    <p:sldId id="306" r:id="rId21"/>
    <p:sldId id="330" r:id="rId22"/>
    <p:sldId id="339" r:id="rId23"/>
    <p:sldId id="310" r:id="rId24"/>
    <p:sldId id="329" r:id="rId25"/>
    <p:sldId id="340" r:id="rId26"/>
    <p:sldId id="312" r:id="rId27"/>
    <p:sldId id="313" r:id="rId28"/>
    <p:sldId id="314" r:id="rId29"/>
    <p:sldId id="315" r:id="rId30"/>
    <p:sldId id="316" r:id="rId31"/>
    <p:sldId id="317" r:id="rId32"/>
    <p:sldId id="318" r:id="rId33"/>
    <p:sldId id="342" r:id="rId34"/>
    <p:sldId id="344" r:id="rId35"/>
    <p:sldId id="346" r:id="rId36"/>
    <p:sldId id="348" r:id="rId37"/>
    <p:sldId id="349" r:id="rId38"/>
    <p:sldId id="319" r:id="rId39"/>
    <p:sldId id="320" r:id="rId40"/>
    <p:sldId id="321" r:id="rId41"/>
    <p:sldId id="322" r:id="rId42"/>
    <p:sldId id="323" r:id="rId43"/>
    <p:sldId id="292" r:id="rId44"/>
    <p:sldId id="324" r:id="rId45"/>
    <p:sldId id="343" r:id="rId46"/>
    <p:sldId id="307" r:id="rId47"/>
    <p:sldId id="308" r:id="rId48"/>
    <p:sldId id="309" r:id="rId49"/>
    <p:sldId id="350" r:id="rId50"/>
    <p:sldId id="347" r:id="rId51"/>
  </p:sldIdLst>
  <p:sldSz cx="914558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58" autoAdjust="0"/>
  </p:normalViewPr>
  <p:slideViewPr>
    <p:cSldViewPr snapToGrid="0">
      <p:cViewPr varScale="1">
        <p:scale>
          <a:sx n="95" d="100"/>
          <a:sy n="95" d="100"/>
        </p:scale>
        <p:origin x="-2010" y="-90"/>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DF732-B120-4D14-941D-FC85C4BC2129}" type="datetimeFigureOut">
              <a:rPr lang="en-GB" smtClean="0"/>
              <a:pPr/>
              <a:t>20/12/2025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FFA66-CF92-4940-A904-C11ACD5E42E1}" type="slidenum">
              <a:rPr lang="en-GB" smtClean="0"/>
              <a:pPr/>
              <a:t>‹#›</a:t>
            </a:fld>
            <a:endParaRPr lang="en-GB"/>
          </a:p>
        </p:txBody>
      </p:sp>
    </p:spTree>
    <p:extLst>
      <p:ext uri="{BB962C8B-B14F-4D97-AF65-F5344CB8AC3E}">
        <p14:creationId xmlns:p14="http://schemas.microsoft.com/office/powerpoint/2010/main" val="200994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1122363"/>
            <a:ext cx="6859191"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88877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76727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365125"/>
            <a:ext cx="1972017"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365125"/>
            <a:ext cx="580173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29231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05387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96" y="1709739"/>
            <a:ext cx="788807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55891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825625"/>
            <a:ext cx="38868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85280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950" y="365126"/>
            <a:ext cx="788807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951" y="2505075"/>
            <a:ext cx="38690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954" y="2505075"/>
            <a:ext cx="38880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7094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397167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411279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275700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951" y="457200"/>
            <a:ext cx="294969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BCCA9-2BAE-49A6-9534-FCC852FFC30B}" type="datetimeFigureOut">
              <a:rPr lang="en-GB" smtClean="0"/>
              <a:pPr/>
              <a:t>20/12/2025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55FB0-9C04-4277-BB40-835B8AED1326}" type="slidenum">
              <a:rPr lang="en-GB" smtClean="0"/>
              <a:pPr/>
              <a:t>‹#›</a:t>
            </a:fld>
            <a:endParaRPr lang="en-GB"/>
          </a:p>
        </p:txBody>
      </p:sp>
    </p:spTree>
    <p:extLst>
      <p:ext uri="{BB962C8B-B14F-4D97-AF65-F5344CB8AC3E}">
        <p14:creationId xmlns:p14="http://schemas.microsoft.com/office/powerpoint/2010/main" val="66853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CCA9-2BAE-49A6-9534-FCC852FFC30B}" type="datetimeFigureOut">
              <a:rPr lang="en-GB" smtClean="0"/>
              <a:pPr/>
              <a:t>20/12/2025</a:t>
            </a:fld>
            <a:endParaRPr lang="en-GB"/>
          </a:p>
        </p:txBody>
      </p:sp>
      <p:sp>
        <p:nvSpPr>
          <p:cNvPr id="5" name="Footer Placeholder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55FB0-9C04-4277-BB40-835B8AED1326}" type="slidenum">
              <a:rPr lang="en-GB" smtClean="0"/>
              <a:pPr/>
              <a:t>‹#›</a:t>
            </a:fld>
            <a:endParaRPr lang="en-GB"/>
          </a:p>
        </p:txBody>
      </p:sp>
      <p:pic>
        <p:nvPicPr>
          <p:cNvPr id="8" name="Picture 7">
            <a:extLst>
              <a:ext uri="{FF2B5EF4-FFF2-40B4-BE49-F238E27FC236}">
                <a16:creationId xmlns:a16="http://schemas.microsoft.com/office/drawing/2014/main" xmlns="" id="{376C33DC-36F8-6499-D737-8071063C07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14861" y="0"/>
            <a:ext cx="1230727" cy="1083305"/>
          </a:xfrm>
          <a:prstGeom prst="rect">
            <a:avLst/>
          </a:prstGeom>
        </p:spPr>
      </p:pic>
    </p:spTree>
    <p:extLst>
      <p:ext uri="{BB962C8B-B14F-4D97-AF65-F5344CB8AC3E}">
        <p14:creationId xmlns:p14="http://schemas.microsoft.com/office/powerpoint/2010/main" val="2499353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028875" y="1369333"/>
            <a:ext cx="673058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6600" b="1" dirty="0">
                <a:solidFill>
                  <a:srgbClr val="FF0000"/>
                </a:solidFill>
                <a:latin typeface="+mn-lt"/>
              </a:rPr>
              <a:t>आंतरिक रक्तस्राव</a:t>
            </a:r>
            <a:r>
              <a:rPr lang="en-US" sz="6600" b="1" dirty="0">
                <a:solidFill>
                  <a:srgbClr val="FF0000"/>
                </a:solidFill>
                <a:latin typeface="+mn-lt"/>
              </a:rPr>
              <a:t> </a:t>
            </a:r>
          </a:p>
          <a:p>
            <a:pPr algn="ctr" eaLnBrk="1" hangingPunct="1"/>
            <a:r>
              <a:rPr lang="en-US" sz="6600" b="1" dirty="0">
                <a:solidFill>
                  <a:srgbClr val="FF0000"/>
                </a:solidFill>
                <a:latin typeface="+mn-lt"/>
              </a:rPr>
              <a:t>&amp; </a:t>
            </a:r>
          </a:p>
          <a:p>
            <a:pPr algn="ctr"/>
            <a:r>
              <a:rPr lang="hi-IN" sz="6600" b="1" dirty="0">
                <a:solidFill>
                  <a:srgbClr val="FF0000"/>
                </a:solidFill>
                <a:latin typeface="+mn-lt"/>
              </a:rPr>
              <a:t>सदमा</a:t>
            </a:r>
            <a:endParaRPr lang="en-US" sz="8000" b="1" dirty="0">
              <a:solidFill>
                <a:srgbClr val="FF0000"/>
              </a:solidFill>
              <a:latin typeface="+mn-lt"/>
            </a:endParaRPr>
          </a:p>
        </p:txBody>
      </p:sp>
      <p:sp>
        <p:nvSpPr>
          <p:cNvPr id="4" name="TextBox 3"/>
          <p:cNvSpPr txBox="1"/>
          <p:nvPr/>
        </p:nvSpPr>
        <p:spPr>
          <a:xfrm>
            <a:off x="3314700" y="401942"/>
            <a:ext cx="2284600" cy="830997"/>
          </a:xfrm>
          <a:prstGeom prst="rect">
            <a:avLst/>
          </a:prstGeom>
          <a:noFill/>
        </p:spPr>
        <p:txBody>
          <a:bodyPr wrap="none" rtlCol="0">
            <a:spAutoFit/>
          </a:bodyPr>
          <a:lstStyle/>
          <a:p>
            <a:r>
              <a:rPr lang="hi-IN" sz="4800" b="1" dirty="0">
                <a:solidFill>
                  <a:srgbClr val="00B050"/>
                </a:solidFill>
              </a:rPr>
              <a:t>पाठ- 1</a:t>
            </a:r>
            <a:r>
              <a:rPr lang="en-IN" sz="4800" b="1">
                <a:solidFill>
                  <a:srgbClr val="00B050"/>
                </a:solidFill>
              </a:rPr>
              <a:t>5</a:t>
            </a:r>
            <a:endParaRPr lang="en-US" sz="4800" b="1" dirty="0">
              <a:solidFill>
                <a:srgbClr val="00B050"/>
              </a:solidFill>
            </a:endParaRPr>
          </a:p>
        </p:txBody>
      </p:sp>
      <p:sp>
        <p:nvSpPr>
          <p:cNvPr id="5" name="Title 1"/>
          <p:cNvSpPr txBox="1">
            <a:spLocks/>
          </p:cNvSpPr>
          <p:nvPr/>
        </p:nvSpPr>
        <p:spPr>
          <a:xfrm>
            <a:off x="6860190" y="5580185"/>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36510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lvl="0" algn="ctr"/>
            <a:r>
              <a:rPr lang="hi-IN" sz="4000" b="1" u="sng" dirty="0">
                <a:solidFill>
                  <a:srgbClr val="FF0000"/>
                </a:solidFill>
                <a:latin typeface="+mn-lt"/>
                <a:cs typeface="Times New Roman" panose="02020603050405020304" pitchFamily="18" charset="0"/>
              </a:rPr>
              <a:t>रक्त के कार्य</a:t>
            </a:r>
            <a:endParaRPr lang="en-US" sz="4000" b="1" dirty="0">
              <a:latin typeface="+mn-lt"/>
            </a:endParaRPr>
          </a:p>
        </p:txBody>
      </p:sp>
      <p:sp>
        <p:nvSpPr>
          <p:cNvPr id="4" name="Rectangle 3"/>
          <p:cNvSpPr/>
          <p:nvPr/>
        </p:nvSpPr>
        <p:spPr>
          <a:xfrm>
            <a:off x="669465" y="1355465"/>
            <a:ext cx="7723421" cy="1077218"/>
          </a:xfrm>
          <a:prstGeom prst="rect">
            <a:avLst/>
          </a:prstGeom>
        </p:spPr>
        <p:txBody>
          <a:bodyPr wrap="square">
            <a:spAutoFit/>
          </a:bodyPr>
          <a:lstStyle/>
          <a:p>
            <a:pPr marL="514350" indent="-514350" algn="just">
              <a:buAutoNum type="arabicPeriod"/>
              <a:defRPr/>
            </a:pPr>
            <a:r>
              <a:rPr lang="hi-IN" sz="3200" b="1" dirty="0">
                <a:solidFill>
                  <a:srgbClr val="002060"/>
                </a:solidFill>
                <a:cs typeface="Times New Roman" panose="02020603050405020304" pitchFamily="18" charset="0"/>
              </a:rPr>
              <a:t>रक्त ऊतकों तक ऑक्सीजन और पोषक तत्वों का परिवहन करता है।</a:t>
            </a:r>
            <a:endParaRPr lang="en-US" sz="3200" b="1" dirty="0">
              <a:solidFill>
                <a:srgbClr val="002060"/>
              </a:solidFill>
              <a:cs typeface="Times New Roman" panose="02020603050405020304" pitchFamily="18" charset="0"/>
            </a:endParaRPr>
          </a:p>
        </p:txBody>
      </p:sp>
      <p:sp>
        <p:nvSpPr>
          <p:cNvPr id="5" name="Rectangle 4"/>
          <p:cNvSpPr/>
          <p:nvPr/>
        </p:nvSpPr>
        <p:spPr>
          <a:xfrm>
            <a:off x="645087" y="2563102"/>
            <a:ext cx="7888071" cy="1569660"/>
          </a:xfrm>
          <a:prstGeom prst="rect">
            <a:avLst/>
          </a:prstGeom>
        </p:spPr>
        <p:txBody>
          <a:bodyPr wrap="square">
            <a:spAutoFit/>
          </a:bodyPr>
          <a:lstStyle/>
          <a:p>
            <a:pPr marL="514350" indent="-514350" algn="just">
              <a:buAutoNum type="arabicPeriod" startAt="2"/>
              <a:defRPr/>
            </a:pPr>
            <a:r>
              <a:rPr lang="hi-IN" sz="3200" b="1" dirty="0">
                <a:solidFill>
                  <a:srgbClr val="002060"/>
                </a:solidFill>
                <a:cs typeface="Times New Roman" panose="02020603050405020304" pitchFamily="18" charset="0"/>
              </a:rPr>
              <a:t>यह उन कोशिकाओं का भी परिवहन करता है जो संक्रमण से लड़ती हैं और अपशिष्ट उत्पादों को खत्म करती हैं।</a:t>
            </a:r>
            <a:endParaRPr lang="en-US" sz="3200" b="1" dirty="0">
              <a:solidFill>
                <a:srgbClr val="002060"/>
              </a:solidFill>
              <a:cs typeface="Times New Roman" panose="02020603050405020304" pitchFamily="18" charset="0"/>
            </a:endParaRPr>
          </a:p>
        </p:txBody>
      </p:sp>
      <p:sp>
        <p:nvSpPr>
          <p:cNvPr id="6" name="Content Placeholder 2"/>
          <p:cNvSpPr>
            <a:spLocks noGrp="1"/>
          </p:cNvSpPr>
          <p:nvPr>
            <p:ph idx="1"/>
          </p:nvPr>
        </p:nvSpPr>
        <p:spPr>
          <a:xfrm>
            <a:off x="669465" y="4263181"/>
            <a:ext cx="7888070" cy="1780226"/>
          </a:xfrm>
        </p:spPr>
        <p:txBody>
          <a:bodyPr>
            <a:noAutofit/>
          </a:bodyPr>
          <a:lstStyle/>
          <a:p>
            <a:pPr algn="just">
              <a:buNone/>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रक्त में थक्का जमने (जमने) की क्षमता भी होती है; इस प्रक्रिया में आमतौर पर 6 से 7 मिनट लगते हैं।</a:t>
            </a:r>
            <a:endParaRPr lang="en-US" sz="3200" b="1" dirty="0">
              <a:solidFill>
                <a:srgbClr val="00206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68049"/>
            <a:ext cx="7888070" cy="1042739"/>
          </a:xfrm>
        </p:spPr>
        <p:txBody>
          <a:bodyPr>
            <a:normAutofit/>
          </a:bodyPr>
          <a:lstStyle/>
          <a:p>
            <a:pPr algn="ctr"/>
            <a:r>
              <a:rPr lang="hi-IN" sz="4000" b="1" u="sng" dirty="0">
                <a:solidFill>
                  <a:srgbClr val="FF0000"/>
                </a:solidFill>
                <a:latin typeface="+mn-lt"/>
                <a:cs typeface="Times New Roman" panose="02020603050405020304" pitchFamily="18" charset="0"/>
              </a:rPr>
              <a:t>धड़कन पल्स</a:t>
            </a:r>
            <a:endParaRPr lang="en-GB" sz="4000" u="sng" dirty="0">
              <a:solidFill>
                <a:srgbClr val="FF0000"/>
              </a:solidFill>
              <a:latin typeface="+mn-lt"/>
            </a:endParaRPr>
          </a:p>
        </p:txBody>
      </p:sp>
      <p:sp>
        <p:nvSpPr>
          <p:cNvPr id="3" name="Content Placeholder 2"/>
          <p:cNvSpPr>
            <a:spLocks noGrp="1"/>
          </p:cNvSpPr>
          <p:nvPr>
            <p:ph idx="1"/>
          </p:nvPr>
        </p:nvSpPr>
        <p:spPr>
          <a:xfrm>
            <a:off x="704959" y="2531189"/>
            <a:ext cx="7888070" cy="2862275"/>
          </a:xfrm>
        </p:spPr>
        <p:txBody>
          <a:bodyPr>
            <a:noAutofit/>
          </a:bodyPr>
          <a:lstStyle/>
          <a:p>
            <a:pPr algn="just">
              <a:buNone/>
            </a:pPr>
            <a:r>
              <a:rPr lang="en-US" sz="3200" b="1" dirty="0">
                <a:solidFill>
                  <a:srgbClr val="002060"/>
                </a:solidFill>
                <a:cs typeface="Times New Roman" panose="02020603050405020304" pitchFamily="18" charset="0"/>
              </a:rPr>
              <a:t>   </a:t>
            </a:r>
            <a:r>
              <a:rPr lang="hi-IN" sz="3200" b="1" dirty="0">
                <a:solidFill>
                  <a:srgbClr val="002060"/>
                </a:solidFill>
                <a:cs typeface="Times New Roman" panose="02020603050405020304" pitchFamily="18" charset="0"/>
              </a:rPr>
              <a:t>सबसे सुलभ पल्स स्थान:
	-रेडिअल
	- ऊरु
	-मन्या
	- ब्रैकियल</a:t>
            </a:r>
            <a:endParaRPr lang="en-GB" sz="3200" dirty="0"/>
          </a:p>
        </p:txBody>
      </p:sp>
      <p:sp>
        <p:nvSpPr>
          <p:cNvPr id="4" name="TextBox 3"/>
          <p:cNvSpPr txBox="1"/>
          <p:nvPr/>
        </p:nvSpPr>
        <p:spPr>
          <a:xfrm>
            <a:off x="914400" y="933001"/>
            <a:ext cx="7674858" cy="1815882"/>
          </a:xfrm>
          <a:prstGeom prst="rect">
            <a:avLst/>
          </a:prstGeom>
          <a:noFill/>
        </p:spPr>
        <p:txBody>
          <a:bodyPr wrap="square" rtlCol="0">
            <a:spAutoFit/>
          </a:bodyPr>
          <a:lstStyle/>
          <a:p>
            <a:r>
              <a:rPr lang="hi-IN" sz="2800" b="1" dirty="0">
                <a:solidFill>
                  <a:srgbClr val="002060"/>
                </a:solidFill>
                <a:cs typeface="Times New Roman" panose="02020603050405020304" pitchFamily="18" charset="0"/>
              </a:rPr>
              <a:t>नाड़ी को क्षेत्रों में अधिक आसानी से महसूस किया जा सकता है 
शरीर का जहां धमनियां त्वचा के करीब और एक ठोस संरचना (हड्डी) के पास होती हैं।</a:t>
            </a:r>
            <a:endParaRPr lang="en-US" sz="2800" dirty="0"/>
          </a:p>
        </p:txBody>
      </p:sp>
      <p:sp>
        <p:nvSpPr>
          <p:cNvPr id="5" name="TextBox 4"/>
          <p:cNvSpPr txBox="1"/>
          <p:nvPr/>
        </p:nvSpPr>
        <p:spPr>
          <a:xfrm>
            <a:off x="784050" y="5306881"/>
            <a:ext cx="7906460" cy="1569660"/>
          </a:xfrm>
          <a:prstGeom prst="rect">
            <a:avLst/>
          </a:prstGeom>
          <a:noFill/>
        </p:spPr>
        <p:txBody>
          <a:bodyPr wrap="square" rtlCol="0">
            <a:spAutoFit/>
          </a:bodyPr>
          <a:lstStyle/>
          <a:p>
            <a:r>
              <a:rPr lang="en-US" sz="3200" b="1" dirty="0">
                <a:solidFill>
                  <a:srgbClr val="002060"/>
                </a:solidFill>
              </a:rPr>
              <a:t> </a:t>
            </a:r>
            <a:r>
              <a:rPr lang="hi-IN" sz="3200" b="1" dirty="0">
                <a:solidFill>
                  <a:srgbClr val="002060"/>
                </a:solidFill>
              </a:rPr>
              <a:t>हर बार जब हृदय पंप करता है, तो आप धमनी प्रणाली की नब्ज को महसूस कर सकते हैं।</a:t>
            </a:r>
            <a:endParaRPr lang="en-US" dirty="0"/>
          </a:p>
        </p:txBody>
      </p:sp>
    </p:spTree>
    <p:extLst>
      <p:ext uri="{BB962C8B-B14F-4D97-AF65-F5344CB8AC3E}">
        <p14:creationId xmlns:p14="http://schemas.microsoft.com/office/powerpoint/2010/main" val="10971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S"/>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2400717" y="662265"/>
            <a:ext cx="4286994" cy="61626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7"/>
          <p:cNvSpPr txBox="1">
            <a:spLocks noChangeArrowheads="1"/>
          </p:cNvSpPr>
          <p:nvPr/>
        </p:nvSpPr>
        <p:spPr bwMode="auto">
          <a:xfrm>
            <a:off x="1747157" y="-30996"/>
            <a:ext cx="6204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000" b="1" u="sng" dirty="0">
                <a:solidFill>
                  <a:srgbClr val="FF0000"/>
                </a:solidFill>
                <a:latin typeface="+mn-lt"/>
              </a:rPr>
              <a:t>पल्स स्थान</a:t>
            </a:r>
            <a:endParaRPr lang="en-US" sz="4000" b="1" u="sng" dirty="0">
              <a:solidFill>
                <a:srgbClr val="FF000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17" y="650612"/>
            <a:ext cx="4353612" cy="619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043" y="784612"/>
            <a:ext cx="2157413" cy="76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257" y="1474929"/>
            <a:ext cx="1895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638" y="2563020"/>
            <a:ext cx="20605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8902" y="3209133"/>
            <a:ext cx="16525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6802" y="3942339"/>
            <a:ext cx="19446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430" y="5813702"/>
            <a:ext cx="25241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9527" y="5996263"/>
            <a:ext cx="3121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89548" y="2121042"/>
            <a:ext cx="1603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2420" y="4886884"/>
            <a:ext cx="21891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534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27118"/>
            <a:ext cx="7888070" cy="1325563"/>
          </a:xfrm>
        </p:spPr>
        <p:txBody>
          <a:bodyPr>
            <a:normAutofit/>
          </a:bodyPr>
          <a:lstStyle/>
          <a:p>
            <a:pPr algn="ctr"/>
            <a:r>
              <a:rPr lang="hi-IN" sz="4000" b="1" u="sng" dirty="0">
                <a:solidFill>
                  <a:srgbClr val="FF0000"/>
                </a:solidFill>
                <a:latin typeface="+mn-lt"/>
                <a:cs typeface="Times New Roman" panose="02020603050405020304" pitchFamily="18" charset="0"/>
              </a:rPr>
              <a:t>रक्तस्राव</a:t>
            </a:r>
            <a:endParaRPr lang="en-GB" sz="4000" u="sng" dirty="0">
              <a:solidFill>
                <a:srgbClr val="FF0000"/>
              </a:solidFill>
              <a:latin typeface="+mn-lt"/>
            </a:endParaRPr>
          </a:p>
        </p:txBody>
      </p:sp>
      <p:sp>
        <p:nvSpPr>
          <p:cNvPr id="3" name="Content Placeholder 2"/>
          <p:cNvSpPr>
            <a:spLocks noGrp="1"/>
          </p:cNvSpPr>
          <p:nvPr>
            <p:ph idx="1"/>
          </p:nvPr>
        </p:nvSpPr>
        <p:spPr>
          <a:xfrm>
            <a:off x="628759" y="2417737"/>
            <a:ext cx="7888070" cy="1305178"/>
          </a:xfrm>
        </p:spPr>
        <p:txBody>
          <a:bodyPr>
            <a:normAutofit/>
          </a:bodyPr>
          <a:lstStyle/>
          <a:p>
            <a:pPr marL="0" indent="0" algn="ctr">
              <a:buNone/>
            </a:pPr>
            <a:r>
              <a:rPr lang="hi-IN" sz="3200" b="1" dirty="0">
                <a:solidFill>
                  <a:srgbClr val="002060"/>
                </a:solidFill>
                <a:cs typeface="Times New Roman" panose="02020603050405020304" pitchFamily="18" charset="0"/>
              </a:rPr>
              <a:t>शरीर से खून की कमी। यह बाहरी और या आंतरिक हो सकता है।</a:t>
            </a:r>
            <a:endParaRPr lang="en-GB" sz="3200" dirty="0"/>
          </a:p>
        </p:txBody>
      </p:sp>
    </p:spTree>
    <p:extLst>
      <p:ext uri="{BB962C8B-B14F-4D97-AF65-F5344CB8AC3E}">
        <p14:creationId xmlns:p14="http://schemas.microsoft.com/office/powerpoint/2010/main" val="221958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43099"/>
            <a:ext cx="7888070" cy="1325563"/>
          </a:xfrm>
        </p:spPr>
        <p:txBody>
          <a:bodyPr>
            <a:normAutofit/>
          </a:bodyPr>
          <a:lstStyle/>
          <a:p>
            <a:pPr algn="ctr"/>
            <a:r>
              <a:rPr lang="hi-IN" sz="4000" b="1" u="sng" dirty="0">
                <a:solidFill>
                  <a:srgbClr val="C00000"/>
                </a:solidFill>
                <a:latin typeface="+mn-lt"/>
                <a:cs typeface="Times New Roman" pitchFamily="18" charset="0"/>
              </a:rPr>
              <a:t>बाहरी रक्तस्राव के प्रकार</a:t>
            </a:r>
            <a:endParaRPr lang="en-GB" sz="4000" u="sng" dirty="0">
              <a:latin typeface="+mn-lt"/>
            </a:endParaRPr>
          </a:p>
        </p:txBody>
      </p:sp>
      <p:sp>
        <p:nvSpPr>
          <p:cNvPr id="3" name="Content Placeholder 2"/>
          <p:cNvSpPr>
            <a:spLocks noGrp="1"/>
          </p:cNvSpPr>
          <p:nvPr>
            <p:ph idx="1"/>
          </p:nvPr>
        </p:nvSpPr>
        <p:spPr>
          <a:xfrm>
            <a:off x="628759" y="4983876"/>
            <a:ext cx="7888070" cy="1556663"/>
          </a:xfrm>
        </p:spPr>
        <p:txBody>
          <a:bodyPr>
            <a:normAutofit/>
          </a:bodyPr>
          <a:lstStyle/>
          <a:p>
            <a:pPr algn="just">
              <a:defRPr/>
            </a:pPr>
            <a:r>
              <a:rPr lang="hi-IN" sz="3500" b="1" u="sng" dirty="0">
                <a:solidFill>
                  <a:srgbClr val="002060"/>
                </a:solidFill>
                <a:cs typeface="Times New Roman" pitchFamily="18" charset="0"/>
              </a:rPr>
              <a:t>केशिका: </a:t>
            </a:r>
            <a:r>
              <a:rPr lang="hi-IN" sz="3500" b="1" dirty="0">
                <a:solidFill>
                  <a:srgbClr val="002060"/>
                </a:solidFill>
                <a:cs typeface="Times New Roman" pitchFamily="18" charset="0"/>
              </a:rPr>
              <a:t>रक्त केशिकाओं से आसानी से बाहर निकलता है और शिरापरक रक्तस्राव के समान दिखता है।</a:t>
            </a:r>
            <a:endParaRPr lang="en-GB" sz="3200" dirty="0"/>
          </a:p>
        </p:txBody>
      </p:sp>
      <p:sp>
        <p:nvSpPr>
          <p:cNvPr id="4" name="TextBox 3"/>
          <p:cNvSpPr txBox="1"/>
          <p:nvPr/>
        </p:nvSpPr>
        <p:spPr>
          <a:xfrm>
            <a:off x="883920" y="1188720"/>
            <a:ext cx="7632909" cy="1077218"/>
          </a:xfrm>
          <a:prstGeom prst="rect">
            <a:avLst/>
          </a:prstGeom>
          <a:noFill/>
        </p:spPr>
        <p:txBody>
          <a:bodyPr wrap="square" rtlCol="0">
            <a:spAutoFit/>
          </a:bodyPr>
          <a:lstStyle/>
          <a:p>
            <a:r>
              <a:rPr lang="hi-IN" sz="3200" b="1" dirty="0">
                <a:solidFill>
                  <a:srgbClr val="002060"/>
                </a:solidFill>
                <a:cs typeface="Times New Roman" pitchFamily="18" charset="0"/>
              </a:rPr>
              <a:t>बाहरी रक्तस्राव के साथ, घाव और रक्त की हानि दिखाई देती है।</a:t>
            </a:r>
            <a:endParaRPr lang="en-US" sz="3200" b="1" dirty="0">
              <a:solidFill>
                <a:srgbClr val="002060"/>
              </a:solidFill>
              <a:cs typeface="Times New Roman" pitchFamily="18" charset="0"/>
            </a:endParaRPr>
          </a:p>
        </p:txBody>
      </p:sp>
      <p:sp>
        <p:nvSpPr>
          <p:cNvPr id="5" name="TextBox 4"/>
          <p:cNvSpPr txBox="1"/>
          <p:nvPr/>
        </p:nvSpPr>
        <p:spPr>
          <a:xfrm>
            <a:off x="822960" y="2265938"/>
            <a:ext cx="7501233" cy="1569660"/>
          </a:xfrm>
          <a:prstGeom prst="rect">
            <a:avLst/>
          </a:prstGeom>
          <a:noFill/>
        </p:spPr>
        <p:txBody>
          <a:bodyPr wrap="square" rtlCol="0">
            <a:spAutoFit/>
          </a:bodyPr>
          <a:lstStyle/>
          <a:p>
            <a:r>
              <a:rPr lang="hi-IN" sz="3200" b="1" u="sng" dirty="0">
                <a:solidFill>
                  <a:srgbClr val="002060"/>
                </a:solidFill>
                <a:cs typeface="Times New Roman" pitchFamily="18" charset="0"/>
              </a:rPr>
              <a:t>धमनी: </a:t>
            </a:r>
            <a:r>
              <a:rPr lang="hi-IN" sz="3200" b="1" dirty="0">
                <a:solidFill>
                  <a:srgbClr val="002060"/>
                </a:solidFill>
                <a:cs typeface="Times New Roman" pitchFamily="18" charset="0"/>
              </a:rPr>
              <a:t>धमनी रक्तस्राव चमकदार </a:t>
            </a:r>
            <a:r>
              <a:rPr lang="hi-IN" sz="3200" b="1" dirty="0">
                <a:solidFill>
                  <a:srgbClr val="FF0000"/>
                </a:solidFill>
                <a:cs typeface="Times New Roman" pitchFamily="18" charset="0"/>
              </a:rPr>
              <a:t>लाल </a:t>
            </a:r>
            <a:r>
              <a:rPr lang="hi-IN" sz="3200" b="1" dirty="0">
                <a:solidFill>
                  <a:srgbClr val="002060"/>
                </a:solidFill>
                <a:cs typeface="Times New Roman" pitchFamily="18" charset="0"/>
              </a:rPr>
              <a:t>होता है और नाड़ी के साथ रक्त के उछाल की विशेषता होती है।</a:t>
            </a:r>
            <a:endParaRPr lang="en-US" sz="3200" b="1" dirty="0">
              <a:solidFill>
                <a:srgbClr val="002060"/>
              </a:solidFill>
              <a:cs typeface="Times New Roman" pitchFamily="18" charset="0"/>
            </a:endParaRPr>
          </a:p>
        </p:txBody>
      </p:sp>
      <p:sp>
        <p:nvSpPr>
          <p:cNvPr id="6" name="TextBox 5"/>
          <p:cNvSpPr txBox="1"/>
          <p:nvPr/>
        </p:nvSpPr>
        <p:spPr>
          <a:xfrm>
            <a:off x="822960" y="3787565"/>
            <a:ext cx="7971719" cy="1077218"/>
          </a:xfrm>
          <a:prstGeom prst="rect">
            <a:avLst/>
          </a:prstGeom>
          <a:noFill/>
        </p:spPr>
        <p:txBody>
          <a:bodyPr wrap="square" rtlCol="0">
            <a:spAutoFit/>
          </a:bodyPr>
          <a:lstStyle/>
          <a:p>
            <a:r>
              <a:rPr lang="hi-IN" sz="3200" b="1" u="sng" dirty="0">
                <a:solidFill>
                  <a:srgbClr val="002060"/>
                </a:solidFill>
                <a:cs typeface="Times New Roman" pitchFamily="18" charset="0"/>
              </a:rPr>
              <a:t>शिरापरक: </a:t>
            </a:r>
            <a:r>
              <a:rPr lang="hi-IN" sz="3200" b="1" dirty="0">
                <a:solidFill>
                  <a:srgbClr val="002060"/>
                </a:solidFill>
                <a:cs typeface="Times New Roman" pitchFamily="18" charset="0"/>
              </a:rPr>
              <a:t>शिरापरक रक्तस्राव स्थिर और </a:t>
            </a:r>
            <a:r>
              <a:rPr lang="hi-IN" sz="3200" b="1" dirty="0">
                <a:solidFill>
                  <a:srgbClr val="FF0000"/>
                </a:solidFill>
                <a:cs typeface="Times New Roman" pitchFamily="18" charset="0"/>
              </a:rPr>
              <a:t>गहरा लाल</a:t>
            </a:r>
            <a:r>
              <a:rPr lang="hi-IN" sz="3200" b="1" dirty="0">
                <a:solidFill>
                  <a:srgbClr val="002060"/>
                </a:solidFill>
                <a:cs typeface="Times New Roman" pitchFamily="18" charset="0"/>
              </a:rPr>
              <a:t> होता है।</a:t>
            </a:r>
            <a:endParaRPr lang="en-US" sz="3200" b="1" dirty="0">
              <a:solidFill>
                <a:srgbClr val="002060"/>
              </a:solidFill>
              <a:cs typeface="Times New Roman" pitchFamily="18" charset="0"/>
            </a:endParaRPr>
          </a:p>
        </p:txBody>
      </p:sp>
    </p:spTree>
    <p:extLst>
      <p:ext uri="{BB962C8B-B14F-4D97-AF65-F5344CB8AC3E}">
        <p14:creationId xmlns:p14="http://schemas.microsoft.com/office/powerpoint/2010/main" val="24361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Y1"/>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1257519" y="32652"/>
            <a:ext cx="6630551"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594360" y="381000"/>
            <a:ext cx="2435116" cy="685800"/>
          </a:xfrm>
          <a:prstGeom prst="rect">
            <a:avLst/>
          </a:prstGeom>
          <a:solidFill>
            <a:srgbClr val="66FF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hi-IN" sz="3200" b="1" dirty="0">
                <a:solidFill>
                  <a:srgbClr val="FF0000"/>
                </a:solidFill>
              </a:rPr>
              <a:t>धमनियों</a:t>
            </a:r>
            <a:endParaRPr lang="en-US" dirty="0">
              <a:solidFill>
                <a:srgbClr val="FF0000"/>
              </a:solidFill>
            </a:endParaRPr>
          </a:p>
        </p:txBody>
      </p:sp>
      <p:sp>
        <p:nvSpPr>
          <p:cNvPr id="24580" name="Rectangle 7"/>
          <p:cNvSpPr>
            <a:spLocks noChangeArrowheads="1"/>
          </p:cNvSpPr>
          <p:nvPr/>
        </p:nvSpPr>
        <p:spPr bwMode="auto">
          <a:xfrm>
            <a:off x="4058354" y="685801"/>
            <a:ext cx="870751" cy="584775"/>
          </a:xfrm>
          <a:prstGeom prst="rect">
            <a:avLst/>
          </a:prstGeom>
          <a:solidFill>
            <a:srgbClr val="00FF00"/>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hi-IN" sz="3200" b="1" dirty="0">
                <a:solidFill>
                  <a:srgbClr val="C00000"/>
                </a:solidFill>
              </a:rPr>
              <a:t>नसों</a:t>
            </a:r>
            <a:endParaRPr lang="en-US" sz="3200" b="1" dirty="0">
              <a:solidFill>
                <a:srgbClr val="C00000"/>
              </a:solidFill>
            </a:endParaRPr>
          </a:p>
        </p:txBody>
      </p:sp>
      <p:sp>
        <p:nvSpPr>
          <p:cNvPr id="24581" name="Text Box 8"/>
          <p:cNvSpPr txBox="1">
            <a:spLocks noChangeArrowheads="1"/>
          </p:cNvSpPr>
          <p:nvPr/>
        </p:nvSpPr>
        <p:spPr bwMode="auto">
          <a:xfrm>
            <a:off x="5646240" y="693738"/>
            <a:ext cx="1479892" cy="584775"/>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3200" b="1" dirty="0">
                <a:solidFill>
                  <a:srgbClr val="C00000"/>
                </a:solidFill>
              </a:rPr>
              <a:t>कैपिलरी</a:t>
            </a:r>
            <a:endParaRPr lang="en-US" sz="3200" b="1" dirty="0">
              <a:solidFill>
                <a:srgbClr val="C00000"/>
              </a:solidFill>
            </a:endParaRPr>
          </a:p>
        </p:txBody>
      </p:sp>
      <p:sp>
        <p:nvSpPr>
          <p:cNvPr id="24582" name="Text Box 10"/>
          <p:cNvSpPr txBox="1">
            <a:spLocks noChangeArrowheads="1"/>
          </p:cNvSpPr>
          <p:nvPr/>
        </p:nvSpPr>
        <p:spPr bwMode="auto">
          <a:xfrm>
            <a:off x="6161364" y="71755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24583" name="Text Box 12"/>
          <p:cNvSpPr txBox="1">
            <a:spLocks noChangeArrowheads="1"/>
          </p:cNvSpPr>
          <p:nvPr/>
        </p:nvSpPr>
        <p:spPr bwMode="auto">
          <a:xfrm>
            <a:off x="342900" y="5050964"/>
            <a:ext cx="3727364" cy="1200329"/>
          </a:xfrm>
          <a:prstGeom prst="rect">
            <a:avLst/>
          </a:prstGeom>
          <a:solidFill>
            <a:srgbClr val="FFCCFF"/>
          </a:solidFill>
          <a:ln w="9525">
            <a:solidFill>
              <a:schemeClr val="bg2"/>
            </a:solidFill>
            <a:miter lim="800000"/>
            <a:headEnd/>
            <a:tailEnd/>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2400" b="1" dirty="0">
                <a:solidFill>
                  <a:srgbClr val="000000"/>
                </a:solidFill>
                <a:latin typeface="Arial Black" panose="020B0A04020102020204" pitchFamily="34" charset="0"/>
              </a:rPr>
              <a:t>खून का उछाल
स्पंदित प्रवाह
चमकीला </a:t>
            </a:r>
            <a:r>
              <a:rPr lang="hi-IN" sz="2400" b="1" dirty="0">
                <a:solidFill>
                  <a:srgbClr val="FF0000"/>
                </a:solidFill>
                <a:latin typeface="Arial Black" panose="020B0A04020102020204" pitchFamily="34" charset="0"/>
              </a:rPr>
              <a:t>लाल रंग</a:t>
            </a:r>
            <a:endParaRPr lang="en-US" sz="2400" b="1" dirty="0">
              <a:solidFill>
                <a:srgbClr val="FF0000"/>
              </a:solidFill>
              <a:latin typeface="Arial Black" panose="020B0A04020102020204" pitchFamily="34" charset="0"/>
            </a:endParaRPr>
          </a:p>
        </p:txBody>
      </p:sp>
      <p:sp>
        <p:nvSpPr>
          <p:cNvPr id="24584" name="AutoShape 14"/>
          <p:cNvSpPr>
            <a:spLocks noChangeArrowheads="1"/>
          </p:cNvSpPr>
          <p:nvPr/>
        </p:nvSpPr>
        <p:spPr bwMode="auto">
          <a:xfrm>
            <a:off x="1771958" y="4572000"/>
            <a:ext cx="228640" cy="838200"/>
          </a:xfrm>
          <a:prstGeom prst="upArrow">
            <a:avLst>
              <a:gd name="adj1" fmla="val 50000"/>
              <a:gd name="adj2" fmla="val 68750"/>
            </a:avLst>
          </a:prstGeom>
          <a:solidFill>
            <a:schemeClr val="accent1"/>
          </a:solidFill>
          <a:ln w="9525">
            <a:solidFill>
              <a:schemeClr val="bg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24585" name="Text Box 15"/>
          <p:cNvSpPr txBox="1">
            <a:spLocks noChangeArrowheads="1"/>
          </p:cNvSpPr>
          <p:nvPr/>
        </p:nvSpPr>
        <p:spPr bwMode="auto">
          <a:xfrm>
            <a:off x="4058355" y="5299234"/>
            <a:ext cx="3370498" cy="830997"/>
          </a:xfrm>
          <a:prstGeom prst="rect">
            <a:avLst/>
          </a:prstGeom>
          <a:solidFill>
            <a:srgbClr val="FFFF66"/>
          </a:solidFill>
          <a:ln w="9525">
            <a:solidFill>
              <a:schemeClr val="bg2"/>
            </a:solidFill>
            <a:miter lim="800000"/>
            <a:headEnd/>
            <a:tailEnd/>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2400" b="1" dirty="0">
                <a:solidFill>
                  <a:srgbClr val="0000FF"/>
                </a:solidFill>
                <a:latin typeface="Arial Black" panose="020B0A04020102020204" pitchFamily="34" charset="0"/>
              </a:rPr>
              <a:t>स्थिर, धीमा प्रवाह</a:t>
            </a:r>
            <a:endParaRPr lang="en-IN" sz="2400" b="1" dirty="0">
              <a:solidFill>
                <a:srgbClr val="0000FF"/>
              </a:solidFill>
              <a:latin typeface="Arial Black" panose="020B0A04020102020204" pitchFamily="34" charset="0"/>
            </a:endParaRPr>
          </a:p>
          <a:p>
            <a:pPr algn="ctr"/>
            <a:r>
              <a:rPr lang="hi-IN" sz="2400" b="1" dirty="0">
                <a:solidFill>
                  <a:srgbClr val="C00000"/>
                </a:solidFill>
                <a:latin typeface="Arial Black" panose="020B0A04020102020204" pitchFamily="34" charset="0"/>
              </a:rPr>
              <a:t>गहरा लाल</a:t>
            </a:r>
            <a:endParaRPr lang="en-US" sz="2400" b="1" dirty="0">
              <a:solidFill>
                <a:srgbClr val="C00000"/>
              </a:solidFill>
              <a:latin typeface="Arial Black" panose="020B0A04020102020204" pitchFamily="34" charset="0"/>
            </a:endParaRPr>
          </a:p>
        </p:txBody>
      </p:sp>
      <p:sp>
        <p:nvSpPr>
          <p:cNvPr id="24586" name="Text Box 16"/>
          <p:cNvSpPr txBox="1">
            <a:spLocks noChangeArrowheads="1"/>
          </p:cNvSpPr>
          <p:nvPr/>
        </p:nvSpPr>
        <p:spPr bwMode="auto">
          <a:xfrm>
            <a:off x="5144393" y="4579546"/>
            <a:ext cx="2536272" cy="461665"/>
          </a:xfrm>
          <a:prstGeom prst="rect">
            <a:avLst/>
          </a:prstGeom>
          <a:solidFill>
            <a:srgbClr val="CCFF99"/>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400" b="1" dirty="0">
                <a:solidFill>
                  <a:srgbClr val="000000"/>
                </a:solidFill>
                <a:latin typeface="Arial Black" panose="020B0A04020102020204" pitchFamily="34" charset="0"/>
              </a:rPr>
              <a:t>धीमा, समान प्रवाह</a:t>
            </a:r>
            <a:endParaRPr lang="en-US" sz="2400" b="1" dirty="0">
              <a:solidFill>
                <a:srgbClr val="000000"/>
              </a:solidFill>
              <a:latin typeface="Arial Black" panose="020B0A04020102020204" pitchFamily="34" charset="0"/>
            </a:endParaRPr>
          </a:p>
        </p:txBody>
      </p:sp>
      <p:sp>
        <p:nvSpPr>
          <p:cNvPr id="24587" name="AutoShape 19"/>
          <p:cNvSpPr>
            <a:spLocks noChangeArrowheads="1"/>
          </p:cNvSpPr>
          <p:nvPr/>
        </p:nvSpPr>
        <p:spPr bwMode="auto">
          <a:xfrm>
            <a:off x="4229834" y="4343400"/>
            <a:ext cx="342960" cy="1143000"/>
          </a:xfrm>
          <a:prstGeom prst="upArrow">
            <a:avLst>
              <a:gd name="adj1" fmla="val 41833"/>
              <a:gd name="adj2" fmla="val 57720"/>
            </a:avLst>
          </a:prstGeom>
          <a:solidFill>
            <a:srgbClr val="6C9CF2"/>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24588" name="AutoShape 20"/>
          <p:cNvSpPr>
            <a:spLocks noChangeArrowheads="1"/>
          </p:cNvSpPr>
          <p:nvPr/>
        </p:nvSpPr>
        <p:spPr bwMode="auto">
          <a:xfrm>
            <a:off x="6287592" y="3588944"/>
            <a:ext cx="228640" cy="990600"/>
          </a:xfrm>
          <a:prstGeom prst="upArrow">
            <a:avLst>
              <a:gd name="adj1" fmla="val 50000"/>
              <a:gd name="adj2" fmla="val 81250"/>
            </a:avLst>
          </a:prstGeom>
          <a:solidFill>
            <a:srgbClr val="009900"/>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solidFill>
                <a:srgbClr val="000000"/>
              </a:solidFill>
            </a:endParaRPr>
          </a:p>
        </p:txBody>
      </p:sp>
    </p:spTree>
    <p:extLst>
      <p:ext uri="{BB962C8B-B14F-4D97-AF65-F5344CB8AC3E}">
        <p14:creationId xmlns:p14="http://schemas.microsoft.com/office/powerpoint/2010/main" val="197993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126234" y="2833690"/>
          <a:ext cx="893124" cy="1190625"/>
        </p:xfrm>
        <a:graphic>
          <a:graphicData uri="http://schemas.openxmlformats.org/presentationml/2006/ole">
            <mc:AlternateContent xmlns:mc="http://schemas.openxmlformats.org/markup-compatibility/2006">
              <mc:Choice xmlns:v="urn:schemas-microsoft-com:vml" Requires="v">
                <p:oleObj spid="_x0000_s1026" name="Bitmap Image" r:id="rId3" imgW="1190476" imgH="1190476" progId="PBrush">
                  <p:embed/>
                </p:oleObj>
              </mc:Choice>
              <mc:Fallback>
                <p:oleObj name="Bitmap Image" r:id="rId3" imgW="1190476" imgH="1190476" progId="PBrush">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234" y="2833690"/>
                        <a:ext cx="89312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4126234" y="2833690"/>
          <a:ext cx="893124" cy="1190625"/>
        </p:xfrm>
        <a:graphic>
          <a:graphicData uri="http://schemas.openxmlformats.org/presentationml/2006/ole">
            <mc:AlternateContent xmlns:mc="http://schemas.openxmlformats.org/markup-compatibility/2006">
              <mc:Choice xmlns:v="urn:schemas-microsoft-com:vml" Requires="v">
                <p:oleObj spid="_x0000_s1027" name="Bitmap Image" r:id="rId5" imgW="1190476" imgH="1190476" progId="PBrush">
                  <p:embed/>
                </p:oleObj>
              </mc:Choice>
              <mc:Fallback>
                <p:oleObj name="Bitmap Image" r:id="rId5" imgW="1190476" imgH="1190476" progId="PBrush">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234" y="2833690"/>
                        <a:ext cx="89312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2731768" y="34702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sz="2400">
              <a:latin typeface="Times New Roman" panose="02020603050405020304" pitchFamily="18" charset="0"/>
            </a:endParaRPr>
          </a:p>
        </p:txBody>
      </p:sp>
      <p:graphicFrame>
        <p:nvGraphicFramePr>
          <p:cNvPr id="1028" name="Object 5"/>
          <p:cNvGraphicFramePr>
            <a:graphicFrameLocks noChangeAspect="1"/>
          </p:cNvGraphicFramePr>
          <p:nvPr/>
        </p:nvGraphicFramePr>
        <p:xfrm>
          <a:off x="4126234" y="2833690"/>
          <a:ext cx="893124" cy="1190625"/>
        </p:xfrm>
        <a:graphic>
          <a:graphicData uri="http://schemas.openxmlformats.org/presentationml/2006/ole">
            <mc:AlternateContent xmlns:mc="http://schemas.openxmlformats.org/markup-compatibility/2006">
              <mc:Choice xmlns:v="urn:schemas-microsoft-com:vml" Requires="v">
                <p:oleObj spid="_x0000_s1028" name="Bitmap Image" r:id="rId6" imgW="1190476" imgH="1190476" progId="PBrush">
                  <p:embed/>
                </p:oleObj>
              </mc:Choice>
              <mc:Fallback>
                <p:oleObj name="Bitmap Image" r:id="rId6" imgW="1190476" imgH="1190476" progId="PBrush">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234" y="2833690"/>
                        <a:ext cx="89312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6" descr="CS"/>
          <p:cNvPicPr>
            <a:picLocks noChangeAspect="1" noChangeArrowheads="1"/>
          </p:cNvPicPr>
          <p:nvPr/>
        </p:nvPicPr>
        <p:blipFill>
          <a:blip r:embed="rId7">
            <a:lum bright="24000"/>
            <a:extLst>
              <a:ext uri="{28A0092B-C50C-407E-A947-70E740481C1C}">
                <a14:useLocalDpi xmlns:a14="http://schemas.microsoft.com/office/drawing/2010/main" val="0"/>
              </a:ext>
            </a:extLst>
          </a:blip>
          <a:srcRect/>
          <a:stretch>
            <a:fillRect/>
          </a:stretch>
        </p:blipFill>
        <p:spPr bwMode="auto">
          <a:xfrm>
            <a:off x="1159871" y="76200"/>
            <a:ext cx="661387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4389407" y="4613275"/>
            <a:ext cx="697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2400" b="1">
                <a:solidFill>
                  <a:srgbClr val="000000"/>
                </a:solidFill>
                <a:latin typeface="Times New Roman" panose="02020603050405020304" pitchFamily="18" charset="0"/>
              </a:rPr>
              <a:t>61%</a:t>
            </a:r>
          </a:p>
        </p:txBody>
      </p:sp>
      <p:sp>
        <p:nvSpPr>
          <p:cNvPr id="1032" name="Text Box 8"/>
          <p:cNvSpPr txBox="1">
            <a:spLocks noChangeArrowheads="1"/>
          </p:cNvSpPr>
          <p:nvPr/>
        </p:nvSpPr>
        <p:spPr bwMode="auto">
          <a:xfrm>
            <a:off x="4115514" y="2971800"/>
            <a:ext cx="9717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sz="2400">
                <a:latin typeface="Times New Roman" panose="02020603050405020304" pitchFamily="18" charset="0"/>
              </a:rPr>
              <a:t>   </a:t>
            </a:r>
            <a:r>
              <a:rPr lang="en-US" sz="2400" b="1">
                <a:solidFill>
                  <a:srgbClr val="000000"/>
                </a:solidFill>
                <a:latin typeface="Times New Roman" panose="02020603050405020304" pitchFamily="18" charset="0"/>
              </a:rPr>
              <a:t>18%</a:t>
            </a:r>
          </a:p>
        </p:txBody>
      </p:sp>
      <p:sp>
        <p:nvSpPr>
          <p:cNvPr id="1033" name="Text Box 10"/>
          <p:cNvSpPr txBox="1">
            <a:spLocks noChangeArrowheads="1"/>
          </p:cNvSpPr>
          <p:nvPr/>
        </p:nvSpPr>
        <p:spPr bwMode="auto">
          <a:xfrm>
            <a:off x="1371838" y="1905000"/>
            <a:ext cx="841897" cy="523220"/>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800" b="1" dirty="0">
                <a:solidFill>
                  <a:srgbClr val="0000FF"/>
                </a:solidFill>
              </a:rPr>
              <a:t>हृदय</a:t>
            </a:r>
            <a:endParaRPr lang="en-US" sz="2800" b="1" dirty="0">
              <a:solidFill>
                <a:srgbClr val="1C1C1C"/>
              </a:solidFill>
            </a:endParaRPr>
          </a:p>
        </p:txBody>
      </p:sp>
      <p:sp>
        <p:nvSpPr>
          <p:cNvPr id="1034" name="Text Box 11"/>
          <p:cNvSpPr txBox="1">
            <a:spLocks noChangeArrowheads="1"/>
          </p:cNvSpPr>
          <p:nvPr/>
        </p:nvSpPr>
        <p:spPr bwMode="auto">
          <a:xfrm>
            <a:off x="1143199" y="4572000"/>
            <a:ext cx="784189" cy="523220"/>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800" b="1" dirty="0">
                <a:solidFill>
                  <a:srgbClr val="0000FF"/>
                </a:solidFill>
              </a:rPr>
              <a:t>नसों</a:t>
            </a:r>
            <a:endParaRPr lang="en-US" sz="2800" b="1" dirty="0">
              <a:solidFill>
                <a:srgbClr val="0000FF"/>
              </a:solidFill>
            </a:endParaRPr>
          </a:p>
        </p:txBody>
      </p:sp>
      <p:sp>
        <p:nvSpPr>
          <p:cNvPr id="1035" name="Text Box 18"/>
          <p:cNvSpPr txBox="1">
            <a:spLocks noChangeArrowheads="1"/>
          </p:cNvSpPr>
          <p:nvPr/>
        </p:nvSpPr>
        <p:spPr bwMode="auto">
          <a:xfrm>
            <a:off x="1314678" y="3048000"/>
            <a:ext cx="1569660" cy="523220"/>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800" b="1" dirty="0">
                <a:solidFill>
                  <a:srgbClr val="0000FF"/>
                </a:solidFill>
              </a:rPr>
              <a:t>फुफ्फुसीय</a:t>
            </a:r>
            <a:endParaRPr lang="en-US" sz="2800" b="1" dirty="0">
              <a:solidFill>
                <a:srgbClr val="0000FF"/>
              </a:solidFill>
            </a:endParaRPr>
          </a:p>
        </p:txBody>
      </p:sp>
      <p:sp>
        <p:nvSpPr>
          <p:cNvPr id="1036" name="Text Box 19"/>
          <p:cNvSpPr txBox="1">
            <a:spLocks noChangeArrowheads="1"/>
          </p:cNvSpPr>
          <p:nvPr/>
        </p:nvSpPr>
        <p:spPr bwMode="auto">
          <a:xfrm>
            <a:off x="6001792" y="1926776"/>
            <a:ext cx="1316386" cy="523220"/>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800" b="1" dirty="0">
                <a:solidFill>
                  <a:srgbClr val="0000FF"/>
                </a:solidFill>
              </a:rPr>
              <a:t>कैपिलरी</a:t>
            </a:r>
            <a:endParaRPr lang="en-US" sz="2800" b="1" dirty="0">
              <a:solidFill>
                <a:srgbClr val="0000FF"/>
              </a:solidFill>
            </a:endParaRPr>
          </a:p>
        </p:txBody>
      </p:sp>
      <p:sp>
        <p:nvSpPr>
          <p:cNvPr id="1037" name="Text Box 22"/>
          <p:cNvSpPr txBox="1">
            <a:spLocks noChangeArrowheads="1"/>
          </p:cNvSpPr>
          <p:nvPr/>
        </p:nvSpPr>
        <p:spPr bwMode="auto">
          <a:xfrm>
            <a:off x="6230432" y="2692960"/>
            <a:ext cx="1393330" cy="523220"/>
          </a:xfrm>
          <a:prstGeom prst="rect">
            <a:avLst/>
          </a:prstGeom>
          <a:solidFill>
            <a:srgbClr val="FFFF9D"/>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2800" b="1" dirty="0">
                <a:solidFill>
                  <a:srgbClr val="0000FF"/>
                </a:solidFill>
              </a:rPr>
              <a:t>धमनियों</a:t>
            </a:r>
            <a:endParaRPr lang="en-US" sz="2800" b="1" dirty="0">
              <a:solidFill>
                <a:srgbClr val="0000FF"/>
              </a:solidFill>
            </a:endParaRPr>
          </a:p>
        </p:txBody>
      </p:sp>
      <p:sp>
        <p:nvSpPr>
          <p:cNvPr id="1038" name="Text Box 23"/>
          <p:cNvSpPr txBox="1">
            <a:spLocks noChangeArrowheads="1"/>
          </p:cNvSpPr>
          <p:nvPr/>
        </p:nvSpPr>
        <p:spPr bwMode="auto">
          <a:xfrm>
            <a:off x="1126527" y="124203"/>
            <a:ext cx="6613880" cy="1323439"/>
          </a:xfrm>
          <a:prstGeom prst="rect">
            <a:avLst/>
          </a:prstGeom>
          <a:solidFill>
            <a:srgbClr val="66FFFF"/>
          </a:solidFill>
          <a:ln w="9525">
            <a:solidFill>
              <a:srgbClr val="000000"/>
            </a:solidFill>
            <a:miter lim="800000"/>
            <a:headEnd/>
            <a:tailEnd/>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000" b="1" u="sng" dirty="0">
                <a:solidFill>
                  <a:srgbClr val="FF0000"/>
                </a:solidFill>
                <a:latin typeface="+mn-lt"/>
              </a:rPr>
              <a:t>रक्त का वितरण
शरीर में</a:t>
            </a:r>
            <a:endParaRPr lang="en-US" sz="4000" b="1" u="sng" dirty="0">
              <a:solidFill>
                <a:srgbClr val="FF0000"/>
              </a:solidFill>
              <a:latin typeface="+mn-lt"/>
            </a:endParaRPr>
          </a:p>
        </p:txBody>
      </p:sp>
      <p:sp>
        <p:nvSpPr>
          <p:cNvPr id="1039" name="Text Box 24"/>
          <p:cNvSpPr txBox="1">
            <a:spLocks noChangeArrowheads="1"/>
          </p:cNvSpPr>
          <p:nvPr/>
        </p:nvSpPr>
        <p:spPr bwMode="auto">
          <a:xfrm>
            <a:off x="3760647" y="605155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1040" name="Text Box 25"/>
          <p:cNvSpPr txBox="1">
            <a:spLocks noChangeArrowheads="1"/>
          </p:cNvSpPr>
          <p:nvPr/>
        </p:nvSpPr>
        <p:spPr bwMode="auto">
          <a:xfrm>
            <a:off x="6675803" y="3175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1041" name="Text Box 26"/>
          <p:cNvSpPr txBox="1">
            <a:spLocks noChangeArrowheads="1"/>
          </p:cNvSpPr>
          <p:nvPr/>
        </p:nvSpPr>
        <p:spPr bwMode="auto">
          <a:xfrm>
            <a:off x="4277141" y="4768776"/>
            <a:ext cx="994183" cy="523220"/>
          </a:xfrm>
          <a:prstGeom prst="rect">
            <a:avLst/>
          </a:prstGeom>
          <a:solidFill>
            <a:srgbClr val="99FFFF"/>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sz="2800" b="1" dirty="0">
                <a:solidFill>
                  <a:srgbClr val="000000"/>
                </a:solidFill>
              </a:rPr>
              <a:t>61</a:t>
            </a:r>
            <a:r>
              <a:rPr lang="en-US" sz="2800" dirty="0">
                <a:solidFill>
                  <a:srgbClr val="000000"/>
                </a:solidFill>
              </a:rPr>
              <a:t>%</a:t>
            </a:r>
          </a:p>
        </p:txBody>
      </p:sp>
      <p:sp>
        <p:nvSpPr>
          <p:cNvPr id="1042" name="Text Box 27"/>
          <p:cNvSpPr txBox="1">
            <a:spLocks noChangeArrowheads="1"/>
          </p:cNvSpPr>
          <p:nvPr/>
        </p:nvSpPr>
        <p:spPr bwMode="auto">
          <a:xfrm>
            <a:off x="4183647" y="3130736"/>
            <a:ext cx="804317" cy="707886"/>
          </a:xfrm>
          <a:prstGeom prst="rect">
            <a:avLst/>
          </a:prstGeom>
          <a:solidFill>
            <a:srgbClr val="99FFFF"/>
          </a:solidFill>
          <a:ln w="9525">
            <a:solidFill>
              <a:srgbClr val="000000"/>
            </a:solidFill>
            <a:miter lim="800000"/>
            <a:headEnd/>
            <a:tailEnd/>
          </a:ln>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sz="2000" b="1" dirty="0">
                <a:solidFill>
                  <a:srgbClr val="000000"/>
                </a:solidFill>
              </a:rPr>
              <a:t>18%</a:t>
            </a:r>
          </a:p>
        </p:txBody>
      </p:sp>
      <p:sp>
        <p:nvSpPr>
          <p:cNvPr id="1043" name="Text Box 28"/>
          <p:cNvSpPr txBox="1">
            <a:spLocks noChangeArrowheads="1"/>
          </p:cNvSpPr>
          <p:nvPr/>
        </p:nvSpPr>
        <p:spPr bwMode="auto">
          <a:xfrm>
            <a:off x="4231026" y="2514600"/>
            <a:ext cx="756938" cy="369332"/>
          </a:xfrm>
          <a:prstGeom prst="rect">
            <a:avLst/>
          </a:prstGeom>
          <a:solidFill>
            <a:srgbClr val="99FFFF"/>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b="1">
                <a:solidFill>
                  <a:srgbClr val="000000"/>
                </a:solidFill>
              </a:rPr>
              <a:t>11%</a:t>
            </a:r>
          </a:p>
        </p:txBody>
      </p:sp>
      <p:sp>
        <p:nvSpPr>
          <p:cNvPr id="1044" name="Text Box 29"/>
          <p:cNvSpPr txBox="1">
            <a:spLocks noChangeArrowheads="1"/>
          </p:cNvSpPr>
          <p:nvPr/>
        </p:nvSpPr>
        <p:spPr bwMode="auto">
          <a:xfrm>
            <a:off x="4286996" y="1981200"/>
            <a:ext cx="609462" cy="369332"/>
          </a:xfrm>
          <a:prstGeom prst="rect">
            <a:avLst/>
          </a:prstGeom>
          <a:solidFill>
            <a:srgbClr val="99FFFF"/>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b="1">
                <a:solidFill>
                  <a:srgbClr val="000000"/>
                </a:solidFill>
              </a:rPr>
              <a:t>7%</a:t>
            </a:r>
          </a:p>
        </p:txBody>
      </p:sp>
      <p:sp>
        <p:nvSpPr>
          <p:cNvPr id="1045" name="Text Box 31"/>
          <p:cNvSpPr txBox="1">
            <a:spLocks noChangeArrowheads="1"/>
          </p:cNvSpPr>
          <p:nvPr/>
        </p:nvSpPr>
        <p:spPr bwMode="auto">
          <a:xfrm>
            <a:off x="3523671" y="2133600"/>
            <a:ext cx="609462" cy="369332"/>
          </a:xfrm>
          <a:prstGeom prst="rect">
            <a:avLst/>
          </a:prstGeom>
          <a:solidFill>
            <a:srgbClr val="99FFFF"/>
          </a:solidFill>
          <a:ln w="9525">
            <a:solidFill>
              <a:srgbClr val="000000"/>
            </a:solidFill>
            <a:miter lim="800000"/>
            <a:headEnd/>
            <a:tailEnd/>
          </a:ln>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b="1">
                <a:solidFill>
                  <a:srgbClr val="1C1C1C"/>
                </a:solidFill>
              </a:rPr>
              <a:t>3%</a:t>
            </a:r>
          </a:p>
        </p:txBody>
      </p:sp>
      <p:sp>
        <p:nvSpPr>
          <p:cNvPr id="1046" name="Line 32"/>
          <p:cNvSpPr>
            <a:spLocks noChangeShapeType="1"/>
          </p:cNvSpPr>
          <p:nvPr/>
        </p:nvSpPr>
        <p:spPr bwMode="auto">
          <a:xfrm>
            <a:off x="2114917" y="4796416"/>
            <a:ext cx="222923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7" name="Line 33"/>
          <p:cNvSpPr>
            <a:spLocks noChangeShapeType="1"/>
          </p:cNvSpPr>
          <p:nvPr/>
        </p:nvSpPr>
        <p:spPr bwMode="auto">
          <a:xfrm>
            <a:off x="3200956" y="3276600"/>
            <a:ext cx="1143199"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8" name="Line 34"/>
          <p:cNvSpPr>
            <a:spLocks noChangeShapeType="1"/>
          </p:cNvSpPr>
          <p:nvPr/>
        </p:nvSpPr>
        <p:spPr bwMode="auto">
          <a:xfrm flipH="1" flipV="1">
            <a:off x="4744274" y="2674956"/>
            <a:ext cx="1486158" cy="38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49" name="Line 35"/>
          <p:cNvSpPr>
            <a:spLocks noChangeShapeType="1"/>
          </p:cNvSpPr>
          <p:nvPr/>
        </p:nvSpPr>
        <p:spPr bwMode="auto">
          <a:xfrm flipH="1" flipV="1">
            <a:off x="4744274" y="2133600"/>
            <a:ext cx="1257518"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31284265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888"/>
            <a:ext cx="7888070" cy="1325563"/>
          </a:xfrm>
        </p:spPr>
        <p:txBody>
          <a:bodyPr>
            <a:noAutofit/>
          </a:bodyPr>
          <a:lstStyle/>
          <a:p>
            <a:pPr algn="ctr"/>
            <a:r>
              <a:rPr lang="hi-IN" sz="3200" b="1" u="sng" dirty="0">
                <a:solidFill>
                  <a:srgbClr val="FF0000"/>
                </a:solidFill>
                <a:latin typeface="+mn-lt"/>
                <a:cs typeface="Times New Roman" panose="02020603050405020304" pitchFamily="18" charset="0"/>
              </a:rPr>
              <a:t>बाहरी रक्तस्राव के लिए अस्पताल से पूर्व उपचार</a:t>
            </a:r>
            <a:endParaRPr lang="en-GB" sz="3200" u="sng" dirty="0">
              <a:solidFill>
                <a:srgbClr val="FF0000"/>
              </a:solidFill>
              <a:latin typeface="+mn-lt"/>
            </a:endParaRPr>
          </a:p>
        </p:txBody>
      </p:sp>
      <p:sp>
        <p:nvSpPr>
          <p:cNvPr id="3" name="Content Placeholder 2"/>
          <p:cNvSpPr>
            <a:spLocks noGrp="1"/>
          </p:cNvSpPr>
          <p:nvPr>
            <p:ph idx="1"/>
          </p:nvPr>
        </p:nvSpPr>
        <p:spPr>
          <a:xfrm>
            <a:off x="476359" y="1446711"/>
            <a:ext cx="7888070" cy="2378529"/>
          </a:xfrm>
        </p:spPr>
        <p:txBody>
          <a:bodyPr>
            <a:normAutofit/>
          </a:bodyPr>
          <a:lstStyle/>
          <a:p>
            <a:pPr algn="just"/>
            <a:r>
              <a:rPr lang="hi-IN" sz="3200" b="1" u="sng" dirty="0">
                <a:solidFill>
                  <a:srgbClr val="FF0000"/>
                </a:solidFill>
                <a:cs typeface="Times New Roman" panose="02020603050405020304" pitchFamily="18" charset="0"/>
              </a:rPr>
              <a:t>सीधा दबाव डालें</a:t>
            </a:r>
            <a:r>
              <a:rPr lang="en-IN" sz="3200" b="1" u="sng" dirty="0">
                <a:solidFill>
                  <a:srgbClr val="FF0000"/>
                </a:solidFill>
                <a:cs typeface="Times New Roman" panose="02020603050405020304" pitchFamily="18" charset="0"/>
              </a:rPr>
              <a:t>-</a:t>
            </a:r>
            <a:r>
              <a:rPr lang="hi-IN" sz="3200" b="1" dirty="0">
                <a:solidFill>
                  <a:srgbClr val="002060"/>
                </a:solidFill>
                <a:cs typeface="Times New Roman" panose="02020603050405020304" pitchFamily="18" charset="0"/>
              </a:rPr>
              <a:t>एक पट्टी या धुंध ड्रेसिंग का उपयोग करके घाव पर एक हाथ के साथ, रक्तस्राव को नियंत्रित करने के लिए दबाव लागू करें। एक संपीड़ित पट्टी को ड्रेसिंग का पालन करना चाहिए।</a:t>
            </a:r>
            <a:endParaRPr lang="en-US" sz="3200" b="1" dirty="0">
              <a:cs typeface="Times New Roman" panose="02020603050405020304" pitchFamily="18" charset="0"/>
            </a:endParaRPr>
          </a:p>
          <a:p>
            <a:pPr>
              <a:buNone/>
            </a:pPr>
            <a:endParaRPr lang="en-GB" dirty="0"/>
          </a:p>
        </p:txBody>
      </p:sp>
      <p:sp>
        <p:nvSpPr>
          <p:cNvPr id="4" name="TextBox 3"/>
          <p:cNvSpPr txBox="1"/>
          <p:nvPr/>
        </p:nvSpPr>
        <p:spPr>
          <a:xfrm>
            <a:off x="670560" y="3886200"/>
            <a:ext cx="7846269" cy="2062103"/>
          </a:xfrm>
          <a:prstGeom prst="rect">
            <a:avLst/>
          </a:prstGeom>
          <a:noFill/>
        </p:spPr>
        <p:txBody>
          <a:bodyPr wrap="square" rtlCol="0">
            <a:spAutoFit/>
          </a:bodyPr>
          <a:lstStyle/>
          <a:p>
            <a:r>
              <a:rPr lang="en-US" sz="3200" b="1" u="sng" dirty="0">
                <a:solidFill>
                  <a:srgbClr val="FF0000"/>
                </a:solidFill>
                <a:cs typeface="Times New Roman" panose="02020603050405020304" pitchFamily="18" charset="0"/>
              </a:rPr>
              <a:t>Elevate extremity</a:t>
            </a:r>
            <a:r>
              <a:rPr lang="en-US" sz="3200" b="1" dirty="0">
                <a:solidFill>
                  <a:srgbClr val="FF0000"/>
                </a:solidFill>
                <a:cs typeface="Times New Roman" panose="02020603050405020304" pitchFamily="18" charset="0"/>
              </a:rPr>
              <a:t>. </a:t>
            </a:r>
            <a:r>
              <a:rPr lang="hi-IN" sz="3200" b="1" dirty="0">
                <a:solidFill>
                  <a:srgbClr val="002060"/>
                </a:solidFill>
                <a:cs typeface="Times New Roman" panose="02020603050405020304" pitchFamily="18" charset="0"/>
              </a:rPr>
              <a:t>यदि प्रकोष्ठ से खून बह रहा है, तो पूरे छोर को ऊपर उठाना आवश्यक नहीं है, केवल प्रकोष्ठ। रक्तस्राव पर सीधा दबाव लागू करें जैसा कि पहले बताया गया है।</a:t>
            </a:r>
            <a:endParaRPr lang="en-US" sz="32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4044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6813" t="19412" r="59120" b="58498"/>
          <a:stretch>
            <a:fillRect/>
          </a:stretch>
        </p:blipFill>
        <p:spPr>
          <a:xfrm>
            <a:off x="1336961" y="-1"/>
            <a:ext cx="6533670" cy="6048215"/>
          </a:xfrm>
          <a:prstGeom prst="rect">
            <a:avLst/>
          </a:prstGeom>
          <a:noFill/>
        </p:spPr>
      </p:pic>
      <p:sp>
        <p:nvSpPr>
          <p:cNvPr id="5" name="Rectangle 10"/>
          <p:cNvSpPr>
            <a:spLocks noChangeArrowheads="1"/>
          </p:cNvSpPr>
          <p:nvPr/>
        </p:nvSpPr>
        <p:spPr bwMode="auto">
          <a:xfrm>
            <a:off x="1794243" y="6001722"/>
            <a:ext cx="53323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सीधा दबाव लागू करें</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66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48370" t="20140" r="16756" b="55289"/>
          <a:stretch>
            <a:fillRect/>
          </a:stretch>
        </p:blipFill>
        <p:spPr bwMode="auto">
          <a:xfrm>
            <a:off x="1185827" y="0"/>
            <a:ext cx="6789436" cy="605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2220518" y="6054673"/>
            <a:ext cx="47898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चरम सीमा को ऊपर उठाएं</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83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7068"/>
            <a:ext cx="7888070" cy="1022812"/>
          </a:xfrm>
        </p:spPr>
        <p:txBody>
          <a:bodyPr>
            <a:normAutofit/>
          </a:bodyPr>
          <a:lstStyle/>
          <a:p>
            <a:pPr algn="ctr"/>
            <a:r>
              <a:rPr lang="hi-IN" sz="4000" b="1" u="sng" dirty="0">
                <a:solidFill>
                  <a:srgbClr val="FF0000"/>
                </a:solidFill>
                <a:latin typeface="+mn-lt"/>
              </a:rPr>
              <a:t>उद्देश्यों</a:t>
            </a:r>
            <a:endParaRPr lang="en-GB" sz="4000" u="sng" dirty="0">
              <a:solidFill>
                <a:srgbClr val="FF0000"/>
              </a:solidFill>
              <a:latin typeface="+mn-lt"/>
            </a:endParaRPr>
          </a:p>
        </p:txBody>
      </p:sp>
      <p:sp>
        <p:nvSpPr>
          <p:cNvPr id="3" name="Content Placeholder 2"/>
          <p:cNvSpPr>
            <a:spLocks noGrp="1"/>
          </p:cNvSpPr>
          <p:nvPr>
            <p:ph idx="1"/>
          </p:nvPr>
        </p:nvSpPr>
        <p:spPr>
          <a:xfrm>
            <a:off x="370041" y="4715002"/>
            <a:ext cx="8583531" cy="865414"/>
          </a:xfrm>
        </p:spPr>
        <p:txBody>
          <a:bodyPr>
            <a:normAutofit fontScale="92500" lnSpcReduction="10000"/>
          </a:bodyPr>
          <a:lstStyle/>
          <a:p>
            <a:pPr marL="642938" lvl="1" indent="-457200">
              <a:spcBef>
                <a:spcPts val="2263"/>
              </a:spcBef>
              <a:buNone/>
            </a:pPr>
            <a:r>
              <a:rPr lang="en-US" sz="3200" b="1" dirty="0">
                <a:solidFill>
                  <a:srgbClr val="002060"/>
                </a:solidFill>
              </a:rPr>
              <a:t>4. </a:t>
            </a:r>
            <a:r>
              <a:rPr lang="hi-IN" sz="3200" b="1" dirty="0">
                <a:solidFill>
                  <a:srgbClr val="002060"/>
                </a:solidFill>
              </a:rPr>
              <a:t>सदमे को परिभाषित करें और सदमे के चरणों की व्याख्या करें।</a:t>
            </a:r>
            <a:endParaRPr lang="en-GB" dirty="0"/>
          </a:p>
        </p:txBody>
      </p:sp>
      <p:sp>
        <p:nvSpPr>
          <p:cNvPr id="4" name="Rectangle 3"/>
          <p:cNvSpPr/>
          <p:nvPr/>
        </p:nvSpPr>
        <p:spPr>
          <a:xfrm>
            <a:off x="538843" y="1239085"/>
            <a:ext cx="8196943" cy="1077218"/>
          </a:xfrm>
          <a:prstGeom prst="rect">
            <a:avLst/>
          </a:prstGeom>
        </p:spPr>
        <p:txBody>
          <a:bodyPr wrap="square">
            <a:spAutoFit/>
          </a:bodyPr>
          <a:lstStyle/>
          <a:p>
            <a:pPr algn="just">
              <a:defRPr/>
            </a:pPr>
            <a:r>
              <a:rPr lang="hi-IN" sz="3200" b="1" dirty="0">
                <a:solidFill>
                  <a:srgbClr val="00B050"/>
                </a:solidFill>
                <a:cs typeface="Times New Roman" pitchFamily="18" charset="0"/>
              </a:rPr>
              <a:t>इस पाठ के पूरा होने पर, आप निम्न में सक्षम होंगे</a:t>
            </a:r>
            <a:r>
              <a:rPr lang="en-US" sz="3200" b="1" dirty="0">
                <a:solidFill>
                  <a:srgbClr val="00B050"/>
                </a:solidFill>
                <a:cs typeface="Times New Roman" pitchFamily="18" charset="0"/>
              </a:rPr>
              <a:t>:</a:t>
            </a:r>
          </a:p>
          <a:p>
            <a:pPr marL="0" lvl="1" algn="just">
              <a:defRPr/>
            </a:pPr>
            <a:r>
              <a:rPr lang="en-US" sz="3200" b="1" dirty="0">
                <a:solidFill>
                  <a:srgbClr val="002060"/>
                </a:solidFill>
              </a:rPr>
              <a:t>1. </a:t>
            </a:r>
            <a:r>
              <a:rPr lang="hi-IN" sz="3200" b="1" dirty="0">
                <a:solidFill>
                  <a:srgbClr val="002060"/>
                </a:solidFill>
              </a:rPr>
              <a:t>रक्तस्राव के प्रकारों की गणना करें</a:t>
            </a:r>
            <a:r>
              <a:rPr lang="en-US" sz="3200" b="1" dirty="0">
                <a:solidFill>
                  <a:srgbClr val="002060"/>
                </a:solidFill>
              </a:rPr>
              <a:t>. </a:t>
            </a:r>
            <a:endParaRPr lang="en-US" b="1" dirty="0">
              <a:cs typeface="Times New Roman" pitchFamily="18" charset="0"/>
            </a:endParaRPr>
          </a:p>
        </p:txBody>
      </p:sp>
      <p:sp>
        <p:nvSpPr>
          <p:cNvPr id="5" name="Rectangle 4"/>
          <p:cNvSpPr/>
          <p:nvPr/>
        </p:nvSpPr>
        <p:spPr>
          <a:xfrm>
            <a:off x="326572" y="2351782"/>
            <a:ext cx="8819016" cy="1077218"/>
          </a:xfrm>
          <a:prstGeom prst="rect">
            <a:avLst/>
          </a:prstGeom>
        </p:spPr>
        <p:txBody>
          <a:bodyPr wrap="square">
            <a:spAutoFit/>
          </a:bodyPr>
          <a:lstStyle/>
          <a:p>
            <a:pPr marL="700088" lvl="1" indent="-471488">
              <a:spcBef>
                <a:spcPts val="2263"/>
              </a:spcBef>
              <a:buAutoNum type="arabicPeriod" startAt="2"/>
            </a:pPr>
            <a:r>
              <a:rPr lang="en-US" sz="3200" b="1" dirty="0">
                <a:solidFill>
                  <a:srgbClr val="002060"/>
                </a:solidFill>
              </a:rPr>
              <a:t> </a:t>
            </a:r>
            <a:r>
              <a:rPr lang="hi-IN" sz="3200" b="1" dirty="0">
                <a:solidFill>
                  <a:srgbClr val="002060"/>
                </a:solidFill>
              </a:rPr>
              <a:t>बाहरी रक्तस्राव को प्रबंधित करने के चरणों की सूची बनाएं</a:t>
            </a:r>
            <a:r>
              <a:rPr lang="en-US" sz="3200" b="1" dirty="0">
                <a:solidFill>
                  <a:srgbClr val="002060"/>
                </a:solidFill>
              </a:rPr>
              <a:t>.</a:t>
            </a:r>
          </a:p>
        </p:txBody>
      </p:sp>
      <p:sp>
        <p:nvSpPr>
          <p:cNvPr id="6" name="TextBox 5"/>
          <p:cNvSpPr txBox="1"/>
          <p:nvPr/>
        </p:nvSpPr>
        <p:spPr>
          <a:xfrm>
            <a:off x="4572000" y="4114800"/>
            <a:ext cx="179614" cy="369332"/>
          </a:xfrm>
          <a:prstGeom prst="rect">
            <a:avLst/>
          </a:prstGeom>
          <a:noFill/>
        </p:spPr>
        <p:txBody>
          <a:bodyPr wrap="square" rtlCol="0">
            <a:spAutoFit/>
          </a:bodyPr>
          <a:lstStyle/>
          <a:p>
            <a:endParaRPr lang="en-US" dirty="0"/>
          </a:p>
        </p:txBody>
      </p:sp>
      <p:sp>
        <p:nvSpPr>
          <p:cNvPr id="8" name="TextBox 7"/>
          <p:cNvSpPr txBox="1"/>
          <p:nvPr/>
        </p:nvSpPr>
        <p:spPr>
          <a:xfrm>
            <a:off x="591565" y="3576191"/>
            <a:ext cx="8375789" cy="1077218"/>
          </a:xfrm>
          <a:prstGeom prst="rect">
            <a:avLst/>
          </a:prstGeom>
          <a:noFill/>
        </p:spPr>
        <p:txBody>
          <a:bodyPr wrap="square" rtlCol="0">
            <a:spAutoFit/>
          </a:bodyPr>
          <a:lstStyle/>
          <a:p>
            <a:pPr marL="514350" lvl="1" indent="-514350">
              <a:buAutoNum type="arabicPeriod" startAt="3"/>
            </a:pPr>
            <a:r>
              <a:rPr lang="hi-IN" sz="3200" b="1" dirty="0">
                <a:solidFill>
                  <a:srgbClr val="002060"/>
                </a:solidFill>
              </a:rPr>
              <a:t>आंतरिक रक्तस्राव के संकेतों और लक्षणों का वर्णन करें।</a:t>
            </a:r>
            <a:endParaRPr lang="en-US" dirty="0"/>
          </a:p>
        </p:txBody>
      </p:sp>
      <p:sp>
        <p:nvSpPr>
          <p:cNvPr id="9" name="Content Placeholder 2"/>
          <p:cNvSpPr txBox="1">
            <a:spLocks/>
          </p:cNvSpPr>
          <p:nvPr/>
        </p:nvSpPr>
        <p:spPr>
          <a:xfrm>
            <a:off x="342106" y="5580416"/>
            <a:ext cx="8479684" cy="865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2938" lvl="1" indent="-457200">
              <a:spcBef>
                <a:spcPts val="2263"/>
              </a:spcBef>
              <a:buNone/>
            </a:pPr>
            <a:r>
              <a:rPr lang="en-US" sz="3200" b="1" dirty="0">
                <a:solidFill>
                  <a:srgbClr val="002060"/>
                </a:solidFill>
              </a:rPr>
              <a:t>5. </a:t>
            </a:r>
            <a:r>
              <a:rPr lang="hi-IN" sz="3200" b="1" dirty="0">
                <a:solidFill>
                  <a:srgbClr val="002060"/>
                </a:solidFill>
              </a:rPr>
              <a:t>सदमे के प्रबंधन में चरणों की गणना करें।</a:t>
            </a:r>
            <a:endParaRPr lang="en-US" sz="3200" b="1" dirty="0">
              <a:solidFill>
                <a:srgbClr val="002060"/>
              </a:solidFill>
            </a:endParaRPr>
          </a:p>
        </p:txBody>
      </p:sp>
    </p:spTree>
    <p:extLst>
      <p:ext uri="{BB962C8B-B14F-4D97-AF65-F5344CB8AC3E}">
        <p14:creationId xmlns:p14="http://schemas.microsoft.com/office/powerpoint/2010/main" val="275942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619933"/>
            <a:ext cx="7888070" cy="1010747"/>
          </a:xfrm>
        </p:spPr>
        <p:txBody>
          <a:bodyPr>
            <a:normAutofit fontScale="85000" lnSpcReduction="10000"/>
          </a:bodyPr>
          <a:lstStyle/>
          <a:p>
            <a:pPr algn="just"/>
            <a:r>
              <a:rPr lang="hi-IN" sz="3200" b="1" u="sng" dirty="0">
                <a:solidFill>
                  <a:srgbClr val="FF0000"/>
                </a:solidFill>
                <a:cs typeface="Times New Roman" panose="02020603050405020304" pitchFamily="18" charset="0"/>
              </a:rPr>
              <a:t>दबाव बिंदुओं का प्रयोग करें</a:t>
            </a:r>
            <a:r>
              <a:rPr lang="en-US" sz="3200" b="1" dirty="0">
                <a:solidFill>
                  <a:srgbClr val="FF0000"/>
                </a:solidFill>
                <a:cs typeface="Times New Roman" panose="02020603050405020304" pitchFamily="18" charset="0"/>
              </a:rPr>
              <a:t>. </a:t>
            </a:r>
            <a:r>
              <a:rPr lang="hi-IN" sz="3200" b="1" dirty="0">
                <a:solidFill>
                  <a:srgbClr val="002060"/>
                </a:solidFill>
                <a:cs typeface="Times New Roman" panose="02020603050405020304" pitchFamily="18" charset="0"/>
              </a:rPr>
              <a:t>दबाव बिंदुओं का उपयोग केवल तभी करें जब प्रत्यक्ष दबाव विफल हो जाए।</a:t>
            </a:r>
            <a:endParaRPr lang="en-US" sz="3200" dirty="0">
              <a:cs typeface="Times New Roman" panose="02020603050405020304" pitchFamily="18" charset="0"/>
            </a:endParaRPr>
          </a:p>
          <a:p>
            <a:endParaRPr lang="en-GB" sz="3200" dirty="0"/>
          </a:p>
        </p:txBody>
      </p:sp>
      <p:sp>
        <p:nvSpPr>
          <p:cNvPr id="4" name="TextBox 3"/>
          <p:cNvSpPr txBox="1"/>
          <p:nvPr/>
        </p:nvSpPr>
        <p:spPr>
          <a:xfrm>
            <a:off x="409431" y="1428549"/>
            <a:ext cx="7888071" cy="2554545"/>
          </a:xfrm>
          <a:prstGeom prst="rect">
            <a:avLst/>
          </a:prstGeom>
          <a:noFill/>
        </p:spPr>
        <p:txBody>
          <a:bodyPr wrap="square" rtlCol="0">
            <a:spAutoFit/>
          </a:bodyPr>
          <a:lstStyle/>
          <a:p>
            <a:pPr marL="357188" indent="0" algn="just">
              <a:buNone/>
            </a:pPr>
            <a:r>
              <a:rPr lang="hi-IN" sz="3200" b="1" dirty="0">
                <a:solidFill>
                  <a:srgbClr val="002060"/>
                </a:solidFill>
                <a:cs typeface="Times New Roman" panose="02020603050405020304" pitchFamily="18" charset="0"/>
              </a:rPr>
              <a:t>उदाहरण: यदि एक बनाना संभव नहीं है 
संपीड़न पट्टी, एक दबाव बिंदु 
एक हाथ या पैर के गंभीर रक्तस्राव को नियंत्रित करने के लिए इस्तेमाल किया जा सकता है।</a:t>
            </a:r>
            <a:endParaRPr lang="en-US" sz="3200" b="1" dirty="0">
              <a:solidFill>
                <a:srgbClr val="002060"/>
              </a:solidFill>
              <a:cs typeface="Times New Roman" panose="02020603050405020304" pitchFamily="18" charset="0"/>
            </a:endParaRPr>
          </a:p>
        </p:txBody>
      </p:sp>
      <p:sp>
        <p:nvSpPr>
          <p:cNvPr id="5" name="TextBox 4"/>
          <p:cNvSpPr txBox="1"/>
          <p:nvPr/>
        </p:nvSpPr>
        <p:spPr>
          <a:xfrm>
            <a:off x="523982" y="5160849"/>
            <a:ext cx="7992847" cy="1077218"/>
          </a:xfrm>
          <a:prstGeom prst="rect">
            <a:avLst/>
          </a:prstGeom>
          <a:noFill/>
        </p:spPr>
        <p:txBody>
          <a:bodyPr wrap="square" rtlCol="0">
            <a:spAutoFit/>
          </a:bodyPr>
          <a:lstStyle/>
          <a:p>
            <a:pPr algn="just"/>
            <a:r>
              <a:rPr lang="en-US" sz="3200" b="1" dirty="0">
                <a:solidFill>
                  <a:srgbClr val="002060"/>
                </a:solidFill>
                <a:cs typeface="Times New Roman" panose="02020603050405020304" pitchFamily="18" charset="0"/>
              </a:rPr>
              <a:t>– </a:t>
            </a:r>
            <a:r>
              <a:rPr lang="hi-IN" sz="3200" b="1" dirty="0">
                <a:solidFill>
                  <a:srgbClr val="002060"/>
                </a:solidFill>
                <a:cs typeface="Times New Roman" panose="02020603050405020304" pitchFamily="18" charset="0"/>
              </a:rPr>
              <a:t>जांघ: पैर से रक्तस्राव को नियंत्रित करने के लिए ऊरु धमनी पर दबाव डालें</a:t>
            </a:r>
            <a:endParaRPr lang="en-US" sz="3200" b="1" dirty="0">
              <a:solidFill>
                <a:srgbClr val="002060"/>
              </a:solidFill>
              <a:cs typeface="Times New Roman" panose="02020603050405020304" pitchFamily="18" charset="0"/>
            </a:endParaRPr>
          </a:p>
        </p:txBody>
      </p:sp>
      <p:sp>
        <p:nvSpPr>
          <p:cNvPr id="6" name="TextBox 5"/>
          <p:cNvSpPr txBox="1"/>
          <p:nvPr/>
        </p:nvSpPr>
        <p:spPr>
          <a:xfrm>
            <a:off x="628759" y="3959672"/>
            <a:ext cx="7888072" cy="1077218"/>
          </a:xfrm>
          <a:prstGeom prst="rect">
            <a:avLst/>
          </a:prstGeom>
          <a:noFill/>
        </p:spPr>
        <p:txBody>
          <a:bodyPr wrap="square" rtlCol="0">
            <a:spAutoFit/>
          </a:bodyPr>
          <a:lstStyle/>
          <a:p>
            <a:pPr algn="just"/>
            <a:r>
              <a:rPr lang="en-US" sz="3200" b="1" dirty="0">
                <a:solidFill>
                  <a:srgbClr val="002060"/>
                </a:solidFill>
                <a:cs typeface="Times New Roman" panose="02020603050405020304" pitchFamily="18" charset="0"/>
              </a:rPr>
              <a:t>– </a:t>
            </a:r>
            <a:r>
              <a:rPr lang="hi-IN" sz="3200" b="1" dirty="0">
                <a:solidFill>
                  <a:srgbClr val="002060"/>
                </a:solidFill>
                <a:cs typeface="Times New Roman" panose="02020603050405020304" pitchFamily="18" charset="0"/>
              </a:rPr>
              <a:t>हाथ: रक्तस्राव को नियंत्रित करने के लिए ब्रैकियल धमनी पर दबाएं।</a:t>
            </a:r>
            <a:endParaRPr lang="en-US" sz="3200" dirty="0"/>
          </a:p>
        </p:txBody>
      </p:sp>
    </p:spTree>
    <p:extLst>
      <p:ext uri="{BB962C8B-B14F-4D97-AF65-F5344CB8AC3E}">
        <p14:creationId xmlns:p14="http://schemas.microsoft.com/office/powerpoint/2010/main" val="36109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46797" t="49323" r="17726" b="30560"/>
          <a:stretch>
            <a:fillRect/>
          </a:stretch>
        </p:blipFill>
        <p:spPr bwMode="auto">
          <a:xfrm>
            <a:off x="884255" y="1"/>
            <a:ext cx="7067943" cy="61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1708985" y="6028842"/>
            <a:ext cx="58826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दबाव बिंदुओं का प्रयोग करें</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20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59" y="130630"/>
            <a:ext cx="8711921" cy="610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789" y="5375877"/>
            <a:ext cx="1446963" cy="923330"/>
          </a:xfrm>
          <a:prstGeom prst="rect">
            <a:avLst/>
          </a:prstGeom>
          <a:solidFill>
            <a:schemeClr val="bg1"/>
          </a:solidFill>
        </p:spPr>
        <p:txBody>
          <a:bodyPr wrap="square" rtlCol="0">
            <a:spAutoFit/>
          </a:bodyPr>
          <a:lstStyle/>
          <a:p>
            <a:endParaRPr lang="en-IN" dirty="0"/>
          </a:p>
          <a:p>
            <a:endParaRPr lang="en-IN" dirty="0"/>
          </a:p>
          <a:p>
            <a:endParaRPr lang="en-IN" dirty="0"/>
          </a:p>
        </p:txBody>
      </p:sp>
      <p:sp>
        <p:nvSpPr>
          <p:cNvPr id="4" name="Rectangle 12"/>
          <p:cNvSpPr>
            <a:spLocks noChangeArrowheads="1"/>
          </p:cNvSpPr>
          <p:nvPr/>
        </p:nvSpPr>
        <p:spPr bwMode="auto">
          <a:xfrm>
            <a:off x="1708985" y="6239850"/>
            <a:ext cx="5882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3200" b="1" u="sng" dirty="0">
                <a:latin typeface="+mn-lt"/>
              </a:rPr>
              <a:t>दबाव बिंदुओं का प्रयोग करें</a:t>
            </a:r>
            <a:endParaRPr lang="en-US" sz="3200" b="1" u="sng" dirty="0">
              <a:latin typeface="+mn-lt"/>
            </a:endParaRPr>
          </a:p>
        </p:txBody>
      </p:sp>
    </p:spTree>
    <p:extLst>
      <p:ext uri="{BB962C8B-B14F-4D97-AF65-F5344CB8AC3E}">
        <p14:creationId xmlns:p14="http://schemas.microsoft.com/office/powerpoint/2010/main" val="301252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2987040"/>
            <a:ext cx="7888070" cy="3642360"/>
          </a:xfrm>
        </p:spPr>
        <p:txBody>
          <a:bodyPr>
            <a:normAutofit/>
          </a:bodyPr>
          <a:lstStyle/>
          <a:p>
            <a:pPr>
              <a:buNone/>
            </a:pPr>
            <a:endParaRPr lang="en-US" sz="3200" dirty="0"/>
          </a:p>
          <a:p>
            <a:endParaRPr lang="en-GB" sz="3200" dirty="0"/>
          </a:p>
        </p:txBody>
      </p:sp>
      <p:sp>
        <p:nvSpPr>
          <p:cNvPr id="4" name="AutoShape 4"/>
          <p:cNvSpPr>
            <a:spLocks noChangeArrowheads="1"/>
          </p:cNvSpPr>
          <p:nvPr/>
        </p:nvSpPr>
        <p:spPr bwMode="auto">
          <a:xfrm>
            <a:off x="1488095" y="3084164"/>
            <a:ext cx="6285654" cy="3377338"/>
          </a:xfrm>
          <a:prstGeom prst="roundRect">
            <a:avLst>
              <a:gd name="adj" fmla="val 16667"/>
            </a:avLst>
          </a:prstGeom>
          <a:solidFill>
            <a:schemeClr val="accent2">
              <a:lumMod val="20000"/>
              <a:lumOff val="80000"/>
            </a:schemeClr>
          </a:solidFill>
          <a:ln w="9525">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p>
        </p:txBody>
      </p:sp>
      <p:sp>
        <p:nvSpPr>
          <p:cNvPr id="5" name="Text Box 6"/>
          <p:cNvSpPr txBox="1">
            <a:spLocks noChangeArrowheads="1"/>
          </p:cNvSpPr>
          <p:nvPr/>
        </p:nvSpPr>
        <p:spPr bwMode="auto">
          <a:xfrm>
            <a:off x="3482955" y="3033149"/>
            <a:ext cx="26780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5400" b="1" u="sng" dirty="0">
                <a:solidFill>
                  <a:srgbClr val="CC3300"/>
                </a:solidFill>
                <a:latin typeface="+mn-lt"/>
              </a:rPr>
              <a:t>ख़तरा</a:t>
            </a:r>
            <a:endParaRPr lang="en-US" sz="5400" b="1" u="sng" dirty="0">
              <a:solidFill>
                <a:srgbClr val="CC3300"/>
              </a:solidFill>
              <a:latin typeface="+mn-lt"/>
            </a:endParaRPr>
          </a:p>
        </p:txBody>
      </p:sp>
      <p:sp>
        <p:nvSpPr>
          <p:cNvPr id="6" name="Text Box 8"/>
          <p:cNvSpPr txBox="1">
            <a:spLocks noChangeArrowheads="1"/>
          </p:cNvSpPr>
          <p:nvPr/>
        </p:nvSpPr>
        <p:spPr bwMode="auto">
          <a:xfrm>
            <a:off x="1600994" y="3753068"/>
            <a:ext cx="5943599"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3400" b="1" dirty="0">
                <a:solidFill>
                  <a:srgbClr val="800000"/>
                </a:solidFill>
                <a:latin typeface="+mn-lt"/>
              </a:rPr>
              <a:t>टूर्निकेट का उपयोग करने से नसों और रक्त वाहिकाओं को नुकसान हो सकता है। इसके परिणामस्वरूप एक छोर का नुकसान हो सकता है।</a:t>
            </a:r>
            <a:endParaRPr lang="en-US" sz="3400" b="1" dirty="0">
              <a:solidFill>
                <a:srgbClr val="800000"/>
              </a:solidFill>
              <a:latin typeface="+mn-lt"/>
            </a:endParaRPr>
          </a:p>
        </p:txBody>
      </p:sp>
      <p:sp>
        <p:nvSpPr>
          <p:cNvPr id="7" name="TextBox 6"/>
          <p:cNvSpPr txBox="1"/>
          <p:nvPr/>
        </p:nvSpPr>
        <p:spPr>
          <a:xfrm>
            <a:off x="485036" y="640080"/>
            <a:ext cx="8673849" cy="2554545"/>
          </a:xfrm>
          <a:prstGeom prst="rect">
            <a:avLst/>
          </a:prstGeom>
          <a:noFill/>
        </p:spPr>
        <p:txBody>
          <a:bodyPr wrap="square" rtlCol="0">
            <a:spAutoFit/>
          </a:bodyPr>
          <a:lstStyle/>
          <a:p>
            <a:r>
              <a:rPr lang="hi-IN" sz="3200" b="1" u="sng" dirty="0">
                <a:solidFill>
                  <a:srgbClr val="FF0000"/>
                </a:solidFill>
                <a:cs typeface="Times New Roman" panose="02020603050405020304" pitchFamily="18" charset="0"/>
              </a:rPr>
              <a:t>टूर्निकेट का प्रयोग करें</a:t>
            </a:r>
            <a:r>
              <a:rPr lang="en-US" sz="3200" b="1" dirty="0">
                <a:solidFill>
                  <a:srgbClr val="FF0000"/>
                </a:solidFill>
                <a:cs typeface="Times New Roman" panose="02020603050405020304" pitchFamily="18" charset="0"/>
              </a:rPr>
              <a:t>. </a:t>
            </a:r>
            <a:r>
              <a:rPr lang="hi-IN" sz="3200" b="1" dirty="0">
                <a:solidFill>
                  <a:srgbClr val="002060"/>
                </a:solidFill>
                <a:cs typeface="Times New Roman" panose="02020603050405020304" pitchFamily="18" charset="0"/>
              </a:rPr>
              <a:t>एक टूर्निकेट का उपयोग केवल एक गंभीर आपात स्थिति में किया जाता है जब अन्य साधन एक छोर के रक्तस्राव को रोक नहीं सकते हैं। टूर्निकेट को यथासंभव बाहर के रूप में लागू किया जाना चाहिए।</a:t>
            </a:r>
            <a:endParaRPr lang="en-US" sz="32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6283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8" y="76200"/>
            <a:ext cx="657339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29238" y="2362200"/>
            <a:ext cx="1249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1. </a:t>
            </a:r>
            <a:r>
              <a:rPr lang="hi-IN" sz="1600" b="1" dirty="0"/>
              <a:t>पैड लगाएं</a:t>
            </a:r>
            <a:endParaRPr lang="en-US" sz="1600" b="1" dirty="0"/>
          </a:p>
        </p:txBody>
      </p:sp>
      <p:sp>
        <p:nvSpPr>
          <p:cNvPr id="4" name="TextBox 3"/>
          <p:cNvSpPr txBox="1">
            <a:spLocks noChangeArrowheads="1"/>
          </p:cNvSpPr>
          <p:nvPr/>
        </p:nvSpPr>
        <p:spPr bwMode="auto">
          <a:xfrm>
            <a:off x="5487354" y="2209800"/>
            <a:ext cx="170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2. </a:t>
            </a:r>
            <a:r>
              <a:rPr lang="hi-IN" sz="1600" b="1" dirty="0"/>
              <a:t>टूर्निकेट कस लें</a:t>
            </a:r>
            <a:endParaRPr lang="en-US" sz="1600" b="1" dirty="0"/>
          </a:p>
        </p:txBody>
      </p:sp>
      <p:sp>
        <p:nvSpPr>
          <p:cNvPr id="5" name="TextBox 4"/>
          <p:cNvSpPr txBox="1">
            <a:spLocks noChangeArrowheads="1"/>
          </p:cNvSpPr>
          <p:nvPr/>
        </p:nvSpPr>
        <p:spPr bwMode="auto">
          <a:xfrm>
            <a:off x="1947010" y="5638800"/>
            <a:ext cx="2130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b="1" dirty="0"/>
              <a:t>3. </a:t>
            </a:r>
            <a:r>
              <a:rPr lang="hi-IN" b="1" dirty="0"/>
              <a:t>जगह में ठीक करें</a:t>
            </a:r>
            <a:endParaRPr lang="en-US" b="1" dirty="0"/>
          </a:p>
        </p:txBody>
      </p:sp>
      <p:sp>
        <p:nvSpPr>
          <p:cNvPr id="6" name="TextBox 5"/>
          <p:cNvSpPr txBox="1">
            <a:spLocks noChangeArrowheads="1"/>
          </p:cNvSpPr>
          <p:nvPr/>
        </p:nvSpPr>
        <p:spPr bwMode="auto">
          <a:xfrm>
            <a:off x="5658833" y="5638800"/>
            <a:ext cx="1511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4.</a:t>
            </a:r>
            <a:r>
              <a:rPr lang="hi-IN" sz="1600" b="1" dirty="0"/>
              <a:t> रिकॉर्ड समय</a:t>
            </a:r>
            <a:endParaRPr lang="en-US" sz="1600" b="1" dirty="0"/>
          </a:p>
        </p:txBody>
      </p:sp>
      <p:sp>
        <p:nvSpPr>
          <p:cNvPr id="7" name="TextBox 6"/>
          <p:cNvSpPr txBox="1">
            <a:spLocks noChangeArrowheads="1"/>
          </p:cNvSpPr>
          <p:nvPr/>
        </p:nvSpPr>
        <p:spPr bwMode="auto">
          <a:xfrm>
            <a:off x="438438" y="6096002"/>
            <a:ext cx="8161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3600" b="1" dirty="0">
                <a:solidFill>
                  <a:srgbClr val="FF0000"/>
                </a:solidFill>
              </a:rPr>
              <a:t>अंतिम उपाय के रूप में टूर्निकेट लागू करें</a:t>
            </a:r>
            <a:endParaRPr lang="en-US" sz="3600" b="1" dirty="0">
              <a:solidFill>
                <a:srgbClr val="FF0000"/>
              </a:solidFill>
            </a:endParaRPr>
          </a:p>
        </p:txBody>
      </p:sp>
    </p:spTree>
    <p:extLst>
      <p:ext uri="{BB962C8B-B14F-4D97-AF65-F5344CB8AC3E}">
        <p14:creationId xmlns:p14="http://schemas.microsoft.com/office/powerpoint/2010/main" val="124536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09943" y="6096002"/>
            <a:ext cx="5014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3600" b="1" dirty="0">
                <a:solidFill>
                  <a:srgbClr val="FF0000"/>
                </a:solidFill>
              </a:rPr>
              <a:t>विभिन्न प्रकार के टूर्निकेट</a:t>
            </a:r>
            <a:endParaRPr lang="en-US" sz="36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3" y="0"/>
            <a:ext cx="2152650" cy="249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664" y="0"/>
            <a:ext cx="3731924" cy="326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4159" y="0"/>
            <a:ext cx="3293919" cy="249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664" y="3266209"/>
            <a:ext cx="3731924" cy="217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584" y="2951018"/>
            <a:ext cx="4733925" cy="263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9F7A516A-010C-6076-A2BB-26F586ACF7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597" y="0"/>
            <a:ext cx="1031991" cy="908572"/>
          </a:xfrm>
          <a:prstGeom prst="rect">
            <a:avLst/>
          </a:prstGeom>
          <a:noFill/>
          <a:ln>
            <a:noFill/>
          </a:ln>
        </p:spPr>
      </p:pic>
    </p:spTree>
    <p:extLst>
      <p:ext uri="{BB962C8B-B14F-4D97-AF65-F5344CB8AC3E}">
        <p14:creationId xmlns:p14="http://schemas.microsoft.com/office/powerpoint/2010/main" val="4213308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28639"/>
            <a:ext cx="7888070" cy="1325563"/>
          </a:xfrm>
        </p:spPr>
        <p:txBody>
          <a:bodyPr>
            <a:normAutofit/>
          </a:bodyPr>
          <a:lstStyle/>
          <a:p>
            <a:pPr algn="ctr"/>
            <a:r>
              <a:rPr lang="hi-IN" sz="4000" b="1" u="sng" dirty="0">
                <a:solidFill>
                  <a:srgbClr val="FF0000"/>
                </a:solidFill>
                <a:latin typeface="+mn-lt"/>
                <a:cs typeface="Times New Roman" pitchFamily="18" charset="0"/>
              </a:rPr>
              <a:t>आंतरिक रक्तस्राव</a:t>
            </a:r>
            <a:endParaRPr lang="en-GB" sz="4000" u="sng" dirty="0">
              <a:solidFill>
                <a:srgbClr val="FF0000"/>
              </a:solidFill>
              <a:latin typeface="+mn-lt"/>
            </a:endParaRPr>
          </a:p>
        </p:txBody>
      </p:sp>
      <p:sp>
        <p:nvSpPr>
          <p:cNvPr id="3" name="Content Placeholder 2"/>
          <p:cNvSpPr>
            <a:spLocks noGrp="1"/>
          </p:cNvSpPr>
          <p:nvPr>
            <p:ph idx="1"/>
          </p:nvPr>
        </p:nvSpPr>
        <p:spPr>
          <a:xfrm>
            <a:off x="628759" y="1466194"/>
            <a:ext cx="7888070" cy="4710770"/>
          </a:xfrm>
        </p:spPr>
        <p:txBody>
          <a:bodyPr>
            <a:normAutofit lnSpcReduction="10000"/>
          </a:bodyPr>
          <a:lstStyle/>
          <a:p>
            <a:pPr marL="0" indent="0" algn="just">
              <a:buNone/>
              <a:defRPr/>
            </a:pPr>
            <a:r>
              <a:rPr lang="hi-IN" sz="3200" b="1" dirty="0">
                <a:solidFill>
                  <a:srgbClr val="002060"/>
                </a:solidFill>
                <a:cs typeface="Times New Roman" pitchFamily="18" charset="0"/>
              </a:rPr>
              <a:t>आंतरिक रक्तस्राव मामूली से लेकर जीवन-धमकी देने वाली समस्या तक हो सकता है। आंतरिक रक्तस्राव में रक्त की हानि नहीं देखी जा सकती है। उदाहरण</a:t>
            </a:r>
            <a:r>
              <a:rPr lang="en-US" sz="3200" b="1" dirty="0">
                <a:solidFill>
                  <a:srgbClr val="002060"/>
                </a:solidFill>
                <a:cs typeface="Times New Roman" pitchFamily="18" charset="0"/>
              </a:rPr>
              <a:t>:</a:t>
            </a:r>
          </a:p>
          <a:p>
            <a:pPr marL="0" indent="0" algn="just">
              <a:buNone/>
              <a:defRPr/>
            </a:pPr>
            <a:endParaRPr lang="en-US" sz="3200" b="1" dirty="0">
              <a:solidFill>
                <a:srgbClr val="002060"/>
              </a:solidFill>
              <a:cs typeface="Times New Roman" pitchFamily="18" charset="0"/>
            </a:endParaRPr>
          </a:p>
          <a:p>
            <a:pPr algn="just">
              <a:defRPr/>
            </a:pPr>
            <a:r>
              <a:rPr lang="hi-IN" sz="3200" b="1" dirty="0">
                <a:solidFill>
                  <a:srgbClr val="002060"/>
                </a:solidFill>
                <a:cs typeface="Times New Roman" pitchFamily="18" charset="0"/>
              </a:rPr>
              <a:t>फीमर के बंद फ्रैक्चर से 1 लीटर रक्त की हानि हो सकती है।
यकृत या प्लीहा के लिए एक पंगु होना रक्त की गंभीर हानि का कारण बन सकता है, संभावित रूप से घातक।</a:t>
            </a:r>
            <a:endParaRPr lang="en-GB" sz="3200" dirty="0">
              <a:solidFill>
                <a:srgbClr val="002060"/>
              </a:solidFill>
            </a:endParaRPr>
          </a:p>
        </p:txBody>
      </p:sp>
    </p:spTree>
    <p:extLst>
      <p:ext uri="{BB962C8B-B14F-4D97-AF65-F5344CB8AC3E}">
        <p14:creationId xmlns:p14="http://schemas.microsoft.com/office/powerpoint/2010/main" val="338108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542"/>
            <a:ext cx="7888070" cy="998329"/>
          </a:xfrm>
        </p:spPr>
        <p:txBody>
          <a:bodyPr>
            <a:normAutofit/>
          </a:bodyPr>
          <a:lstStyle/>
          <a:p>
            <a:pPr algn="ctr"/>
            <a:r>
              <a:rPr lang="hi-IN" sz="4000" b="1" u="sng" dirty="0">
                <a:solidFill>
                  <a:srgbClr val="FF0000"/>
                </a:solidFill>
                <a:latin typeface="+mn-lt"/>
                <a:cs typeface="Times New Roman" pitchFamily="18" charset="0"/>
              </a:rPr>
              <a:t>संकेत और लक्षण</a:t>
            </a:r>
            <a:endParaRPr lang="en-GB" sz="4000" u="sng" dirty="0">
              <a:solidFill>
                <a:srgbClr val="FF0000"/>
              </a:solidFill>
              <a:latin typeface="+mn-lt"/>
            </a:endParaRPr>
          </a:p>
        </p:txBody>
      </p:sp>
      <p:sp>
        <p:nvSpPr>
          <p:cNvPr id="3" name="Content Placeholder 2"/>
          <p:cNvSpPr>
            <a:spLocks noGrp="1"/>
          </p:cNvSpPr>
          <p:nvPr>
            <p:ph idx="1"/>
          </p:nvPr>
        </p:nvSpPr>
        <p:spPr>
          <a:xfrm>
            <a:off x="628759" y="1108286"/>
            <a:ext cx="7888070" cy="5352799"/>
          </a:xfrm>
        </p:spPr>
        <p:txBody>
          <a:bodyPr>
            <a:normAutofit fontScale="92500" lnSpcReduction="10000"/>
          </a:bodyPr>
          <a:lstStyle/>
          <a:p>
            <a:pPr algn="just">
              <a:defRPr/>
            </a:pPr>
            <a:r>
              <a:rPr lang="hi-IN" sz="3200" b="1" dirty="0">
                <a:solidFill>
                  <a:srgbClr val="002060"/>
                </a:solidFill>
                <a:cs typeface="Times New Roman" pitchFamily="18" charset="0"/>
              </a:rPr>
              <a:t>चमकीले </a:t>
            </a:r>
            <a:r>
              <a:rPr lang="hi-IN" sz="3200" b="1" dirty="0">
                <a:solidFill>
                  <a:srgbClr val="FF0000"/>
                </a:solidFill>
                <a:cs typeface="Times New Roman" pitchFamily="18" charset="0"/>
              </a:rPr>
              <a:t>लाल खून </a:t>
            </a:r>
            <a:r>
              <a:rPr lang="hi-IN" sz="3200" b="1" dirty="0">
                <a:solidFill>
                  <a:srgbClr val="002060"/>
                </a:solidFill>
                <a:cs typeface="Times New Roman" pitchFamily="18" charset="0"/>
              </a:rPr>
              <a:t>की खांसी।
गहरे रंग के </a:t>
            </a:r>
            <a:r>
              <a:rPr lang="hi-IN" sz="3200" b="1" dirty="0">
                <a:solidFill>
                  <a:srgbClr val="FF0000"/>
                </a:solidFill>
                <a:cs typeface="Times New Roman" pitchFamily="18" charset="0"/>
              </a:rPr>
              <a:t>खून की उल्टी</a:t>
            </a:r>
            <a:r>
              <a:rPr lang="hi-IN" sz="3200" b="1" dirty="0">
                <a:solidFill>
                  <a:srgbClr val="002060"/>
                </a:solidFill>
                <a:cs typeface="Times New Roman" pitchFamily="18" charset="0"/>
              </a:rPr>
              <a:t>, (कॉफी के मैदान का रंग)।
चिंता और बेचैनी सहित मानसिक स्थिति में बदलाव
चोट लगने के छोटे या बड़े क्षेत्र।
श्वसन और नाड़ी की दर में वृद्धि। 
कठोर या फैला हुआ पेट।
कमजोरी, बेहोशी या चक्कर आना।
लालसा
पीली, ठंडी और चिपचिपी त्वचा।</a:t>
            </a:r>
            <a:endParaRPr lang="en-GB" sz="3200" dirty="0"/>
          </a:p>
        </p:txBody>
      </p:sp>
    </p:spTree>
    <p:extLst>
      <p:ext uri="{BB962C8B-B14F-4D97-AF65-F5344CB8AC3E}">
        <p14:creationId xmlns:p14="http://schemas.microsoft.com/office/powerpoint/2010/main" val="3631809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30571"/>
            <a:ext cx="7888070" cy="693766"/>
          </a:xfrm>
        </p:spPr>
        <p:txBody>
          <a:bodyPr>
            <a:normAutofit/>
          </a:bodyPr>
          <a:lstStyle/>
          <a:p>
            <a:pPr algn="ctr">
              <a:defRPr/>
            </a:pPr>
            <a:r>
              <a:rPr lang="hi-IN" sz="3600" b="1" u="sng" dirty="0">
                <a:solidFill>
                  <a:srgbClr val="FF0000"/>
                </a:solidFill>
                <a:latin typeface="+mn-lt"/>
                <a:cs typeface="Times New Roman" pitchFamily="18" charset="0"/>
              </a:rPr>
              <a:t>आंतरिक रक्तस्राव का प्रबंधन</a:t>
            </a:r>
            <a:endParaRPr lang="en-GB" sz="3600" u="sng" dirty="0">
              <a:solidFill>
                <a:srgbClr val="FF0000"/>
              </a:solidFill>
              <a:latin typeface="+mn-lt"/>
            </a:endParaRPr>
          </a:p>
        </p:txBody>
      </p:sp>
      <p:sp>
        <p:nvSpPr>
          <p:cNvPr id="3" name="Content Placeholder 2"/>
          <p:cNvSpPr>
            <a:spLocks noGrp="1"/>
          </p:cNvSpPr>
          <p:nvPr>
            <p:ph idx="1"/>
          </p:nvPr>
        </p:nvSpPr>
        <p:spPr>
          <a:xfrm>
            <a:off x="628759" y="629600"/>
            <a:ext cx="8314274" cy="6228400"/>
          </a:xfrm>
        </p:spPr>
        <p:txBody>
          <a:bodyPr>
            <a:normAutofit lnSpcReduction="10000"/>
          </a:bodyPr>
          <a:lstStyle/>
          <a:p>
            <a:pPr algn="just">
              <a:lnSpc>
                <a:spcPct val="100000"/>
              </a:lnSpc>
              <a:spcBef>
                <a:spcPts val="0"/>
              </a:spcBef>
              <a:defRPr/>
            </a:pPr>
            <a:r>
              <a:rPr lang="hi-IN" sz="3200" b="1" dirty="0">
                <a:solidFill>
                  <a:srgbClr val="002060"/>
                </a:solidFill>
                <a:cs typeface="Times New Roman" pitchFamily="18" charset="0"/>
              </a:rPr>
              <a:t>एक खुला वायुमार्ग बनाए रखें और उच्च प्रवाह ऑक्सीजन 15</a:t>
            </a:r>
            <a:r>
              <a:rPr lang="en-US" sz="3200" b="1" dirty="0">
                <a:solidFill>
                  <a:srgbClr val="002060"/>
                </a:solidFill>
                <a:cs typeface="Times New Roman" pitchFamily="18" charset="0"/>
              </a:rPr>
              <a:t>L/M </a:t>
            </a:r>
            <a:r>
              <a:rPr lang="hi-IN" sz="3200" b="1" dirty="0">
                <a:solidFill>
                  <a:srgbClr val="002060"/>
                </a:solidFill>
                <a:cs typeface="Times New Roman" pitchFamily="18" charset="0"/>
              </a:rPr>
              <a:t>प्रदान करें।
</a:t>
            </a:r>
            <a:r>
              <a:rPr lang="en-US" sz="3200" b="1" dirty="0">
                <a:solidFill>
                  <a:srgbClr val="002060"/>
                </a:solidFill>
                <a:cs typeface="Times New Roman" pitchFamily="18" charset="0"/>
              </a:rPr>
              <a:t>IV </a:t>
            </a:r>
            <a:r>
              <a:rPr lang="hi-IN" sz="3200" b="1" dirty="0">
                <a:solidFill>
                  <a:srgbClr val="002060"/>
                </a:solidFill>
                <a:cs typeface="Times New Roman" pitchFamily="18" charset="0"/>
              </a:rPr>
              <a:t>एक्सेस स्थापित करें और हेम्माकेल, रिंगर लैक्टेट या सामान्य खारा शुरू करें।
रोगी को गर्म रखें, लेकिन सावधान रहें कि उसे ज़्यादा गरम न करें।
सदमे के लिए इलाज करें।
यदि फ्रैक्चर या ज्ञात आघात है, तो दर्द को कम करने और सदमे को रोकने के लिए पैरेंट्रल एनाल्जेसिक दें।
 जितनी जल्दी हो सके रोगी को परिवहन करें।</a:t>
            </a:r>
            <a:endParaRPr lang="en-US" sz="3200" b="1" dirty="0">
              <a:solidFill>
                <a:srgbClr val="002060"/>
              </a:solidFill>
              <a:cs typeface="Times New Roman" pitchFamily="18" charset="0"/>
            </a:endParaRPr>
          </a:p>
          <a:p>
            <a:pPr algn="just">
              <a:lnSpc>
                <a:spcPct val="100000"/>
              </a:lnSpc>
              <a:spcBef>
                <a:spcPts val="0"/>
              </a:spcBef>
              <a:defRPr/>
            </a:pPr>
            <a:r>
              <a:rPr lang="hi-IN" sz="3200" b="1" dirty="0">
                <a:solidFill>
                  <a:srgbClr val="C00000"/>
                </a:solidFill>
              </a:rPr>
              <a:t>हैंड ऑफ रिपोर्ट में आंतरिक रक्तस्राव की संभावना की रिपोर्ट करें।</a:t>
            </a:r>
            <a:endParaRPr lang="en-US" sz="3200" dirty="0">
              <a:cs typeface="Times New Roman" pitchFamily="18" charset="0"/>
            </a:endParaRPr>
          </a:p>
          <a:p>
            <a:endParaRPr lang="en-GB" sz="3200" dirty="0"/>
          </a:p>
        </p:txBody>
      </p:sp>
    </p:spTree>
    <p:extLst>
      <p:ext uri="{BB962C8B-B14F-4D97-AF65-F5344CB8AC3E}">
        <p14:creationId xmlns:p14="http://schemas.microsoft.com/office/powerpoint/2010/main" val="36166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0958"/>
            <a:ext cx="7888070" cy="1325563"/>
          </a:xfrm>
        </p:spPr>
        <p:txBody>
          <a:bodyPr>
            <a:normAutofit/>
          </a:bodyPr>
          <a:lstStyle/>
          <a:p>
            <a:pPr algn="ctr"/>
            <a:r>
              <a:rPr lang="hi-IN" sz="4000" b="1" u="sng">
                <a:solidFill>
                  <a:srgbClr val="FF0000"/>
                </a:solidFill>
                <a:latin typeface="+mn-lt"/>
                <a:cs typeface="Times New Roman" panose="02020603050405020304" pitchFamily="18" charset="0"/>
              </a:rPr>
              <a:t>छिड़काव</a:t>
            </a:r>
            <a:endParaRPr lang="en-GB" sz="4000" u="sng" dirty="0">
              <a:solidFill>
                <a:srgbClr val="FF0000"/>
              </a:solidFill>
              <a:latin typeface="+mn-lt"/>
            </a:endParaRPr>
          </a:p>
        </p:txBody>
      </p:sp>
      <p:sp>
        <p:nvSpPr>
          <p:cNvPr id="3" name="Content Placeholder 2"/>
          <p:cNvSpPr>
            <a:spLocks noGrp="1"/>
          </p:cNvSpPr>
          <p:nvPr>
            <p:ph idx="1"/>
          </p:nvPr>
        </p:nvSpPr>
        <p:spPr>
          <a:xfrm>
            <a:off x="628759" y="1243045"/>
            <a:ext cx="7888070" cy="4978136"/>
          </a:xfrm>
        </p:spPr>
        <p:txBody>
          <a:bodyPr>
            <a:normAutofit fontScale="92500" lnSpcReduction="20000"/>
          </a:bodyPr>
          <a:lstStyle/>
          <a:p>
            <a:pPr>
              <a:lnSpc>
                <a:spcPct val="110000"/>
              </a:lnSpc>
            </a:pPr>
            <a:r>
              <a:rPr lang="hi-IN" sz="3500" b="1" dirty="0">
                <a:solidFill>
                  <a:srgbClr val="002060"/>
                </a:solidFill>
                <a:cs typeface="Times New Roman" panose="02020603050405020304" pitchFamily="18" charset="0"/>
              </a:rPr>
              <a:t>एक अंग में रक्त का परिसंचरण.
एक अंग तब फैल रहा होता है जब ऑक्सीजन युक्त रक्त धमनियों के माध्यम से प्रवेश कर रहा होता है और नसों के माध्यम से बाहर निकल रहा होता है।
परफ्यूजन अंग में कोशिकाओं को ऑक्सीजन और अन्य पोषक तत्व देकर और अपशिष्ट उत्पादों को हटाकर बनाए रखता है। 
यदि छिड़काव विफल हो जाता है, तो इसके परिणामस्वरूप एक अंग की मृत्यु हो जाएगी।</a:t>
            </a:r>
            <a:endParaRPr lang="en-US" sz="3200" dirty="0"/>
          </a:p>
          <a:p>
            <a:endParaRPr lang="en-US" sz="3200" b="1" dirty="0">
              <a:solidFill>
                <a:srgbClr val="800000"/>
              </a:solidFill>
              <a:latin typeface="Times New Roman" panose="02020603050405020304" pitchFamily="18" charset="0"/>
              <a:cs typeface="Times New Roman" panose="02020603050405020304" pitchFamily="18" charset="0"/>
            </a:endParaRPr>
          </a:p>
          <a:p>
            <a:endParaRPr lang="en-US" sz="3200" dirty="0">
              <a:solidFill>
                <a:srgbClr val="800000"/>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6620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algn="ctr"/>
            <a:r>
              <a:rPr lang="hi-IN" sz="4000" b="1" u="sng" dirty="0">
                <a:solidFill>
                  <a:srgbClr val="FF0000"/>
                </a:solidFill>
                <a:latin typeface="+mn-lt"/>
                <a:cs typeface="Times New Roman" pitchFamily="18" charset="0"/>
              </a:rPr>
              <a:t>दिल</a:t>
            </a:r>
            <a:endParaRPr lang="en-US" sz="4000" dirty="0">
              <a:latin typeface="+mn-lt"/>
            </a:endParaRPr>
          </a:p>
        </p:txBody>
      </p:sp>
      <p:sp>
        <p:nvSpPr>
          <p:cNvPr id="4" name="Rectangle 3"/>
          <p:cNvSpPr/>
          <p:nvPr/>
        </p:nvSpPr>
        <p:spPr>
          <a:xfrm>
            <a:off x="669465" y="1028885"/>
            <a:ext cx="7184571" cy="584775"/>
          </a:xfrm>
          <a:prstGeom prst="rect">
            <a:avLst/>
          </a:prstGeom>
        </p:spPr>
        <p:txBody>
          <a:bodyPr wrap="square">
            <a:spAutoFit/>
          </a:bodyPr>
          <a:lstStyle/>
          <a:p>
            <a:pPr marL="0" lvl="1"/>
            <a:r>
              <a:rPr lang="en-US" sz="3200" b="1" dirty="0">
                <a:solidFill>
                  <a:srgbClr val="002060"/>
                </a:solidFill>
                <a:cs typeface="Times New Roman" pitchFamily="18" charset="0"/>
              </a:rPr>
              <a:t>1. </a:t>
            </a:r>
            <a:r>
              <a:rPr lang="hi-IN" sz="3200" b="1" dirty="0">
                <a:solidFill>
                  <a:srgbClr val="002060"/>
                </a:solidFill>
                <a:cs typeface="Times New Roman" pitchFamily="18" charset="0"/>
              </a:rPr>
              <a:t>हृदय एक खोखला मांसल अंग है।</a:t>
            </a:r>
            <a:endParaRPr lang="en-US" dirty="0"/>
          </a:p>
        </p:txBody>
      </p:sp>
      <p:sp>
        <p:nvSpPr>
          <p:cNvPr id="5" name="Rectangle 4"/>
          <p:cNvSpPr/>
          <p:nvPr/>
        </p:nvSpPr>
        <p:spPr>
          <a:xfrm>
            <a:off x="669465" y="1744473"/>
            <a:ext cx="7415220" cy="2062103"/>
          </a:xfrm>
          <a:prstGeom prst="rect">
            <a:avLst/>
          </a:prstGeom>
        </p:spPr>
        <p:txBody>
          <a:bodyPr wrap="square">
            <a:spAutoFit/>
          </a:bodyPr>
          <a:lstStyle/>
          <a:p>
            <a:pPr algn="just">
              <a:defRPr/>
            </a:pPr>
            <a:r>
              <a:rPr lang="en-US" sz="3200" b="1" dirty="0">
                <a:solidFill>
                  <a:srgbClr val="002060"/>
                </a:solidFill>
                <a:cs typeface="Times New Roman" pitchFamily="18" charset="0"/>
              </a:rPr>
              <a:t>2. </a:t>
            </a:r>
            <a:r>
              <a:rPr lang="hi-IN" sz="3200" b="1" dirty="0">
                <a:solidFill>
                  <a:srgbClr val="002060"/>
                </a:solidFill>
                <a:cs typeface="Times New Roman" pitchFamily="18" charset="0"/>
              </a:rPr>
              <a:t>हृदय का दाहिना भाग शरीर से आने वाले ऑक्सीजन रहित रक्त को प्राप्त करता है और इसे ऑक्सीजन के लिए फेफड़ों में पंप करता है।</a:t>
            </a:r>
            <a:endParaRPr lang="en-US" sz="3200" b="1" dirty="0">
              <a:solidFill>
                <a:srgbClr val="002060"/>
              </a:solidFill>
              <a:cs typeface="Times New Roman" pitchFamily="18" charset="0"/>
            </a:endParaRPr>
          </a:p>
        </p:txBody>
      </p:sp>
      <p:sp>
        <p:nvSpPr>
          <p:cNvPr id="6" name="Content Placeholder 2"/>
          <p:cNvSpPr>
            <a:spLocks noGrp="1"/>
          </p:cNvSpPr>
          <p:nvPr>
            <p:ph idx="1"/>
          </p:nvPr>
        </p:nvSpPr>
        <p:spPr>
          <a:xfrm>
            <a:off x="579772" y="4088068"/>
            <a:ext cx="7888070" cy="2524086"/>
          </a:xfrm>
        </p:spPr>
        <p:txBody>
          <a:bodyPr>
            <a:noAutofit/>
          </a:bodyPr>
          <a:lstStyle/>
          <a:p>
            <a:pPr algn="just">
              <a:lnSpc>
                <a:spcPct val="100000"/>
              </a:lnSpc>
              <a:buNone/>
              <a:defRPr/>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हृदय के बाईं ओर फेफड़ों से आने वाले ऑक्सीजन युक्त रक्त को प्राप्त होता है और वहां से पूरे शरीर में पंप किया जाता है।</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sz="4000" b="1" u="sng" dirty="0">
                <a:solidFill>
                  <a:srgbClr val="FF0000"/>
                </a:solidFill>
                <a:latin typeface="+mn-lt"/>
              </a:rPr>
              <a:t>सदमा</a:t>
            </a:r>
            <a:endParaRPr lang="en-GB" sz="4000" u="sng" dirty="0">
              <a:solidFill>
                <a:srgbClr val="FF0000"/>
              </a:solidFill>
              <a:latin typeface="+mn-lt"/>
            </a:endParaRPr>
          </a:p>
        </p:txBody>
      </p:sp>
      <p:sp>
        <p:nvSpPr>
          <p:cNvPr id="3" name="Content Placeholder 2"/>
          <p:cNvSpPr>
            <a:spLocks noGrp="1"/>
          </p:cNvSpPr>
          <p:nvPr>
            <p:ph idx="1"/>
          </p:nvPr>
        </p:nvSpPr>
        <p:spPr>
          <a:xfrm>
            <a:off x="356753" y="1825625"/>
            <a:ext cx="8359146" cy="4351338"/>
          </a:xfrm>
        </p:spPr>
        <p:txBody>
          <a:bodyPr/>
          <a:lstStyle/>
          <a:p>
            <a:pPr>
              <a:lnSpc>
                <a:spcPct val="150000"/>
              </a:lnSpc>
              <a:defRPr/>
            </a:pPr>
            <a:r>
              <a:rPr lang="hi-IN" sz="3200" b="1" dirty="0">
                <a:solidFill>
                  <a:srgbClr val="002060"/>
                </a:solidFill>
              </a:rPr>
              <a:t>पूरे शरीर में पर्याप्त ऑक्सीजन युक्त रक्त की आपूर्ति प्रदान करने के लिए संचार प्रणाली की विफलता</a:t>
            </a:r>
            <a:r>
              <a:rPr lang="en-US" sz="3200" b="1" dirty="0">
                <a:solidFill>
                  <a:srgbClr val="002060"/>
                </a:solidFill>
              </a:rPr>
              <a:t>. </a:t>
            </a:r>
          </a:p>
          <a:p>
            <a:pPr marL="0" indent="0" algn="ctr">
              <a:lnSpc>
                <a:spcPct val="150000"/>
              </a:lnSpc>
              <a:buNone/>
              <a:defRPr/>
            </a:pPr>
            <a:r>
              <a:rPr lang="en-US" sz="3200" b="1" dirty="0">
                <a:solidFill>
                  <a:srgbClr val="002060"/>
                </a:solidFill>
              </a:rPr>
              <a:t>(</a:t>
            </a:r>
            <a:r>
              <a:rPr lang="hi-IN" sz="3200" b="1" dirty="0">
                <a:solidFill>
                  <a:srgbClr val="002060"/>
                </a:solidFill>
              </a:rPr>
              <a:t>अपर्याप्त ऊतक छिड़काव</a:t>
            </a:r>
            <a:r>
              <a:rPr lang="en-US" sz="3200" b="1" dirty="0">
                <a:solidFill>
                  <a:srgbClr val="002060"/>
                </a:solidFill>
              </a:rPr>
              <a:t>)</a:t>
            </a:r>
          </a:p>
          <a:p>
            <a:pPr>
              <a:lnSpc>
                <a:spcPct val="150000"/>
              </a:lnSpc>
            </a:pPr>
            <a:endParaRPr lang="en-GB" dirty="0"/>
          </a:p>
        </p:txBody>
      </p:sp>
    </p:spTree>
    <p:extLst>
      <p:ext uri="{BB962C8B-B14F-4D97-AF65-F5344CB8AC3E}">
        <p14:creationId xmlns:p14="http://schemas.microsoft.com/office/powerpoint/2010/main" val="383042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2217"/>
            <a:ext cx="7888070" cy="1325563"/>
          </a:xfrm>
        </p:spPr>
        <p:txBody>
          <a:bodyPr>
            <a:normAutofit/>
          </a:bodyPr>
          <a:lstStyle/>
          <a:p>
            <a:pPr algn="ctr"/>
            <a:r>
              <a:rPr lang="hi-IN" sz="4000" b="1" u="sng" dirty="0">
                <a:solidFill>
                  <a:srgbClr val="FF0000"/>
                </a:solidFill>
                <a:latin typeface="+mn-lt"/>
                <a:cs typeface="Times New Roman" pitchFamily="18" charset="0"/>
              </a:rPr>
              <a:t>सदमे के कारण</a:t>
            </a:r>
            <a:endParaRPr lang="en-GB" sz="4000" u="sng" dirty="0">
              <a:solidFill>
                <a:srgbClr val="FF0000"/>
              </a:solidFill>
              <a:latin typeface="+mn-lt"/>
            </a:endParaRPr>
          </a:p>
        </p:txBody>
      </p:sp>
      <p:sp>
        <p:nvSpPr>
          <p:cNvPr id="3" name="Content Placeholder 2"/>
          <p:cNvSpPr>
            <a:spLocks noGrp="1"/>
          </p:cNvSpPr>
          <p:nvPr>
            <p:ph idx="1"/>
          </p:nvPr>
        </p:nvSpPr>
        <p:spPr>
          <a:xfrm>
            <a:off x="628759" y="1469570"/>
            <a:ext cx="7888070" cy="5045529"/>
          </a:xfrm>
        </p:spPr>
        <p:txBody>
          <a:bodyPr>
            <a:normAutofit fontScale="92500"/>
          </a:bodyPr>
          <a:lstStyle/>
          <a:p>
            <a:pPr marL="0" indent="0" algn="just">
              <a:buNone/>
              <a:defRPr/>
            </a:pPr>
            <a:r>
              <a:rPr lang="hi-IN" sz="3500" b="1" dirty="0">
                <a:solidFill>
                  <a:srgbClr val="002060"/>
                </a:solidFill>
                <a:cs typeface="Times New Roman" pitchFamily="18" charset="0"/>
              </a:rPr>
              <a:t>सदमा के कारण होता है</a:t>
            </a:r>
            <a:r>
              <a:rPr lang="en-US" sz="3500" b="1" dirty="0">
                <a:solidFill>
                  <a:srgbClr val="002060"/>
                </a:solidFill>
                <a:cs typeface="Times New Roman" pitchFamily="18" charset="0"/>
              </a:rPr>
              <a:t>:</a:t>
            </a:r>
          </a:p>
          <a:p>
            <a:pPr algn="just">
              <a:defRPr/>
            </a:pPr>
            <a:r>
              <a:rPr lang="hi-IN" sz="3500" b="1" dirty="0">
                <a:solidFill>
                  <a:srgbClr val="002060"/>
                </a:solidFill>
                <a:cs typeface="Times New Roman" pitchFamily="18" charset="0"/>
              </a:rPr>
              <a:t>अंगों के माध्यम से पर्याप्त रक्त पंप करने में हृदय की असमर्थता।
रक्त की गंभीर हानि; सिस्टम में अपर्याप्त रक्त।
रक्त वाहिकाओं का अत्यधिक फैलाव। उन्हें भरने के लिए रक्त की मात्रा अपर्याप्त होगी और झटका विकसित होगा।</a:t>
            </a:r>
            <a:endParaRPr lang="en-US" sz="1100" b="1" dirty="0">
              <a:solidFill>
                <a:srgbClr val="002060"/>
              </a:solidFill>
            </a:endParaRPr>
          </a:p>
          <a:p>
            <a:pPr marL="0" indent="0" algn="ctr">
              <a:buNone/>
              <a:defRPr/>
            </a:pPr>
            <a:r>
              <a:rPr lang="hi-IN" sz="3500" b="1" dirty="0">
                <a:solidFill>
                  <a:srgbClr val="002060"/>
                </a:solidFill>
              </a:rPr>
              <a:t>उपरोक्त में से कोई भी शरीर के अंगों में ऑक्सीजन की कमी का कारण बन सकता है</a:t>
            </a:r>
            <a:endParaRPr lang="en-GB" dirty="0"/>
          </a:p>
        </p:txBody>
      </p:sp>
    </p:spTree>
    <p:extLst>
      <p:ext uri="{BB962C8B-B14F-4D97-AF65-F5344CB8AC3E}">
        <p14:creationId xmlns:p14="http://schemas.microsoft.com/office/powerpoint/2010/main" val="310950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2380593"/>
            <a:ext cx="7888070" cy="1901847"/>
          </a:xfrm>
        </p:spPr>
        <p:txBody>
          <a:bodyPr>
            <a:normAutofit fontScale="92500"/>
          </a:bodyPr>
          <a:lstStyle/>
          <a:p>
            <a:pPr marL="0" indent="0" algn="ctr">
              <a:buNone/>
            </a:pPr>
            <a:r>
              <a:rPr lang="hi-IN" sz="4000" b="1" dirty="0">
                <a:solidFill>
                  <a:srgbClr val="002060"/>
                </a:solidFill>
              </a:rPr>
              <a:t>विभिन्न प्रकार के झटके होते हैं लेकिन अंतिम परिणाम एक ही होता है - अंगों के लिए अपर्याप्त छिड़काव।</a:t>
            </a:r>
            <a:endParaRPr lang="en-GB" sz="4000" dirty="0"/>
          </a:p>
        </p:txBody>
      </p:sp>
    </p:spTree>
    <p:extLst>
      <p:ext uri="{BB962C8B-B14F-4D97-AF65-F5344CB8AC3E}">
        <p14:creationId xmlns:p14="http://schemas.microsoft.com/office/powerpoint/2010/main" val="1894318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581" y="0"/>
            <a:ext cx="4592096" cy="646331"/>
          </a:xfrm>
          <a:prstGeom prst="rect">
            <a:avLst/>
          </a:prstGeom>
          <a:noFill/>
        </p:spPr>
        <p:txBody>
          <a:bodyPr wrap="square" rtlCol="0">
            <a:spAutoFit/>
          </a:bodyPr>
          <a:lstStyle/>
          <a:p>
            <a:r>
              <a:rPr lang="hi-IN" sz="3600" b="1" dirty="0">
                <a:solidFill>
                  <a:srgbClr val="00B050"/>
                </a:solidFill>
              </a:rPr>
              <a:t>सदमे के प्रकार</a:t>
            </a:r>
            <a:endParaRPr lang="en-IN" sz="3600" b="1" dirty="0">
              <a:solidFill>
                <a:srgbClr val="00B050"/>
              </a:solidFill>
            </a:endParaRPr>
          </a:p>
        </p:txBody>
      </p:sp>
      <p:sp>
        <p:nvSpPr>
          <p:cNvPr id="3" name="TextBox 2"/>
          <p:cNvSpPr txBox="1"/>
          <p:nvPr/>
        </p:nvSpPr>
        <p:spPr>
          <a:xfrm>
            <a:off x="274959" y="487210"/>
            <a:ext cx="8963096" cy="6494085"/>
          </a:xfrm>
          <a:prstGeom prst="rect">
            <a:avLst/>
          </a:prstGeom>
          <a:noFill/>
        </p:spPr>
        <p:txBody>
          <a:bodyPr wrap="square" rtlCol="0">
            <a:spAutoFit/>
          </a:bodyPr>
          <a:lstStyle/>
          <a:p>
            <a:r>
              <a:rPr lang="en-IN" sz="3200" dirty="0">
                <a:solidFill>
                  <a:srgbClr val="002060"/>
                </a:solidFill>
              </a:rPr>
              <a:t>1. </a:t>
            </a:r>
            <a:r>
              <a:rPr lang="hi-IN" sz="3200" b="1" dirty="0">
                <a:solidFill>
                  <a:srgbClr val="C00000"/>
                </a:solidFill>
              </a:rPr>
              <a:t>हाइपोवोलेमिक शॉक (बहुत कम रक्त की मात्रा के कारण</a:t>
            </a:r>
            <a:r>
              <a:rPr lang="en-IN" sz="3200" b="1" dirty="0">
                <a:solidFill>
                  <a:srgbClr val="C00000"/>
                </a:solidFill>
              </a:rPr>
              <a:t>)</a:t>
            </a:r>
          </a:p>
          <a:p>
            <a:r>
              <a:rPr lang="en-IN" sz="3200" b="1" dirty="0">
                <a:solidFill>
                  <a:srgbClr val="002060"/>
                </a:solidFill>
              </a:rPr>
              <a:t>2. </a:t>
            </a:r>
            <a:r>
              <a:rPr lang="hi-IN" sz="3200" b="1" dirty="0">
                <a:solidFill>
                  <a:srgbClr val="7030A0"/>
                </a:solidFill>
              </a:rPr>
              <a:t>कार्डियोजेनिक शॉक (हृदय की समस्या के कारण)</a:t>
            </a:r>
            <a:r>
              <a:rPr lang="en-IN" sz="3200" b="1" dirty="0">
                <a:solidFill>
                  <a:srgbClr val="7030A0"/>
                </a:solidFill>
              </a:rPr>
              <a:t>) </a:t>
            </a:r>
          </a:p>
          <a:p>
            <a:r>
              <a:rPr lang="en-IN" sz="3200" b="1" dirty="0">
                <a:solidFill>
                  <a:srgbClr val="002060"/>
                </a:solidFill>
              </a:rPr>
              <a:t>3. </a:t>
            </a:r>
            <a:r>
              <a:rPr lang="hi-IN" sz="3200" b="1" dirty="0">
                <a:solidFill>
                  <a:srgbClr val="00B0F0"/>
                </a:solidFill>
              </a:rPr>
              <a:t>सेप्टिक शॉक (संक्रमण के कारण)</a:t>
            </a:r>
            <a:r>
              <a:rPr lang="en-IN" sz="3200" b="1" dirty="0">
                <a:solidFill>
                  <a:srgbClr val="00B0F0"/>
                </a:solidFill>
              </a:rPr>
              <a:t>)</a:t>
            </a:r>
          </a:p>
          <a:p>
            <a:r>
              <a:rPr lang="en-IN" sz="3200" b="1" dirty="0">
                <a:solidFill>
                  <a:srgbClr val="002060"/>
                </a:solidFill>
              </a:rPr>
              <a:t>4. </a:t>
            </a:r>
            <a:r>
              <a:rPr lang="hi-IN" sz="3200" b="1" dirty="0">
                <a:solidFill>
                  <a:srgbClr val="FFC000"/>
                </a:solidFill>
              </a:rPr>
              <a:t>एनाफिलेक्टिक शॉक (एलर्जी की प्रतिक्रिया के कारण</a:t>
            </a:r>
            <a:r>
              <a:rPr lang="en-IN" sz="3200" b="1" dirty="0">
                <a:solidFill>
                  <a:srgbClr val="FFC000"/>
                </a:solidFill>
              </a:rPr>
              <a:t>)</a:t>
            </a:r>
          </a:p>
          <a:p>
            <a:r>
              <a:rPr lang="en-IN" sz="3200" b="1" dirty="0">
                <a:solidFill>
                  <a:srgbClr val="002060"/>
                </a:solidFill>
              </a:rPr>
              <a:t>5. </a:t>
            </a:r>
            <a:r>
              <a:rPr lang="hi-IN" sz="3200" b="1" dirty="0">
                <a:solidFill>
                  <a:srgbClr val="00B050"/>
                </a:solidFill>
              </a:rPr>
              <a:t>वासोवागल शॉक (हृदय गति और बीपी में अचानक गिरावट के कारण</a:t>
            </a:r>
            <a:r>
              <a:rPr lang="en-US" sz="3200" b="1" dirty="0">
                <a:solidFill>
                  <a:srgbClr val="00B050"/>
                </a:solidFill>
              </a:rPr>
              <a:t>)</a:t>
            </a:r>
          </a:p>
          <a:p>
            <a:r>
              <a:rPr lang="en-US" sz="3200" b="1" dirty="0">
                <a:solidFill>
                  <a:srgbClr val="002060"/>
                </a:solidFill>
              </a:rPr>
              <a:t>6. </a:t>
            </a:r>
            <a:r>
              <a:rPr lang="hi-IN" sz="3200" b="1" dirty="0">
                <a:solidFill>
                  <a:srgbClr val="002060"/>
                </a:solidFill>
              </a:rPr>
              <a:t>न्यूरोजेनिक शॉक (तंत्रिका तंत्र को नुकसान</a:t>
            </a:r>
            <a:endParaRPr lang="en-US" sz="3200" b="1" dirty="0">
              <a:solidFill>
                <a:srgbClr val="002060"/>
              </a:solidFill>
            </a:endParaRPr>
          </a:p>
          <a:p>
            <a:r>
              <a:rPr lang="en-US" sz="3200" b="1" dirty="0">
                <a:solidFill>
                  <a:srgbClr val="002060"/>
                </a:solidFill>
              </a:rPr>
              <a:t>7. </a:t>
            </a:r>
            <a:r>
              <a:rPr lang="hi-IN" sz="3200" b="1" dirty="0">
                <a:solidFill>
                  <a:srgbClr val="0070C0"/>
                </a:solidFill>
              </a:rPr>
              <a:t>साइकोजेनिक शॉक (रक्तचाप और हृदय गति में अचानक गिरावट के कारण चेतना का अचानक, अस्थायी नुकसान)</a:t>
            </a:r>
            <a:endParaRPr lang="en-US" sz="3200" b="1" dirty="0">
              <a:solidFill>
                <a:srgbClr val="0070C0"/>
              </a:solidFill>
            </a:endParaRPr>
          </a:p>
          <a:p>
            <a:r>
              <a:rPr lang="en-US" sz="3200" b="1" dirty="0">
                <a:solidFill>
                  <a:srgbClr val="0070C0"/>
                </a:solidFill>
              </a:rPr>
              <a:t>8. </a:t>
            </a:r>
            <a:r>
              <a:rPr lang="hi-IN" sz="3200" b="1" dirty="0">
                <a:solidFill>
                  <a:srgbClr val="0070C0"/>
                </a:solidFill>
              </a:rPr>
              <a:t>बर्न शॉक (व्यापक जलने की चोटों के कारण)</a:t>
            </a:r>
            <a:endParaRPr lang="en-IN" sz="3200" b="1" dirty="0"/>
          </a:p>
        </p:txBody>
      </p:sp>
    </p:spTree>
    <p:extLst>
      <p:ext uri="{BB962C8B-B14F-4D97-AF65-F5344CB8AC3E}">
        <p14:creationId xmlns:p14="http://schemas.microsoft.com/office/powerpoint/2010/main" val="2519604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ock, Pathology of Different Types, Animatio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2" y="66875"/>
            <a:ext cx="8897991" cy="6725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75AD36E2-3879-996B-62A2-FD46954F4C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813" y="0"/>
            <a:ext cx="1247775" cy="1098550"/>
          </a:xfrm>
          <a:prstGeom prst="rect">
            <a:avLst/>
          </a:prstGeom>
          <a:noFill/>
          <a:ln>
            <a:noFill/>
          </a:ln>
        </p:spPr>
      </p:pic>
    </p:spTree>
    <p:extLst>
      <p:ext uri="{BB962C8B-B14F-4D97-AF65-F5344CB8AC3E}">
        <p14:creationId xmlns:p14="http://schemas.microsoft.com/office/powerpoint/2010/main" val="342518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4595315"/>
              </p:ext>
            </p:extLst>
          </p:nvPr>
        </p:nvGraphicFramePr>
        <p:xfrm>
          <a:off x="205483" y="1155495"/>
          <a:ext cx="8858129" cy="4907280"/>
        </p:xfrm>
        <a:graphic>
          <a:graphicData uri="http://schemas.openxmlformats.org/drawingml/2006/table">
            <a:tbl>
              <a:tblPr firstRow="1" bandRow="1">
                <a:tableStyleId>{5C22544A-7EE6-4342-B048-85BDC9FD1C3A}</a:tableStyleId>
              </a:tblPr>
              <a:tblGrid>
                <a:gridCol w="996593">
                  <a:extLst>
                    <a:ext uri="{9D8B030D-6E8A-4147-A177-3AD203B41FA5}">
                      <a16:colId xmlns:a16="http://schemas.microsoft.com/office/drawing/2014/main" xmlns="" val="20000"/>
                    </a:ext>
                  </a:extLst>
                </a:gridCol>
                <a:gridCol w="1571269">
                  <a:extLst>
                    <a:ext uri="{9D8B030D-6E8A-4147-A177-3AD203B41FA5}">
                      <a16:colId xmlns:a16="http://schemas.microsoft.com/office/drawing/2014/main" xmlns="" val="20001"/>
                    </a:ext>
                  </a:extLst>
                </a:gridCol>
                <a:gridCol w="2120202">
                  <a:extLst>
                    <a:ext uri="{9D8B030D-6E8A-4147-A177-3AD203B41FA5}">
                      <a16:colId xmlns:a16="http://schemas.microsoft.com/office/drawing/2014/main" xmlns="" val="20002"/>
                    </a:ext>
                  </a:extLst>
                </a:gridCol>
                <a:gridCol w="4170065">
                  <a:extLst>
                    <a:ext uri="{9D8B030D-6E8A-4147-A177-3AD203B41FA5}">
                      <a16:colId xmlns:a16="http://schemas.microsoft.com/office/drawing/2014/main" xmlns="" val="20003"/>
                    </a:ext>
                  </a:extLst>
                </a:gridCol>
              </a:tblGrid>
              <a:tr h="370840">
                <a:tc>
                  <a:txBody>
                    <a:bodyPr/>
                    <a:lstStyle/>
                    <a:p>
                      <a:r>
                        <a:rPr lang="hi-IN" sz="2400" dirty="0"/>
                        <a:t>घटक</a:t>
                      </a:r>
                      <a:endParaRPr lang="en-IN" sz="2400" dirty="0"/>
                    </a:p>
                  </a:txBody>
                  <a:tcPr/>
                </a:tc>
                <a:tc>
                  <a:txBody>
                    <a:bodyPr/>
                    <a:lstStyle/>
                    <a:p>
                      <a:pPr marL="0" indent="0">
                        <a:tabLst>
                          <a:tab pos="1527175" algn="l"/>
                        </a:tabLst>
                      </a:pPr>
                      <a:r>
                        <a:rPr lang="hi-IN" sz="2400" dirty="0"/>
                        <a:t>वर्गीकरण</a:t>
                      </a:r>
                      <a:endParaRPr lang="en-IN" sz="2400" dirty="0"/>
                    </a:p>
                  </a:txBody>
                  <a:tcPr/>
                </a:tc>
                <a:tc>
                  <a:txBody>
                    <a:bodyPr/>
                    <a:lstStyle/>
                    <a:p>
                      <a:r>
                        <a:rPr lang="hi-IN" sz="2400" dirty="0"/>
                        <a:t>विवरण</a:t>
                      </a:r>
                      <a:endParaRPr lang="en-IN" sz="2400" dirty="0"/>
                    </a:p>
                  </a:txBody>
                  <a:tcPr/>
                </a:tc>
                <a:tc>
                  <a:txBody>
                    <a:bodyPr/>
                    <a:lstStyle/>
                    <a:p>
                      <a:r>
                        <a:rPr lang="hi-IN" sz="2400" dirty="0"/>
                        <a:t>कारण</a:t>
                      </a:r>
                      <a:r>
                        <a:rPr lang="en-IN" sz="2400" dirty="0"/>
                        <a:t> </a:t>
                      </a:r>
                    </a:p>
                  </a:txBody>
                  <a:tcPr/>
                </a:tc>
                <a:extLst>
                  <a:ext uri="{0D108BD9-81ED-4DB2-BD59-A6C34878D82A}">
                    <a16:rowId xmlns:a16="http://schemas.microsoft.com/office/drawing/2014/main" xmlns="" val="10000"/>
                  </a:ext>
                </a:extLst>
              </a:tr>
              <a:tr h="370840">
                <a:tc rowSpan="2">
                  <a:txBody>
                    <a:bodyPr/>
                    <a:lstStyle/>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r>
                        <a:rPr lang="hi-IN" sz="3200" b="1" dirty="0">
                          <a:solidFill>
                            <a:srgbClr val="FF0000"/>
                          </a:solidFill>
                        </a:rPr>
                        <a:t>रक्त</a:t>
                      </a:r>
                      <a:r>
                        <a:rPr lang="hi-IN" sz="2000" dirty="0"/>
                        <a:t/>
                      </a:r>
                      <a:br>
                        <a:rPr lang="hi-IN" sz="2000" dirty="0"/>
                      </a:br>
                      <a:endParaRPr lang="en-IN" sz="20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2800" dirty="0">
                          <a:solidFill>
                            <a:srgbClr val="00B050"/>
                          </a:solidFill>
                        </a:rPr>
                        <a:t>हाइपोवोलेमिक</a:t>
                      </a:r>
                      <a:endParaRPr lang="en-IN" sz="2800" dirty="0">
                        <a:solidFill>
                          <a:srgbClr val="00B050"/>
                        </a:solidFill>
                      </a:endParaRPr>
                    </a:p>
                  </a:txBody>
                  <a:tcPr/>
                </a:tc>
                <a:tc>
                  <a:txBody>
                    <a:bodyPr/>
                    <a:lstStyle/>
                    <a:p>
                      <a:r>
                        <a:rPr lang="hi-IN" sz="2800" dirty="0"/>
                        <a:t>शरीर से रक्त की मात्रा या तरल पदार्थ की हानि</a:t>
                      </a:r>
                      <a:endParaRPr lang="en-IN" sz="2800" dirty="0"/>
                    </a:p>
                  </a:txBody>
                  <a:tcPr/>
                </a:tc>
                <a:tc>
                  <a:txBody>
                    <a:bodyPr/>
                    <a:lstStyle/>
                    <a:p>
                      <a:r>
                        <a:rPr lang="en-IN" sz="2800" dirty="0"/>
                        <a:t>-</a:t>
                      </a:r>
                      <a:r>
                        <a:rPr lang="hi-IN" sz="2800" dirty="0"/>
                        <a:t>गंभीर खून की कमी
-दस्त और या उल्टी 
-निर्जलीकरण
-गंभीर जलन</a:t>
                      </a:r>
                      <a:endParaRPr lang="en-IN" sz="2800" dirty="0"/>
                    </a:p>
                  </a:txBody>
                  <a:tcPr/>
                </a:tc>
                <a:extLst>
                  <a:ext uri="{0D108BD9-81ED-4DB2-BD59-A6C34878D82A}">
                    <a16:rowId xmlns:a16="http://schemas.microsoft.com/office/drawing/2014/main" xmlns="" val="10001"/>
                  </a:ext>
                </a:extLst>
              </a:tr>
              <a:tr h="370840">
                <a:tc vMerge="1">
                  <a:txBody>
                    <a:bodyPr/>
                    <a:lstStyle/>
                    <a:p>
                      <a:endParaRPr lang="en-IN"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sz="3200" dirty="0">
                          <a:solidFill>
                            <a:srgbClr val="00B050"/>
                          </a:solidFill>
                        </a:rPr>
                        <a:t>विघटनकारी</a:t>
                      </a:r>
                      <a:r>
                        <a:rPr lang="en-IN" sz="3200" dirty="0"/>
                        <a:t> </a:t>
                      </a:r>
                    </a:p>
                  </a:txBody>
                  <a:tcPr/>
                </a:tc>
                <a:tc>
                  <a:txBody>
                    <a:bodyPr/>
                    <a:lstStyle/>
                    <a:p>
                      <a:r>
                        <a:rPr lang="hi-IN" sz="2800" dirty="0"/>
                        <a:t>ऊतकों तक ऑक्सीजन ले जाने के लिए रक्त की क्षमता में कमी</a:t>
                      </a:r>
                      <a:endParaRPr lang="en-IN" sz="2800" dirty="0"/>
                    </a:p>
                  </a:txBody>
                  <a:tcPr/>
                </a:tc>
                <a:tc>
                  <a:txBody>
                    <a:bodyPr/>
                    <a:lstStyle/>
                    <a:p>
                      <a:pPr marL="285750" indent="-285750">
                        <a:buFontTx/>
                        <a:buChar char="-"/>
                      </a:pPr>
                      <a:r>
                        <a:rPr lang="hi-IN" sz="2800" dirty="0"/>
                        <a:t>नाइट्रेट विषाक्तता 
सीओ विषाक्तता 
साइनाइड विषाक्तता
अरक्तता 
श्‍वासरोध</a:t>
                      </a:r>
                      <a:endParaRPr lang="en-IN" sz="2800" dirty="0"/>
                    </a:p>
                  </a:txBody>
                  <a:tcPr/>
                </a:tc>
                <a:extLst>
                  <a:ext uri="{0D108BD9-81ED-4DB2-BD59-A6C34878D82A}">
                    <a16:rowId xmlns:a16="http://schemas.microsoft.com/office/drawing/2014/main" xmlns="" val="10002"/>
                  </a:ext>
                </a:extLst>
              </a:tr>
            </a:tbl>
          </a:graphicData>
        </a:graphic>
      </p:graphicFrame>
      <p:sp>
        <p:nvSpPr>
          <p:cNvPr id="3" name="TextBox 2"/>
          <p:cNvSpPr txBox="1"/>
          <p:nvPr/>
        </p:nvSpPr>
        <p:spPr>
          <a:xfrm>
            <a:off x="3255635" y="281363"/>
            <a:ext cx="2313454" cy="523220"/>
          </a:xfrm>
          <a:prstGeom prst="rect">
            <a:avLst/>
          </a:prstGeom>
          <a:noFill/>
        </p:spPr>
        <p:txBody>
          <a:bodyPr wrap="none" rtlCol="0">
            <a:spAutoFit/>
          </a:bodyPr>
          <a:lstStyle/>
          <a:p>
            <a:r>
              <a:rPr lang="hi-IN" sz="2800" b="1">
                <a:solidFill>
                  <a:srgbClr val="FF0000"/>
                </a:solidFill>
              </a:rPr>
              <a:t>सदमे के प्रकार</a:t>
            </a:r>
            <a:endParaRPr lang="en-IN" sz="2800" b="1" dirty="0">
              <a:solidFill>
                <a:srgbClr val="FF0000"/>
              </a:solidFill>
            </a:endParaRPr>
          </a:p>
        </p:txBody>
      </p:sp>
    </p:spTree>
    <p:extLst>
      <p:ext uri="{BB962C8B-B14F-4D97-AF65-F5344CB8AC3E}">
        <p14:creationId xmlns:p14="http://schemas.microsoft.com/office/powerpoint/2010/main" val="2310906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7160511"/>
              </p:ext>
            </p:extLst>
          </p:nvPr>
        </p:nvGraphicFramePr>
        <p:xfrm>
          <a:off x="20099" y="60263"/>
          <a:ext cx="9125489" cy="6675120"/>
        </p:xfrm>
        <a:graphic>
          <a:graphicData uri="http://schemas.openxmlformats.org/drawingml/2006/table">
            <a:tbl>
              <a:tblPr firstRow="1" bandRow="1">
                <a:tableStyleId>{5C22544A-7EE6-4342-B048-85BDC9FD1C3A}</a:tableStyleId>
              </a:tblPr>
              <a:tblGrid>
                <a:gridCol w="904595">
                  <a:extLst>
                    <a:ext uri="{9D8B030D-6E8A-4147-A177-3AD203B41FA5}">
                      <a16:colId xmlns:a16="http://schemas.microsoft.com/office/drawing/2014/main" xmlns="" val="20000"/>
                    </a:ext>
                  </a:extLst>
                </a:gridCol>
                <a:gridCol w="1275895">
                  <a:extLst>
                    <a:ext uri="{9D8B030D-6E8A-4147-A177-3AD203B41FA5}">
                      <a16:colId xmlns:a16="http://schemas.microsoft.com/office/drawing/2014/main" xmlns="" val="20001"/>
                    </a:ext>
                  </a:extLst>
                </a:gridCol>
                <a:gridCol w="1376624">
                  <a:extLst>
                    <a:ext uri="{9D8B030D-6E8A-4147-A177-3AD203B41FA5}">
                      <a16:colId xmlns:a16="http://schemas.microsoft.com/office/drawing/2014/main" xmlns="" val="20002"/>
                    </a:ext>
                  </a:extLst>
                </a:gridCol>
                <a:gridCol w="3315956">
                  <a:extLst>
                    <a:ext uri="{9D8B030D-6E8A-4147-A177-3AD203B41FA5}">
                      <a16:colId xmlns:a16="http://schemas.microsoft.com/office/drawing/2014/main" xmlns="" val="20003"/>
                    </a:ext>
                  </a:extLst>
                </a:gridCol>
                <a:gridCol w="2252419">
                  <a:extLst>
                    <a:ext uri="{9D8B030D-6E8A-4147-A177-3AD203B41FA5}">
                      <a16:colId xmlns:a16="http://schemas.microsoft.com/office/drawing/2014/main" xmlns="" val="20004"/>
                    </a:ext>
                  </a:extLst>
                </a:gridCol>
              </a:tblGrid>
              <a:tr h="370840">
                <a:tc>
                  <a:txBody>
                    <a:bodyPr/>
                    <a:lstStyle/>
                    <a:p>
                      <a:pPr marL="0" indent="0"/>
                      <a:r>
                        <a:rPr lang="hi-IN" sz="1800" b="1" dirty="0"/>
                        <a:t>घटक</a:t>
                      </a:r>
                      <a:endParaRPr lang="en-IN" sz="1800" b="1" dirty="0"/>
                    </a:p>
                  </a:txBody>
                  <a:tcPr/>
                </a:tc>
                <a:tc gridSpan="2">
                  <a:txBody>
                    <a:bodyPr/>
                    <a:lstStyle/>
                    <a:p>
                      <a:pPr marL="0" indent="0" algn="ctr">
                        <a:tabLst/>
                      </a:pPr>
                      <a:r>
                        <a:rPr lang="hi-IN" sz="2400" dirty="0"/>
                        <a:t>वर्गीकरण</a:t>
                      </a:r>
                      <a:endParaRPr lang="en-IN" sz="2400" dirty="0"/>
                    </a:p>
                  </a:txBody>
                  <a:tcPr/>
                </a:tc>
                <a:tc hMerge="1">
                  <a:txBody>
                    <a:bodyPr/>
                    <a:lstStyle/>
                    <a:p>
                      <a:endParaRPr lang="en-IN" sz="2000" dirty="0"/>
                    </a:p>
                  </a:txBody>
                  <a:tcPr/>
                </a:tc>
                <a:tc>
                  <a:txBody>
                    <a:bodyPr/>
                    <a:lstStyle/>
                    <a:p>
                      <a:r>
                        <a:rPr lang="hi-IN" sz="2400" dirty="0"/>
                        <a:t>विवरण</a:t>
                      </a:r>
                      <a:endParaRPr lang="en-IN" sz="2400" dirty="0"/>
                    </a:p>
                  </a:txBody>
                  <a:tcPr/>
                </a:tc>
                <a:tc>
                  <a:txBody>
                    <a:bodyPr/>
                    <a:lstStyle/>
                    <a:p>
                      <a:r>
                        <a:rPr lang="hi-IN" sz="2400" dirty="0"/>
                        <a:t>कारण</a:t>
                      </a:r>
                      <a:endParaRPr lang="en-IN" sz="2400" dirty="0"/>
                    </a:p>
                  </a:txBody>
                  <a:tcPr/>
                </a:tc>
                <a:extLst>
                  <a:ext uri="{0D108BD9-81ED-4DB2-BD59-A6C34878D82A}">
                    <a16:rowId xmlns:a16="http://schemas.microsoft.com/office/drawing/2014/main" xmlns="" val="10000"/>
                  </a:ext>
                </a:extLst>
              </a:tr>
              <a:tr h="370840">
                <a:tc rowSpan="4">
                  <a:txBody>
                    <a:bodyPr/>
                    <a:lstStyle/>
                    <a:p>
                      <a:endParaRPr lang="en-IN" sz="2400" b="1" dirty="0">
                        <a:solidFill>
                          <a:srgbClr val="FF0000"/>
                        </a:solidFill>
                      </a:endParaRPr>
                    </a:p>
                    <a:p>
                      <a:endParaRPr lang="en-IN" sz="2400" b="1" dirty="0">
                        <a:solidFill>
                          <a:srgbClr val="FF0000"/>
                        </a:solidFill>
                      </a:endParaRPr>
                    </a:p>
                    <a:p>
                      <a:endParaRPr lang="en-IN" sz="2400" b="1" dirty="0">
                        <a:solidFill>
                          <a:srgbClr val="FF0000"/>
                        </a:solidFill>
                      </a:endParaRPr>
                    </a:p>
                    <a:p>
                      <a:endParaRPr lang="en-IN" sz="2400" b="1" dirty="0">
                        <a:solidFill>
                          <a:srgbClr val="FF0000"/>
                        </a:solidFill>
                      </a:endParaRPr>
                    </a:p>
                    <a:p>
                      <a:endParaRPr lang="en-IN" sz="2400" b="1" dirty="0">
                        <a:solidFill>
                          <a:srgbClr val="FF0000"/>
                        </a:solidFill>
                      </a:endParaRPr>
                    </a:p>
                    <a:p>
                      <a:r>
                        <a:rPr lang="hi-IN" sz="1800" b="1" dirty="0">
                          <a:solidFill>
                            <a:srgbClr val="FF0000"/>
                          </a:solidFill>
                        </a:rPr>
                        <a:t>वाहिकाओं</a:t>
                      </a:r>
                      <a:endParaRPr lang="en-IN" sz="1800" b="1" dirty="0">
                        <a:solidFill>
                          <a:srgbClr val="FF0000"/>
                        </a:solidFill>
                      </a:endParaRPr>
                    </a:p>
                  </a:txBody>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400" dirty="0"/>
                    </a:p>
                    <a:p>
                      <a:pPr marL="0" marR="0" indent="0" algn="l" defTabSz="914400" rtl="0" eaLnBrk="1" fontAlgn="auto" latinLnBrk="0" hangingPunct="1">
                        <a:lnSpc>
                          <a:spcPct val="100000"/>
                        </a:lnSpc>
                        <a:spcBef>
                          <a:spcPts val="0"/>
                        </a:spcBef>
                        <a:spcAft>
                          <a:spcPts val="0"/>
                        </a:spcAft>
                        <a:buClrTx/>
                        <a:buSzTx/>
                        <a:buFontTx/>
                        <a:buNone/>
                        <a:tabLst/>
                        <a:defRPr/>
                      </a:pPr>
                      <a:r>
                        <a:rPr lang="hi-IN" sz="1800" b="0" dirty="0">
                          <a:solidFill>
                            <a:srgbClr val="7030A0"/>
                          </a:solidFill>
                        </a:rPr>
                        <a:t>वितरणात्मक</a:t>
                      </a:r>
                      <a:endParaRPr lang="en-IN" sz="1800" b="0" dirty="0">
                        <a:solidFill>
                          <a:srgbClr val="7030A0"/>
                        </a:solidFill>
                      </a:endParaRPr>
                    </a:p>
                  </a:txBody>
                  <a:tcPr/>
                </a:tc>
                <a:tc>
                  <a:txBody>
                    <a:bodyPr/>
                    <a:lstStyle/>
                    <a:p>
                      <a:pPr marL="0" indent="0">
                        <a:tabLst/>
                      </a:pPr>
                      <a:r>
                        <a:rPr lang="hi-IN" sz="1800" dirty="0">
                          <a:solidFill>
                            <a:srgbClr val="00B050"/>
                          </a:solidFill>
                        </a:rPr>
                        <a:t>न्यूरोजेनिक</a:t>
                      </a:r>
                      <a:endParaRPr lang="en-IN" sz="1800" dirty="0">
                        <a:solidFill>
                          <a:srgbClr val="00B050"/>
                        </a:solidFill>
                      </a:endParaRPr>
                    </a:p>
                  </a:txBody>
                  <a:tcPr/>
                </a:tc>
                <a:tc>
                  <a:txBody>
                    <a:bodyPr/>
                    <a:lstStyle/>
                    <a:p>
                      <a:pPr>
                        <a:tabLst/>
                      </a:pPr>
                      <a:r>
                        <a:rPr lang="hi-IN" sz="2400" dirty="0"/>
                        <a:t>रक्त वाहिकाओं के फैलाव और संकुचन पर नियंत्रण खो देने के परिणामस्वरूप रक्तचाप में काफी कमी आई</a:t>
                      </a:r>
                      <a:endParaRPr lang="en-IN" sz="2400" dirty="0"/>
                    </a:p>
                  </a:txBody>
                  <a:tcPr/>
                </a:tc>
                <a:tc>
                  <a:txBody>
                    <a:bodyPr/>
                    <a:lstStyle/>
                    <a:p>
                      <a:r>
                        <a:rPr lang="hi-IN" sz="2400" dirty="0"/>
                        <a:t>मस्तिष्क या रीढ़ की हड्डी में चोट</a:t>
                      </a:r>
                      <a:endParaRPr lang="en-IN" sz="2400" dirty="0"/>
                    </a:p>
                  </a:txBody>
                  <a:tcPr/>
                </a:tc>
                <a:extLst>
                  <a:ext uri="{0D108BD9-81ED-4DB2-BD59-A6C34878D82A}">
                    <a16:rowId xmlns:a16="http://schemas.microsoft.com/office/drawing/2014/main" xmlns="" val="10001"/>
                  </a:ext>
                </a:extLst>
              </a:tr>
              <a:tr h="370840">
                <a:tc vMerge="1">
                  <a:txBody>
                    <a:bodyPr/>
                    <a:lstStyle/>
                    <a:p>
                      <a:endParaRPr lang="en-IN" sz="2000" b="1" dirty="0">
                        <a:solidFill>
                          <a:srgbClr val="FF0000"/>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txBody>
                  <a:tcPr/>
                </a:tc>
                <a:tc>
                  <a:txBody>
                    <a:bodyPr/>
                    <a:lstStyle/>
                    <a:p>
                      <a:r>
                        <a:rPr lang="hi-IN" sz="1800" dirty="0">
                          <a:solidFill>
                            <a:srgbClr val="00B050"/>
                          </a:solidFill>
                        </a:rPr>
                        <a:t>एनाफिलेक्टिक</a:t>
                      </a:r>
                      <a:endParaRPr lang="en-IN" sz="1800" dirty="0">
                        <a:solidFill>
                          <a:srgbClr val="00B050"/>
                        </a:solidFill>
                      </a:endParaRPr>
                    </a:p>
                  </a:txBody>
                  <a:tcPr/>
                </a:tc>
                <a:tc>
                  <a:txBody>
                    <a:bodyPr/>
                    <a:lstStyle/>
                    <a:p>
                      <a:r>
                        <a:rPr lang="hi-IN" sz="2400" dirty="0"/>
                        <a:t>हिस्टामाइन का बड़े पैमाने पर स्राव और कोर से सतह तक रक्त का पुनर्वितरण</a:t>
                      </a:r>
                      <a:endParaRPr lang="en-IN" sz="2400" dirty="0"/>
                    </a:p>
                  </a:txBody>
                  <a:tcPr/>
                </a:tc>
                <a:tc>
                  <a:txBody>
                    <a:bodyPr/>
                    <a:lstStyle/>
                    <a:p>
                      <a:r>
                        <a:rPr lang="hi-IN" sz="2400" dirty="0"/>
                        <a:t>एलर्जी की प्रतिक्रिया</a:t>
                      </a:r>
                      <a:endParaRPr lang="en-IN" sz="2400" dirty="0"/>
                    </a:p>
                  </a:txBody>
                  <a:tcPr/>
                </a:tc>
                <a:extLst>
                  <a:ext uri="{0D108BD9-81ED-4DB2-BD59-A6C34878D82A}">
                    <a16:rowId xmlns:a16="http://schemas.microsoft.com/office/drawing/2014/main" xmlns="" val="10002"/>
                  </a:ext>
                </a:extLst>
              </a:tr>
              <a:tr h="370840">
                <a:tc vMerge="1">
                  <a:txBody>
                    <a:bodyPr/>
                    <a:lstStyle/>
                    <a:p>
                      <a:endParaRPr lang="en-IN" sz="2000" b="1" dirty="0">
                        <a:solidFill>
                          <a:srgbClr val="FF0000"/>
                        </a:solidFill>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txBody>
                  <a:tcPr/>
                </a:tc>
                <a:tc>
                  <a:txBody>
                    <a:bodyPr/>
                    <a:lstStyle/>
                    <a:p>
                      <a:r>
                        <a:rPr lang="hi-IN" sz="1800" dirty="0">
                          <a:solidFill>
                            <a:srgbClr val="00B050"/>
                          </a:solidFill>
                        </a:rPr>
                        <a:t>सेप्टिक</a:t>
                      </a:r>
                      <a:endParaRPr lang="en-IN" sz="1800" dirty="0">
                        <a:solidFill>
                          <a:srgbClr val="00B050"/>
                        </a:solidFill>
                      </a:endParaRPr>
                    </a:p>
                  </a:txBody>
                  <a:tcPr/>
                </a:tc>
                <a:tc>
                  <a:txBody>
                    <a:bodyPr/>
                    <a:lstStyle/>
                    <a:p>
                      <a:r>
                        <a:rPr lang="hi-IN" sz="2400" dirty="0"/>
                        <a:t>जहर के निर्माण या परिचय के कारण रक्त में ऑक्सीजन ले जाने में असमर्थता</a:t>
                      </a:r>
                      <a:endParaRPr lang="en-IN" sz="2400" dirty="0"/>
                    </a:p>
                  </a:txBody>
                  <a:tcPr/>
                </a:tc>
                <a:tc>
                  <a:txBody>
                    <a:bodyPr/>
                    <a:lstStyle/>
                    <a:p>
                      <a:pPr>
                        <a:tabLst/>
                      </a:pPr>
                      <a:r>
                        <a:rPr lang="hi-IN" sz="2400" dirty="0"/>
                        <a:t>विषाक्तता</a:t>
                      </a:r>
                      <a:endParaRPr lang="en-IN" sz="2400" dirty="0"/>
                    </a:p>
                    <a:p>
                      <a:pPr>
                        <a:tabLst/>
                      </a:pPr>
                      <a:r>
                        <a:rPr lang="en-IN" sz="2400" dirty="0"/>
                        <a:t>(e.g. CO) </a:t>
                      </a:r>
                    </a:p>
                    <a:p>
                      <a:pPr>
                        <a:tabLst/>
                      </a:pPr>
                      <a:r>
                        <a:rPr lang="hi-IN" sz="2400" dirty="0"/>
                        <a:t>संक्रमण से सेप्सिस</a:t>
                      </a:r>
                      <a:endParaRPr lang="en-IN" sz="2400" dirty="0"/>
                    </a:p>
                  </a:txBody>
                  <a:tcPr/>
                </a:tc>
                <a:extLst>
                  <a:ext uri="{0D108BD9-81ED-4DB2-BD59-A6C34878D82A}">
                    <a16:rowId xmlns:a16="http://schemas.microsoft.com/office/drawing/2014/main" xmlns="" val="10003"/>
                  </a:ext>
                </a:extLst>
              </a:tr>
              <a:tr h="370840">
                <a:tc vMerge="1">
                  <a:txBody>
                    <a:bodyPr/>
                    <a:lstStyle/>
                    <a:p>
                      <a:endParaRPr lang="en-IN" sz="28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txBody>
                  <a:tcPr/>
                </a:tc>
                <a:tc>
                  <a:txBody>
                    <a:bodyPr/>
                    <a:lstStyle/>
                    <a:p>
                      <a:r>
                        <a:rPr lang="hi-IN" sz="1800" dirty="0">
                          <a:solidFill>
                            <a:srgbClr val="00B050"/>
                          </a:solidFill>
                        </a:rPr>
                        <a:t>साइकोजेनिक</a:t>
                      </a:r>
                      <a:endParaRPr lang="en-IN" sz="1800" dirty="0">
                        <a:solidFill>
                          <a:srgbClr val="00B050"/>
                        </a:solidFill>
                      </a:endParaRPr>
                    </a:p>
                  </a:txBody>
                  <a:tcPr/>
                </a:tc>
                <a:tc>
                  <a:txBody>
                    <a:bodyPr/>
                    <a:lstStyle/>
                    <a:p>
                      <a:r>
                        <a:rPr lang="hi-IN" sz="2400" dirty="0"/>
                        <a:t>मस्तिष्क में रक्त की अस्थायी हानि</a:t>
                      </a:r>
                      <a:endParaRPr lang="en-IN" sz="2400" dirty="0"/>
                    </a:p>
                  </a:txBody>
                  <a:tcPr/>
                </a:tc>
                <a:tc>
                  <a:txBody>
                    <a:bodyPr/>
                    <a:lstStyle/>
                    <a:p>
                      <a:pPr marL="0" indent="0">
                        <a:buFontTx/>
                        <a:buNone/>
                      </a:pPr>
                      <a:r>
                        <a:rPr lang="hi-IN" sz="2400" dirty="0"/>
                        <a:t>भय, भावनात्मक आघात या चिंता से बेहोशी</a:t>
                      </a:r>
                      <a:endParaRPr lang="en-IN" sz="24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387421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8818983"/>
              </p:ext>
            </p:extLst>
          </p:nvPr>
        </p:nvGraphicFramePr>
        <p:xfrm>
          <a:off x="82193" y="50215"/>
          <a:ext cx="8981419" cy="6431280"/>
        </p:xfrm>
        <a:graphic>
          <a:graphicData uri="http://schemas.openxmlformats.org/drawingml/2006/table">
            <a:tbl>
              <a:tblPr firstRow="1" bandRow="1">
                <a:tableStyleId>{5C22544A-7EE6-4342-B048-85BDC9FD1C3A}</a:tableStyleId>
              </a:tblPr>
              <a:tblGrid>
                <a:gridCol w="892497">
                  <a:extLst>
                    <a:ext uri="{9D8B030D-6E8A-4147-A177-3AD203B41FA5}">
                      <a16:colId xmlns:a16="http://schemas.microsoft.com/office/drawing/2014/main" xmlns="" val="20000"/>
                    </a:ext>
                  </a:extLst>
                </a:gridCol>
                <a:gridCol w="1284434">
                  <a:extLst>
                    <a:ext uri="{9D8B030D-6E8A-4147-A177-3AD203B41FA5}">
                      <a16:colId xmlns:a16="http://schemas.microsoft.com/office/drawing/2014/main" xmlns="" val="20001"/>
                    </a:ext>
                  </a:extLst>
                </a:gridCol>
                <a:gridCol w="1498960">
                  <a:extLst>
                    <a:ext uri="{9D8B030D-6E8A-4147-A177-3AD203B41FA5}">
                      <a16:colId xmlns:a16="http://schemas.microsoft.com/office/drawing/2014/main" xmlns="" val="20002"/>
                    </a:ext>
                  </a:extLst>
                </a:gridCol>
                <a:gridCol w="2843683">
                  <a:extLst>
                    <a:ext uri="{9D8B030D-6E8A-4147-A177-3AD203B41FA5}">
                      <a16:colId xmlns:a16="http://schemas.microsoft.com/office/drawing/2014/main" xmlns="" val="20003"/>
                    </a:ext>
                  </a:extLst>
                </a:gridCol>
                <a:gridCol w="2461845">
                  <a:extLst>
                    <a:ext uri="{9D8B030D-6E8A-4147-A177-3AD203B41FA5}">
                      <a16:colId xmlns:a16="http://schemas.microsoft.com/office/drawing/2014/main" xmlns="" val="20004"/>
                    </a:ext>
                  </a:extLst>
                </a:gridCol>
              </a:tblGrid>
              <a:tr h="370840">
                <a:tc>
                  <a:txBody>
                    <a:bodyPr/>
                    <a:lstStyle/>
                    <a:p>
                      <a:r>
                        <a:rPr lang="hi-IN" sz="2000" dirty="0"/>
                        <a:t>घटक</a:t>
                      </a:r>
                      <a:endParaRPr lang="en-IN" sz="2000" dirty="0"/>
                    </a:p>
                  </a:txBody>
                  <a:tcPr/>
                </a:tc>
                <a:tc gridSpan="2">
                  <a:txBody>
                    <a:bodyPr/>
                    <a:lstStyle/>
                    <a:p>
                      <a:pPr marL="0" indent="0" algn="ctr">
                        <a:tabLst>
                          <a:tab pos="1527175" algn="l"/>
                        </a:tabLst>
                      </a:pPr>
                      <a:r>
                        <a:rPr lang="hi-IN" sz="2000" dirty="0"/>
                        <a:t>वर्गीकरण</a:t>
                      </a:r>
                      <a:endParaRPr lang="en-IN" sz="2000" dirty="0"/>
                    </a:p>
                  </a:txBody>
                  <a:tcPr/>
                </a:tc>
                <a:tc hMerge="1">
                  <a:txBody>
                    <a:bodyPr/>
                    <a:lstStyle/>
                    <a:p>
                      <a:endParaRPr lang="en-IN" sz="2000" dirty="0"/>
                    </a:p>
                  </a:txBody>
                  <a:tcPr/>
                </a:tc>
                <a:tc>
                  <a:txBody>
                    <a:bodyPr/>
                    <a:lstStyle/>
                    <a:p>
                      <a:r>
                        <a:rPr lang="hi-IN" sz="2000" dirty="0"/>
                        <a:t>विवरण</a:t>
                      </a:r>
                      <a:br>
                        <a:rPr lang="hi-IN" sz="2000" dirty="0"/>
                      </a:br>
                      <a:endParaRPr lang="en-IN" sz="2000" dirty="0"/>
                    </a:p>
                  </a:txBody>
                  <a:tcPr/>
                </a:tc>
                <a:tc>
                  <a:txBody>
                    <a:bodyPr/>
                    <a:lstStyle/>
                    <a:p>
                      <a:r>
                        <a:rPr lang="hi-IN" sz="2800" dirty="0"/>
                        <a:t>कारण</a:t>
                      </a:r>
                      <a:r>
                        <a:rPr lang="en-IN" sz="2800" dirty="0"/>
                        <a:t> </a:t>
                      </a:r>
                    </a:p>
                  </a:txBody>
                  <a:tcPr/>
                </a:tc>
                <a:extLst>
                  <a:ext uri="{0D108BD9-81ED-4DB2-BD59-A6C34878D82A}">
                    <a16:rowId xmlns:a16="http://schemas.microsoft.com/office/drawing/2014/main" xmlns="" val="10000"/>
                  </a:ext>
                </a:extLst>
              </a:tr>
              <a:tr h="370840">
                <a:tc rowSpan="2">
                  <a:txBody>
                    <a:bodyPr/>
                    <a:lstStyle/>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endParaRPr lang="en-IN" sz="2000" b="1" dirty="0">
                        <a:solidFill>
                          <a:srgbClr val="FF0000"/>
                        </a:solidFill>
                      </a:endParaRPr>
                    </a:p>
                    <a:p>
                      <a:pPr marL="0" indent="0"/>
                      <a:r>
                        <a:rPr lang="hi-IN" sz="2000" b="1" dirty="0">
                          <a:solidFill>
                            <a:srgbClr val="FF0000"/>
                          </a:solidFill>
                        </a:rPr>
                        <a:t>हृदय</a:t>
                      </a:r>
                      <a:endParaRPr lang="en-IN" sz="2000" b="1" dirty="0">
                        <a:solidFill>
                          <a:srgbClr val="FF0000"/>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p>
                      <a:pPr marL="0" marR="0" indent="0" algn="l" defTabSz="914400" rtl="0" eaLnBrk="1" fontAlgn="auto" latinLnBrk="0" hangingPunct="1">
                        <a:lnSpc>
                          <a:spcPct val="100000"/>
                        </a:lnSpc>
                        <a:spcBef>
                          <a:spcPts val="0"/>
                        </a:spcBef>
                        <a:spcAft>
                          <a:spcPts val="0"/>
                        </a:spcAft>
                        <a:buClrTx/>
                        <a:buSzTx/>
                        <a:buFontTx/>
                        <a:buNone/>
                        <a:tabLst/>
                        <a:defRPr/>
                      </a:pPr>
                      <a:r>
                        <a:rPr lang="hi-IN" sz="2800" dirty="0"/>
                        <a:t>यांत्रिक</a:t>
                      </a:r>
                      <a:r>
                        <a:rPr lang="en-IN" sz="2800" dirty="0"/>
                        <a:t> </a:t>
                      </a:r>
                    </a:p>
                  </a:txBody>
                  <a:tcPr/>
                </a:tc>
                <a:tc>
                  <a:txBody>
                    <a:bodyPr/>
                    <a:lstStyle/>
                    <a:p>
                      <a:r>
                        <a:rPr lang="hi-IN" sz="2800" dirty="0"/>
                        <a:t>कार्डियोजेनिक</a:t>
                      </a:r>
                      <a:r>
                        <a:rPr lang="en-IN" sz="2800" dirty="0"/>
                        <a:t> </a:t>
                      </a:r>
                    </a:p>
                  </a:txBody>
                  <a:tcPr/>
                </a:tc>
                <a:tc>
                  <a:txBody>
                    <a:bodyPr/>
                    <a:lstStyle/>
                    <a:p>
                      <a:r>
                        <a:rPr lang="hi-IN" sz="2800" dirty="0"/>
                        <a:t>हृदय का अनियमित या अनुपस्थित कामकाज सामान्य प्रभावी परिसंचरण को रोकता है</a:t>
                      </a:r>
                      <a:endParaRPr lang="en-IN" sz="2800" dirty="0"/>
                    </a:p>
                  </a:txBody>
                  <a:tcPr/>
                </a:tc>
                <a:tc>
                  <a:txBody>
                    <a:bodyPr/>
                    <a:lstStyle/>
                    <a:p>
                      <a:r>
                        <a:rPr lang="en-IN" sz="2800" dirty="0"/>
                        <a:t>-</a:t>
                      </a:r>
                      <a:r>
                        <a:rPr lang="hi-IN" sz="2800" dirty="0"/>
                        <a:t>कार्डियक अरेस्ट
-विद्युत्मारण 
-विषाक्तता या अधिक मात्रा</a:t>
                      </a:r>
                      <a:endParaRPr lang="en-IN" sz="2800" dirty="0"/>
                    </a:p>
                  </a:txBody>
                  <a:tcPr/>
                </a:tc>
                <a:extLst>
                  <a:ext uri="{0D108BD9-81ED-4DB2-BD59-A6C34878D82A}">
                    <a16:rowId xmlns:a16="http://schemas.microsoft.com/office/drawing/2014/main" xmlns="" val="10001"/>
                  </a:ext>
                </a:extLst>
              </a:tr>
              <a:tr h="370840">
                <a:tc vMerge="1">
                  <a:txBody>
                    <a:bodyPr/>
                    <a:lstStyle/>
                    <a:p>
                      <a:endParaRPr lang="en-IN" sz="28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800" dirty="0"/>
                    </a:p>
                  </a:txBody>
                  <a:tcPr/>
                </a:tc>
                <a:tc>
                  <a:txBody>
                    <a:bodyPr/>
                    <a:lstStyle/>
                    <a:p>
                      <a:r>
                        <a:rPr lang="hi-IN" sz="2800" dirty="0"/>
                        <a:t>अवरोधक</a:t>
                      </a:r>
                      <a:r>
                        <a:rPr lang="en-IN" sz="2800" baseline="0" dirty="0"/>
                        <a:t> </a:t>
                      </a:r>
                      <a:endParaRPr lang="en-IN" sz="2800" dirty="0"/>
                    </a:p>
                  </a:txBody>
                  <a:tcPr/>
                </a:tc>
                <a:tc>
                  <a:txBody>
                    <a:bodyPr/>
                    <a:lstStyle/>
                    <a:p>
                      <a:r>
                        <a:rPr lang="hi-IN" sz="2800" dirty="0"/>
                        <a:t>हृदय या महान वाहिकाओं के भीतर एक शारीरिक बाधा</a:t>
                      </a:r>
                      <a:endParaRPr lang="en-IN" sz="2800" dirty="0"/>
                    </a:p>
                  </a:txBody>
                  <a:tcPr/>
                </a:tc>
                <a:tc>
                  <a:txBody>
                    <a:bodyPr/>
                    <a:lstStyle/>
                    <a:p>
                      <a:pPr marL="285750" indent="-285750">
                        <a:buFontTx/>
                        <a:buChar char="-"/>
                      </a:pPr>
                      <a:r>
                        <a:rPr lang="hi-IN" sz="2800" dirty="0"/>
                        <a:t>कार्डियक टेम्पोनेड 
तनाव न्यूमोथोरैक्स 
फुफ्फुसीय अन्त: शल्यता</a:t>
                      </a:r>
                      <a:endParaRPr lang="en-IN" sz="28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58542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175936"/>
            <a:ext cx="7888070" cy="1325563"/>
          </a:xfrm>
        </p:spPr>
        <p:txBody>
          <a:bodyPr/>
          <a:lstStyle/>
          <a:p>
            <a:pPr algn="ctr"/>
            <a:r>
              <a:rPr lang="hi-IN" b="1" u="sng" dirty="0">
                <a:solidFill>
                  <a:srgbClr val="FF0000"/>
                </a:solidFill>
                <a:latin typeface="+mn-lt"/>
                <a:cs typeface="Times New Roman" pitchFamily="18" charset="0"/>
              </a:rPr>
              <a:t>सदमे के लक्षण</a:t>
            </a:r>
            <a:endParaRPr lang="en-GB" u="sng" dirty="0">
              <a:solidFill>
                <a:srgbClr val="FF0000"/>
              </a:solidFill>
              <a:latin typeface="+mn-lt"/>
            </a:endParaRPr>
          </a:p>
        </p:txBody>
      </p:sp>
      <p:sp>
        <p:nvSpPr>
          <p:cNvPr id="3" name="Content Placeholder 2"/>
          <p:cNvSpPr>
            <a:spLocks noGrp="1"/>
          </p:cNvSpPr>
          <p:nvPr>
            <p:ph idx="1"/>
          </p:nvPr>
        </p:nvSpPr>
        <p:spPr>
          <a:xfrm>
            <a:off x="628759" y="1501498"/>
            <a:ext cx="7888070" cy="830222"/>
          </a:xfrm>
        </p:spPr>
        <p:txBody>
          <a:bodyPr>
            <a:normAutofit/>
          </a:bodyPr>
          <a:lstStyle/>
          <a:p>
            <a:pPr>
              <a:lnSpc>
                <a:spcPct val="150000"/>
              </a:lnSpc>
              <a:defRPr/>
            </a:pPr>
            <a:r>
              <a:rPr lang="hi-IN" sz="3500" b="1" dirty="0">
                <a:solidFill>
                  <a:srgbClr val="00B0F0"/>
                </a:solidFill>
                <a:cs typeface="Times New Roman" pitchFamily="18" charset="0"/>
              </a:rPr>
              <a:t>श्वास: उथला और तेज़।</a:t>
            </a:r>
            <a:endParaRPr lang="en-US" sz="3500" b="1" dirty="0">
              <a:solidFill>
                <a:srgbClr val="002060"/>
              </a:solidFill>
              <a:cs typeface="Times New Roman" pitchFamily="18" charset="0"/>
            </a:endParaRPr>
          </a:p>
        </p:txBody>
      </p:sp>
      <p:sp>
        <p:nvSpPr>
          <p:cNvPr id="4" name="TextBox 3"/>
          <p:cNvSpPr txBox="1"/>
          <p:nvPr/>
        </p:nvSpPr>
        <p:spPr>
          <a:xfrm>
            <a:off x="1049707" y="5455860"/>
            <a:ext cx="5615640" cy="584775"/>
          </a:xfrm>
          <a:prstGeom prst="rect">
            <a:avLst/>
          </a:prstGeom>
          <a:noFill/>
        </p:spPr>
        <p:txBody>
          <a:bodyPr wrap="none" rtlCol="0">
            <a:spAutoFit/>
          </a:bodyPr>
          <a:lstStyle/>
          <a:p>
            <a:r>
              <a:rPr lang="hi-IN" sz="3200" b="1" dirty="0">
                <a:solidFill>
                  <a:srgbClr val="00B0F0"/>
                </a:solidFill>
                <a:cs typeface="Times New Roman" pitchFamily="18" charset="0"/>
              </a:rPr>
              <a:t>आंखें: फीकी, पुतलियाँ फैली हुईं।</a:t>
            </a:r>
            <a:endParaRPr lang="en-US" sz="3200" b="1" dirty="0">
              <a:solidFill>
                <a:srgbClr val="002060"/>
              </a:solidFill>
              <a:cs typeface="Times New Roman" pitchFamily="18" charset="0"/>
            </a:endParaRPr>
          </a:p>
        </p:txBody>
      </p:sp>
      <p:sp>
        <p:nvSpPr>
          <p:cNvPr id="5" name="TextBox 4"/>
          <p:cNvSpPr txBox="1"/>
          <p:nvPr/>
        </p:nvSpPr>
        <p:spPr>
          <a:xfrm>
            <a:off x="975361" y="3886200"/>
            <a:ext cx="6875868" cy="1569660"/>
          </a:xfrm>
          <a:prstGeom prst="rect">
            <a:avLst/>
          </a:prstGeom>
          <a:noFill/>
        </p:spPr>
        <p:txBody>
          <a:bodyPr wrap="square" rtlCol="0">
            <a:spAutoFit/>
          </a:bodyPr>
          <a:lstStyle/>
          <a:p>
            <a:r>
              <a:rPr lang="hi-IN" sz="3200" b="1" dirty="0">
                <a:solidFill>
                  <a:srgbClr val="00B0F0"/>
                </a:solidFill>
                <a:cs typeface="Times New Roman" pitchFamily="18" charset="0"/>
              </a:rPr>
              <a:t>चेहरा: पीला, अक्सर होंठ, जीभ और कान के लोब में नीले रंग (सायनोसिस) के साथ।</a:t>
            </a:r>
            <a:endParaRPr lang="en-US" sz="3200" b="1" dirty="0">
              <a:solidFill>
                <a:srgbClr val="002060"/>
              </a:solidFill>
              <a:cs typeface="Times New Roman" pitchFamily="18" charset="0"/>
            </a:endParaRPr>
          </a:p>
        </p:txBody>
      </p:sp>
      <p:sp>
        <p:nvSpPr>
          <p:cNvPr id="6" name="TextBox 5"/>
          <p:cNvSpPr txBox="1"/>
          <p:nvPr/>
        </p:nvSpPr>
        <p:spPr>
          <a:xfrm>
            <a:off x="975360" y="3246120"/>
            <a:ext cx="5581977" cy="584775"/>
          </a:xfrm>
          <a:prstGeom prst="rect">
            <a:avLst/>
          </a:prstGeom>
          <a:noFill/>
        </p:spPr>
        <p:txBody>
          <a:bodyPr wrap="none" rtlCol="0">
            <a:spAutoFit/>
          </a:bodyPr>
          <a:lstStyle/>
          <a:p>
            <a:r>
              <a:rPr lang="hi-IN" sz="3200" b="1" dirty="0">
                <a:solidFill>
                  <a:srgbClr val="00B0F0"/>
                </a:solidFill>
                <a:cs typeface="Times New Roman" pitchFamily="18" charset="0"/>
              </a:rPr>
              <a:t>त्वचा: पीला, ठंडा और चिपचिपा।</a:t>
            </a:r>
            <a:endParaRPr lang="en-US" sz="3200" b="1" dirty="0">
              <a:solidFill>
                <a:srgbClr val="002060"/>
              </a:solidFill>
              <a:cs typeface="Times New Roman" pitchFamily="18" charset="0"/>
            </a:endParaRPr>
          </a:p>
        </p:txBody>
      </p:sp>
      <p:sp>
        <p:nvSpPr>
          <p:cNvPr id="7" name="TextBox 6"/>
          <p:cNvSpPr txBox="1"/>
          <p:nvPr/>
        </p:nvSpPr>
        <p:spPr>
          <a:xfrm>
            <a:off x="914400" y="2468880"/>
            <a:ext cx="4304383" cy="584775"/>
          </a:xfrm>
          <a:prstGeom prst="rect">
            <a:avLst/>
          </a:prstGeom>
          <a:noFill/>
        </p:spPr>
        <p:txBody>
          <a:bodyPr wrap="none" rtlCol="0">
            <a:spAutoFit/>
          </a:bodyPr>
          <a:lstStyle/>
          <a:p>
            <a:r>
              <a:rPr lang="hi-IN" sz="3200" b="1" dirty="0">
                <a:solidFill>
                  <a:srgbClr val="00B0F0"/>
                </a:solidFill>
                <a:cs typeface="Times New Roman" pitchFamily="18" charset="0"/>
              </a:rPr>
              <a:t>नाड़ी: तेज और कमजोर।</a:t>
            </a:r>
            <a:endParaRPr lang="en-US" sz="3200" b="1" dirty="0">
              <a:solidFill>
                <a:srgbClr val="002060"/>
              </a:solidFill>
              <a:cs typeface="Times New Roman" pitchFamily="18" charset="0"/>
            </a:endParaRPr>
          </a:p>
        </p:txBody>
      </p:sp>
    </p:spTree>
    <p:extLst>
      <p:ext uri="{BB962C8B-B14F-4D97-AF65-F5344CB8AC3E}">
        <p14:creationId xmlns:p14="http://schemas.microsoft.com/office/powerpoint/2010/main" val="2879707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254764"/>
            <a:ext cx="7888070" cy="1325563"/>
          </a:xfrm>
        </p:spPr>
        <p:txBody>
          <a:bodyPr>
            <a:normAutofit/>
          </a:bodyPr>
          <a:lstStyle/>
          <a:p>
            <a:pPr algn="ctr"/>
            <a:r>
              <a:rPr lang="hi-IN" sz="4000" b="1" u="sng" dirty="0">
                <a:solidFill>
                  <a:srgbClr val="FF0000"/>
                </a:solidFill>
                <a:latin typeface="+mn-lt"/>
                <a:cs typeface="Times New Roman" pitchFamily="18" charset="0"/>
              </a:rPr>
              <a:t>सदमे के लक्षण</a:t>
            </a:r>
            <a:endParaRPr lang="en-GB" sz="4000" u="sng" dirty="0">
              <a:solidFill>
                <a:srgbClr val="FF0000"/>
              </a:solidFill>
              <a:latin typeface="+mn-lt"/>
            </a:endParaRPr>
          </a:p>
        </p:txBody>
      </p:sp>
      <p:sp>
        <p:nvSpPr>
          <p:cNvPr id="3" name="Content Placeholder 2"/>
          <p:cNvSpPr>
            <a:spLocks noGrp="1"/>
          </p:cNvSpPr>
          <p:nvPr>
            <p:ph idx="1"/>
          </p:nvPr>
        </p:nvSpPr>
        <p:spPr>
          <a:xfrm>
            <a:off x="628759" y="1513491"/>
            <a:ext cx="7888070" cy="650589"/>
          </a:xfrm>
        </p:spPr>
        <p:txBody>
          <a:bodyPr>
            <a:normAutofit/>
          </a:bodyPr>
          <a:lstStyle/>
          <a:p>
            <a:pPr>
              <a:lnSpc>
                <a:spcPct val="100000"/>
              </a:lnSpc>
              <a:defRPr/>
            </a:pPr>
            <a:r>
              <a:rPr lang="hi-IN" sz="3200" b="1" dirty="0">
                <a:solidFill>
                  <a:srgbClr val="002060"/>
                </a:solidFill>
                <a:cs typeface="Times New Roman" pitchFamily="18" charset="0"/>
              </a:rPr>
              <a:t>मतली और संभावित उल्टी।</a:t>
            </a:r>
            <a:endParaRPr lang="en-US" sz="3200" b="1" dirty="0">
              <a:solidFill>
                <a:srgbClr val="002060"/>
              </a:solidFill>
              <a:cs typeface="Times New Roman" pitchFamily="18" charset="0"/>
            </a:endParaRPr>
          </a:p>
        </p:txBody>
      </p:sp>
      <p:sp>
        <p:nvSpPr>
          <p:cNvPr id="4" name="TextBox 3"/>
          <p:cNvSpPr txBox="1"/>
          <p:nvPr/>
        </p:nvSpPr>
        <p:spPr>
          <a:xfrm>
            <a:off x="914400" y="4206240"/>
            <a:ext cx="7068620" cy="1077218"/>
          </a:xfrm>
          <a:prstGeom prst="rect">
            <a:avLst/>
          </a:prstGeom>
          <a:noFill/>
        </p:spPr>
        <p:txBody>
          <a:bodyPr wrap="square" rtlCol="0">
            <a:spAutoFit/>
          </a:bodyPr>
          <a:lstStyle/>
          <a:p>
            <a:r>
              <a:rPr lang="hi-IN" sz="3200" b="1" dirty="0">
                <a:solidFill>
                  <a:srgbClr val="002060"/>
                </a:solidFill>
                <a:cs typeface="Times New Roman" pitchFamily="18" charset="0"/>
              </a:rPr>
              <a:t>बेचैनी और भय - कुछ रोगियों में ये लक्षण सदमे का पहला संकेत हो सकते हैं।</a:t>
            </a:r>
            <a:endParaRPr lang="en-US" sz="3200" b="1" dirty="0">
              <a:solidFill>
                <a:srgbClr val="002060"/>
              </a:solidFill>
              <a:cs typeface="Times New Roman" pitchFamily="18" charset="0"/>
            </a:endParaRPr>
          </a:p>
        </p:txBody>
      </p:sp>
      <p:sp>
        <p:nvSpPr>
          <p:cNvPr id="5" name="TextBox 4"/>
          <p:cNvSpPr txBox="1"/>
          <p:nvPr/>
        </p:nvSpPr>
        <p:spPr>
          <a:xfrm>
            <a:off x="899160" y="3535680"/>
            <a:ext cx="1495922" cy="584775"/>
          </a:xfrm>
          <a:prstGeom prst="rect">
            <a:avLst/>
          </a:prstGeom>
          <a:noFill/>
        </p:spPr>
        <p:txBody>
          <a:bodyPr wrap="none" rtlCol="0">
            <a:spAutoFit/>
          </a:bodyPr>
          <a:lstStyle/>
          <a:p>
            <a:r>
              <a:rPr lang="hi-IN" sz="3200" b="1" dirty="0">
                <a:solidFill>
                  <a:srgbClr val="002060"/>
                </a:solidFill>
                <a:cs typeface="Times New Roman" pitchFamily="18" charset="0"/>
              </a:rPr>
              <a:t>चक्कर।</a:t>
            </a:r>
            <a:endParaRPr lang="en-US" b="1" dirty="0">
              <a:solidFill>
                <a:srgbClr val="002060"/>
              </a:solidFill>
              <a:cs typeface="Times New Roman" pitchFamily="18" charset="0"/>
            </a:endParaRPr>
          </a:p>
        </p:txBody>
      </p:sp>
      <p:sp>
        <p:nvSpPr>
          <p:cNvPr id="6" name="TextBox 5"/>
          <p:cNvSpPr txBox="1"/>
          <p:nvPr/>
        </p:nvSpPr>
        <p:spPr>
          <a:xfrm>
            <a:off x="838200" y="2834640"/>
            <a:ext cx="1851789" cy="584775"/>
          </a:xfrm>
          <a:prstGeom prst="rect">
            <a:avLst/>
          </a:prstGeom>
          <a:noFill/>
        </p:spPr>
        <p:txBody>
          <a:bodyPr wrap="none" rtlCol="0">
            <a:spAutoFit/>
          </a:bodyPr>
          <a:lstStyle/>
          <a:p>
            <a:r>
              <a:rPr lang="hi-IN" sz="3200" b="1" dirty="0">
                <a:solidFill>
                  <a:srgbClr val="002060"/>
                </a:solidFill>
                <a:cs typeface="Times New Roman" pitchFamily="18" charset="0"/>
              </a:rPr>
              <a:t>कमजोरी।</a:t>
            </a:r>
            <a:endParaRPr lang="en-US" sz="3200" b="1" dirty="0">
              <a:solidFill>
                <a:srgbClr val="002060"/>
              </a:solidFill>
              <a:cs typeface="Times New Roman" pitchFamily="18" charset="0"/>
            </a:endParaRPr>
          </a:p>
        </p:txBody>
      </p:sp>
      <p:sp>
        <p:nvSpPr>
          <p:cNvPr id="7" name="TextBox 6"/>
          <p:cNvSpPr txBox="1"/>
          <p:nvPr/>
        </p:nvSpPr>
        <p:spPr>
          <a:xfrm>
            <a:off x="838200" y="2148840"/>
            <a:ext cx="1055097" cy="584775"/>
          </a:xfrm>
          <a:prstGeom prst="rect">
            <a:avLst/>
          </a:prstGeom>
          <a:noFill/>
        </p:spPr>
        <p:txBody>
          <a:bodyPr wrap="none" rtlCol="0">
            <a:spAutoFit/>
          </a:bodyPr>
          <a:lstStyle/>
          <a:p>
            <a:r>
              <a:rPr lang="hi-IN" sz="3200" b="1" dirty="0">
                <a:solidFill>
                  <a:srgbClr val="002060"/>
                </a:solidFill>
                <a:cs typeface="Times New Roman" pitchFamily="18" charset="0"/>
              </a:rPr>
              <a:t>प्यास</a:t>
            </a:r>
            <a:endParaRPr lang="en-US" sz="3200" b="1" dirty="0">
              <a:solidFill>
                <a:srgbClr val="002060"/>
              </a:solidFill>
              <a:cs typeface="Times New Roman" pitchFamily="18" charset="0"/>
            </a:endParaRPr>
          </a:p>
        </p:txBody>
      </p:sp>
    </p:spTree>
    <p:extLst>
      <p:ext uri="{BB962C8B-B14F-4D97-AF65-F5344CB8AC3E}">
        <p14:creationId xmlns:p14="http://schemas.microsoft.com/office/powerpoint/2010/main" val="322745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31769" y="2632075"/>
            <a:ext cx="37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sz="2400">
              <a:latin typeface="Times New Roman" panose="02020603050405020304" pitchFamily="18" charset="0"/>
            </a:endParaRPr>
          </a:p>
        </p:txBody>
      </p:sp>
      <p:sp>
        <p:nvSpPr>
          <p:cNvPr id="12291" name="Text Box 3"/>
          <p:cNvSpPr txBox="1">
            <a:spLocks noChangeArrowheads="1"/>
          </p:cNvSpPr>
          <p:nvPr/>
        </p:nvSpPr>
        <p:spPr bwMode="auto">
          <a:xfrm>
            <a:off x="2560289" y="29368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sz="2400">
              <a:latin typeface="Times New Roman" panose="02020603050405020304" pitchFamily="18" charset="0"/>
            </a:endParaRPr>
          </a:p>
        </p:txBody>
      </p:sp>
      <p:sp>
        <p:nvSpPr>
          <p:cNvPr id="12292" name="Text Box 4"/>
          <p:cNvSpPr txBox="1">
            <a:spLocks noChangeArrowheads="1"/>
          </p:cNvSpPr>
          <p:nvPr/>
        </p:nvSpPr>
        <p:spPr bwMode="auto">
          <a:xfrm>
            <a:off x="2788928" y="25558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sz="2400">
              <a:latin typeface="Times New Roman" panose="02020603050405020304" pitchFamily="18" charset="0"/>
            </a:endParaRPr>
          </a:p>
        </p:txBody>
      </p:sp>
      <p:pic>
        <p:nvPicPr>
          <p:cNvPr id="5125" name="Picture 5" descr="as"/>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2204357" y="1"/>
            <a:ext cx="5078186" cy="584775"/>
          </a:xfrm>
          <a:prstGeom prst="rect">
            <a:avLst/>
          </a:prstGeom>
          <a:noFill/>
          <a:ln w="12700">
            <a:noFill/>
            <a:miter lim="800000"/>
            <a:headEnd type="none" w="sm" len="sm"/>
            <a:tailEnd type="none" w="sm" len="sm"/>
          </a:ln>
          <a:effectLst>
            <a:outerShdw dist="35921" dir="2700000" algn="ctr" rotWithShape="0">
              <a:schemeClr val="bg2"/>
            </a:outerShdw>
          </a:effectLst>
        </p:spPr>
        <p:txBody>
          <a:bodyPr wrap="square">
            <a:spAutoFit/>
          </a:bodyPr>
          <a:lstStyle/>
          <a:p>
            <a:pPr>
              <a:defRPr/>
            </a:pPr>
            <a:r>
              <a:rPr lang="en-US" sz="3200" b="1" dirty="0">
                <a:solidFill>
                  <a:srgbClr val="FF0000"/>
                </a:solidFill>
              </a:rPr>
              <a:t>	</a:t>
            </a:r>
            <a:r>
              <a:rPr lang="hi-IN" sz="3200" b="1" u="sng" dirty="0">
                <a:solidFill>
                  <a:srgbClr val="FF0000"/>
                </a:solidFill>
              </a:rPr>
              <a:t>हृदय परिसंचरण</a:t>
            </a:r>
            <a:endParaRPr lang="en-US" sz="3200" b="1" u="sng" dirty="0">
              <a:solidFill>
                <a:srgbClr val="FF0000"/>
              </a:solidFill>
            </a:endParaRPr>
          </a:p>
        </p:txBody>
      </p:sp>
      <p:pic>
        <p:nvPicPr>
          <p:cNvPr id="3" name="Picture 2">
            <a:extLst>
              <a:ext uri="{FF2B5EF4-FFF2-40B4-BE49-F238E27FC236}">
                <a16:creationId xmlns:a16="http://schemas.microsoft.com/office/drawing/2014/main" xmlns="" id="{63C033CB-FCD5-FB06-ABA8-8FFBFE2648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813" y="35501"/>
            <a:ext cx="1247775" cy="1098550"/>
          </a:xfrm>
          <a:prstGeom prst="rect">
            <a:avLst/>
          </a:prstGeom>
          <a:noFill/>
          <a:ln>
            <a:noFill/>
          </a:ln>
        </p:spPr>
      </p:pic>
    </p:spTree>
    <p:extLst>
      <p:ext uri="{BB962C8B-B14F-4D97-AF65-F5344CB8AC3E}">
        <p14:creationId xmlns:p14="http://schemas.microsoft.com/office/powerpoint/2010/main" val="3997191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ssolve">
                                      <p:cBhvr>
                                        <p:cTn id="7" dur="500"/>
                                        <p:tgtEl>
                                          <p:spTgt spid="512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126"/>
                                        </p:tgtEl>
                                        <p:attrNameLst>
                                          <p:attrName>style.visibility</p:attrName>
                                        </p:attrNameLst>
                                      </p:cBhvr>
                                      <p:to>
                                        <p:strVal val="visible"/>
                                      </p:to>
                                    </p:set>
                                    <p:anim calcmode="lin" valueType="num">
                                      <p:cBhvr additive="base">
                                        <p:cTn id="11" dur="500" fill="hold"/>
                                        <p:tgtEl>
                                          <p:spTgt spid="5126"/>
                                        </p:tgtEl>
                                        <p:attrNameLst>
                                          <p:attrName>ppt_x</p:attrName>
                                        </p:attrNameLst>
                                      </p:cBhvr>
                                      <p:tavLst>
                                        <p:tav tm="0">
                                          <p:val>
                                            <p:strVal val="#ppt_x"/>
                                          </p:val>
                                        </p:tav>
                                        <p:tav tm="100000">
                                          <p:val>
                                            <p:strVal val="#ppt_x"/>
                                          </p:val>
                                        </p:tav>
                                      </p:tavLst>
                                    </p:anim>
                                    <p:anim calcmode="lin" valueType="num">
                                      <p:cBhvr additive="base">
                                        <p:cTn id="12" dur="500" fill="hold"/>
                                        <p:tgtEl>
                                          <p:spTgt spid="51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759" y="4001815"/>
            <a:ext cx="7888070" cy="1606505"/>
          </a:xfrm>
        </p:spPr>
        <p:txBody>
          <a:bodyPr>
            <a:normAutofit/>
          </a:bodyPr>
          <a:lstStyle/>
          <a:p>
            <a:pPr marL="0" indent="0" algn="ctr">
              <a:buNone/>
            </a:pPr>
            <a:r>
              <a:rPr lang="hi-IN" sz="3600" b="1" dirty="0">
                <a:solidFill>
                  <a:srgbClr val="002060"/>
                </a:solidFill>
                <a:cs typeface="Times New Roman" panose="02020603050405020304" pitchFamily="18" charset="0"/>
              </a:rPr>
              <a:t>यह महत्वपूर्ण है कि सदमे की शुरुआत को रोकने के लिए रोगी का मूल्यांकन और उपचार किया जाए।</a:t>
            </a:r>
            <a:endParaRPr lang="en-US" sz="3600" b="1" dirty="0">
              <a:solidFill>
                <a:srgbClr val="800000"/>
              </a:solidFill>
              <a:latin typeface="Times New Roman" panose="02020603050405020304" pitchFamily="18" charset="0"/>
              <a:cs typeface="Times New Roman" panose="02020603050405020304" pitchFamily="18" charset="0"/>
            </a:endParaRPr>
          </a:p>
          <a:p>
            <a:endParaRPr lang="en-GB" sz="3600" dirty="0"/>
          </a:p>
        </p:txBody>
      </p:sp>
      <p:sp>
        <p:nvSpPr>
          <p:cNvPr id="4" name="TextBox 3"/>
          <p:cNvSpPr txBox="1"/>
          <p:nvPr/>
        </p:nvSpPr>
        <p:spPr>
          <a:xfrm>
            <a:off x="762000" y="792480"/>
            <a:ext cx="7888071" cy="2308324"/>
          </a:xfrm>
          <a:prstGeom prst="rect">
            <a:avLst/>
          </a:prstGeom>
          <a:noFill/>
        </p:spPr>
        <p:txBody>
          <a:bodyPr wrap="square" rtlCol="0">
            <a:spAutoFit/>
          </a:bodyPr>
          <a:lstStyle/>
          <a:p>
            <a:r>
              <a:rPr lang="hi-IN" sz="3600" b="1" dirty="0">
                <a:solidFill>
                  <a:srgbClr val="002060"/>
                </a:solidFill>
                <a:cs typeface="Times New Roman" panose="02020603050405020304" pitchFamily="18" charset="0"/>
              </a:rPr>
              <a:t>सदमे के अंतिम चरणों को उलटने के लिए पहला उत्तरदाता कुछ भी नहीं कर सकता है, लेकिन उच्च स्तर की सहायता आने तक रोगी को बिगड़ने से बचाना संभव है।</a:t>
            </a:r>
            <a:endParaRPr lang="en-US" sz="36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558173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12874"/>
            <a:ext cx="8507186" cy="1325563"/>
          </a:xfrm>
        </p:spPr>
        <p:txBody>
          <a:bodyPr>
            <a:normAutofit/>
          </a:bodyPr>
          <a:lstStyle/>
          <a:p>
            <a:pPr algn="ctr"/>
            <a:r>
              <a:rPr lang="hi-IN" sz="4000" b="1" u="sng" dirty="0">
                <a:solidFill>
                  <a:srgbClr val="FF0000"/>
                </a:solidFill>
                <a:latin typeface="+mn-lt"/>
                <a:cs typeface="Times New Roman" pitchFamily="18" charset="0"/>
              </a:rPr>
              <a:t>सदमे के लिए अस्पताल से पहले का उपचार</a:t>
            </a:r>
            <a:endParaRPr lang="en-GB" sz="4000" u="sng" dirty="0">
              <a:solidFill>
                <a:srgbClr val="FF0000"/>
              </a:solidFill>
              <a:latin typeface="+mn-lt"/>
            </a:endParaRPr>
          </a:p>
        </p:txBody>
      </p:sp>
      <p:sp>
        <p:nvSpPr>
          <p:cNvPr id="3" name="Content Placeholder 2"/>
          <p:cNvSpPr>
            <a:spLocks noGrp="1"/>
          </p:cNvSpPr>
          <p:nvPr>
            <p:ph idx="1"/>
          </p:nvPr>
        </p:nvSpPr>
        <p:spPr>
          <a:xfrm>
            <a:off x="410548" y="1387272"/>
            <a:ext cx="7888070" cy="1017239"/>
          </a:xfrm>
        </p:spPr>
        <p:txBody>
          <a:bodyPr>
            <a:noAutofit/>
          </a:bodyPr>
          <a:lstStyle/>
          <a:p>
            <a:pPr algn="just">
              <a:defRPr/>
            </a:pPr>
            <a:r>
              <a:rPr lang="en-US" sz="3200" b="1" dirty="0">
                <a:solidFill>
                  <a:srgbClr val="002060"/>
                </a:solidFill>
                <a:cs typeface="Times New Roman" pitchFamily="18" charset="0"/>
              </a:rPr>
              <a:t>  </a:t>
            </a:r>
            <a:r>
              <a:rPr lang="hi-IN" sz="3200" b="1" dirty="0">
                <a:solidFill>
                  <a:srgbClr val="002060"/>
                </a:solidFill>
                <a:cs typeface="Times New Roman" pitchFamily="18" charset="0"/>
              </a:rPr>
              <a:t>खुला वायुमार्ग बनाए रखें। यदि श्वास अपर्याप्त है, तो ऑक्सीजन दें।</a:t>
            </a:r>
            <a:endParaRPr lang="en-US" sz="3200" b="1" dirty="0">
              <a:solidFill>
                <a:srgbClr val="002060"/>
              </a:solidFill>
              <a:cs typeface="Times New Roman" pitchFamily="18" charset="0"/>
            </a:endParaRPr>
          </a:p>
        </p:txBody>
      </p:sp>
      <p:sp>
        <p:nvSpPr>
          <p:cNvPr id="5" name="TextBox 4"/>
          <p:cNvSpPr txBox="1"/>
          <p:nvPr/>
        </p:nvSpPr>
        <p:spPr>
          <a:xfrm>
            <a:off x="394489" y="2711475"/>
            <a:ext cx="7904130" cy="1077218"/>
          </a:xfrm>
          <a:prstGeom prst="rect">
            <a:avLst/>
          </a:prstGeom>
          <a:noFill/>
        </p:spPr>
        <p:txBody>
          <a:bodyPr wrap="square" rtlCol="0">
            <a:spAutoFit/>
          </a:bodyPr>
          <a:lstStyle/>
          <a:p>
            <a:pPr marL="457200" indent="-457200">
              <a:buFont typeface="Arial" pitchFamily="34" charset="0"/>
              <a:buChar char="•"/>
            </a:pPr>
            <a:r>
              <a:rPr lang="hi-IN" sz="3200" b="1" dirty="0">
                <a:solidFill>
                  <a:srgbClr val="002060"/>
                </a:solidFill>
                <a:cs typeface="Times New Roman" pitchFamily="18" charset="0"/>
              </a:rPr>
              <a:t>प्रत्यक्ष दबाव, ऊंचाई या दबाव बिंदु का उपयोग करके आगे रक्त हानि को रोकें</a:t>
            </a:r>
            <a:endParaRPr lang="en-US" sz="3200" dirty="0"/>
          </a:p>
        </p:txBody>
      </p:sp>
      <p:sp>
        <p:nvSpPr>
          <p:cNvPr id="6" name="TextBox 5"/>
          <p:cNvSpPr txBox="1"/>
          <p:nvPr/>
        </p:nvSpPr>
        <p:spPr>
          <a:xfrm>
            <a:off x="405530" y="3989251"/>
            <a:ext cx="8118360" cy="1569660"/>
          </a:xfrm>
          <a:prstGeom prst="rect">
            <a:avLst/>
          </a:prstGeom>
          <a:noFill/>
        </p:spPr>
        <p:txBody>
          <a:bodyPr wrap="square" rtlCol="0">
            <a:spAutoFit/>
          </a:bodyPr>
          <a:lstStyle/>
          <a:p>
            <a:pPr marL="457200" indent="-457200">
              <a:buFont typeface="Arial" pitchFamily="34" charset="0"/>
              <a:buChar char="•"/>
            </a:pPr>
            <a:r>
              <a:rPr lang="en-US" sz="3200" b="1" dirty="0">
                <a:solidFill>
                  <a:srgbClr val="002060"/>
                </a:solidFill>
                <a:cs typeface="Times New Roman" pitchFamily="18" charset="0"/>
              </a:rPr>
              <a:t>IV </a:t>
            </a:r>
            <a:r>
              <a:rPr lang="hi-IN" sz="3200" b="1" dirty="0">
                <a:solidFill>
                  <a:srgbClr val="002060"/>
                </a:solidFill>
                <a:cs typeface="Times New Roman" pitchFamily="18" charset="0"/>
              </a:rPr>
              <a:t>एक्सेस (वेनफ्लॉन) स्थापित करें और बीपी के स्तर को ध्यान में रखते हुए </a:t>
            </a:r>
            <a:r>
              <a:rPr lang="en-US" sz="3200" b="1" dirty="0">
                <a:solidFill>
                  <a:srgbClr val="002060"/>
                </a:solidFill>
                <a:cs typeface="Times New Roman" pitchFamily="18" charset="0"/>
              </a:rPr>
              <a:t>RL</a:t>
            </a:r>
            <a:r>
              <a:rPr lang="hi-IN" sz="3200" b="1" dirty="0">
                <a:solidFill>
                  <a:srgbClr val="002060"/>
                </a:solidFill>
                <a:cs typeface="Times New Roman" pitchFamily="18" charset="0"/>
              </a:rPr>
              <a:t> या </a:t>
            </a:r>
            <a:r>
              <a:rPr lang="en-US" sz="3200" b="1" dirty="0">
                <a:solidFill>
                  <a:srgbClr val="002060"/>
                </a:solidFill>
                <a:cs typeface="Times New Roman" pitchFamily="18" charset="0"/>
              </a:rPr>
              <a:t>NS </a:t>
            </a:r>
            <a:r>
              <a:rPr lang="hi-IN" sz="3200" b="1" dirty="0">
                <a:solidFill>
                  <a:srgbClr val="002060"/>
                </a:solidFill>
                <a:cs typeface="Times New Roman" pitchFamily="18" charset="0"/>
              </a:rPr>
              <a:t>शुरू करें।</a:t>
            </a:r>
            <a:endParaRPr lang="en-US" sz="3200" dirty="0"/>
          </a:p>
        </p:txBody>
      </p:sp>
    </p:spTree>
    <p:extLst>
      <p:ext uri="{BB962C8B-B14F-4D97-AF65-F5344CB8AC3E}">
        <p14:creationId xmlns:p14="http://schemas.microsoft.com/office/powerpoint/2010/main" val="469309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959" y="4706289"/>
            <a:ext cx="7888070" cy="1262432"/>
          </a:xfrm>
        </p:spPr>
        <p:txBody>
          <a:bodyPr>
            <a:normAutofit/>
          </a:bodyPr>
          <a:lstStyle/>
          <a:p>
            <a:pPr marL="0" indent="0" algn="just">
              <a:buNone/>
            </a:pPr>
            <a:r>
              <a:rPr lang="hi-IN" sz="3200" b="1" dirty="0">
                <a:solidFill>
                  <a:srgbClr val="002060"/>
                </a:solidFill>
                <a:cs typeface="Times New Roman" panose="02020603050405020304" pitchFamily="18" charset="0"/>
              </a:rPr>
              <a:t>अग्रिम देखभाल के लिए रोगी को तुरंत परिवहन करें।</a:t>
            </a:r>
            <a:endParaRPr lang="en-GB" sz="2400" dirty="0"/>
          </a:p>
        </p:txBody>
      </p:sp>
      <p:sp>
        <p:nvSpPr>
          <p:cNvPr id="4" name="TextBox 3"/>
          <p:cNvSpPr txBox="1"/>
          <p:nvPr/>
        </p:nvSpPr>
        <p:spPr>
          <a:xfrm>
            <a:off x="480656" y="3229320"/>
            <a:ext cx="8277266" cy="584775"/>
          </a:xfrm>
          <a:prstGeom prst="rect">
            <a:avLst/>
          </a:prstGeom>
          <a:noFill/>
        </p:spPr>
        <p:txBody>
          <a:bodyPr wrap="none" rtlCol="0">
            <a:spAutoFit/>
          </a:bodyPr>
          <a:lstStyle/>
          <a:p>
            <a:pPr marL="457200" indent="-457200">
              <a:buFont typeface="Arial" pitchFamily="34" charset="0"/>
              <a:buChar char="•"/>
            </a:pPr>
            <a:r>
              <a:rPr lang="hi-IN" sz="3200" b="1" dirty="0">
                <a:solidFill>
                  <a:srgbClr val="002060"/>
                </a:solidFill>
                <a:cs typeface="Times New Roman" panose="02020603050405020304" pitchFamily="18" charset="0"/>
              </a:rPr>
              <a:t>रोगी को गर्म रखें, लेकिन ज़्यादा गरम न करें।</a:t>
            </a:r>
            <a:endParaRPr lang="en-US" sz="3200" b="1" dirty="0">
              <a:solidFill>
                <a:srgbClr val="002060"/>
              </a:solidFill>
              <a:cs typeface="Times New Roman" panose="02020603050405020304" pitchFamily="18" charset="0"/>
            </a:endParaRPr>
          </a:p>
        </p:txBody>
      </p:sp>
      <p:sp>
        <p:nvSpPr>
          <p:cNvPr id="5" name="TextBox 4"/>
          <p:cNvSpPr txBox="1"/>
          <p:nvPr/>
        </p:nvSpPr>
        <p:spPr>
          <a:xfrm>
            <a:off x="545800" y="3908432"/>
            <a:ext cx="6723315" cy="584775"/>
          </a:xfrm>
          <a:prstGeom prst="rect">
            <a:avLst/>
          </a:prstGeom>
          <a:noFill/>
        </p:spPr>
        <p:txBody>
          <a:bodyPr wrap="none" rtlCol="0">
            <a:spAutoFit/>
          </a:bodyPr>
          <a:lstStyle/>
          <a:p>
            <a:pPr marL="457200" indent="-457200">
              <a:buFont typeface="Arial" pitchFamily="34" charset="0"/>
              <a:buChar char="•"/>
            </a:pPr>
            <a:r>
              <a:rPr lang="hi-IN" sz="3200" b="1" dirty="0">
                <a:solidFill>
                  <a:srgbClr val="002060"/>
                </a:solidFill>
                <a:cs typeface="Times New Roman" panose="02020603050405020304" pitchFamily="18" charset="0"/>
              </a:rPr>
              <a:t>विशिष्ट चोटों की देखभाल प्रदान करें।</a:t>
            </a:r>
            <a:endParaRPr lang="en-US" dirty="0"/>
          </a:p>
        </p:txBody>
      </p:sp>
      <p:sp>
        <p:nvSpPr>
          <p:cNvPr id="6" name="TextBox 5"/>
          <p:cNvSpPr txBox="1"/>
          <p:nvPr/>
        </p:nvSpPr>
        <p:spPr>
          <a:xfrm>
            <a:off x="413543" y="1071595"/>
            <a:ext cx="8344379" cy="2062103"/>
          </a:xfrm>
          <a:prstGeom prst="rect">
            <a:avLst/>
          </a:prstGeom>
          <a:noFill/>
        </p:spPr>
        <p:txBody>
          <a:bodyPr wrap="square" rtlCol="0">
            <a:spAutoFit/>
          </a:bodyPr>
          <a:lstStyle/>
          <a:p>
            <a:pPr marL="457200" indent="-457200">
              <a:buFont typeface="Arial" pitchFamily="34" charset="0"/>
              <a:buChar char="•"/>
            </a:pPr>
            <a:r>
              <a:rPr lang="hi-IN" sz="3200" b="1" dirty="0">
                <a:solidFill>
                  <a:srgbClr val="002060"/>
                </a:solidFill>
                <a:cs typeface="Times New Roman" pitchFamily="18" charset="0"/>
              </a:rPr>
              <a:t>निचले छोरों को 20-30 सेमी ऊपर उठाएं, केवल तभी जब रीढ़ की हड्डी, गर्दन, छाती या पेट में कोई संदिग्ध चोट न हो। यदि इन चोटों का संदेह है, तो रोगी को लापरवाह (चेहरा ऊपर) रखें।</a:t>
            </a:r>
            <a:endParaRPr lang="en-US" sz="3200" b="1" dirty="0">
              <a:solidFill>
                <a:srgbClr val="002060"/>
              </a:solidFill>
              <a:cs typeface="Times New Roman" pitchFamily="18" charset="0"/>
            </a:endParaRPr>
          </a:p>
        </p:txBody>
      </p:sp>
    </p:spTree>
    <p:extLst>
      <p:ext uri="{BB962C8B-B14F-4D97-AF65-F5344CB8AC3E}">
        <p14:creationId xmlns:p14="http://schemas.microsoft.com/office/powerpoint/2010/main" val="2500491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scan0273"/>
          <p:cNvPicPr>
            <a:picLocks noChangeAspect="1" noChangeArrowheads="1"/>
          </p:cNvPicPr>
          <p:nvPr/>
        </p:nvPicPr>
        <p:blipFill>
          <a:blip r:embed="rId2">
            <a:extLst>
              <a:ext uri="{28A0092B-C50C-407E-A947-70E740481C1C}">
                <a14:useLocalDpi xmlns:a14="http://schemas.microsoft.com/office/drawing/2010/main" val="0"/>
              </a:ext>
            </a:extLst>
          </a:blip>
          <a:srcRect l="51784" t="12910" r="6268" b="63786"/>
          <a:stretch>
            <a:fillRect/>
          </a:stretch>
        </p:blipFill>
        <p:spPr bwMode="auto">
          <a:xfrm>
            <a:off x="1371838" y="152400"/>
            <a:ext cx="640191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46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Monotype Sorts" pitchFamily="2" charset="2"/>
              <a:buNone/>
            </a:pPr>
            <a:endParaRPr lang="en-US" dirty="0"/>
          </a:p>
          <a:p>
            <a:pPr algn="ctr">
              <a:buFont typeface="Monotype Sorts" pitchFamily="2" charset="2"/>
              <a:buNone/>
            </a:pPr>
            <a:r>
              <a:rPr lang="hi-IN" sz="8800" b="1" dirty="0">
                <a:solidFill>
                  <a:srgbClr val="FF0000"/>
                </a:solidFill>
              </a:rPr>
              <a:t>कोई भी प्रश्न</a:t>
            </a:r>
            <a:r>
              <a:rPr lang="en-IN" sz="8800" b="1" dirty="0">
                <a:solidFill>
                  <a:srgbClr val="FF0000"/>
                </a:solidFill>
              </a:rPr>
              <a:t>?</a:t>
            </a:r>
          </a:p>
        </p:txBody>
      </p:sp>
    </p:spTree>
    <p:extLst>
      <p:ext uri="{BB962C8B-B14F-4D97-AF65-F5344CB8AC3E}">
        <p14:creationId xmlns:p14="http://schemas.microsoft.com/office/powerpoint/2010/main" val="180250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80" y="2438400"/>
            <a:ext cx="8231029"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787380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6813" t="19412" r="59120" b="58498"/>
          <a:stretch>
            <a:fillRect/>
          </a:stretch>
        </p:blipFill>
        <p:spPr>
          <a:xfrm>
            <a:off x="1336961" y="-1"/>
            <a:ext cx="6533670" cy="6048215"/>
          </a:xfrm>
          <a:prstGeom prst="rect">
            <a:avLst/>
          </a:prstGeom>
          <a:noFill/>
        </p:spPr>
      </p:pic>
      <p:sp>
        <p:nvSpPr>
          <p:cNvPr id="5" name="Rectangle 10"/>
          <p:cNvSpPr>
            <a:spLocks noChangeArrowheads="1"/>
          </p:cNvSpPr>
          <p:nvPr/>
        </p:nvSpPr>
        <p:spPr bwMode="auto">
          <a:xfrm>
            <a:off x="1794243" y="6001722"/>
            <a:ext cx="53323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सीधा दबाव लागू करें</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5666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48370" t="20140" r="16756" b="55289"/>
          <a:stretch>
            <a:fillRect/>
          </a:stretch>
        </p:blipFill>
        <p:spPr bwMode="auto">
          <a:xfrm>
            <a:off x="1185827" y="0"/>
            <a:ext cx="6789436" cy="605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2220518" y="6054673"/>
            <a:ext cx="47898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चरम सीमा को ऊपर उठाएं</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3831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idr pic album1 207"/>
          <p:cNvPicPr>
            <a:picLocks noChangeAspect="1" noChangeArrowheads="1"/>
          </p:cNvPicPr>
          <p:nvPr/>
        </p:nvPicPr>
        <p:blipFill>
          <a:blip r:embed="rId2">
            <a:extLst>
              <a:ext uri="{28A0092B-C50C-407E-A947-70E740481C1C}">
                <a14:useLocalDpi xmlns:a14="http://schemas.microsoft.com/office/drawing/2010/main" val="0"/>
              </a:ext>
            </a:extLst>
          </a:blip>
          <a:srcRect l="46797" t="49323" r="17726" b="30560"/>
          <a:stretch>
            <a:fillRect/>
          </a:stretch>
        </p:blipFill>
        <p:spPr bwMode="auto">
          <a:xfrm>
            <a:off x="1255581" y="1"/>
            <a:ext cx="6591799" cy="613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1708985" y="6028842"/>
            <a:ext cx="58826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hi-IN" sz="4400" b="1" u="sng" dirty="0">
                <a:latin typeface="+mn-lt"/>
              </a:rPr>
              <a:t>दबाव बिंदुओं का प्रयोग करें</a:t>
            </a:r>
            <a:endParaRPr lang="en-US" sz="4400" b="1" u="sng" dirty="0">
              <a:latin typeface="+mn-lt"/>
            </a:endParaRPr>
          </a:p>
        </p:txBody>
      </p:sp>
      <p:sp>
        <p:nvSpPr>
          <p:cNvPr id="6" name="Right Arrow 5">
            <a:hlinkClick r:id="rId3" action="ppaction://hlinksldjump"/>
          </p:cNvPr>
          <p:cNvSpPr/>
          <p:nvPr/>
        </p:nvSpPr>
        <p:spPr>
          <a:xfrm rot="10800000">
            <a:off x="8510047" y="6001721"/>
            <a:ext cx="635541" cy="554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205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99FEDF-21CF-7400-1819-26E1F7663DC6}"/>
            </a:ext>
          </a:extLst>
        </p:cNvPr>
        <p:cNvGrpSpPr/>
        <p:nvPr/>
      </p:nvGrpSpPr>
      <p:grpSpPr>
        <a:xfrm>
          <a:off x="0" y="0"/>
          <a:ext cx="0" cy="0"/>
          <a:chOff x="0" y="0"/>
          <a:chExt cx="0" cy="0"/>
        </a:xfrm>
      </p:grpSpPr>
      <p:pic>
        <p:nvPicPr>
          <p:cNvPr id="30722" name="Picture 2">
            <a:extLst>
              <a:ext uri="{FF2B5EF4-FFF2-40B4-BE49-F238E27FC236}">
                <a16:creationId xmlns:a16="http://schemas.microsoft.com/office/drawing/2014/main" xmlns="" id="{32C31A60-1B88-9248-022C-094758B16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678" y="76200"/>
            <a:ext cx="657339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CF8C3818-98B5-C544-BD89-D20C6F92FE39}"/>
              </a:ext>
            </a:extLst>
          </p:cNvPr>
          <p:cNvSpPr txBox="1">
            <a:spLocks noChangeArrowheads="1"/>
          </p:cNvSpPr>
          <p:nvPr/>
        </p:nvSpPr>
        <p:spPr bwMode="auto">
          <a:xfrm>
            <a:off x="2229238" y="2362200"/>
            <a:ext cx="1249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1. </a:t>
            </a:r>
            <a:r>
              <a:rPr lang="hi-IN" sz="1600" b="1" dirty="0"/>
              <a:t>पैड लगाएं</a:t>
            </a:r>
            <a:endParaRPr lang="en-US" sz="1600" b="1" dirty="0"/>
          </a:p>
        </p:txBody>
      </p:sp>
      <p:sp>
        <p:nvSpPr>
          <p:cNvPr id="4" name="TextBox 3">
            <a:extLst>
              <a:ext uri="{FF2B5EF4-FFF2-40B4-BE49-F238E27FC236}">
                <a16:creationId xmlns:a16="http://schemas.microsoft.com/office/drawing/2014/main" xmlns="" id="{524FA4CF-0A66-9956-6C31-63BFD4616254}"/>
              </a:ext>
            </a:extLst>
          </p:cNvPr>
          <p:cNvSpPr txBox="1">
            <a:spLocks noChangeArrowheads="1"/>
          </p:cNvSpPr>
          <p:nvPr/>
        </p:nvSpPr>
        <p:spPr bwMode="auto">
          <a:xfrm>
            <a:off x="5487354" y="2209800"/>
            <a:ext cx="17091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2. </a:t>
            </a:r>
            <a:r>
              <a:rPr lang="hi-IN" sz="1600" b="1" dirty="0"/>
              <a:t>टूर्निकेट कस लें</a:t>
            </a:r>
            <a:endParaRPr lang="en-US" sz="1600" b="1" dirty="0"/>
          </a:p>
        </p:txBody>
      </p:sp>
      <p:sp>
        <p:nvSpPr>
          <p:cNvPr id="5" name="TextBox 4">
            <a:extLst>
              <a:ext uri="{FF2B5EF4-FFF2-40B4-BE49-F238E27FC236}">
                <a16:creationId xmlns:a16="http://schemas.microsoft.com/office/drawing/2014/main" xmlns="" id="{F7456E6A-53C9-1964-4A08-326C4FDB3695}"/>
              </a:ext>
            </a:extLst>
          </p:cNvPr>
          <p:cNvSpPr txBox="1">
            <a:spLocks noChangeArrowheads="1"/>
          </p:cNvSpPr>
          <p:nvPr/>
        </p:nvSpPr>
        <p:spPr bwMode="auto">
          <a:xfrm>
            <a:off x="1947010" y="5638800"/>
            <a:ext cx="2130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b="1" dirty="0"/>
              <a:t>3. </a:t>
            </a:r>
            <a:r>
              <a:rPr lang="hi-IN" b="1" dirty="0"/>
              <a:t>जगह में ठीक करें</a:t>
            </a:r>
            <a:endParaRPr lang="en-US" b="1" dirty="0"/>
          </a:p>
        </p:txBody>
      </p:sp>
      <p:sp>
        <p:nvSpPr>
          <p:cNvPr id="6" name="TextBox 5">
            <a:extLst>
              <a:ext uri="{FF2B5EF4-FFF2-40B4-BE49-F238E27FC236}">
                <a16:creationId xmlns:a16="http://schemas.microsoft.com/office/drawing/2014/main" xmlns="" id="{974C61AE-56CB-E27B-C387-B719F77D483D}"/>
              </a:ext>
            </a:extLst>
          </p:cNvPr>
          <p:cNvSpPr txBox="1">
            <a:spLocks noChangeArrowheads="1"/>
          </p:cNvSpPr>
          <p:nvPr/>
        </p:nvSpPr>
        <p:spPr bwMode="auto">
          <a:xfrm>
            <a:off x="5658833" y="5638800"/>
            <a:ext cx="1511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1600" b="1" dirty="0"/>
              <a:t>4.</a:t>
            </a:r>
            <a:r>
              <a:rPr lang="hi-IN" sz="1600" b="1" dirty="0"/>
              <a:t> रिकॉर्ड समय</a:t>
            </a:r>
            <a:endParaRPr lang="en-US" sz="1600" b="1" dirty="0"/>
          </a:p>
        </p:txBody>
      </p:sp>
      <p:sp>
        <p:nvSpPr>
          <p:cNvPr id="7" name="TextBox 6">
            <a:extLst>
              <a:ext uri="{FF2B5EF4-FFF2-40B4-BE49-F238E27FC236}">
                <a16:creationId xmlns:a16="http://schemas.microsoft.com/office/drawing/2014/main" xmlns="" id="{9D06A058-262A-3DC1-8F2F-6D101D5189E4}"/>
              </a:ext>
            </a:extLst>
          </p:cNvPr>
          <p:cNvSpPr txBox="1">
            <a:spLocks noChangeArrowheads="1"/>
          </p:cNvSpPr>
          <p:nvPr/>
        </p:nvSpPr>
        <p:spPr bwMode="auto">
          <a:xfrm>
            <a:off x="438438" y="6096002"/>
            <a:ext cx="81612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3600" b="1" dirty="0">
                <a:solidFill>
                  <a:srgbClr val="FF0000"/>
                </a:solidFill>
              </a:rPr>
              <a:t>अंतिम उपाय के रूप में टूर्निकेट लागू करें</a:t>
            </a:r>
            <a:endParaRPr lang="en-US" sz="3600" b="1" dirty="0">
              <a:solidFill>
                <a:srgbClr val="FF0000"/>
              </a:solidFill>
            </a:endParaRPr>
          </a:p>
        </p:txBody>
      </p:sp>
    </p:spTree>
    <p:extLst>
      <p:ext uri="{BB962C8B-B14F-4D97-AF65-F5344CB8AC3E}">
        <p14:creationId xmlns:p14="http://schemas.microsoft.com/office/powerpoint/2010/main" val="11943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lvl="0" algn="ctr"/>
            <a:r>
              <a:rPr lang="hi-IN" sz="3200" b="1" u="sng" dirty="0">
                <a:solidFill>
                  <a:srgbClr val="FF0000"/>
                </a:solidFill>
                <a:latin typeface="+mn-lt"/>
                <a:cs typeface="Times New Roman" pitchFamily="18" charset="0"/>
              </a:rPr>
              <a:t>धमनियों</a:t>
            </a:r>
            <a:endParaRPr lang="en-US" sz="3200" dirty="0">
              <a:latin typeface="+mn-lt"/>
            </a:endParaRPr>
          </a:p>
        </p:txBody>
      </p:sp>
      <p:sp>
        <p:nvSpPr>
          <p:cNvPr id="4" name="Rectangle 3"/>
          <p:cNvSpPr/>
          <p:nvPr/>
        </p:nvSpPr>
        <p:spPr>
          <a:xfrm>
            <a:off x="669465" y="1028885"/>
            <a:ext cx="7184571" cy="1077218"/>
          </a:xfrm>
          <a:prstGeom prst="rect">
            <a:avLst/>
          </a:prstGeom>
        </p:spPr>
        <p:txBody>
          <a:bodyPr wrap="square">
            <a:spAutoFit/>
          </a:bodyPr>
          <a:lstStyle/>
          <a:p>
            <a:pPr marL="514350" lvl="1" indent="-514350">
              <a:buAutoNum type="arabicPeriod"/>
            </a:pPr>
            <a:r>
              <a:rPr lang="hi-IN" sz="3200" b="1" dirty="0">
                <a:solidFill>
                  <a:srgbClr val="002060"/>
                </a:solidFill>
                <a:cs typeface="Times New Roman" pitchFamily="18" charset="0"/>
              </a:rPr>
              <a:t>धमनियां रक्त वाहिकाएं हैं जो रक्त को शरीर तक पहुंचाती हैं।</a:t>
            </a:r>
            <a:endParaRPr lang="en-US" dirty="0"/>
          </a:p>
        </p:txBody>
      </p:sp>
      <p:sp>
        <p:nvSpPr>
          <p:cNvPr id="5" name="Rectangle 4"/>
          <p:cNvSpPr/>
          <p:nvPr/>
        </p:nvSpPr>
        <p:spPr>
          <a:xfrm>
            <a:off x="669464" y="2329060"/>
            <a:ext cx="7528605" cy="1569660"/>
          </a:xfrm>
          <a:prstGeom prst="rect">
            <a:avLst/>
          </a:prstGeom>
        </p:spPr>
        <p:txBody>
          <a:bodyPr wrap="square">
            <a:spAutoFit/>
          </a:bodyPr>
          <a:lstStyle/>
          <a:p>
            <a:pPr algn="just">
              <a:defRPr/>
            </a:pPr>
            <a:r>
              <a:rPr lang="en-US" sz="3200" b="1" dirty="0">
                <a:solidFill>
                  <a:srgbClr val="002060"/>
                </a:solidFill>
                <a:cs typeface="Times New Roman" pitchFamily="18" charset="0"/>
              </a:rPr>
              <a:t>2. </a:t>
            </a:r>
            <a:r>
              <a:rPr lang="hi-IN" sz="3200" b="1" dirty="0">
                <a:solidFill>
                  <a:srgbClr val="002060"/>
                </a:solidFill>
                <a:cs typeface="Times New Roman" pitchFamily="18" charset="0"/>
              </a:rPr>
              <a:t>वे अलग-अलग व्यास के होते हैं, बहुत मोटे (महाधमनी, ऊरु) से लेकर मध्यम (रेडियल) और छोटे (धमनियों) तक।</a:t>
            </a:r>
            <a:r>
              <a:rPr lang="en-US" sz="3200" b="1" dirty="0">
                <a:solidFill>
                  <a:srgbClr val="002060"/>
                </a:solidFill>
                <a:cs typeface="Times New Roman" pitchFamily="18" charset="0"/>
              </a:rPr>
              <a:t> .</a:t>
            </a:r>
          </a:p>
        </p:txBody>
      </p:sp>
      <p:sp>
        <p:nvSpPr>
          <p:cNvPr id="6" name="Content Placeholder 2"/>
          <p:cNvSpPr>
            <a:spLocks noGrp="1"/>
          </p:cNvSpPr>
          <p:nvPr>
            <p:ph idx="1"/>
          </p:nvPr>
        </p:nvSpPr>
        <p:spPr>
          <a:xfrm>
            <a:off x="677746" y="4219630"/>
            <a:ext cx="7888070" cy="1299427"/>
          </a:xfrm>
        </p:spPr>
        <p:txBody>
          <a:bodyPr>
            <a:noAutofit/>
          </a:bodyPr>
          <a:lstStyle/>
          <a:p>
            <a:pPr algn="just">
              <a:lnSpc>
                <a:spcPct val="100000"/>
              </a:lnSpc>
              <a:buNone/>
              <a:defRPr/>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धमनी रक्तस्राव की विशेषता है</a:t>
            </a:r>
            <a:r>
              <a:rPr lang="en-US" sz="3200" b="1" dirty="0">
                <a:solidFill>
                  <a:srgbClr val="002060"/>
                </a:solidFill>
                <a:cs typeface="Times New Roman" pitchFamily="18" charset="0"/>
              </a:rPr>
              <a:t>     </a:t>
            </a:r>
          </a:p>
          <a:p>
            <a:pPr algn="just">
              <a:lnSpc>
                <a:spcPct val="100000"/>
              </a:lnSpc>
              <a:buNone/>
              <a:defRPr/>
            </a:pPr>
            <a:r>
              <a:rPr lang="en-US" sz="3200" b="1" dirty="0">
                <a:solidFill>
                  <a:srgbClr val="002060"/>
                </a:solidFill>
                <a:cs typeface="Times New Roman" pitchFamily="18" charset="0"/>
              </a:rPr>
              <a:t>      </a:t>
            </a:r>
            <a:r>
              <a:rPr lang="hi-IN" sz="3200" b="1" dirty="0">
                <a:solidFill>
                  <a:srgbClr val="FF0000"/>
                </a:solidFill>
                <a:cs typeface="Times New Roman" pitchFamily="18" charset="0"/>
              </a:rPr>
              <a:t>चमकीला लाल रंग।</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 y="0"/>
            <a:ext cx="91232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xmlns="" id="{5BB19D17-CCDA-3C4A-761D-86EE4B93AB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838" y="74880"/>
            <a:ext cx="1247775" cy="1098550"/>
          </a:xfrm>
          <a:prstGeom prst="rect">
            <a:avLst/>
          </a:prstGeom>
          <a:noFill/>
          <a:ln>
            <a:noFill/>
          </a:ln>
        </p:spPr>
      </p:pic>
    </p:spTree>
    <p:extLst>
      <p:ext uri="{BB962C8B-B14F-4D97-AF65-F5344CB8AC3E}">
        <p14:creationId xmlns:p14="http://schemas.microsoft.com/office/powerpoint/2010/main" val="160565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lvl="0" algn="ctr"/>
            <a:r>
              <a:rPr lang="hi-IN" sz="3200" b="1" u="sng" dirty="0">
                <a:solidFill>
                  <a:srgbClr val="FF0000"/>
                </a:solidFill>
                <a:latin typeface="+mn-lt"/>
                <a:cs typeface="Times New Roman" pitchFamily="18" charset="0"/>
              </a:rPr>
              <a:t>कैपिलरी</a:t>
            </a:r>
            <a:endParaRPr lang="en-US" sz="3200" b="1" dirty="0">
              <a:latin typeface="+mn-lt"/>
            </a:endParaRPr>
          </a:p>
        </p:txBody>
      </p:sp>
      <p:sp>
        <p:nvSpPr>
          <p:cNvPr id="4" name="Rectangle 3"/>
          <p:cNvSpPr/>
          <p:nvPr/>
        </p:nvSpPr>
        <p:spPr>
          <a:xfrm>
            <a:off x="669465" y="1028885"/>
            <a:ext cx="7723421" cy="2062103"/>
          </a:xfrm>
          <a:prstGeom prst="rect">
            <a:avLst/>
          </a:prstGeom>
        </p:spPr>
        <p:txBody>
          <a:bodyPr wrap="square">
            <a:spAutoFit/>
          </a:bodyPr>
          <a:lstStyle/>
          <a:p>
            <a:pPr algn="just">
              <a:defRPr/>
            </a:pPr>
            <a:r>
              <a:rPr lang="en-US" sz="3200" b="1" dirty="0">
                <a:solidFill>
                  <a:srgbClr val="002060"/>
                </a:solidFill>
                <a:cs typeface="Times New Roman" pitchFamily="18" charset="0"/>
              </a:rPr>
              <a:t>1. </a:t>
            </a:r>
            <a:r>
              <a:rPr lang="hi-IN" sz="3200" b="1" dirty="0">
                <a:solidFill>
                  <a:srgbClr val="002060"/>
                </a:solidFill>
                <a:cs typeface="Times New Roman" pitchFamily="18" charset="0"/>
              </a:rPr>
              <a:t>प्रत्येक धमनी को छोटे परिवहन जहाजों में विभाजित किया जाता है जब तक कि वे केशिकाओं में संकीर्ण नहीं हो जाते, त्वचा के सबसे करीब छोटे वाहिकाएं।</a:t>
            </a:r>
            <a:endParaRPr lang="en-US" sz="3200" b="1" dirty="0">
              <a:solidFill>
                <a:srgbClr val="002060"/>
              </a:solidFill>
              <a:cs typeface="Times New Roman" pitchFamily="18" charset="0"/>
            </a:endParaRPr>
          </a:p>
        </p:txBody>
      </p:sp>
      <p:sp>
        <p:nvSpPr>
          <p:cNvPr id="5" name="Rectangle 4"/>
          <p:cNvSpPr/>
          <p:nvPr/>
        </p:nvSpPr>
        <p:spPr>
          <a:xfrm>
            <a:off x="430923" y="3167275"/>
            <a:ext cx="7961963" cy="1569660"/>
          </a:xfrm>
          <a:prstGeom prst="rect">
            <a:avLst/>
          </a:prstGeom>
        </p:spPr>
        <p:txBody>
          <a:bodyPr wrap="square">
            <a:spAutoFit/>
          </a:bodyPr>
          <a:lstStyle/>
          <a:p>
            <a:pPr algn="just">
              <a:defRPr/>
            </a:pPr>
            <a:r>
              <a:rPr lang="en-US" sz="3200" b="1" dirty="0">
                <a:solidFill>
                  <a:srgbClr val="002060"/>
                </a:solidFill>
                <a:cs typeface="Times New Roman" pitchFamily="18" charset="0"/>
              </a:rPr>
              <a:t>2. </a:t>
            </a:r>
            <a:r>
              <a:rPr lang="hi-IN" sz="3200" b="1" dirty="0">
                <a:solidFill>
                  <a:srgbClr val="002060"/>
                </a:solidFill>
                <a:cs typeface="Times New Roman" pitchFamily="18" charset="0"/>
              </a:rPr>
              <a:t>उनकी पतली दीवारों के माध्यम से, ऑक्सीजन और कार्बन डाइऑक्साइड का आदान-प्रदान होता है।</a:t>
            </a:r>
            <a:endParaRPr lang="en-US" sz="3200" b="1" dirty="0">
              <a:solidFill>
                <a:srgbClr val="002060"/>
              </a:solidFill>
              <a:cs typeface="Times New Roman" pitchFamily="18" charset="0"/>
            </a:endParaRPr>
          </a:p>
        </p:txBody>
      </p:sp>
      <p:sp>
        <p:nvSpPr>
          <p:cNvPr id="6" name="Content Placeholder 2"/>
          <p:cNvSpPr>
            <a:spLocks noGrp="1"/>
          </p:cNvSpPr>
          <p:nvPr>
            <p:ph idx="1"/>
          </p:nvPr>
        </p:nvSpPr>
        <p:spPr>
          <a:xfrm>
            <a:off x="430923" y="4946590"/>
            <a:ext cx="7888070" cy="1299427"/>
          </a:xfrm>
        </p:spPr>
        <p:txBody>
          <a:bodyPr>
            <a:noAutofit/>
          </a:bodyPr>
          <a:lstStyle/>
          <a:p>
            <a:pPr algn="just">
              <a:buNone/>
              <a:defRPr/>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शरीर की कोशिकाओं और रक्त के बीच अन्य पदार्थों का भी आदान-प्रदान होता है।</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lvl="0" algn="ctr"/>
            <a:r>
              <a:rPr lang="hi-IN" sz="4000" b="1" u="sng" dirty="0">
                <a:solidFill>
                  <a:srgbClr val="FF0000"/>
                </a:solidFill>
                <a:latin typeface="+mn-lt"/>
                <a:cs typeface="Times New Roman" pitchFamily="18" charset="0"/>
              </a:rPr>
              <a:t>नसों</a:t>
            </a:r>
            <a:endParaRPr lang="en-US" sz="4000" b="1" dirty="0">
              <a:latin typeface="+mn-lt"/>
            </a:endParaRPr>
          </a:p>
        </p:txBody>
      </p:sp>
      <p:sp>
        <p:nvSpPr>
          <p:cNvPr id="4" name="Rectangle 3"/>
          <p:cNvSpPr/>
          <p:nvPr/>
        </p:nvSpPr>
        <p:spPr>
          <a:xfrm>
            <a:off x="669465" y="1273820"/>
            <a:ext cx="7723421" cy="1077218"/>
          </a:xfrm>
          <a:prstGeom prst="rect">
            <a:avLst/>
          </a:prstGeom>
        </p:spPr>
        <p:txBody>
          <a:bodyPr wrap="square">
            <a:spAutoFit/>
          </a:bodyPr>
          <a:lstStyle/>
          <a:p>
            <a:pPr marL="288925" indent="-288925" algn="just">
              <a:defRPr/>
            </a:pPr>
            <a:r>
              <a:rPr lang="en-US" sz="3200" b="1" dirty="0">
                <a:solidFill>
                  <a:srgbClr val="002060"/>
                </a:solidFill>
                <a:cs typeface="Times New Roman" pitchFamily="18" charset="0"/>
              </a:rPr>
              <a:t>1. </a:t>
            </a:r>
            <a:r>
              <a:rPr lang="hi-IN" sz="3200" b="1" dirty="0">
                <a:solidFill>
                  <a:srgbClr val="002060"/>
                </a:solidFill>
                <a:cs typeface="Times New Roman" pitchFamily="18" charset="0"/>
              </a:rPr>
              <a:t>नसें रक्त वाहिकाएं होती हैं जो रक्त को हृदय तक वापस ले जाती हैं।</a:t>
            </a:r>
            <a:endParaRPr lang="en-US" sz="3200" b="1" dirty="0">
              <a:solidFill>
                <a:srgbClr val="002060"/>
              </a:solidFill>
              <a:cs typeface="Times New Roman" pitchFamily="18" charset="0"/>
            </a:endParaRPr>
          </a:p>
        </p:txBody>
      </p:sp>
      <p:sp>
        <p:nvSpPr>
          <p:cNvPr id="5" name="Rectangle 4"/>
          <p:cNvSpPr/>
          <p:nvPr/>
        </p:nvSpPr>
        <p:spPr>
          <a:xfrm>
            <a:off x="723127" y="2563102"/>
            <a:ext cx="8000908" cy="584775"/>
          </a:xfrm>
          <a:prstGeom prst="rect">
            <a:avLst/>
          </a:prstGeom>
        </p:spPr>
        <p:txBody>
          <a:bodyPr wrap="none">
            <a:spAutoFit/>
          </a:bodyPr>
          <a:lstStyle/>
          <a:p>
            <a:pPr marL="514350" indent="-514350" algn="just">
              <a:buAutoNum type="arabicPeriod" startAt="2"/>
              <a:defRPr/>
            </a:pPr>
            <a:r>
              <a:rPr lang="hi-IN" sz="3200" b="1" dirty="0">
                <a:solidFill>
                  <a:srgbClr val="002060"/>
                </a:solidFill>
                <a:cs typeface="Times New Roman" pitchFamily="18" charset="0"/>
              </a:rPr>
              <a:t>नसों पर धमनियों जितना दबाव नहीं होता है।</a:t>
            </a:r>
            <a:endParaRPr lang="en-US" sz="3200" b="1" dirty="0">
              <a:solidFill>
                <a:srgbClr val="002060"/>
              </a:solidFill>
              <a:cs typeface="Times New Roman" pitchFamily="18" charset="0"/>
            </a:endParaRPr>
          </a:p>
        </p:txBody>
      </p:sp>
      <p:sp>
        <p:nvSpPr>
          <p:cNvPr id="6" name="Content Placeholder 2"/>
          <p:cNvSpPr>
            <a:spLocks noGrp="1"/>
          </p:cNvSpPr>
          <p:nvPr>
            <p:ph idx="1"/>
          </p:nvPr>
        </p:nvSpPr>
        <p:spPr>
          <a:xfrm>
            <a:off x="824707" y="3934768"/>
            <a:ext cx="7888070" cy="1299427"/>
          </a:xfrm>
        </p:spPr>
        <p:txBody>
          <a:bodyPr>
            <a:noAutofit/>
          </a:bodyPr>
          <a:lstStyle/>
          <a:p>
            <a:pPr algn="just">
              <a:buNone/>
              <a:defRPr/>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शिरापरक रक्तस्राव एक गहरे </a:t>
            </a:r>
            <a:r>
              <a:rPr lang="hi-IN" sz="3200" b="1" dirty="0">
                <a:solidFill>
                  <a:srgbClr val="FF0000"/>
                </a:solidFill>
                <a:cs typeface="Times New Roman" pitchFamily="18" charset="0"/>
              </a:rPr>
              <a:t>लाल रंग </a:t>
            </a:r>
            <a:r>
              <a:rPr lang="hi-IN" sz="3200" b="1" dirty="0">
                <a:solidFill>
                  <a:srgbClr val="002060"/>
                </a:solidFill>
                <a:cs typeface="Times New Roman" pitchFamily="18" charset="0"/>
              </a:rPr>
              <a:t>की विशेषता है।</a:t>
            </a:r>
            <a:endParaRPr lang="en-US" sz="3200" b="1" dirty="0">
              <a:solidFill>
                <a:srgbClr val="00206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S"/>
          <p:cNvPicPr>
            <a:picLocks noChangeAspect="1" noChangeArrowheads="1"/>
          </p:cNvPicPr>
          <p:nvPr/>
        </p:nvPicPr>
        <p:blipFill>
          <a:blip r:embed="rId4">
            <a:lum bright="6000" contrast="42000"/>
            <a:extLst>
              <a:ext uri="{28A0092B-C50C-407E-A947-70E740481C1C}">
                <a14:useLocalDpi xmlns:a14="http://schemas.microsoft.com/office/drawing/2010/main" val="0"/>
              </a:ext>
            </a:extLst>
          </a:blip>
          <a:srcRect/>
          <a:stretch>
            <a:fillRect/>
          </a:stretch>
        </p:blipFill>
        <p:spPr bwMode="auto">
          <a:xfrm>
            <a:off x="883557" y="1119882"/>
            <a:ext cx="7333382" cy="573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3372435" y="165319"/>
            <a:ext cx="27783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hi-IN" sz="4400" b="1" u="sng" dirty="0">
                <a:solidFill>
                  <a:srgbClr val="FF0000"/>
                </a:solidFill>
                <a:latin typeface="+mn-lt"/>
              </a:rPr>
              <a:t>मानव हृदय</a:t>
            </a:r>
            <a:endParaRPr lang="en-US" sz="4400" b="1" u="sng" dirty="0">
              <a:solidFill>
                <a:srgbClr val="FF0000"/>
              </a:solidFill>
              <a:latin typeface="+mn-lt"/>
            </a:endParaRPr>
          </a:p>
        </p:txBody>
      </p:sp>
    </p:spTree>
    <p:extLst>
      <p:ext uri="{BB962C8B-B14F-4D97-AF65-F5344CB8AC3E}">
        <p14:creationId xmlns:p14="http://schemas.microsoft.com/office/powerpoint/2010/main" val="3522497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ox(in)">
                                      <p:cBhvr>
                                        <p:cTn id="7" dur="500"/>
                                        <p:tgtEl>
                                          <p:spTgt spid="7680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6802"/>
                                        </p:tgtEl>
                                        <p:attrNameLst>
                                          <p:attrName>style.visibility</p:attrName>
                                        </p:attrNameLst>
                                      </p:cBhvr>
                                      <p:to>
                                        <p:strVal val="visible"/>
                                      </p:to>
                                    </p:set>
                                    <p:animEffect transition="in" filter="checkerboard(across)">
                                      <p:cBhvr>
                                        <p:cTn id="12" dur="500"/>
                                        <p:tgtEl>
                                          <p:spTgt spid="7680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59" y="54876"/>
            <a:ext cx="7888070" cy="843196"/>
          </a:xfrm>
        </p:spPr>
        <p:txBody>
          <a:bodyPr>
            <a:normAutofit/>
          </a:bodyPr>
          <a:lstStyle/>
          <a:p>
            <a:pPr lvl="0" algn="ctr"/>
            <a:r>
              <a:rPr lang="hi-IN" sz="4000" b="1" u="sng" dirty="0">
                <a:solidFill>
                  <a:srgbClr val="FF0000"/>
                </a:solidFill>
                <a:latin typeface="+mn-lt"/>
                <a:cs typeface="Times New Roman" pitchFamily="18" charset="0"/>
              </a:rPr>
              <a:t>रक्त की संरचना</a:t>
            </a:r>
            <a:endParaRPr lang="en-US" sz="4000" b="1" dirty="0">
              <a:latin typeface="+mn-lt"/>
            </a:endParaRPr>
          </a:p>
        </p:txBody>
      </p:sp>
      <p:sp>
        <p:nvSpPr>
          <p:cNvPr id="4" name="Rectangle 3"/>
          <p:cNvSpPr/>
          <p:nvPr/>
        </p:nvSpPr>
        <p:spPr>
          <a:xfrm>
            <a:off x="669465" y="1355465"/>
            <a:ext cx="7723421" cy="1569660"/>
          </a:xfrm>
          <a:prstGeom prst="rect">
            <a:avLst/>
          </a:prstGeom>
        </p:spPr>
        <p:txBody>
          <a:bodyPr wrap="square">
            <a:spAutoFit/>
          </a:bodyPr>
          <a:lstStyle/>
          <a:p>
            <a:pPr marL="288925" indent="-288925" algn="just">
              <a:defRPr/>
            </a:pPr>
            <a:r>
              <a:rPr lang="en-US" sz="3200" b="1" dirty="0">
                <a:solidFill>
                  <a:srgbClr val="002060"/>
                </a:solidFill>
                <a:cs typeface="Times New Roman" pitchFamily="18" charset="0"/>
              </a:rPr>
              <a:t>1. </a:t>
            </a:r>
            <a:r>
              <a:rPr lang="hi-IN" sz="3200" b="1" dirty="0">
                <a:solidFill>
                  <a:srgbClr val="002060"/>
                </a:solidFill>
                <a:cs typeface="Times New Roman" pitchFamily="18" charset="0"/>
              </a:rPr>
              <a:t>रक्त के ठोस हिस्से में सफेद रक्त कोशिकाएं, लाल रक्त कोशिकाएं और प्लेटलेट्स होते हैं।</a:t>
            </a:r>
            <a:endParaRPr lang="en-US" sz="3200" b="1" dirty="0">
              <a:solidFill>
                <a:srgbClr val="002060"/>
              </a:solidFill>
              <a:cs typeface="Times New Roman" pitchFamily="18" charset="0"/>
            </a:endParaRPr>
          </a:p>
        </p:txBody>
      </p:sp>
      <p:sp>
        <p:nvSpPr>
          <p:cNvPr id="5" name="Rectangle 4"/>
          <p:cNvSpPr/>
          <p:nvPr/>
        </p:nvSpPr>
        <p:spPr>
          <a:xfrm>
            <a:off x="725435" y="3167275"/>
            <a:ext cx="8347926" cy="584775"/>
          </a:xfrm>
          <a:prstGeom prst="rect">
            <a:avLst/>
          </a:prstGeom>
        </p:spPr>
        <p:txBody>
          <a:bodyPr wrap="none">
            <a:spAutoFit/>
          </a:bodyPr>
          <a:lstStyle/>
          <a:p>
            <a:pPr marL="514350" indent="-514350" algn="just">
              <a:buAutoNum type="arabicPeriod" startAt="2"/>
              <a:defRPr/>
            </a:pPr>
            <a:r>
              <a:rPr lang="hi-IN" sz="3200" b="1" dirty="0">
                <a:solidFill>
                  <a:srgbClr val="002060"/>
                </a:solidFill>
                <a:cs typeface="Times New Roman" pitchFamily="18" charset="0"/>
              </a:rPr>
              <a:t>रक्त के तरल भाग को प्लाज्मा कहा जाता है।</a:t>
            </a:r>
            <a:r>
              <a:rPr lang="en-US" sz="3200" b="1" dirty="0">
                <a:solidFill>
                  <a:srgbClr val="002060"/>
                </a:solidFill>
                <a:cs typeface="Times New Roman" pitchFamily="18" charset="0"/>
              </a:rPr>
              <a:t> </a:t>
            </a:r>
          </a:p>
        </p:txBody>
      </p:sp>
      <p:sp>
        <p:nvSpPr>
          <p:cNvPr id="6" name="Content Placeholder 2"/>
          <p:cNvSpPr>
            <a:spLocks noGrp="1"/>
          </p:cNvSpPr>
          <p:nvPr>
            <p:ph idx="1"/>
          </p:nvPr>
        </p:nvSpPr>
        <p:spPr>
          <a:xfrm>
            <a:off x="824707" y="4163374"/>
            <a:ext cx="7888070" cy="1299427"/>
          </a:xfrm>
        </p:spPr>
        <p:txBody>
          <a:bodyPr>
            <a:noAutofit/>
          </a:bodyPr>
          <a:lstStyle/>
          <a:p>
            <a:pPr marL="288925" indent="-288925" algn="just">
              <a:buNone/>
              <a:defRPr/>
            </a:pPr>
            <a:r>
              <a:rPr lang="en-US" sz="3200" b="1" dirty="0">
                <a:solidFill>
                  <a:srgbClr val="002060"/>
                </a:solidFill>
                <a:cs typeface="Times New Roman" pitchFamily="18" charset="0"/>
              </a:rPr>
              <a:t>3. </a:t>
            </a:r>
            <a:r>
              <a:rPr lang="hi-IN" sz="3200" b="1" dirty="0">
                <a:solidFill>
                  <a:srgbClr val="002060"/>
                </a:solidFill>
                <a:cs typeface="Times New Roman" pitchFamily="18" charset="0"/>
              </a:rPr>
              <a:t>सामान्य वयस्क में लगभग पांच से छह लीटर रक्त होता है।</a:t>
            </a:r>
            <a:endParaRPr lang="en-US" sz="3200" b="1" dirty="0">
              <a:solidFill>
                <a:srgbClr val="00206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TotalTime>
  <Words>1571</Words>
  <Application>Microsoft Office PowerPoint</Application>
  <PresentationFormat>Custom</PresentationFormat>
  <Paragraphs>219</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Bitmap Image</vt:lpstr>
      <vt:lpstr>PowerPoint Presentation</vt:lpstr>
      <vt:lpstr>उद्देश्यों</vt:lpstr>
      <vt:lpstr>दिल</vt:lpstr>
      <vt:lpstr>PowerPoint Presentation</vt:lpstr>
      <vt:lpstr>धमनियों</vt:lpstr>
      <vt:lpstr>कैपिलरी</vt:lpstr>
      <vt:lpstr>नसों</vt:lpstr>
      <vt:lpstr>PowerPoint Presentation</vt:lpstr>
      <vt:lpstr>रक्त की संरचना</vt:lpstr>
      <vt:lpstr>रक्त के कार्य</vt:lpstr>
      <vt:lpstr>धड़कन पल्स</vt:lpstr>
      <vt:lpstr>PowerPoint Presentation</vt:lpstr>
      <vt:lpstr>रक्तस्राव</vt:lpstr>
      <vt:lpstr>बाहरी रक्तस्राव के प्रकार</vt:lpstr>
      <vt:lpstr>PowerPoint Presentation</vt:lpstr>
      <vt:lpstr>PowerPoint Presentation</vt:lpstr>
      <vt:lpstr>बाहरी रक्तस्राव के लिए अस्पताल से पूर्व उपचार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आंतरिक रक्तस्राव</vt:lpstr>
      <vt:lpstr>संकेत और लक्षण</vt:lpstr>
      <vt:lpstr>आंतरिक रक्तस्राव का प्रबंधन</vt:lpstr>
      <vt:lpstr>छिड़काव</vt:lpstr>
      <vt:lpstr>सदमा</vt:lpstr>
      <vt:lpstr>सदमे के कारण</vt:lpstr>
      <vt:lpstr>PowerPoint Presentation</vt:lpstr>
      <vt:lpstr>PowerPoint Presentation</vt:lpstr>
      <vt:lpstr>PowerPoint Presentation</vt:lpstr>
      <vt:lpstr>PowerPoint Presentation</vt:lpstr>
      <vt:lpstr>PowerPoint Presentation</vt:lpstr>
      <vt:lpstr>PowerPoint Presentation</vt:lpstr>
      <vt:lpstr>सदमे के लक्षण</vt:lpstr>
      <vt:lpstr>सदमे के लक्षण</vt:lpstr>
      <vt:lpstr>PowerPoint Presentation</vt:lpstr>
      <vt:lpstr>सदमे के लिए अस्पताल से पहले का उपचार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NDRF MEDICAL</cp:lastModifiedBy>
  <cp:revision>82</cp:revision>
  <dcterms:created xsi:type="dcterms:W3CDTF">2019-01-04T07:45:48Z</dcterms:created>
  <dcterms:modified xsi:type="dcterms:W3CDTF">2025-12-20T07:56:29Z</dcterms:modified>
</cp:coreProperties>
</file>