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76" r:id="rId5"/>
    <p:sldId id="259" r:id="rId6"/>
    <p:sldId id="260" r:id="rId7"/>
    <p:sldId id="261" r:id="rId8"/>
    <p:sldId id="262" r:id="rId9"/>
    <p:sldId id="263" r:id="rId10"/>
    <p:sldId id="264" r:id="rId11"/>
    <p:sldId id="265" r:id="rId12"/>
    <p:sldId id="266" r:id="rId13"/>
    <p:sldId id="267" r:id="rId14"/>
    <p:sldId id="268" r:id="rId15"/>
    <p:sldId id="277" r:id="rId16"/>
    <p:sldId id="278" r:id="rId17"/>
    <p:sldId id="279" r:id="rId18"/>
    <p:sldId id="281" r:id="rId19"/>
    <p:sldId id="282" r:id="rId20"/>
    <p:sldId id="283" r:id="rId21"/>
    <p:sldId id="269" r:id="rId22"/>
    <p:sldId id="270" r:id="rId23"/>
    <p:sldId id="271" r:id="rId24"/>
    <p:sldId id="272" r:id="rId25"/>
    <p:sldId id="274" r:id="rId26"/>
    <p:sldId id="27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6" d="100"/>
          <a:sy n="106" d="100"/>
        </p:scale>
        <p:origin x="-168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00BA4-6DA9-4147-9EAF-9D5E9CF03FA6}" type="datetimeFigureOut">
              <a:rPr lang="en-IN" smtClean="0"/>
              <a:t>20-12-2025</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D5912-817A-4B56-93E8-245A9AEC8EA8}" type="slidenum">
              <a:rPr lang="en-IN" smtClean="0"/>
              <a:t>‹#›</a:t>
            </a:fld>
            <a:endParaRPr lang="en-IN"/>
          </a:p>
        </p:txBody>
      </p:sp>
    </p:spTree>
    <p:extLst>
      <p:ext uri="{BB962C8B-B14F-4D97-AF65-F5344CB8AC3E}">
        <p14:creationId xmlns:p14="http://schemas.microsoft.com/office/powerpoint/2010/main" val="337504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Introduce the study of abnormally fast cardiac rhythms.</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Differentiate monomorphic vs polymorphic VT.</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Discuss life-threatening emergency nature.</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Mention link to hypomagnesemia and drugs.</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Provide quick visual summary.</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Relate symptoms to cardiac output compromise.</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Outline treatment priorities.</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Conclude and transition to next module on bradyarrhythmias.</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Define tachyarrhythmia and clinical importance.</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Divide by site of origin.</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SVT mechanisms.</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Differentiate physiologic vs pathologic tachycardia.</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Highlight risk of thromboembolism.</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Describe flutter appearance.</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reentry circuit mechanism.</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Describe pre-excitation findings.</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pic>
        <p:nvPicPr>
          <p:cNvPr id="9" name="Picture 8">
            <a:extLst>
              <a:ext uri="{FF2B5EF4-FFF2-40B4-BE49-F238E27FC236}">
                <a16:creationId xmlns:a16="http://schemas.microsoft.com/office/drawing/2014/main" xmlns="" id="{45D4C55D-D4C9-9F4C-1B9F-262E74ED6BD4}"/>
              </a:ext>
            </a:extLst>
          </p:cNvPr>
          <p:cNvPicPr>
            <a:picLocks noChangeAspect="1"/>
          </p:cNvPicPr>
          <p:nvPr userDrawn="1"/>
        </p:nvPicPr>
        <p:blipFill>
          <a:blip r:embed="rId13"/>
          <a:stretch>
            <a:fillRect/>
          </a:stretch>
        </p:blipFill>
        <p:spPr>
          <a:xfrm>
            <a:off x="7845454" y="0"/>
            <a:ext cx="1298546" cy="1143000"/>
          </a:xfrm>
          <a:prstGeom prst="rect">
            <a:avLst/>
          </a:prstGeom>
        </p:spPr>
      </p:pic>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dirty="0"/>
              <a:t>Tachyarrhythmia</a:t>
            </a:r>
          </a:p>
        </p:txBody>
      </p:sp>
      <p:sp>
        <p:nvSpPr>
          <p:cNvPr id="4" name="Title 1">
            <a:extLst>
              <a:ext uri="{FF2B5EF4-FFF2-40B4-BE49-F238E27FC236}">
                <a16:creationId xmlns:a16="http://schemas.microsoft.com/office/drawing/2014/main" xmlns="" id="{BC5B2722-BE69-E25A-A76B-DB41E863087B}"/>
              </a:ext>
            </a:extLst>
          </p:cNvPr>
          <p:cNvSpPr>
            <a:spLocks noGrp="1"/>
          </p:cNvSpPr>
          <p:nvPr/>
        </p:nvSpPr>
        <p:spPr>
          <a:xfrm>
            <a:off x="2215573" y="1082675"/>
            <a:ext cx="4343400" cy="762000"/>
          </a:xfrm>
          <a:prstGeom prst="rect">
            <a:avLst/>
          </a:prstGeom>
        </p:spPr>
        <p:txBody>
          <a:bodyPr vert="horz" lIns="91440" tIns="45720" rIns="91440" bIns="45720" rtlCol="0" anchor="ctr">
            <a:normAutofit/>
          </a:bodyPr>
          <a:lstStyle>
            <a:defPPr>
              <a:defRPr lang="en-US"/>
            </a:defPPr>
            <a:lvl1pPr marL="0" algn="ctr" defTabSz="914400" rtl="0" eaLnBrk="1" latinLnBrk="0" hangingPunct="1">
              <a:spcBef>
                <a:spcPct val="0"/>
              </a:spcBef>
              <a:buNone/>
              <a:defRPr sz="4400" kern="1200">
                <a:solidFill>
                  <a:schemeClr val="tx1"/>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002060"/>
                </a:solidFill>
                <a:latin typeface="Arial" pitchFamily="34" charset="0"/>
                <a:cs typeface="Arial" pitchFamily="34" charset="0"/>
              </a:rPr>
              <a:t>LESSON -14</a:t>
            </a:r>
          </a:p>
        </p:txBody>
      </p:sp>
      <p:sp>
        <p:nvSpPr>
          <p:cNvPr id="5" name="TextBox 3">
            <a:extLst>
              <a:ext uri="{FF2B5EF4-FFF2-40B4-BE49-F238E27FC236}">
                <a16:creationId xmlns:a16="http://schemas.microsoft.com/office/drawing/2014/main" xmlns="" xmlns:lc="http://schemas.openxmlformats.org/drawingml/2006/lockedCanvas" id="{3C05307E-C94C-F4D1-E549-6BEC44D3C122}"/>
              </a:ext>
            </a:extLst>
          </p:cNvPr>
          <p:cNvSpPr txBox="1"/>
          <p:nvPr/>
        </p:nvSpPr>
        <p:spPr>
          <a:xfrm>
            <a:off x="6192684" y="5150695"/>
            <a:ext cx="2478114" cy="120032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N" sz="2400" b="1" dirty="0">
                <a:solidFill>
                  <a:srgbClr val="00B0F0"/>
                </a:solidFill>
              </a:rPr>
              <a:t>By </a:t>
            </a:r>
          </a:p>
          <a:p>
            <a:r>
              <a:rPr lang="en-IN" sz="2400" b="1" dirty="0" smtClean="0">
                <a:solidFill>
                  <a:srgbClr val="00B0F0"/>
                </a:solidFill>
              </a:rPr>
              <a:t>AMANDEEP KAUR</a:t>
            </a:r>
            <a:endParaRPr lang="en-IN" sz="2400" b="1" dirty="0">
              <a:solidFill>
                <a:srgbClr val="00B0F0"/>
              </a:solidFill>
            </a:endParaRPr>
          </a:p>
          <a:p>
            <a:r>
              <a:rPr lang="en-IN" sz="2400" b="1" dirty="0">
                <a:solidFill>
                  <a:srgbClr val="00B0F0"/>
                </a:solidFill>
              </a:rPr>
              <a:t>               </a:t>
            </a:r>
            <a:r>
              <a:rPr lang="en-IN" sz="2400" b="1" dirty="0" smtClean="0">
                <a:solidFill>
                  <a:srgbClr val="00B0F0"/>
                </a:solidFill>
              </a:rPr>
              <a:t>ASI/ANM</a:t>
            </a:r>
            <a:endParaRPr lang="en-IN" sz="2400" b="1" dirty="0">
              <a:solidFill>
                <a:srgbClr val="00B0F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AV Nodal Reentrant Tachycardia (AVNRT)</a:t>
            </a:r>
          </a:p>
        </p:txBody>
      </p:sp>
      <p:sp>
        <p:nvSpPr>
          <p:cNvPr id="3" name="Content Placeholder 2"/>
          <p:cNvSpPr>
            <a:spLocks noGrp="1"/>
          </p:cNvSpPr>
          <p:nvPr>
            <p:ph idx="1"/>
          </p:nvPr>
        </p:nvSpPr>
        <p:spPr/>
        <p:txBody>
          <a:bodyPr/>
          <a:lstStyle/>
          <a:p>
            <a:pPr marL="0" indent="0">
              <a:buNone/>
            </a:pPr>
            <a:r>
              <a:rPr dirty="0"/>
              <a:t>• Narrow QRS complex</a:t>
            </a:r>
          </a:p>
          <a:p>
            <a:pPr marL="0" indent="0">
              <a:buNone/>
            </a:pPr>
            <a:r>
              <a:rPr dirty="0"/>
              <a:t>• Sudden onset/termination</a:t>
            </a:r>
          </a:p>
          <a:p>
            <a:pPr marL="0" indent="0">
              <a:buNone/>
            </a:pPr>
            <a:r>
              <a:rPr dirty="0"/>
              <a:t>• P wave hidden or inverted after QRS</a:t>
            </a:r>
          </a:p>
        </p:txBody>
      </p:sp>
      <p:pic>
        <p:nvPicPr>
          <p:cNvPr id="5" name="Picture 4">
            <a:extLst>
              <a:ext uri="{FF2B5EF4-FFF2-40B4-BE49-F238E27FC236}">
                <a16:creationId xmlns:a16="http://schemas.microsoft.com/office/drawing/2014/main" xmlns="" id="{D05F6190-55FD-BAD8-D8D3-56A0093BE38E}"/>
              </a:ext>
            </a:extLst>
          </p:cNvPr>
          <p:cNvPicPr>
            <a:picLocks noChangeAspect="1"/>
          </p:cNvPicPr>
          <p:nvPr/>
        </p:nvPicPr>
        <p:blipFill>
          <a:blip r:embed="rId3"/>
          <a:stretch>
            <a:fillRect/>
          </a:stretch>
        </p:blipFill>
        <p:spPr>
          <a:xfrm>
            <a:off x="572656" y="3429000"/>
            <a:ext cx="7869380" cy="30479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AV Reentrant Tachycardia (AVRT)</a:t>
            </a:r>
          </a:p>
        </p:txBody>
      </p:sp>
      <p:sp>
        <p:nvSpPr>
          <p:cNvPr id="3" name="Content Placeholder 2"/>
          <p:cNvSpPr>
            <a:spLocks noGrp="1"/>
          </p:cNvSpPr>
          <p:nvPr>
            <p:ph idx="1"/>
          </p:nvPr>
        </p:nvSpPr>
        <p:spPr/>
        <p:txBody>
          <a:bodyPr/>
          <a:lstStyle/>
          <a:p>
            <a:pPr marL="0" indent="0">
              <a:buNone/>
            </a:pPr>
            <a:r>
              <a:rPr dirty="0"/>
              <a:t>• Caused by accessory pathway (e.g., WPW)</a:t>
            </a:r>
          </a:p>
          <a:p>
            <a:pPr marL="0" indent="0">
              <a:buNone/>
            </a:pPr>
            <a:r>
              <a:rPr dirty="0"/>
              <a:t>• Short PR interval, delta wave</a:t>
            </a:r>
          </a:p>
          <a:p>
            <a:pPr marL="0" indent="0">
              <a:buNone/>
            </a:pPr>
            <a:endParaRPr dirty="0"/>
          </a:p>
        </p:txBody>
      </p:sp>
      <p:pic>
        <p:nvPicPr>
          <p:cNvPr id="5" name="Picture 4">
            <a:extLst>
              <a:ext uri="{FF2B5EF4-FFF2-40B4-BE49-F238E27FC236}">
                <a16:creationId xmlns:a16="http://schemas.microsoft.com/office/drawing/2014/main" xmlns="" id="{81BDFFC7-2A7E-FFA5-65F5-6C390D3ECF61}"/>
              </a:ext>
            </a:extLst>
          </p:cNvPr>
          <p:cNvPicPr>
            <a:picLocks noChangeAspect="1"/>
          </p:cNvPicPr>
          <p:nvPr/>
        </p:nvPicPr>
        <p:blipFill>
          <a:blip r:embed="rId3"/>
          <a:stretch>
            <a:fillRect/>
          </a:stretch>
        </p:blipFill>
        <p:spPr>
          <a:xfrm>
            <a:off x="0" y="3064452"/>
            <a:ext cx="4156364" cy="3168073"/>
          </a:xfrm>
          <a:prstGeom prst="rect">
            <a:avLst/>
          </a:prstGeom>
        </p:spPr>
      </p:pic>
      <p:pic>
        <p:nvPicPr>
          <p:cNvPr id="7" name="Picture 6">
            <a:extLst>
              <a:ext uri="{FF2B5EF4-FFF2-40B4-BE49-F238E27FC236}">
                <a16:creationId xmlns:a16="http://schemas.microsoft.com/office/drawing/2014/main" xmlns="" id="{02DEE951-B830-1FCB-5C35-1341A34A22E7}"/>
              </a:ext>
            </a:extLst>
          </p:cNvPr>
          <p:cNvPicPr>
            <a:picLocks noChangeAspect="1"/>
          </p:cNvPicPr>
          <p:nvPr/>
        </p:nvPicPr>
        <p:blipFill>
          <a:blip r:embed="rId4"/>
          <a:stretch>
            <a:fillRect/>
          </a:stretch>
        </p:blipFill>
        <p:spPr>
          <a:xfrm>
            <a:off x="4156364" y="3124488"/>
            <a:ext cx="4359564" cy="304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Ventricular Tachycardia (VT)</a:t>
            </a:r>
          </a:p>
        </p:txBody>
      </p:sp>
      <p:sp>
        <p:nvSpPr>
          <p:cNvPr id="3" name="Content Placeholder 2"/>
          <p:cNvSpPr>
            <a:spLocks noGrp="1"/>
          </p:cNvSpPr>
          <p:nvPr>
            <p:ph idx="1"/>
          </p:nvPr>
        </p:nvSpPr>
        <p:spPr/>
        <p:txBody>
          <a:bodyPr/>
          <a:lstStyle/>
          <a:p>
            <a:pPr marL="0" indent="0">
              <a:buNone/>
            </a:pPr>
            <a:r>
              <a:rPr dirty="0"/>
              <a:t>• Wide QRS (&gt;0.12 sec)</a:t>
            </a:r>
          </a:p>
          <a:p>
            <a:pPr marL="0" indent="0">
              <a:buNone/>
            </a:pPr>
            <a:r>
              <a:rPr dirty="0"/>
              <a:t>• Rate 120–250 bpm</a:t>
            </a:r>
          </a:p>
          <a:p>
            <a:pPr marL="0" indent="0">
              <a:buNone/>
            </a:pPr>
            <a:r>
              <a:rPr dirty="0"/>
              <a:t>• AV dissociation</a:t>
            </a:r>
            <a:endParaRPr lang="en-IN" dirty="0"/>
          </a:p>
          <a:p>
            <a:pPr marL="0" indent="0">
              <a:buNone/>
            </a:pPr>
            <a:endParaRPr dirty="0"/>
          </a:p>
        </p:txBody>
      </p:sp>
      <p:pic>
        <p:nvPicPr>
          <p:cNvPr id="5" name="Picture 4">
            <a:extLst>
              <a:ext uri="{FF2B5EF4-FFF2-40B4-BE49-F238E27FC236}">
                <a16:creationId xmlns:a16="http://schemas.microsoft.com/office/drawing/2014/main" xmlns="" id="{0FE53E88-85BD-E0E1-29F6-9804660612A8}"/>
              </a:ext>
            </a:extLst>
          </p:cNvPr>
          <p:cNvPicPr>
            <a:picLocks noChangeAspect="1"/>
          </p:cNvPicPr>
          <p:nvPr/>
        </p:nvPicPr>
        <p:blipFill>
          <a:blip r:embed="rId3"/>
          <a:stretch>
            <a:fillRect/>
          </a:stretch>
        </p:blipFill>
        <p:spPr>
          <a:xfrm>
            <a:off x="563418" y="3429000"/>
            <a:ext cx="7666182" cy="304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Ventricular Fibrillation (VF)</a:t>
            </a:r>
          </a:p>
        </p:txBody>
      </p:sp>
      <p:sp>
        <p:nvSpPr>
          <p:cNvPr id="3" name="Content Placeholder 2"/>
          <p:cNvSpPr>
            <a:spLocks noGrp="1"/>
          </p:cNvSpPr>
          <p:nvPr>
            <p:ph idx="1"/>
          </p:nvPr>
        </p:nvSpPr>
        <p:spPr/>
        <p:txBody>
          <a:bodyPr/>
          <a:lstStyle/>
          <a:p>
            <a:pPr marL="0" indent="0">
              <a:buNone/>
            </a:pPr>
            <a:r>
              <a:rPr dirty="0"/>
              <a:t>• Chaotic, irregular ECG with no identifiable QRS</a:t>
            </a:r>
          </a:p>
          <a:p>
            <a:pPr marL="0" indent="0">
              <a:buNone/>
            </a:pPr>
            <a:r>
              <a:rPr dirty="0"/>
              <a:t>• No pulse – cardiac arrest</a:t>
            </a:r>
          </a:p>
          <a:p>
            <a:pPr marL="0" indent="0">
              <a:buNone/>
            </a:pPr>
            <a:endParaRPr dirty="0"/>
          </a:p>
        </p:txBody>
      </p:sp>
      <p:pic>
        <p:nvPicPr>
          <p:cNvPr id="5" name="Picture 4">
            <a:extLst>
              <a:ext uri="{FF2B5EF4-FFF2-40B4-BE49-F238E27FC236}">
                <a16:creationId xmlns:a16="http://schemas.microsoft.com/office/drawing/2014/main" xmlns="" id="{E1B468DA-FD6C-2835-5829-3EDFD74D5CE7}"/>
              </a:ext>
            </a:extLst>
          </p:cNvPr>
          <p:cNvPicPr>
            <a:picLocks noChangeAspect="1"/>
          </p:cNvPicPr>
          <p:nvPr/>
        </p:nvPicPr>
        <p:blipFill>
          <a:blip r:embed="rId3"/>
          <a:stretch>
            <a:fillRect/>
          </a:stretch>
        </p:blipFill>
        <p:spPr>
          <a:xfrm>
            <a:off x="785091" y="2697018"/>
            <a:ext cx="7518400" cy="377998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t>Torsades</a:t>
            </a:r>
            <a:r>
              <a:rPr dirty="0"/>
              <a:t> de Pointes</a:t>
            </a:r>
          </a:p>
        </p:txBody>
      </p:sp>
      <p:sp>
        <p:nvSpPr>
          <p:cNvPr id="3" name="Content Placeholder 2"/>
          <p:cNvSpPr>
            <a:spLocks noGrp="1"/>
          </p:cNvSpPr>
          <p:nvPr>
            <p:ph idx="1"/>
          </p:nvPr>
        </p:nvSpPr>
        <p:spPr/>
        <p:txBody>
          <a:bodyPr/>
          <a:lstStyle/>
          <a:p>
            <a:pPr marL="0" indent="0">
              <a:buNone/>
            </a:pPr>
            <a:r>
              <a:rPr dirty="0"/>
              <a:t>• Polymorphic VT with twisting QRS axis</a:t>
            </a:r>
          </a:p>
          <a:p>
            <a:pPr marL="0" indent="0">
              <a:buNone/>
            </a:pPr>
            <a:r>
              <a:rPr dirty="0"/>
              <a:t>• Often due to prolonged QT interval</a:t>
            </a:r>
          </a:p>
          <a:p>
            <a:pPr marL="0" indent="0">
              <a:buNone/>
            </a:pPr>
            <a:endParaRPr dirty="0"/>
          </a:p>
        </p:txBody>
      </p:sp>
      <p:pic>
        <p:nvPicPr>
          <p:cNvPr id="5" name="Picture 4">
            <a:extLst>
              <a:ext uri="{FF2B5EF4-FFF2-40B4-BE49-F238E27FC236}">
                <a16:creationId xmlns:a16="http://schemas.microsoft.com/office/drawing/2014/main" xmlns="" id="{23FAB17D-EA39-5EC9-EE91-8F0D94DCE7C9}"/>
              </a:ext>
            </a:extLst>
          </p:cNvPr>
          <p:cNvPicPr>
            <a:picLocks noChangeAspect="1"/>
          </p:cNvPicPr>
          <p:nvPr/>
        </p:nvPicPr>
        <p:blipFill>
          <a:blip r:embed="rId3"/>
          <a:stretch>
            <a:fillRect/>
          </a:stretch>
        </p:blipFill>
        <p:spPr>
          <a:xfrm>
            <a:off x="609599" y="2743200"/>
            <a:ext cx="7887855" cy="3733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389EAE1-347B-D9D7-F829-C99BC9819D2F}"/>
              </a:ext>
            </a:extLst>
          </p:cNvPr>
          <p:cNvSpPr txBox="1"/>
          <p:nvPr/>
        </p:nvSpPr>
        <p:spPr>
          <a:xfrm>
            <a:off x="711200" y="1881586"/>
            <a:ext cx="7905751" cy="3647152"/>
          </a:xfrm>
          <a:prstGeom prst="rect">
            <a:avLst/>
          </a:prstGeom>
          <a:noFill/>
        </p:spPr>
        <p:txBody>
          <a:bodyPr wrap="square">
            <a:spAutoFit/>
          </a:bodyPr>
          <a:lstStyle/>
          <a:p>
            <a:pPr algn="l"/>
            <a:r>
              <a:rPr lang="en-US" sz="2100" dirty="0">
                <a:solidFill>
                  <a:srgbClr val="231F20"/>
                </a:solidFill>
                <a:latin typeface="Proxima Nova"/>
              </a:rPr>
              <a:t>Because changes to your heart’s electrical conduction system can occur in a variety of places, it makes sense that there are different types of tachyarrhythmia. Examples of tachyarrhythmia include:</a:t>
            </a:r>
          </a:p>
          <a:p>
            <a:pPr marL="257175" indent="-257175">
              <a:buFont typeface="Wingdings" panose="05000000000000000000" pitchFamily="2" charset="2"/>
              <a:buChar char="Ø"/>
            </a:pPr>
            <a:r>
              <a:rPr lang="en-IN" sz="2100" dirty="0">
                <a:solidFill>
                  <a:srgbClr val="231F20"/>
                </a:solidFill>
                <a:latin typeface="Proxima Nova"/>
              </a:rPr>
              <a:t>Atrial flutter</a:t>
            </a:r>
          </a:p>
          <a:p>
            <a:pPr marL="257175" indent="-257175">
              <a:buFont typeface="Wingdings" panose="05000000000000000000" pitchFamily="2" charset="2"/>
              <a:buChar char="Ø"/>
            </a:pPr>
            <a:r>
              <a:rPr lang="en-IN" sz="2100" dirty="0">
                <a:solidFill>
                  <a:srgbClr val="231F20"/>
                </a:solidFill>
                <a:latin typeface="Proxima Nova"/>
              </a:rPr>
              <a:t>Atrial fibrillation</a:t>
            </a:r>
          </a:p>
          <a:p>
            <a:pPr marL="257175" indent="-257175">
              <a:buFont typeface="Wingdings" panose="05000000000000000000" pitchFamily="2" charset="2"/>
              <a:buChar char="Ø"/>
            </a:pPr>
            <a:r>
              <a:rPr lang="en-IN" sz="2100" dirty="0">
                <a:solidFill>
                  <a:srgbClr val="231F20"/>
                </a:solidFill>
                <a:latin typeface="Proxima Nova"/>
              </a:rPr>
              <a:t>Ventricular tachycardia</a:t>
            </a:r>
          </a:p>
          <a:p>
            <a:pPr marL="257175" indent="-257175">
              <a:buFont typeface="Wingdings" panose="05000000000000000000" pitchFamily="2" charset="2"/>
              <a:buChar char="Ø"/>
            </a:pPr>
            <a:r>
              <a:rPr lang="en-IN" sz="2100" dirty="0">
                <a:solidFill>
                  <a:srgbClr val="231F20"/>
                </a:solidFill>
                <a:latin typeface="Proxima Nova"/>
              </a:rPr>
              <a:t>Sinus tachycardia</a:t>
            </a:r>
          </a:p>
          <a:p>
            <a:pPr marL="257175" indent="-257175">
              <a:buFont typeface="Wingdings" panose="05000000000000000000" pitchFamily="2" charset="2"/>
              <a:buChar char="Ø"/>
            </a:pPr>
            <a:r>
              <a:rPr lang="en-IN" sz="2100" dirty="0">
                <a:solidFill>
                  <a:srgbClr val="231F20"/>
                </a:solidFill>
                <a:latin typeface="Proxima Nova"/>
              </a:rPr>
              <a:t>Paroxysmal supraventricular tachycardia</a:t>
            </a:r>
          </a:p>
          <a:p>
            <a:pPr marL="257175" indent="-257175">
              <a:buFont typeface="Wingdings" panose="05000000000000000000" pitchFamily="2" charset="2"/>
              <a:buChar char="Ø"/>
            </a:pPr>
            <a:r>
              <a:rPr lang="en-IN" sz="2100" dirty="0">
                <a:solidFill>
                  <a:srgbClr val="231F20"/>
                </a:solidFill>
                <a:latin typeface="Proxima Nova"/>
              </a:rPr>
              <a:t>Paroxysmal atrial tachycardia</a:t>
            </a:r>
          </a:p>
          <a:p>
            <a:pPr marL="257175" indent="-257175">
              <a:buFont typeface="Wingdings" panose="05000000000000000000" pitchFamily="2" charset="2"/>
              <a:buChar char="Ø"/>
            </a:pPr>
            <a:r>
              <a:rPr lang="en-IN" sz="2100" dirty="0">
                <a:solidFill>
                  <a:srgbClr val="231F20"/>
                </a:solidFill>
                <a:latin typeface="Proxima Nova"/>
              </a:rPr>
              <a:t>Multifocal atrial tachycardia</a:t>
            </a:r>
            <a:endParaRPr lang="en-US" sz="2100" dirty="0">
              <a:solidFill>
                <a:srgbClr val="231F20"/>
              </a:solidFill>
              <a:latin typeface="Proxima Nova"/>
            </a:endParaRPr>
          </a:p>
        </p:txBody>
      </p:sp>
      <p:sp>
        <p:nvSpPr>
          <p:cNvPr id="2" name="TextBox 1"/>
          <p:cNvSpPr txBox="1"/>
          <p:nvPr/>
        </p:nvSpPr>
        <p:spPr>
          <a:xfrm>
            <a:off x="1625032" y="1173501"/>
            <a:ext cx="5711820" cy="507831"/>
          </a:xfrm>
          <a:prstGeom prst="rect">
            <a:avLst/>
          </a:prstGeom>
          <a:noFill/>
        </p:spPr>
        <p:txBody>
          <a:bodyPr wrap="none" rtlCol="0">
            <a:spAutoFit/>
          </a:bodyPr>
          <a:lstStyle/>
          <a:p>
            <a:r>
              <a:rPr lang="en-US" sz="2700" b="1" dirty="0">
                <a:solidFill>
                  <a:srgbClr val="FF0000"/>
                </a:solidFill>
                <a:latin typeface="Proxima Nova"/>
              </a:rPr>
              <a:t>TYPES OF TACHYARRHYTHMIA-</a:t>
            </a:r>
          </a:p>
        </p:txBody>
      </p:sp>
    </p:spTree>
    <p:extLst>
      <p:ext uri="{BB962C8B-B14F-4D97-AF65-F5344CB8AC3E}">
        <p14:creationId xmlns:p14="http://schemas.microsoft.com/office/powerpoint/2010/main" val="76250866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D8315D6-8A27-8E72-DF56-50010546CBFB}"/>
              </a:ext>
            </a:extLst>
          </p:cNvPr>
          <p:cNvSpPr txBox="1"/>
          <p:nvPr/>
        </p:nvSpPr>
        <p:spPr>
          <a:xfrm>
            <a:off x="82226" y="1093141"/>
            <a:ext cx="9061774" cy="553998"/>
          </a:xfrm>
          <a:prstGeom prst="rect">
            <a:avLst/>
          </a:prstGeom>
          <a:noFill/>
        </p:spPr>
        <p:txBody>
          <a:bodyPr wrap="square">
            <a:spAutoFit/>
          </a:bodyPr>
          <a:lstStyle/>
          <a:p>
            <a:pPr algn="ctr"/>
            <a:r>
              <a:rPr lang="en-IN" sz="3000" b="1" dirty="0">
                <a:solidFill>
                  <a:srgbClr val="FF0000"/>
                </a:solidFill>
                <a:latin typeface="Proxima Nova"/>
              </a:rPr>
              <a:t>SYMPTOMS OF TACHYARRHYTHMIA-</a:t>
            </a:r>
            <a:endParaRPr lang="en-IN" sz="3000" dirty="0">
              <a:solidFill>
                <a:srgbClr val="FF0000"/>
              </a:solidFill>
            </a:endParaRPr>
          </a:p>
        </p:txBody>
      </p:sp>
      <p:sp>
        <p:nvSpPr>
          <p:cNvPr id="5" name="TextBox 4">
            <a:extLst>
              <a:ext uri="{FF2B5EF4-FFF2-40B4-BE49-F238E27FC236}">
                <a16:creationId xmlns:a16="http://schemas.microsoft.com/office/drawing/2014/main" xmlns="" id="{4FC81790-4950-D75B-0A2E-54BAE8490B4C}"/>
              </a:ext>
            </a:extLst>
          </p:cNvPr>
          <p:cNvSpPr txBox="1"/>
          <p:nvPr/>
        </p:nvSpPr>
        <p:spPr>
          <a:xfrm>
            <a:off x="673101" y="1785640"/>
            <a:ext cx="7937500" cy="3785652"/>
          </a:xfrm>
          <a:prstGeom prst="rect">
            <a:avLst/>
          </a:prstGeom>
          <a:noFill/>
        </p:spPr>
        <p:txBody>
          <a:bodyPr wrap="square">
            <a:spAutoFit/>
          </a:bodyPr>
          <a:lstStyle/>
          <a:p>
            <a:pPr marL="428625" indent="-428625">
              <a:buFont typeface="Wingdings" panose="05000000000000000000" pitchFamily="2" charset="2"/>
              <a:buChar char="Ø"/>
            </a:pPr>
            <a:r>
              <a:rPr lang="en-US" sz="3000" dirty="0">
                <a:latin typeface="Proxima Nova"/>
              </a:rPr>
              <a:t>heart palpitations (specifically the sensation that your heart is racing and beating much faster than normal)</a:t>
            </a:r>
          </a:p>
          <a:p>
            <a:pPr marL="428625" indent="-428625">
              <a:buFont typeface="Wingdings" panose="05000000000000000000" pitchFamily="2" charset="2"/>
              <a:buChar char="Ø"/>
            </a:pPr>
            <a:r>
              <a:rPr lang="en-US" sz="3000" dirty="0">
                <a:latin typeface="Proxima Nova"/>
              </a:rPr>
              <a:t>elevated pulse</a:t>
            </a:r>
          </a:p>
          <a:p>
            <a:pPr marL="428625" indent="-428625">
              <a:buFont typeface="Wingdings" panose="05000000000000000000" pitchFamily="2" charset="2"/>
              <a:buChar char="Ø"/>
            </a:pPr>
            <a:r>
              <a:rPr lang="en-US" sz="3000" dirty="0">
                <a:latin typeface="Proxima Nova"/>
              </a:rPr>
              <a:t>lightheadedness</a:t>
            </a:r>
          </a:p>
          <a:p>
            <a:pPr marL="428625" indent="-428625">
              <a:buFont typeface="Wingdings" panose="05000000000000000000" pitchFamily="2" charset="2"/>
              <a:buChar char="Ø"/>
            </a:pPr>
            <a:r>
              <a:rPr lang="en-US" sz="3000" dirty="0">
                <a:latin typeface="Proxima Nova"/>
              </a:rPr>
              <a:t>fainting</a:t>
            </a:r>
          </a:p>
          <a:p>
            <a:pPr marL="428625" indent="-428625">
              <a:buFont typeface="Wingdings" panose="05000000000000000000" pitchFamily="2" charset="2"/>
              <a:buChar char="Ø"/>
            </a:pPr>
            <a:r>
              <a:rPr lang="en-US" sz="3000" dirty="0">
                <a:latin typeface="Proxima Nova"/>
              </a:rPr>
              <a:t>chest pain or tightness</a:t>
            </a:r>
          </a:p>
          <a:p>
            <a:pPr marL="428625" indent="-428625">
              <a:buFont typeface="Wingdings" panose="05000000000000000000" pitchFamily="2" charset="2"/>
              <a:buChar char="Ø"/>
            </a:pPr>
            <a:r>
              <a:rPr lang="en-US" sz="3000" dirty="0">
                <a:latin typeface="Proxima Nova"/>
              </a:rPr>
              <a:t>shortness of breath</a:t>
            </a:r>
          </a:p>
        </p:txBody>
      </p:sp>
    </p:spTree>
    <p:extLst>
      <p:ext uri="{BB962C8B-B14F-4D97-AF65-F5344CB8AC3E}">
        <p14:creationId xmlns:p14="http://schemas.microsoft.com/office/powerpoint/2010/main" val="4163994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3F4D53C-AADC-1D70-ECFA-0001E682C03A}"/>
              </a:ext>
            </a:extLst>
          </p:cNvPr>
          <p:cNvSpPr txBox="1"/>
          <p:nvPr/>
        </p:nvSpPr>
        <p:spPr>
          <a:xfrm>
            <a:off x="762000" y="1769993"/>
            <a:ext cx="7772400" cy="2308324"/>
          </a:xfrm>
          <a:prstGeom prst="rect">
            <a:avLst/>
          </a:prstGeom>
          <a:noFill/>
        </p:spPr>
        <p:txBody>
          <a:bodyPr wrap="square">
            <a:spAutoFit/>
          </a:bodyPr>
          <a:lstStyle/>
          <a:p>
            <a:pPr algn="l"/>
            <a:r>
              <a:rPr lang="en-US" sz="2400" dirty="0">
                <a:solidFill>
                  <a:srgbClr val="231F20"/>
                </a:solidFill>
                <a:latin typeface="Proxima Nova"/>
              </a:rPr>
              <a:t>The disruption to your heart’s electrical system can be triggered by seemingly harmless behaviors and mild health issues, as well as very serious medical issues. Anything that stresses the heart muscle can be problematic.</a:t>
            </a:r>
          </a:p>
          <a:p>
            <a:pPr algn="l"/>
            <a:r>
              <a:rPr lang="en-US" sz="2400" dirty="0">
                <a:solidFill>
                  <a:srgbClr val="231F20"/>
                </a:solidFill>
                <a:latin typeface="Proxima Nova"/>
              </a:rPr>
              <a:t>Conditions that can cause a rapid heart rate include:</a:t>
            </a:r>
          </a:p>
        </p:txBody>
      </p:sp>
      <p:sp>
        <p:nvSpPr>
          <p:cNvPr id="5" name="TextBox 4">
            <a:extLst>
              <a:ext uri="{FF2B5EF4-FFF2-40B4-BE49-F238E27FC236}">
                <a16:creationId xmlns:a16="http://schemas.microsoft.com/office/drawing/2014/main" xmlns="" id="{58F6F778-5EAB-4171-6AF2-F7CBFC1268CB}"/>
              </a:ext>
            </a:extLst>
          </p:cNvPr>
          <p:cNvSpPr txBox="1"/>
          <p:nvPr/>
        </p:nvSpPr>
        <p:spPr>
          <a:xfrm>
            <a:off x="425450" y="4127312"/>
            <a:ext cx="7643196" cy="461665"/>
          </a:xfrm>
          <a:prstGeom prst="rect">
            <a:avLst/>
          </a:prstGeom>
          <a:noFill/>
        </p:spPr>
        <p:txBody>
          <a:bodyPr wrap="square">
            <a:spAutoFit/>
          </a:bodyPr>
          <a:lstStyle/>
          <a:p>
            <a:pPr marL="342900" indent="-342900">
              <a:buFont typeface="Wingdings" panose="05000000000000000000" pitchFamily="2" charset="2"/>
              <a:buChar char="Ø"/>
            </a:pPr>
            <a:r>
              <a:rPr lang="en-IN" sz="2400" dirty="0">
                <a:solidFill>
                  <a:srgbClr val="231F20"/>
                </a:solidFill>
                <a:latin typeface="Proxima Nova"/>
              </a:rPr>
              <a:t>Postural orthostatic tachycardia syndrome (POTS)</a:t>
            </a:r>
            <a:endParaRPr lang="en-IN" sz="2400" dirty="0"/>
          </a:p>
        </p:txBody>
      </p:sp>
      <p:sp>
        <p:nvSpPr>
          <p:cNvPr id="7" name="TextBox 6">
            <a:extLst>
              <a:ext uri="{FF2B5EF4-FFF2-40B4-BE49-F238E27FC236}">
                <a16:creationId xmlns:a16="http://schemas.microsoft.com/office/drawing/2014/main" xmlns="" id="{37BA02CD-0BEE-05E4-8380-141C87E50D55}"/>
              </a:ext>
            </a:extLst>
          </p:cNvPr>
          <p:cNvSpPr txBox="1"/>
          <p:nvPr/>
        </p:nvSpPr>
        <p:spPr>
          <a:xfrm>
            <a:off x="425451" y="4772532"/>
            <a:ext cx="8475953" cy="461665"/>
          </a:xfrm>
          <a:prstGeom prst="rect">
            <a:avLst/>
          </a:prstGeom>
          <a:noFill/>
        </p:spPr>
        <p:txBody>
          <a:bodyPr wrap="square">
            <a:spAutoFit/>
          </a:bodyPr>
          <a:lstStyle/>
          <a:p>
            <a:pPr marL="342900" indent="-342900">
              <a:buFont typeface="Wingdings" panose="05000000000000000000" pitchFamily="2" charset="2"/>
              <a:buChar char="Ø"/>
            </a:pPr>
            <a:r>
              <a:rPr lang="en-IN" sz="2400" dirty="0">
                <a:solidFill>
                  <a:srgbClr val="231F20"/>
                </a:solidFill>
                <a:latin typeface="Proxima Nova"/>
              </a:rPr>
              <a:t>Wolff-Parkinson-White syndrome</a:t>
            </a:r>
            <a:endParaRPr lang="en-IN" sz="2400" dirty="0"/>
          </a:p>
        </p:txBody>
      </p:sp>
      <p:sp>
        <p:nvSpPr>
          <p:cNvPr id="2" name="TextBox 1"/>
          <p:cNvSpPr txBox="1"/>
          <p:nvPr/>
        </p:nvSpPr>
        <p:spPr>
          <a:xfrm>
            <a:off x="1936750" y="1123945"/>
            <a:ext cx="5277407" cy="507831"/>
          </a:xfrm>
          <a:prstGeom prst="rect">
            <a:avLst/>
          </a:prstGeom>
          <a:noFill/>
        </p:spPr>
        <p:txBody>
          <a:bodyPr wrap="none" rtlCol="0">
            <a:spAutoFit/>
          </a:bodyPr>
          <a:lstStyle/>
          <a:p>
            <a:r>
              <a:rPr lang="en-US" sz="2700" b="1" dirty="0">
                <a:solidFill>
                  <a:srgbClr val="FF0000"/>
                </a:solidFill>
                <a:latin typeface="Proxima Nova"/>
              </a:rPr>
              <a:t>CAUSES AND RISK FACTORS-</a:t>
            </a:r>
          </a:p>
        </p:txBody>
      </p:sp>
    </p:spTree>
    <p:extLst>
      <p:ext uri="{BB962C8B-B14F-4D97-AF65-F5344CB8AC3E}">
        <p14:creationId xmlns:p14="http://schemas.microsoft.com/office/powerpoint/2010/main" val="5997779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A45140C-F5FF-9A65-6263-AEB347B19C0F}"/>
              </a:ext>
            </a:extLst>
          </p:cNvPr>
          <p:cNvSpPr txBox="1"/>
          <p:nvPr/>
        </p:nvSpPr>
        <p:spPr>
          <a:xfrm>
            <a:off x="577850" y="1181113"/>
            <a:ext cx="8096251" cy="4524315"/>
          </a:xfrm>
          <a:prstGeom prst="rect">
            <a:avLst/>
          </a:prstGeom>
          <a:noFill/>
        </p:spPr>
        <p:txBody>
          <a:bodyPr wrap="square">
            <a:spAutoFit/>
          </a:bodyPr>
          <a:lstStyle/>
          <a:p>
            <a:pPr algn="l"/>
            <a:r>
              <a:rPr lang="en-US" sz="2400" dirty="0">
                <a:solidFill>
                  <a:srgbClr val="FF0000"/>
                </a:solidFill>
                <a:latin typeface="Proxima Nova"/>
              </a:rPr>
              <a:t>SOME OF THE MORE COMMON RISK FACTORS FOR TACHYARRHYTHMIA INCLUDE:</a:t>
            </a:r>
          </a:p>
          <a:p>
            <a:pPr marL="342900" indent="-342900">
              <a:buFont typeface="Wingdings" panose="05000000000000000000" pitchFamily="2" charset="2"/>
              <a:buChar char="Ø"/>
            </a:pPr>
            <a:r>
              <a:rPr lang="en-US" sz="2400" dirty="0">
                <a:latin typeface="Proxima Nova"/>
              </a:rPr>
              <a:t>age</a:t>
            </a:r>
          </a:p>
          <a:p>
            <a:pPr marL="342900" indent="-342900">
              <a:buFont typeface="Wingdings" panose="05000000000000000000" pitchFamily="2" charset="2"/>
              <a:buChar char="Ø"/>
            </a:pPr>
            <a:r>
              <a:rPr lang="en-US" sz="2400" dirty="0">
                <a:latin typeface="Proxima Nova"/>
              </a:rPr>
              <a:t>anemia</a:t>
            </a:r>
          </a:p>
          <a:p>
            <a:pPr marL="342900" indent="-342900">
              <a:buFont typeface="Wingdings" panose="05000000000000000000" pitchFamily="2" charset="2"/>
              <a:buChar char="Ø"/>
            </a:pPr>
            <a:r>
              <a:rPr lang="en-US" sz="2400" dirty="0">
                <a:latin typeface="Proxima Nova"/>
              </a:rPr>
              <a:t>diabetes</a:t>
            </a:r>
          </a:p>
          <a:p>
            <a:pPr marL="342900" indent="-342900">
              <a:buFont typeface="Wingdings" panose="05000000000000000000" pitchFamily="2" charset="2"/>
              <a:buChar char="Ø"/>
            </a:pPr>
            <a:r>
              <a:rPr lang="en-US" sz="2400" dirty="0">
                <a:latin typeface="Proxima Nova"/>
              </a:rPr>
              <a:t>family history of tachyarrhythmia</a:t>
            </a:r>
          </a:p>
          <a:p>
            <a:pPr marL="342900" indent="-342900">
              <a:buFont typeface="Wingdings" panose="05000000000000000000" pitchFamily="2" charset="2"/>
              <a:buChar char="Ø"/>
            </a:pPr>
            <a:r>
              <a:rPr lang="en-US" sz="2400" dirty="0">
                <a:latin typeface="Proxima Nova"/>
              </a:rPr>
              <a:t>heavy alcohol use</a:t>
            </a:r>
          </a:p>
          <a:p>
            <a:pPr marL="342900" indent="-342900">
              <a:buFont typeface="Wingdings" panose="05000000000000000000" pitchFamily="2" charset="2"/>
              <a:buChar char="Ø"/>
            </a:pPr>
            <a:r>
              <a:rPr lang="en-US" sz="2400" dirty="0">
                <a:latin typeface="Proxima Nova"/>
              </a:rPr>
              <a:t>high blood pressure</a:t>
            </a:r>
          </a:p>
          <a:p>
            <a:pPr marL="342900" indent="-342900">
              <a:buFont typeface="Wingdings" panose="05000000000000000000" pitchFamily="2" charset="2"/>
              <a:buChar char="Ø"/>
            </a:pPr>
            <a:r>
              <a:rPr lang="en-US" sz="2400" dirty="0">
                <a:latin typeface="Proxima Nova"/>
              </a:rPr>
              <a:t>sleep apnea</a:t>
            </a:r>
          </a:p>
          <a:p>
            <a:pPr marL="342900" indent="-342900">
              <a:buFont typeface="Wingdings" panose="05000000000000000000" pitchFamily="2" charset="2"/>
              <a:buChar char="Ø"/>
            </a:pPr>
            <a:r>
              <a:rPr lang="en-US" sz="2400" dirty="0">
                <a:latin typeface="Proxima Nova"/>
              </a:rPr>
              <a:t>smoking</a:t>
            </a:r>
          </a:p>
          <a:p>
            <a:pPr marL="342900" indent="-342900">
              <a:buFont typeface="Wingdings" panose="05000000000000000000" pitchFamily="2" charset="2"/>
              <a:buChar char="Ø"/>
            </a:pPr>
            <a:r>
              <a:rPr lang="en-US" sz="2400" dirty="0">
                <a:latin typeface="Proxima Nova"/>
              </a:rPr>
              <a:t>stress</a:t>
            </a:r>
          </a:p>
          <a:p>
            <a:pPr marL="342900" indent="-342900">
              <a:buFont typeface="Wingdings" panose="05000000000000000000" pitchFamily="2" charset="2"/>
              <a:buChar char="Ø"/>
            </a:pPr>
            <a:r>
              <a:rPr lang="en-US" sz="2400" dirty="0">
                <a:latin typeface="Proxima Nova"/>
              </a:rPr>
              <a:t>thyroid disease</a:t>
            </a:r>
          </a:p>
        </p:txBody>
      </p:sp>
    </p:spTree>
    <p:extLst>
      <p:ext uri="{BB962C8B-B14F-4D97-AF65-F5344CB8AC3E}">
        <p14:creationId xmlns:p14="http://schemas.microsoft.com/office/powerpoint/2010/main" val="699904204"/>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87096-F842-F8DE-F571-BE4D7EA41657}"/>
              </a:ext>
            </a:extLst>
          </p:cNvPr>
          <p:cNvSpPr>
            <a:spLocks noGrp="1"/>
          </p:cNvSpPr>
          <p:nvPr>
            <p:ph type="ctrTitle"/>
          </p:nvPr>
        </p:nvSpPr>
        <p:spPr>
          <a:xfrm>
            <a:off x="698504" y="1555750"/>
            <a:ext cx="7994650" cy="1410110"/>
          </a:xfrm>
        </p:spPr>
        <p:txBody>
          <a:bodyPr>
            <a:normAutofit fontScale="90000"/>
          </a:bodyPr>
          <a:lstStyle/>
          <a:p>
            <a:pPr algn="l"/>
            <a:r>
              <a:rPr lang="en-US" sz="2100" b="1" dirty="0">
                <a:solidFill>
                  <a:srgbClr val="FF0000"/>
                </a:solidFill>
                <a:latin typeface="Proxima Nova"/>
              </a:rPr>
              <a:t/>
            </a:r>
            <a:br>
              <a:rPr lang="en-US" sz="2100" b="1" dirty="0">
                <a:solidFill>
                  <a:srgbClr val="FF0000"/>
                </a:solidFill>
                <a:latin typeface="Proxima Nova"/>
              </a:rPr>
            </a:br>
            <a:r>
              <a:rPr lang="en-US" sz="2100" dirty="0">
                <a:solidFill>
                  <a:srgbClr val="231F20"/>
                </a:solidFill>
                <a:latin typeface="Proxima Nova"/>
              </a:rPr>
              <a:t>There are several tests a doctor may order to evaluate an elevated heart rate. This will help them look for any obvious problems with the heart that may have triggered your tachyarrhythmia. Some of these tests may include:</a:t>
            </a:r>
            <a:endParaRPr lang="en-IN" sz="2100" dirty="0"/>
          </a:p>
        </p:txBody>
      </p:sp>
      <p:sp>
        <p:nvSpPr>
          <p:cNvPr id="3" name="Subtitle 2">
            <a:extLst>
              <a:ext uri="{FF2B5EF4-FFF2-40B4-BE49-F238E27FC236}">
                <a16:creationId xmlns:a16="http://schemas.microsoft.com/office/drawing/2014/main" xmlns="" id="{15E87A13-3C53-6C3B-B063-5C5AEEB4A78A}"/>
              </a:ext>
            </a:extLst>
          </p:cNvPr>
          <p:cNvSpPr>
            <a:spLocks noGrp="1"/>
          </p:cNvSpPr>
          <p:nvPr>
            <p:ph type="subTitle" idx="1"/>
          </p:nvPr>
        </p:nvSpPr>
        <p:spPr>
          <a:xfrm>
            <a:off x="673100" y="3156180"/>
            <a:ext cx="7791450" cy="2361812"/>
          </a:xfrm>
        </p:spPr>
        <p:txBody>
          <a:bodyPr>
            <a:normAutofit/>
          </a:bodyPr>
          <a:lstStyle/>
          <a:p>
            <a:pPr marL="342900" indent="-342900" algn="l">
              <a:buFont typeface="Wingdings" panose="05000000000000000000" pitchFamily="2" charset="2"/>
              <a:buChar char="Ø"/>
            </a:pPr>
            <a:r>
              <a:rPr lang="en-US" sz="2100" dirty="0">
                <a:solidFill>
                  <a:schemeClr val="tx1"/>
                </a:solidFill>
              </a:rPr>
              <a:t>Electrocardiogram (ECG)</a:t>
            </a:r>
          </a:p>
          <a:p>
            <a:pPr marL="342900" indent="-342900" algn="l">
              <a:buFont typeface="Wingdings" panose="05000000000000000000" pitchFamily="2" charset="2"/>
              <a:buChar char="Ø"/>
            </a:pPr>
            <a:r>
              <a:rPr lang="en-US" sz="2100" dirty="0">
                <a:solidFill>
                  <a:schemeClr val="tx1"/>
                </a:solidFill>
              </a:rPr>
              <a:t>Holter monitor</a:t>
            </a:r>
          </a:p>
          <a:p>
            <a:pPr marL="342900" indent="-342900" algn="l">
              <a:buFont typeface="Wingdings" panose="05000000000000000000" pitchFamily="2" charset="2"/>
              <a:buChar char="Ø"/>
            </a:pPr>
            <a:r>
              <a:rPr lang="en-US" sz="2100" dirty="0">
                <a:solidFill>
                  <a:schemeClr val="tx1"/>
                </a:solidFill>
              </a:rPr>
              <a:t>Cardiac event monitor</a:t>
            </a:r>
          </a:p>
          <a:p>
            <a:pPr marL="342900" indent="-342900" algn="l">
              <a:buFont typeface="Wingdings" panose="05000000000000000000" pitchFamily="2" charset="2"/>
              <a:buChar char="Ø"/>
            </a:pPr>
            <a:r>
              <a:rPr lang="en-US" sz="2100" dirty="0">
                <a:solidFill>
                  <a:schemeClr val="tx1"/>
                </a:solidFill>
              </a:rPr>
              <a:t>Implantable loop recorder</a:t>
            </a:r>
          </a:p>
          <a:p>
            <a:pPr marL="342900" indent="-342900" algn="l">
              <a:buFont typeface="Wingdings" panose="05000000000000000000" pitchFamily="2" charset="2"/>
              <a:buChar char="Ø"/>
            </a:pPr>
            <a:r>
              <a:rPr lang="en-IN" sz="2100" dirty="0">
                <a:solidFill>
                  <a:schemeClr val="tx1"/>
                </a:solidFill>
                <a:latin typeface="Proxima Nova"/>
              </a:rPr>
              <a:t>Mobile cardiac telemetry (live arrhythmia monitor)</a:t>
            </a:r>
            <a:endParaRPr lang="en-US" sz="2100" dirty="0">
              <a:solidFill>
                <a:schemeClr val="tx1"/>
              </a:solidFill>
            </a:endParaRPr>
          </a:p>
          <a:p>
            <a:pPr algn="l"/>
            <a:endParaRPr lang="en-IN" sz="2100" dirty="0"/>
          </a:p>
        </p:txBody>
      </p:sp>
      <p:sp>
        <p:nvSpPr>
          <p:cNvPr id="4" name="TextBox 3"/>
          <p:cNvSpPr txBox="1"/>
          <p:nvPr/>
        </p:nvSpPr>
        <p:spPr>
          <a:xfrm>
            <a:off x="2667001" y="1244601"/>
            <a:ext cx="3970959" cy="461665"/>
          </a:xfrm>
          <a:prstGeom prst="rect">
            <a:avLst/>
          </a:prstGeom>
          <a:noFill/>
        </p:spPr>
        <p:txBody>
          <a:bodyPr wrap="none" rtlCol="0">
            <a:spAutoFit/>
          </a:bodyPr>
          <a:lstStyle/>
          <a:p>
            <a:r>
              <a:rPr lang="en-US" sz="2400" b="1" dirty="0">
                <a:solidFill>
                  <a:srgbClr val="FF0000"/>
                </a:solidFill>
                <a:latin typeface="Proxima Nova"/>
              </a:rPr>
              <a:t>HOW IS IT DIAGNOSED-</a:t>
            </a:r>
            <a:endParaRPr lang="en-IN" sz="2400" dirty="0"/>
          </a:p>
        </p:txBody>
      </p:sp>
    </p:spTree>
    <p:extLst>
      <p:ext uri="{BB962C8B-B14F-4D97-AF65-F5344CB8AC3E}">
        <p14:creationId xmlns:p14="http://schemas.microsoft.com/office/powerpoint/2010/main" val="1266136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Learning Objectives</a:t>
            </a:r>
          </a:p>
        </p:txBody>
      </p:sp>
      <p:sp>
        <p:nvSpPr>
          <p:cNvPr id="3" name="Content Placeholder 2"/>
          <p:cNvSpPr>
            <a:spLocks noGrp="1"/>
          </p:cNvSpPr>
          <p:nvPr>
            <p:ph idx="1"/>
          </p:nvPr>
        </p:nvSpPr>
        <p:spPr/>
        <p:txBody>
          <a:bodyPr>
            <a:normAutofit lnSpcReduction="10000"/>
          </a:bodyPr>
          <a:lstStyle/>
          <a:p>
            <a:r>
              <a:rPr dirty="0"/>
              <a:t>By the end of this module, you will be able to:</a:t>
            </a:r>
          </a:p>
          <a:p>
            <a:pPr marL="0" indent="0">
              <a:buNone/>
            </a:pPr>
            <a:r>
              <a:rPr dirty="0"/>
              <a:t>• Define tachyarrhythmia and its clinical relevance</a:t>
            </a:r>
          </a:p>
          <a:p>
            <a:pPr marL="0" indent="0">
              <a:buNone/>
            </a:pPr>
            <a:r>
              <a:rPr dirty="0"/>
              <a:t>• Identify types and mechanisms of tachyarrhythmias</a:t>
            </a:r>
          </a:p>
          <a:p>
            <a:pPr marL="0" indent="0">
              <a:buNone/>
            </a:pPr>
            <a:r>
              <a:rPr dirty="0"/>
              <a:t>• Recognize ECG patterns associated with tachyarrhythmias</a:t>
            </a:r>
          </a:p>
          <a:p>
            <a:pPr marL="0" indent="0">
              <a:buNone/>
            </a:pPr>
            <a:r>
              <a:rPr dirty="0"/>
              <a:t>• Understand emergency management strategies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DF4B4AD-8604-89E2-2524-FC14378E5FAB}"/>
              </a:ext>
            </a:extLst>
          </p:cNvPr>
          <p:cNvSpPr txBox="1"/>
          <p:nvPr/>
        </p:nvSpPr>
        <p:spPr>
          <a:xfrm>
            <a:off x="723900" y="1507094"/>
            <a:ext cx="7899400" cy="3831818"/>
          </a:xfrm>
          <a:prstGeom prst="rect">
            <a:avLst/>
          </a:prstGeom>
          <a:noFill/>
        </p:spPr>
        <p:txBody>
          <a:bodyPr wrap="square">
            <a:spAutoFit/>
          </a:bodyPr>
          <a:lstStyle/>
          <a:p>
            <a:pPr algn="l"/>
            <a:r>
              <a:rPr lang="en-US" sz="2700" dirty="0">
                <a:solidFill>
                  <a:srgbClr val="FF0000"/>
                </a:solidFill>
                <a:latin typeface="Proxima Nova"/>
              </a:rPr>
              <a:t>ADDITIONAL FACTORS AND TESTS A DOCTOR MIGHT USE TO ASSESS YOUR CONDITION MAY INCLUDE:</a:t>
            </a:r>
          </a:p>
          <a:p>
            <a:pPr marL="428625" indent="-428625">
              <a:buFont typeface="Wingdings" panose="05000000000000000000" pitchFamily="2" charset="2"/>
              <a:buChar char="Ø"/>
            </a:pPr>
            <a:r>
              <a:rPr lang="en-US" sz="2700" dirty="0">
                <a:latin typeface="Proxima Nova"/>
              </a:rPr>
              <a:t>complete blood count</a:t>
            </a:r>
          </a:p>
          <a:p>
            <a:pPr marL="428625" indent="-428625">
              <a:buFont typeface="Wingdings" panose="05000000000000000000" pitchFamily="2" charset="2"/>
              <a:buChar char="Ø"/>
            </a:pPr>
            <a:r>
              <a:rPr lang="en-US" sz="2700" dirty="0">
                <a:latin typeface="Proxima Nova"/>
              </a:rPr>
              <a:t>electrolytes and urea</a:t>
            </a:r>
          </a:p>
          <a:p>
            <a:pPr marL="428625" indent="-428625">
              <a:buFont typeface="Wingdings" panose="05000000000000000000" pitchFamily="2" charset="2"/>
              <a:buChar char="Ø"/>
            </a:pPr>
            <a:r>
              <a:rPr lang="en-US" sz="2700" dirty="0">
                <a:latin typeface="Proxima Nova"/>
              </a:rPr>
              <a:t>liver and thyroid function</a:t>
            </a:r>
          </a:p>
          <a:p>
            <a:pPr marL="428625" indent="-428625">
              <a:buFont typeface="Wingdings" panose="05000000000000000000" pitchFamily="2" charset="2"/>
              <a:buChar char="Ø"/>
            </a:pPr>
            <a:r>
              <a:rPr lang="en-US" sz="2700" dirty="0">
                <a:latin typeface="Proxima Nova"/>
              </a:rPr>
              <a:t>blood glucose</a:t>
            </a:r>
          </a:p>
          <a:p>
            <a:pPr marL="428625" indent="-428625">
              <a:buFont typeface="Wingdings" panose="05000000000000000000" pitchFamily="2" charset="2"/>
              <a:buChar char="Ø"/>
            </a:pPr>
            <a:r>
              <a:rPr lang="en-US" sz="2700" dirty="0">
                <a:latin typeface="Proxima Nova"/>
              </a:rPr>
              <a:t>arterial blood gas</a:t>
            </a:r>
          </a:p>
          <a:p>
            <a:pPr marL="428625" indent="-428625">
              <a:buFont typeface="Wingdings" panose="05000000000000000000" pitchFamily="2" charset="2"/>
              <a:buChar char="Ø"/>
            </a:pPr>
            <a:r>
              <a:rPr lang="en-US" sz="2700" dirty="0">
                <a:latin typeface="Proxima Nova"/>
              </a:rPr>
              <a:t>drug screening</a:t>
            </a:r>
          </a:p>
        </p:txBody>
      </p:sp>
    </p:spTree>
    <p:extLst>
      <p:ext uri="{BB962C8B-B14F-4D97-AF65-F5344CB8AC3E}">
        <p14:creationId xmlns:p14="http://schemas.microsoft.com/office/powerpoint/2010/main" val="344982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ECG Features Summary</a:t>
            </a:r>
          </a:p>
        </p:txBody>
      </p:sp>
      <p:sp>
        <p:nvSpPr>
          <p:cNvPr id="3" name="Content Placeholder 2"/>
          <p:cNvSpPr>
            <a:spLocks noGrp="1"/>
          </p:cNvSpPr>
          <p:nvPr>
            <p:ph idx="1"/>
          </p:nvPr>
        </p:nvSpPr>
        <p:spPr/>
        <p:txBody>
          <a:bodyPr/>
          <a:lstStyle/>
          <a:p>
            <a:r>
              <a:t>SVT → narrow QRS</a:t>
            </a:r>
          </a:p>
          <a:p>
            <a:r>
              <a:t>VT → wide QRS</a:t>
            </a:r>
          </a:p>
          <a:p>
            <a:r>
              <a:t>VF → no organized QRS</a:t>
            </a:r>
          </a:p>
          <a:p>
            <a:r>
              <a:t>Torsades → polymorphic twisting pattern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Clinical Manifestations</a:t>
            </a:r>
          </a:p>
        </p:txBody>
      </p:sp>
      <p:sp>
        <p:nvSpPr>
          <p:cNvPr id="3" name="Content Placeholder 2"/>
          <p:cNvSpPr>
            <a:spLocks noGrp="1"/>
          </p:cNvSpPr>
          <p:nvPr>
            <p:ph idx="1"/>
          </p:nvPr>
        </p:nvSpPr>
        <p:spPr/>
        <p:txBody>
          <a:bodyPr/>
          <a:lstStyle/>
          <a:p>
            <a:pPr marL="0" indent="0">
              <a:buNone/>
            </a:pPr>
            <a:r>
              <a:rPr dirty="0"/>
              <a:t>• Palpitations</a:t>
            </a:r>
          </a:p>
          <a:p>
            <a:pPr marL="0" indent="0">
              <a:buNone/>
            </a:pPr>
            <a:r>
              <a:rPr dirty="0"/>
              <a:t>• Dizziness, syncope</a:t>
            </a:r>
          </a:p>
          <a:p>
            <a:pPr marL="0" indent="0">
              <a:buNone/>
            </a:pPr>
            <a:r>
              <a:rPr dirty="0"/>
              <a:t>• Hypotension</a:t>
            </a:r>
          </a:p>
          <a:p>
            <a:pPr marL="0" indent="0">
              <a:buNone/>
            </a:pPr>
            <a:r>
              <a:rPr dirty="0"/>
              <a:t>• Chest pain or cardiac arrest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Management Overview</a:t>
            </a:r>
          </a:p>
        </p:txBody>
      </p:sp>
      <p:sp>
        <p:nvSpPr>
          <p:cNvPr id="3" name="Content Placeholder 2"/>
          <p:cNvSpPr>
            <a:spLocks noGrp="1"/>
          </p:cNvSpPr>
          <p:nvPr>
            <p:ph idx="1"/>
          </p:nvPr>
        </p:nvSpPr>
        <p:spPr/>
        <p:txBody>
          <a:bodyPr/>
          <a:lstStyle/>
          <a:p>
            <a:pPr marL="0" indent="0">
              <a:buNone/>
            </a:pPr>
            <a:r>
              <a:rPr dirty="0"/>
              <a:t>• Identify rhythm origin</a:t>
            </a:r>
          </a:p>
          <a:p>
            <a:pPr marL="0" indent="0">
              <a:buNone/>
            </a:pPr>
            <a:r>
              <a:rPr dirty="0"/>
              <a:t>• Stable: vagal maneuvers, adenosine, beta-blockers</a:t>
            </a:r>
          </a:p>
          <a:p>
            <a:pPr marL="0" indent="0">
              <a:buNone/>
            </a:pPr>
            <a:r>
              <a:rPr dirty="0"/>
              <a:t>• Unstable: synchronized cardioversion</a:t>
            </a:r>
          </a:p>
          <a:p>
            <a:pPr marL="0" indent="0">
              <a:buNone/>
            </a:pPr>
            <a:r>
              <a:rPr dirty="0"/>
              <a:t>• VF/VT: defibrillation + CPR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Summary</a:t>
            </a:r>
          </a:p>
        </p:txBody>
      </p:sp>
      <p:sp>
        <p:nvSpPr>
          <p:cNvPr id="3" name="Content Placeholder 2"/>
          <p:cNvSpPr>
            <a:spLocks noGrp="1"/>
          </p:cNvSpPr>
          <p:nvPr>
            <p:ph idx="1"/>
          </p:nvPr>
        </p:nvSpPr>
        <p:spPr/>
        <p:txBody>
          <a:bodyPr/>
          <a:lstStyle/>
          <a:p>
            <a:pPr marL="0" indent="0">
              <a:buNone/>
            </a:pPr>
            <a:r>
              <a:rPr dirty="0"/>
              <a:t>• Tachyarrhythmias arise from abnormal impulse generation or reentry</a:t>
            </a:r>
          </a:p>
          <a:p>
            <a:pPr marL="0" indent="0">
              <a:buNone/>
            </a:pPr>
            <a:r>
              <a:rPr dirty="0"/>
              <a:t>• ECG is key for diagnosis and differentiation</a:t>
            </a:r>
          </a:p>
          <a:p>
            <a:pPr marL="0" indent="0">
              <a:buNone/>
            </a:pPr>
            <a:r>
              <a:rPr dirty="0"/>
              <a:t>• Rapid recognition and management save lives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1D97CD1-D9C1-0F58-620E-252A778DA5B9}"/>
              </a:ext>
            </a:extLst>
          </p:cNvPr>
          <p:cNvSpPr>
            <a:spLocks noGrp="1"/>
          </p:cNvSpPr>
          <p:nvPr>
            <p:ph idx="1"/>
          </p:nvPr>
        </p:nvSpPr>
        <p:spPr>
          <a:xfrm>
            <a:off x="533400" y="2857500"/>
            <a:ext cx="8229600" cy="3009900"/>
          </a:xfrm>
        </p:spPr>
        <p:txBody>
          <a:bodyPr>
            <a:normAutofit/>
          </a:bodyPr>
          <a:lstStyle/>
          <a:p>
            <a:pPr marL="0" indent="0" algn="ctr">
              <a:buNone/>
            </a:pPr>
            <a:r>
              <a:rPr lang="en-IN" sz="8000" b="1" dirty="0">
                <a:solidFill>
                  <a:srgbClr val="FF0000"/>
                </a:solidFill>
              </a:rPr>
              <a:t>ANY QUESTION </a:t>
            </a:r>
          </a:p>
          <a:p>
            <a:pPr marL="0" indent="0" algn="ctr">
              <a:buNone/>
            </a:pPr>
            <a:r>
              <a:rPr lang="en-IN" sz="8000" b="1" dirty="0">
                <a:solidFill>
                  <a:srgbClr val="FF0000"/>
                </a:solidFill>
              </a:rPr>
              <a:t>?</a:t>
            </a:r>
          </a:p>
          <a:p>
            <a:endParaRPr lang="en-IN" dirty="0"/>
          </a:p>
          <a:p>
            <a:endParaRPr lang="en-IN" dirty="0"/>
          </a:p>
          <a:p>
            <a:pPr marL="0" indent="0">
              <a:buNone/>
            </a:pPr>
            <a:endParaRPr lang="en-IN" dirty="0"/>
          </a:p>
          <a:p>
            <a:endParaRPr lang="en-IN" dirty="0"/>
          </a:p>
        </p:txBody>
      </p:sp>
    </p:spTree>
    <p:extLst>
      <p:ext uri="{BB962C8B-B14F-4D97-AF65-F5344CB8AC3E}">
        <p14:creationId xmlns:p14="http://schemas.microsoft.com/office/powerpoint/2010/main" val="3882271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0A8C1D0-F71D-B81A-2F16-9719A69417D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2DE717A-4AAE-EFE4-647E-F9C573391AB7}"/>
              </a:ext>
            </a:extLst>
          </p:cNvPr>
          <p:cNvSpPr>
            <a:spLocks noGrp="1"/>
          </p:cNvSpPr>
          <p:nvPr>
            <p:ph idx="1"/>
          </p:nvPr>
        </p:nvSpPr>
        <p:spPr>
          <a:xfrm>
            <a:off x="457200" y="609601"/>
            <a:ext cx="8229600" cy="3733800"/>
          </a:xfrm>
        </p:spPr>
        <p:txBody>
          <a:bodyPr>
            <a:normAutofit/>
          </a:bodyPr>
          <a:lstStyle/>
          <a:p>
            <a:pPr marL="0" indent="0">
              <a:buNone/>
            </a:pPr>
            <a:endParaRPr lang="en-IN" dirty="0"/>
          </a:p>
          <a:p>
            <a:endParaRPr lang="en-IN" dirty="0"/>
          </a:p>
          <a:p>
            <a:pPr marL="0" indent="0" algn="ctr">
              <a:buNone/>
            </a:pPr>
            <a:r>
              <a:rPr lang="en-IN" sz="8000" b="1" dirty="0">
                <a:solidFill>
                  <a:srgbClr val="00B050"/>
                </a:solidFill>
              </a:rPr>
              <a:t>THANKS</a:t>
            </a:r>
          </a:p>
        </p:txBody>
      </p:sp>
    </p:spTree>
    <p:extLst>
      <p:ext uri="{BB962C8B-B14F-4D97-AF65-F5344CB8AC3E}">
        <p14:creationId xmlns:p14="http://schemas.microsoft.com/office/powerpoint/2010/main" val="3865988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Introduction</a:t>
            </a:r>
          </a:p>
        </p:txBody>
      </p:sp>
      <p:sp>
        <p:nvSpPr>
          <p:cNvPr id="3" name="Content Placeholder 2"/>
          <p:cNvSpPr>
            <a:spLocks noGrp="1"/>
          </p:cNvSpPr>
          <p:nvPr>
            <p:ph idx="1"/>
          </p:nvPr>
        </p:nvSpPr>
        <p:spPr/>
        <p:txBody>
          <a:bodyPr/>
          <a:lstStyle/>
          <a:p>
            <a:r>
              <a:t>Tachyarrhythmia refers to a heart rate &gt;100 bpm caused by abnormal impulse formation or conduction.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F2C0EC-194B-5A43-950D-3A6EC7F1D3EC}"/>
              </a:ext>
            </a:extLst>
          </p:cNvPr>
          <p:cNvSpPr>
            <a:spLocks noGrp="1"/>
          </p:cNvSpPr>
          <p:nvPr>
            <p:ph type="title"/>
          </p:nvPr>
        </p:nvSpPr>
        <p:spPr>
          <a:xfrm>
            <a:off x="3288144" y="274638"/>
            <a:ext cx="2660073" cy="1143000"/>
          </a:xfrm>
        </p:spPr>
        <p:txBody>
          <a:bodyPr>
            <a:normAutofit fontScale="90000"/>
          </a:bodyPr>
          <a:lstStyle/>
          <a:p>
            <a:r>
              <a:rPr lang="en-US" b="1" dirty="0">
                <a:solidFill>
                  <a:srgbClr val="FF0000"/>
                </a:solidFill>
              </a:rPr>
              <a:t>                             HEART</a:t>
            </a:r>
            <a:endParaRPr lang="en-IN" b="1" dirty="0">
              <a:solidFill>
                <a:srgbClr val="FF0000"/>
              </a:solidFill>
            </a:endParaRPr>
          </a:p>
        </p:txBody>
      </p:sp>
      <p:sp>
        <p:nvSpPr>
          <p:cNvPr id="3" name="Text Placeholder 2">
            <a:extLst>
              <a:ext uri="{FF2B5EF4-FFF2-40B4-BE49-F238E27FC236}">
                <a16:creationId xmlns:a16="http://schemas.microsoft.com/office/drawing/2014/main" xmlns="" id="{35EACFA5-8BD1-E8AE-8722-3A03CF12EF45}"/>
              </a:ext>
            </a:extLst>
          </p:cNvPr>
          <p:cNvSpPr>
            <a:spLocks noGrp="1"/>
          </p:cNvSpPr>
          <p:nvPr>
            <p:ph type="body" idx="1"/>
          </p:nvPr>
        </p:nvSpPr>
        <p:spPr>
          <a:xfrm>
            <a:off x="744141" y="1803214"/>
            <a:ext cx="3885010" cy="516610"/>
          </a:xfrm>
        </p:spPr>
        <p:txBody>
          <a:bodyPr>
            <a:normAutofit/>
          </a:bodyPr>
          <a:lstStyle/>
          <a:p>
            <a:r>
              <a:rPr lang="en-US" dirty="0"/>
              <a:t>NORMAL HEART</a:t>
            </a:r>
            <a:endParaRPr lang="en-IN" dirty="0"/>
          </a:p>
        </p:txBody>
      </p:sp>
      <p:sp>
        <p:nvSpPr>
          <p:cNvPr id="5" name="Text Placeholder 4">
            <a:extLst>
              <a:ext uri="{FF2B5EF4-FFF2-40B4-BE49-F238E27FC236}">
                <a16:creationId xmlns:a16="http://schemas.microsoft.com/office/drawing/2014/main" xmlns="" id="{CB4C2B65-5E34-F8C0-47E4-D394B6C00507}"/>
              </a:ext>
            </a:extLst>
          </p:cNvPr>
          <p:cNvSpPr>
            <a:spLocks noGrp="1"/>
          </p:cNvSpPr>
          <p:nvPr>
            <p:ph type="body" sz="quarter" idx="3"/>
          </p:nvPr>
        </p:nvSpPr>
        <p:spPr>
          <a:xfrm>
            <a:off x="4238774" y="1701890"/>
            <a:ext cx="3887391" cy="617934"/>
          </a:xfrm>
        </p:spPr>
        <p:txBody>
          <a:bodyPr>
            <a:normAutofit fontScale="85000" lnSpcReduction="10000"/>
          </a:bodyPr>
          <a:lstStyle/>
          <a:p>
            <a:r>
              <a:rPr lang="en-US" dirty="0"/>
              <a:t>           TACHYARRHYTHMIA HEART</a:t>
            </a:r>
            <a:endParaRPr lang="en-IN" dirty="0"/>
          </a:p>
        </p:txBody>
      </p:sp>
      <p:pic>
        <p:nvPicPr>
          <p:cNvPr id="2050" name="Picture 2">
            <a:extLst>
              <a:ext uri="{FF2B5EF4-FFF2-40B4-BE49-F238E27FC236}">
                <a16:creationId xmlns:a16="http://schemas.microsoft.com/office/drawing/2014/main" xmlns="" id="{41872597-A1EE-52FB-BE53-60E1DC681AA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4141" y="2392671"/>
            <a:ext cx="1973096" cy="27634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C15B7EBD-9129-606C-9422-3D388EB25CBD}"/>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399747" y="2456261"/>
            <a:ext cx="1973096" cy="2699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xmlns="" id="{885C7E03-A59F-2648-3FA7-E0A8568DA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5479" y="2454363"/>
            <a:ext cx="2053106" cy="276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531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Classification</a:t>
            </a:r>
          </a:p>
        </p:txBody>
      </p:sp>
      <p:sp>
        <p:nvSpPr>
          <p:cNvPr id="3" name="Content Placeholder 2"/>
          <p:cNvSpPr>
            <a:spLocks noGrp="1"/>
          </p:cNvSpPr>
          <p:nvPr>
            <p:ph idx="1"/>
          </p:nvPr>
        </p:nvSpPr>
        <p:spPr/>
        <p:txBody>
          <a:bodyPr/>
          <a:lstStyle/>
          <a:p>
            <a:r>
              <a:t>1. Supraventricular Tachyarrhythmias (SVT)</a:t>
            </a:r>
          </a:p>
          <a:p>
            <a:r>
              <a:t>2. Ventricular Tachyarrhythmias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Supraventricular Tachyarrhythmias</a:t>
            </a:r>
          </a:p>
        </p:txBody>
      </p:sp>
      <p:sp>
        <p:nvSpPr>
          <p:cNvPr id="3" name="Content Placeholder 2"/>
          <p:cNvSpPr>
            <a:spLocks noGrp="1"/>
          </p:cNvSpPr>
          <p:nvPr>
            <p:ph idx="1"/>
          </p:nvPr>
        </p:nvSpPr>
        <p:spPr/>
        <p:txBody>
          <a:bodyPr/>
          <a:lstStyle/>
          <a:p>
            <a:r>
              <a:rPr dirty="0"/>
              <a:t>Originate above the ventricles (SA node, atria, AV node).</a:t>
            </a:r>
          </a:p>
          <a:p>
            <a:r>
              <a:rPr dirty="0"/>
              <a:t>Examples:</a:t>
            </a:r>
          </a:p>
          <a:p>
            <a:pPr marL="0" indent="0">
              <a:buNone/>
            </a:pPr>
            <a:r>
              <a:rPr dirty="0"/>
              <a:t>• Sinus Tachycardia</a:t>
            </a:r>
          </a:p>
          <a:p>
            <a:pPr marL="0" indent="0">
              <a:buNone/>
            </a:pPr>
            <a:r>
              <a:rPr dirty="0"/>
              <a:t>• Atrial Fibrillation</a:t>
            </a:r>
          </a:p>
          <a:p>
            <a:pPr marL="0" indent="0">
              <a:buNone/>
            </a:pPr>
            <a:r>
              <a:rPr dirty="0"/>
              <a:t>• Atrial Flutter</a:t>
            </a:r>
          </a:p>
          <a:p>
            <a:pPr marL="0" indent="0">
              <a:buNone/>
            </a:pPr>
            <a:r>
              <a:rPr dirty="0"/>
              <a:t>• AVNRT / AVRT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Sinus Tachycardia</a:t>
            </a:r>
          </a:p>
        </p:txBody>
      </p:sp>
      <p:sp>
        <p:nvSpPr>
          <p:cNvPr id="3" name="Content Placeholder 2"/>
          <p:cNvSpPr>
            <a:spLocks noGrp="1"/>
          </p:cNvSpPr>
          <p:nvPr>
            <p:ph idx="1"/>
          </p:nvPr>
        </p:nvSpPr>
        <p:spPr/>
        <p:txBody>
          <a:bodyPr/>
          <a:lstStyle/>
          <a:p>
            <a:pPr marL="0" indent="0">
              <a:buNone/>
            </a:pPr>
            <a:r>
              <a:rPr dirty="0"/>
              <a:t>• Rate: &gt;100 bpm</a:t>
            </a:r>
          </a:p>
          <a:p>
            <a:pPr marL="0" indent="0">
              <a:buNone/>
            </a:pPr>
            <a:r>
              <a:rPr dirty="0"/>
              <a:t>• Regular rhythm</a:t>
            </a:r>
          </a:p>
          <a:p>
            <a:pPr marL="0" indent="0">
              <a:buNone/>
            </a:pPr>
            <a:r>
              <a:rPr dirty="0"/>
              <a:t>• P wave before each QRS</a:t>
            </a:r>
          </a:p>
          <a:p>
            <a:pPr marL="0" indent="0">
              <a:buNone/>
            </a:pPr>
            <a:r>
              <a:rPr dirty="0"/>
              <a:t>• Common causes: exercise, stress, fever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Atrial Fibrillation (AF)</a:t>
            </a:r>
          </a:p>
        </p:txBody>
      </p:sp>
      <p:sp>
        <p:nvSpPr>
          <p:cNvPr id="3" name="Content Placeholder 2"/>
          <p:cNvSpPr>
            <a:spLocks noGrp="1"/>
          </p:cNvSpPr>
          <p:nvPr>
            <p:ph idx="1"/>
          </p:nvPr>
        </p:nvSpPr>
        <p:spPr/>
        <p:txBody>
          <a:bodyPr/>
          <a:lstStyle/>
          <a:p>
            <a:pPr marL="0" indent="0">
              <a:buNone/>
            </a:pPr>
            <a:r>
              <a:rPr dirty="0"/>
              <a:t>• Irregularly irregular rhythm</a:t>
            </a:r>
          </a:p>
          <a:p>
            <a:pPr marL="0" indent="0">
              <a:buNone/>
            </a:pPr>
            <a:r>
              <a:rPr dirty="0"/>
              <a:t>• No distinct P waves</a:t>
            </a:r>
          </a:p>
          <a:p>
            <a:pPr marL="0" indent="0">
              <a:buNone/>
            </a:pPr>
            <a:r>
              <a:rPr dirty="0"/>
              <a:t>• Fibrillatory baseline</a:t>
            </a:r>
          </a:p>
          <a:p>
            <a:pPr marL="0" indent="0">
              <a:buNone/>
            </a:pPr>
            <a:endParaRPr dirty="0"/>
          </a:p>
        </p:txBody>
      </p:sp>
      <p:pic>
        <p:nvPicPr>
          <p:cNvPr id="5" name="Picture 4">
            <a:extLst>
              <a:ext uri="{FF2B5EF4-FFF2-40B4-BE49-F238E27FC236}">
                <a16:creationId xmlns:a16="http://schemas.microsoft.com/office/drawing/2014/main" xmlns="" id="{77FB4178-D07D-2B2D-C77E-F54B818D08EB}"/>
              </a:ext>
            </a:extLst>
          </p:cNvPr>
          <p:cNvPicPr>
            <a:picLocks noChangeAspect="1"/>
          </p:cNvPicPr>
          <p:nvPr/>
        </p:nvPicPr>
        <p:blipFill>
          <a:blip r:embed="rId3"/>
          <a:stretch>
            <a:fillRect/>
          </a:stretch>
        </p:blipFill>
        <p:spPr>
          <a:xfrm>
            <a:off x="563418" y="3429000"/>
            <a:ext cx="7638473" cy="304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Atrial Flutter</a:t>
            </a:r>
          </a:p>
        </p:txBody>
      </p:sp>
      <p:sp>
        <p:nvSpPr>
          <p:cNvPr id="3" name="Content Placeholder 2"/>
          <p:cNvSpPr>
            <a:spLocks noGrp="1"/>
          </p:cNvSpPr>
          <p:nvPr>
            <p:ph idx="1"/>
          </p:nvPr>
        </p:nvSpPr>
        <p:spPr/>
        <p:txBody>
          <a:bodyPr/>
          <a:lstStyle/>
          <a:p>
            <a:pPr marL="0" indent="0">
              <a:buNone/>
            </a:pPr>
            <a:r>
              <a:rPr dirty="0"/>
              <a:t>• Sawtooth F waves</a:t>
            </a:r>
          </a:p>
          <a:p>
            <a:pPr marL="0" indent="0">
              <a:buNone/>
            </a:pPr>
            <a:r>
              <a:rPr dirty="0"/>
              <a:t>• Atrial rate: 250–350 bpm</a:t>
            </a:r>
          </a:p>
          <a:p>
            <a:pPr marL="0" indent="0">
              <a:buNone/>
            </a:pPr>
            <a:r>
              <a:rPr dirty="0"/>
              <a:t>• Ventricular response often regular (2:1 or 3:1)</a:t>
            </a:r>
          </a:p>
          <a:p>
            <a:pPr marL="0" indent="0">
              <a:buNone/>
            </a:pPr>
            <a:endParaRPr dirty="0"/>
          </a:p>
        </p:txBody>
      </p:sp>
      <p:pic>
        <p:nvPicPr>
          <p:cNvPr id="5" name="Picture 4">
            <a:extLst>
              <a:ext uri="{FF2B5EF4-FFF2-40B4-BE49-F238E27FC236}">
                <a16:creationId xmlns:a16="http://schemas.microsoft.com/office/drawing/2014/main" xmlns="" id="{D11448C8-485B-2818-CC82-B84788E9AE8A}"/>
              </a:ext>
            </a:extLst>
          </p:cNvPr>
          <p:cNvPicPr>
            <a:picLocks noChangeAspect="1"/>
          </p:cNvPicPr>
          <p:nvPr/>
        </p:nvPicPr>
        <p:blipFill>
          <a:blip r:embed="rId3"/>
          <a:stretch>
            <a:fillRect/>
          </a:stretch>
        </p:blipFill>
        <p:spPr>
          <a:xfrm>
            <a:off x="563418" y="3429000"/>
            <a:ext cx="7906327" cy="304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657</Words>
  <Application>Microsoft Office PowerPoint</Application>
  <PresentationFormat>On-screen Show (4:3)</PresentationFormat>
  <Paragraphs>144</Paragraphs>
  <Slides>26</Slides>
  <Notes>16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Tachyarrhythmia</vt:lpstr>
      <vt:lpstr>Learning Objectives</vt:lpstr>
      <vt:lpstr>Introduction</vt:lpstr>
      <vt:lpstr>                             HEART</vt:lpstr>
      <vt:lpstr>Classification</vt:lpstr>
      <vt:lpstr>Supraventricular Tachyarrhythmias</vt:lpstr>
      <vt:lpstr>Sinus Tachycardia</vt:lpstr>
      <vt:lpstr>Atrial Fibrillation (AF)</vt:lpstr>
      <vt:lpstr>Atrial Flutter</vt:lpstr>
      <vt:lpstr>AV Nodal Reentrant Tachycardia (AVNRT)</vt:lpstr>
      <vt:lpstr>AV Reentrant Tachycardia (AVRT)</vt:lpstr>
      <vt:lpstr>Ventricular Tachycardia (VT)</vt:lpstr>
      <vt:lpstr>Ventricular Fibrillation (VF)</vt:lpstr>
      <vt:lpstr>Torsades de Pointes</vt:lpstr>
      <vt:lpstr>PowerPoint Presentation</vt:lpstr>
      <vt:lpstr>PowerPoint Presentation</vt:lpstr>
      <vt:lpstr>PowerPoint Presentation</vt:lpstr>
      <vt:lpstr>PowerPoint Presentation</vt:lpstr>
      <vt:lpstr> There are several tests a doctor may order to evaluate an elevated heart rate. This will help them look for any obvious problems with the heart that may have triggered your tachyarrhythmia. Some of these tests may include:</vt:lpstr>
      <vt:lpstr>PowerPoint Presentation</vt:lpstr>
      <vt:lpstr>ECG Features Summary</vt:lpstr>
      <vt:lpstr>Clinical Manifestations</vt:lpstr>
      <vt:lpstr>Management Overview</vt:lpstr>
      <vt:lpstr>Summary</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Tachyarrhythmia</dc:title>
  <dc:subject/>
  <dc:creator/>
  <cp:keywords/>
  <dc:description>generated using python-pptx</dc:description>
  <cp:lastModifiedBy>NDRF MEDICAL</cp:lastModifiedBy>
  <cp:revision>10</cp:revision>
  <dcterms:created xsi:type="dcterms:W3CDTF">2013-01-27T09:14:16Z</dcterms:created>
  <dcterms:modified xsi:type="dcterms:W3CDTF">2025-12-20T06:00:44Z</dcterms:modified>
  <cp:category/>
</cp:coreProperties>
</file>