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26" r:id="rId3"/>
    <p:sldId id="328" r:id="rId4"/>
    <p:sldId id="329" r:id="rId5"/>
    <p:sldId id="330" r:id="rId6"/>
    <p:sldId id="331" r:id="rId7"/>
    <p:sldId id="333" r:id="rId8"/>
    <p:sldId id="334" r:id="rId9"/>
    <p:sldId id="268" r:id="rId10"/>
    <p:sldId id="336" r:id="rId11"/>
    <p:sldId id="337" r:id="rId12"/>
    <p:sldId id="338" r:id="rId13"/>
    <p:sldId id="340" r:id="rId14"/>
    <p:sldId id="274" r:id="rId15"/>
    <p:sldId id="341" r:id="rId16"/>
    <p:sldId id="342" r:id="rId17"/>
    <p:sldId id="385" r:id="rId18"/>
    <p:sldId id="386" r:id="rId19"/>
    <p:sldId id="387" r:id="rId20"/>
    <p:sldId id="388" r:id="rId21"/>
    <p:sldId id="345" r:id="rId22"/>
    <p:sldId id="346" r:id="rId23"/>
    <p:sldId id="347" r:id="rId24"/>
    <p:sldId id="282" r:id="rId25"/>
    <p:sldId id="348" r:id="rId26"/>
    <p:sldId id="284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10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9" r:id="rId65"/>
    <p:sldId id="390" r:id="rId66"/>
    <p:sldId id="344" r:id="rId67"/>
    <p:sldId id="34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2432-A518-4E25-B238-8BD36EF7571B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E0F4-CC08-4B03-86BD-86831A8B1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6E0F4-CC08-4B03-86BD-86831A8B18E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03797" indent="-270691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082764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515869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1948975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382081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815186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248292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681397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fld id="{74745D67-0A1F-466A-8DF2-F820A16A4FC3}" type="slidenum">
              <a:rPr kumimoji="0" 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51</a:t>
            </a:fld>
            <a:endParaRPr kumimoji="0"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6B455-8ECD-C7BA-6020-99AE998BA3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09" y="0"/>
            <a:ext cx="1446591" cy="1273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197775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PATIENT ASSESSMENT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F3088E-CADE-FAFA-EFFA-DFD8005A6F2E}"/>
              </a:ext>
            </a:extLst>
          </p:cNvPr>
          <p:cNvSpPr>
            <a:spLocks noGrp="1"/>
          </p:cNvSpPr>
          <p:nvPr/>
        </p:nvSpPr>
        <p:spPr>
          <a:xfrm>
            <a:off x="2267744" y="1266274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-14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228223" y="5157192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244510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STEPS FOR INITIAL ASSESSMENT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93837"/>
            <a:ext cx="7499176" cy="4754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General impression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Responsiveness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Circulation (C)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Airway (A)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Breathing (B)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C000"/>
                </a:solidFill>
                <a:cs typeface="Times New Roman" pitchFamily="18" charset="0"/>
              </a:rPr>
              <a:t>Patient status update.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GENERAL IMPRESSION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Obtain a chief complaint and determine if the situation is trauma or medical.</a:t>
            </a:r>
          </a:p>
          <a:p>
            <a:pPr marL="0" indent="0" algn="just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Examine front and back of neck and for trauma case with suspected cervical spine injury, apply a cervical collar to immobilize the cervical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RESPONSIVENESS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dirty="0">
                <a:solidFill>
                  <a:srgbClr val="FFC000"/>
                </a:solidFill>
                <a:cs typeface="Times New Roman" pitchFamily="18" charset="0"/>
              </a:rPr>
              <a:t>There are four level of responsiveness (AVPU).</a:t>
            </a:r>
          </a:p>
          <a:p>
            <a:pPr algn="just">
              <a:defRPr/>
            </a:pPr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A=ALERT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Patient who is alert responsive and oriented.</a:t>
            </a:r>
          </a:p>
          <a:p>
            <a:pPr algn="just">
              <a:defRPr/>
            </a:pPr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V=VERBAL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Patient who responds only when spoken to.</a:t>
            </a:r>
          </a:p>
          <a:p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P=PAINFUL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Patient respond only to painful stimulus.</a:t>
            </a:r>
            <a:endParaRPr lang="en-US" u="sng" dirty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U=UNRESPONSIVE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Patient does not respond to any stimulus. does  not  open eyes.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6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ASSESS CIRCULATION (C)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87208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002060"/>
                </a:solidFill>
                <a:cs typeface="Times New Roman" pitchFamily="18" charset="0"/>
              </a:rPr>
              <a:t>RESPONSIVE PATIENT:  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Radial pulse for adult  patient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6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Brachial pulse for an infant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500" dirty="0">
                <a:solidFill>
                  <a:srgbClr val="002060"/>
                </a:solidFill>
                <a:cs typeface="Times New Roman" pitchFamily="18" charset="0"/>
              </a:rPr>
              <a:t>UNRESPONSIVE PATIENT: </a:t>
            </a:r>
          </a:p>
          <a:p>
            <a:pPr algn="just"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Carotid pulse for  adult  patient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16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Carotid/femoral pulse for children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16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Brachial pulse for infants</a:t>
            </a:r>
            <a:r>
              <a:rPr lang="en-US" dirty="0">
                <a:cs typeface="Times New Roman" pitchFamily="18" charset="0"/>
              </a:rPr>
              <a:t>.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7" name="Picture 2" descr="C:\Documents and Settings\Administrator\Desktop\L-7 PICTURES\Z\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675"/>
            <a:ext cx="9144000" cy="52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0613" y="111125"/>
            <a:ext cx="66976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IF PULSE IS ABSENT,BEGIN CPR IMMEDIATELY</a:t>
            </a:r>
          </a:p>
        </p:txBody>
      </p:sp>
    </p:spTree>
    <p:extLst>
      <p:ext uri="{BB962C8B-B14F-4D97-AF65-F5344CB8AC3E}">
        <p14:creationId xmlns:p14="http://schemas.microsoft.com/office/powerpoint/2010/main" val="276256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u="sng" dirty="0">
                <a:solidFill>
                  <a:srgbClr val="FF0000"/>
                </a:solidFill>
              </a:rPr>
              <a:t>ENSURE ADEQUATE AIRWAY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HOW ?</a:t>
            </a:r>
            <a:br>
              <a:rPr lang="en-US" sz="40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IT DEPENDS ON PATIENT RESPONSIVENESS.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u="sng" dirty="0"/>
              <a:t>RESPONSIVE PATIENT </a:t>
            </a:r>
            <a:r>
              <a:rPr lang="en-US" dirty="0"/>
              <a:t>: If patient can speak clearly mean airway clear. gurgling or similar sound may indicate airway obstruction.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96752"/>
            <a:ext cx="84582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UNRESPONSIVE  PATIENT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If patient unresponsive you have to open airway.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defRPr/>
            </a:pPr>
            <a:r>
              <a:rPr lang="en-US" dirty="0"/>
              <a:t>Two method are used to open the airway of unresponsive patient.</a:t>
            </a:r>
          </a:p>
          <a:p>
            <a:pPr>
              <a:defRPr/>
            </a:pPr>
            <a:endParaRPr lang="en-US" dirty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3200" dirty="0"/>
              <a:t>Head – tilt/Chin lift method (for medical patient).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3200" dirty="0"/>
              <a:t>Jaw thrust method (for trauma  patient).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7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Head -Tilt Chin - Lift</a:t>
            </a:r>
          </a:p>
        </p:txBody>
      </p:sp>
      <p:pic>
        <p:nvPicPr>
          <p:cNvPr id="17411" name="Picture 3" descr="HTILT glo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No-7-4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TR- 7-16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2666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Desktop\L-7 PICTURES\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7062936" cy="6400800"/>
          </a:xfr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8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P. Page No-7-5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TR- 7-18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5996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Jaw thrust</a:t>
            </a:r>
          </a:p>
        </p:txBody>
      </p:sp>
      <p:pic>
        <p:nvPicPr>
          <p:cNvPr id="23555" name="Picture 3" descr="E405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No-7-6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TR- 7-23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744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OBJECTIVES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List the five general  procedures a medical first responder should complete when arriving at the scene.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List the six phases of the patient assessment plan.</a:t>
            </a:r>
          </a:p>
          <a:p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List the six step of initial  assessment.</a:t>
            </a:r>
          </a:p>
          <a:p>
            <a:r>
              <a:rPr lang="en-US" dirty="0">
                <a:cs typeface="Times New Roman" pitchFamily="18" charset="0"/>
              </a:rPr>
              <a:t>Demonstrate a complete physical examination as defined in this lesson.</a:t>
            </a:r>
          </a:p>
        </p:txBody>
      </p:sp>
    </p:spTree>
    <p:extLst>
      <p:ext uri="{BB962C8B-B14F-4D97-AF65-F5344CB8AC3E}">
        <p14:creationId xmlns:p14="http://schemas.microsoft.com/office/powerpoint/2010/main" val="24067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Jaw thrust</a:t>
            </a:r>
          </a:p>
        </p:txBody>
      </p:sp>
      <p:pic>
        <p:nvPicPr>
          <p:cNvPr id="24579" name="Picture 3" descr="E405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21952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No-7-6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TR- 7-24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9460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VERIFY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L.L.F. Method is used to verify breathing.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L - Look for full rise and fall of chest.</a:t>
            </a:r>
          </a:p>
          <a:p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L - Listen  sound of breathing.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F - Feel exhaled air on your cheek.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ADEQUATE BREATHING IS CHARACTERISED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Full rise and fall of chest.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Easy breathing.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Normal respiratory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INADEQUATE BREATHING IS CHARACTERISED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Insufficient rise and fall of chest.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Increase respiratory effort.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Cyanosis.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Mental status changed.</a:t>
            </a:r>
          </a:p>
          <a:p>
            <a:pPr>
              <a:defRPr/>
            </a:pPr>
            <a:r>
              <a:rPr lang="en-US" dirty="0"/>
              <a:t>Inadequate respiratory rate (&lt;8 in adult ,&lt;10 in children,&lt;20 in infants).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0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3877" y="1295400"/>
            <a:ext cx="8526463" cy="2373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ADMINISTER OXYGEN  TO PREVENT SHOCK AND  DAMAGE TO VITAL ORGANS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7813" y="3833813"/>
            <a:ext cx="8515350" cy="17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rgbClr val="660033"/>
                </a:solidFill>
                <a:latin typeface="+mn-lt"/>
                <a:cs typeface="Times New Roman" pitchFamily="18" charset="0"/>
              </a:rPr>
              <a:t>OXYGEN IS USED FOR BOTH MEDICAL AND TRAUMA PATIENTS</a:t>
            </a:r>
          </a:p>
        </p:txBody>
      </p:sp>
    </p:spTree>
    <p:extLst>
      <p:ext uri="{BB962C8B-B14F-4D97-AF65-F5344CB8AC3E}">
        <p14:creationId xmlns:p14="http://schemas.microsoft.com/office/powerpoint/2010/main" val="408583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PATIENT STATUS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Inform responding EMS units of your   findings.</a:t>
            </a:r>
          </a:p>
          <a:p>
            <a:pPr algn="just">
              <a:defRPr/>
            </a:pPr>
            <a:r>
              <a:rPr lang="en-US" dirty="0"/>
              <a:t>If more resources will be needed, request them.</a:t>
            </a:r>
          </a:p>
          <a:p>
            <a:pPr algn="just">
              <a:defRPr/>
            </a:pPr>
            <a:r>
              <a:rPr lang="en-US" dirty="0"/>
              <a:t>If patient  has life threatening injuries or illness, let responding units know.</a:t>
            </a:r>
          </a:p>
          <a:p>
            <a:pPr algn="just">
              <a:defRPr/>
            </a:pPr>
            <a:r>
              <a:rPr lang="en-US" dirty="0"/>
              <a:t>If patient is stable with minor injuries, advise responding units.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6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69888" y="1944688"/>
            <a:ext cx="8358187" cy="27797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THE INITIAL ASSESSMENT SHOULD BE COMPLETED AND ALL LIFE THREATS TREATED BEFORE YOU CAN PROCEED TO PHYSICAL EXAM</a:t>
            </a:r>
            <a:endParaRPr lang="en-US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8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purpose of the physical exam  is to reveal any injury or medical problem that could pose a threat to patient survival if left untreated.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01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PRINCIPLES OF PATIENT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3687763"/>
          </a:xfrm>
        </p:spPr>
        <p:txBody>
          <a:bodyPr/>
          <a:lstStyle/>
          <a:p>
            <a:pPr>
              <a:defRPr/>
            </a:pPr>
            <a:r>
              <a:rPr lang="en-US" dirty="0"/>
              <a:t>Inspection (looking)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Auscultation (listening)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Palpation (feeling)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8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Conducting an Exam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Medical vs. Trauma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Physical signs of an injury can be observed and palpated for a trauma patient.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Medical problems are felt by the patient. Ask question for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4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ASSESSMENT PLAN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Scene Size - up.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Initial Assessment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Physical Examination.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Patient History.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On going Assessment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Patient Hand – Off 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5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CONDUCTING  PHYSICAL EXAM LOOK FOR THE FOLLOWING SIGNS  OF INJURY.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763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B= BLEEDING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P=PAIN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D=DEFORMITY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O=OPEN INJURY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C=CREPITUS</a:t>
            </a:r>
          </a:p>
          <a:p>
            <a:pPr>
              <a:defRPr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9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Use B.P.D.O.C.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Head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Neck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Chest/back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Abdomen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Pelvis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515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Extremities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Vital sign</a:t>
            </a:r>
          </a:p>
          <a:p>
            <a:pPr lvl="1">
              <a:defRPr/>
            </a:pPr>
            <a:r>
              <a:rPr lang="en-US" sz="3200" dirty="0"/>
              <a:t>Respiration</a:t>
            </a:r>
          </a:p>
          <a:p>
            <a:pPr lvl="1">
              <a:defRPr/>
            </a:pPr>
            <a:r>
              <a:rPr lang="en-US" sz="3200" dirty="0"/>
              <a:t>Pulse</a:t>
            </a:r>
          </a:p>
          <a:p>
            <a:pPr lvl="1">
              <a:defRPr/>
            </a:pPr>
            <a:r>
              <a:rPr lang="en-US" sz="3200" dirty="0"/>
              <a:t>Skin</a:t>
            </a:r>
          </a:p>
          <a:p>
            <a:pPr lvl="1">
              <a:defRPr/>
            </a:pPr>
            <a:r>
              <a:rPr lang="en-US" sz="3200" dirty="0"/>
              <a:t>Pupils</a:t>
            </a:r>
          </a:p>
          <a:p>
            <a:pPr lvl="1">
              <a:defRPr/>
            </a:pPr>
            <a:r>
              <a:rPr lang="en-US" sz="3200" dirty="0"/>
              <a:t>Blood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36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u="sng" dirty="0"/>
              <a:t>SCALP AND SKULL </a:t>
            </a:r>
            <a:r>
              <a:rPr lang="en-US" dirty="0"/>
              <a:t>: Check for B.P.D.O.C.</a:t>
            </a:r>
          </a:p>
          <a:p>
            <a:pPr>
              <a:defRPr/>
            </a:pPr>
            <a:endParaRPr lang="en-US" sz="1400" dirty="0"/>
          </a:p>
          <a:p>
            <a:pPr algn="just">
              <a:defRPr/>
            </a:pPr>
            <a:r>
              <a:rPr lang="en-US" u="sng" dirty="0"/>
              <a:t>EAR AND NOSE </a:t>
            </a:r>
            <a:r>
              <a:rPr lang="en-US" dirty="0"/>
              <a:t>: Look for blood or cerebrospinal fluid.</a:t>
            </a:r>
          </a:p>
          <a:p>
            <a:pPr>
              <a:defRPr/>
            </a:pPr>
            <a:endParaRPr lang="en-US" sz="1400" dirty="0"/>
          </a:p>
          <a:p>
            <a:pPr algn="just">
              <a:defRPr/>
            </a:pPr>
            <a:r>
              <a:rPr lang="en-US" u="sng" dirty="0"/>
              <a:t>PUPIL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: Symmetry of pupil, reactivity to light.</a:t>
            </a:r>
          </a:p>
          <a:p>
            <a:pPr>
              <a:defRPr/>
            </a:pPr>
            <a:r>
              <a:rPr lang="en-US" u="sng" dirty="0"/>
              <a:t>MOUTH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: Check for B.P.D.O.C. and airway obstruction.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6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Always go front to back (anterior to posterior).</a:t>
            </a:r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If open injury apply occlusive dressing to prevent air from entering veins.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357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Check medic alert necklace.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trachea for mid-line  position.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Palpate vertebrae.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THE CHEST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Feel ribs for deformities 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Palpate the sternum.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5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ABDOMEN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Check for rigidity, open injury, distention, swelling (B.P.R.O.D.).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Check for laceration abrasion, penetrating wound ,protruding organs.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Palpate quadrant with pain last.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14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Check chest wall for deformities that may indicate broken ribs.</a:t>
            </a:r>
          </a:p>
          <a:p>
            <a:pPr>
              <a:defRPr/>
            </a:pPr>
            <a:r>
              <a:rPr lang="en-US" dirty="0"/>
              <a:t>Check for B.P.D.O.C. along entire length of spinal cord.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Check for penetrating and sucking wound.</a:t>
            </a:r>
          </a:p>
          <a:p>
            <a:pPr algn="just">
              <a:defRPr/>
            </a:pPr>
            <a:r>
              <a:rPr lang="en-US" dirty="0"/>
              <a:t>Check for blood accumulation in the flanks may indicate abdominal injury.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THE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Composed of the left and right ileum, ischium and pubic bone.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Pelvic or hip fracture could result in blood loss of 2 liters or more.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Internal organs, blood vessels and nerves pass through pelvic area.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281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SCENE SIZE-UP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86819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  <a:cs typeface="Times New Roman" pitchFamily="18" charset="0"/>
              </a:rPr>
              <a:t>DEFINITION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:- The evaluation of factor that are used in the decision-making process to establish the strategy and tactics to be used in a particular incident 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99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Spinal injury possible.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Genital region:  Priapism in males.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Deformities not always obvious. palpate iliac crest (Pelvic wings)and pubic bones.</a:t>
            </a:r>
          </a:p>
          <a:p>
            <a:pPr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1908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Open injuries may occur, but are uncommon.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Penetrating injuries possible.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Assess for tenderness.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6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LOWER EXTERMITIES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/Posterior </a:t>
            </a:r>
            <a:r>
              <a:rPr lang="en-US" dirty="0" err="1"/>
              <a:t>Tibial</a:t>
            </a:r>
            <a:r>
              <a:rPr lang="en-US" dirty="0"/>
              <a:t> Pulse.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 for motion -wiggle toes.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for sensation.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UPPER EXTERMITIES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radial pulse.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motion  -  Wiggle   fingers.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sensation.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medic -alert bracelet.</a:t>
            </a:r>
          </a:p>
        </p:txBody>
      </p:sp>
    </p:spTree>
    <p:extLst>
      <p:ext uri="{BB962C8B-B14F-4D97-AF65-F5344CB8AC3E}">
        <p14:creationId xmlns:p14="http://schemas.microsoft.com/office/powerpoint/2010/main" val="3075004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MEASURING VITAL SIGNS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Respiration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Pulse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Skin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Pupils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Blood Pressure.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87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Proper Equipment to Measure Vital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Wristwatch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Penlight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Stethoscope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Pen and notebook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Blood pressure cuff(sphygmomanometer)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15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NORMAL  RESPIRTORY 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13005"/>
              </p:ext>
            </p:extLst>
          </p:nvPr>
        </p:nvGraphicFramePr>
        <p:xfrm>
          <a:off x="914400" y="1475656"/>
          <a:ext cx="7315200" cy="52590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106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/>
                        <a:t>AGE GROUP</a:t>
                      </a:r>
                      <a:r>
                        <a:rPr lang="en-US" sz="3200" dirty="0"/>
                        <a:t>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/>
                        <a:t>RESPIRATION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468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3200" dirty="0"/>
                        <a:t> INFANT (below 01 year)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25-50 RPM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CHILD (01 to 08 year)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15-30 RPM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ADULT (09 and older)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12-20 RPM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647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ABNORMAL BREATHING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Poor rise and fall of the chest.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Irregular breathing.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Unusual noise (snoring or wheezing).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Increase effort.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Cyanosis.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1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PULSE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66199"/>
              </p:ext>
            </p:extLst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AGE GROUP</a:t>
                      </a:r>
                      <a:endParaRPr lang="en-US" sz="3200" u="sng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Infant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120-150 PPM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Child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80-150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Adult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60-80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72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CHECK THE PULSE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Pulse rate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Strength of pulse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Rhythm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SCENE SIZE -UP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WHAT IS THE CURRENT SITUATION?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	Medical or Mechanism of injury ?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WHERE IS IT GOING 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	What are the possibilities ?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HOW DO I CONTROL IT?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	What resources  are needed ?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83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LOCATION TO MEASURE A PULSE: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Brachial                 		- Upper arm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Carotid                   		- Neck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Femoral                  		- Groin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	  		- Top of the foot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		- Medial surface of 					  ankle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8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m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2438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Major Arteries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447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Brachial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Carotid</a:t>
            </a:r>
          </a:p>
        </p:txBody>
      </p:sp>
      <p:cxnSp>
        <p:nvCxnSpPr>
          <p:cNvPr id="59398" name="Straight Arrow Connector 6"/>
          <p:cNvCxnSpPr>
            <a:cxnSpLocks noChangeShapeType="1"/>
          </p:cNvCxnSpPr>
          <p:nvPr/>
        </p:nvCxnSpPr>
        <p:spPr bwMode="auto">
          <a:xfrm>
            <a:off x="1905000" y="114300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  <a:stCxn id="5" idx="3"/>
          </p:cNvCxnSpPr>
          <p:nvPr/>
        </p:nvCxnSpPr>
        <p:spPr bwMode="auto">
          <a:xfrm flipV="1">
            <a:off x="1600200" y="990600"/>
            <a:ext cx="1676400" cy="1079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0" y="17526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Brachial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3" idx="3"/>
          </p:cNvCxnSpPr>
          <p:nvPr/>
        </p:nvCxnSpPr>
        <p:spPr bwMode="auto">
          <a:xfrm flipV="1">
            <a:off x="1447800" y="1906588"/>
            <a:ext cx="838200" cy="301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0" y="42672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Femoral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685800" y="3048000"/>
            <a:ext cx="914400" cy="152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0" y="2971800"/>
            <a:ext cx="9906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Radial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447800" y="4114800"/>
            <a:ext cx="1905000" cy="304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0" y="4953000"/>
            <a:ext cx="14478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Posterior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Tibial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295400" y="5257800"/>
            <a:ext cx="2438400" cy="76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0" y="6019800"/>
            <a:ext cx="14478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+mn-lt"/>
              </a:rPr>
              <a:t>Dorsalis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Pedis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cxnSpLocks noChangeShapeType="1"/>
            <a:stCxn id="32" idx="3"/>
          </p:cNvCxnSpPr>
          <p:nvPr/>
        </p:nvCxnSpPr>
        <p:spPr bwMode="auto">
          <a:xfrm flipV="1">
            <a:off x="1447800" y="6324600"/>
            <a:ext cx="2209800" cy="190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410200" y="528638"/>
            <a:ext cx="2438400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Major Veins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3600" y="2133600"/>
            <a:ext cx="1828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Superior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 veins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3276600"/>
            <a:ext cx="1447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Femoral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2600" y="4343400"/>
            <a:ext cx="16002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Posterior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Tibial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00800" y="5486400"/>
            <a:ext cx="1447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Dorsal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 venous</a:t>
            </a:r>
          </a:p>
        </p:txBody>
      </p: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rot="10800000">
            <a:off x="3429000" y="762000"/>
            <a:ext cx="2057400" cy="762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  <a:stCxn id="4" idx="1"/>
          </p:cNvCxnSpPr>
          <p:nvPr/>
        </p:nvCxnSpPr>
        <p:spPr bwMode="auto">
          <a:xfrm rot="10800000">
            <a:off x="5334000" y="1295400"/>
            <a:ext cx="685800" cy="5349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 rot="10800000">
            <a:off x="3429000" y="1295400"/>
            <a:ext cx="2514600" cy="13716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rot="10800000" flipV="1">
            <a:off x="4114800" y="3505200"/>
            <a:ext cx="1676400" cy="762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40" idx="1"/>
          </p:cNvCxnSpPr>
          <p:nvPr/>
        </p:nvCxnSpPr>
        <p:spPr bwMode="auto">
          <a:xfrm rot="10800000" flipV="1">
            <a:off x="4953000" y="4759325"/>
            <a:ext cx="609600" cy="3460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43" idx="1"/>
          </p:cNvCxnSpPr>
          <p:nvPr/>
        </p:nvCxnSpPr>
        <p:spPr bwMode="auto">
          <a:xfrm rot="10800000" flipV="1">
            <a:off x="5486400" y="5902325"/>
            <a:ext cx="914400" cy="635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694159B-CEF0-B85F-726B-5F49C4D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168275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441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Check for relative skin temperature. (Normal body  temperature:  98.6 °F or 37°C).</a:t>
            </a:r>
          </a:p>
          <a:p>
            <a:pPr algn="just">
              <a:defRPr/>
            </a:pPr>
            <a:r>
              <a:rPr lang="en-US" dirty="0"/>
              <a:t>Check for skin condition (dry, moist or wet).</a:t>
            </a:r>
          </a:p>
          <a:p>
            <a:pPr>
              <a:defRPr/>
            </a:pPr>
            <a:r>
              <a:rPr lang="en-US" dirty="0"/>
              <a:t>Check for color of skin</a:t>
            </a:r>
          </a:p>
          <a:p>
            <a:pPr lvl="1">
              <a:defRPr/>
            </a:pPr>
            <a:r>
              <a:rPr lang="en-US" sz="3200" dirty="0"/>
              <a:t>Paleness (white ashen).</a:t>
            </a:r>
          </a:p>
          <a:p>
            <a:pPr lvl="1">
              <a:defRPr/>
            </a:pPr>
            <a:r>
              <a:rPr lang="en-US" sz="3200" dirty="0"/>
              <a:t>Redness(Flushing).</a:t>
            </a:r>
          </a:p>
          <a:p>
            <a:pPr lvl="1">
              <a:defRPr/>
            </a:pPr>
            <a:r>
              <a:rPr lang="en-US" sz="3200" dirty="0"/>
              <a:t>Blueness (Cyanosis).</a:t>
            </a:r>
          </a:p>
          <a:p>
            <a:pPr lvl="1">
              <a:defRPr/>
            </a:pPr>
            <a:r>
              <a:rPr lang="en-US" sz="3200" dirty="0"/>
              <a:t>Yellowness.</a:t>
            </a:r>
          </a:p>
          <a:p>
            <a:pPr lvl="1">
              <a:defRPr/>
            </a:pPr>
            <a:r>
              <a:rPr lang="en-US" sz="3200" dirty="0"/>
              <a:t>Black  and Blue mottling.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5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CAPILLARY REFILL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Used for infants and children under 6 years old.  Not always accurate in adults.  Press on nail bed and observe how long it takes for the normal pink color to return after releasing. Always re-check at the same place.</a:t>
            </a:r>
          </a:p>
          <a:p>
            <a:pPr algn="just">
              <a:defRPr/>
            </a:pPr>
            <a:r>
              <a:rPr lang="en-US" dirty="0"/>
              <a:t>Capillary refill may be delayed in patients with cold extremities.  This method is used on adults in triage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72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PUPILS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Check for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Normal  response.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Abnormal  finding.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9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BLOOD PRESSURE VALUES (mmHg)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03169"/>
              </p:ext>
            </p:extLst>
          </p:nvPr>
        </p:nvGraphicFramePr>
        <p:xfrm>
          <a:off x="609600" y="2514600"/>
          <a:ext cx="8001000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>
                          <a:solidFill>
                            <a:srgbClr val="0070C0"/>
                          </a:solidFill>
                        </a:rPr>
                        <a:t>ADULT 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</a:rPr>
                        <a:t>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+mn-lt"/>
                        </a:rPr>
                        <a:t>SYSTOLIC</a:t>
                      </a:r>
                      <a:endParaRPr lang="en-US" sz="3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100+AGE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(up to 150 mmHg)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80+(2 x Age)</a:t>
                      </a:r>
                    </a:p>
                    <a:p>
                      <a:endParaRPr lang="en-US" sz="3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85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+mn-lt"/>
                        </a:rPr>
                        <a:t>DIASTOLIC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65-90 mmHg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50-80 mmHg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7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FACTOR AFFECTING THE 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Factor that increase the Blood Pressure</a:t>
            </a:r>
          </a:p>
          <a:p>
            <a:pPr>
              <a:defRPr/>
            </a:pPr>
            <a:endParaRPr lang="en-US" sz="1600" dirty="0"/>
          </a:p>
          <a:p>
            <a:pPr algn="just">
              <a:defRPr/>
            </a:pPr>
            <a:r>
              <a:rPr lang="en-US" sz="3600" dirty="0"/>
              <a:t>C</a:t>
            </a:r>
            <a:r>
              <a:rPr lang="en-US" dirty="0"/>
              <a:t>old environment, stress, pain, smoking, caffeine, and decongestants that constrict    blood vessels can increase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366601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Factor that decrease the Blood Pressure</a:t>
            </a:r>
          </a:p>
          <a:p>
            <a:endParaRPr lang="en-US" dirty="0"/>
          </a:p>
          <a:p>
            <a:r>
              <a:rPr lang="en-US" dirty="0"/>
              <a:t>Heart failure, trauma and /or shock will decrease Blood Pressure.</a:t>
            </a:r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70272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2286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PATIENT HISTORY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“S.A.M.P.L.E.”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Sign and Symptoms.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Allergies.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Medications.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Past History.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Last oral intake.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3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ONGOING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EVERY 05 MINUTE FOR UNSTABLE PATIENT AND EVERY 15 MINUTES FOR STABLE PATIENT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33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ARRIVAL ON THE SCENE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Ensure your own personnel safety.</a:t>
            </a:r>
          </a:p>
          <a:p>
            <a:pPr>
              <a:defRPr/>
            </a:pPr>
            <a:endParaRPr lang="en-US" sz="14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Ensure patient safety.</a:t>
            </a:r>
          </a:p>
          <a:p>
            <a:pPr>
              <a:defRPr/>
            </a:pPr>
            <a:endParaRPr lang="en-US" sz="14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Establish a general impression of the scene and begin initial assessment of the patient (if responsive, identify yourself.</a:t>
            </a:r>
          </a:p>
          <a:p>
            <a:pPr algn="just"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Identify and treat life threatening conditions.</a:t>
            </a:r>
          </a:p>
          <a:p>
            <a:pPr algn="just">
              <a:defRPr/>
            </a:pPr>
            <a:endParaRPr lang="en-US" sz="1000" dirty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Stabilize and continue to monitor the patient. 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6400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64048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ONGOING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Reassess the patient for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Responsiveness(LOC)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Airway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Respiration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9908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Pulse rate and quality.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Skin temperature, color and condition.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Repeat any part of physical exam if needed.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Continue to calm and reassure the patient.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652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Repeat initial assessment.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Repeat physical exam.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Reassess treatment and interventions.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Calm and reassure the patient.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19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PATIENT HAND – OFF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Patient age and sex.</a:t>
            </a:r>
          </a:p>
          <a:p>
            <a:pPr>
              <a:defRPr/>
            </a:pPr>
            <a:r>
              <a:rPr lang="en-US" dirty="0"/>
              <a:t>Chief complaint.</a:t>
            </a:r>
          </a:p>
          <a:p>
            <a:pPr>
              <a:defRPr/>
            </a:pPr>
            <a:r>
              <a:rPr lang="en-US" dirty="0"/>
              <a:t>Level of responsiveness.</a:t>
            </a:r>
          </a:p>
          <a:p>
            <a:pPr>
              <a:defRPr/>
            </a:pPr>
            <a:r>
              <a:rPr lang="en-US" dirty="0"/>
              <a:t>Airway status.</a:t>
            </a:r>
          </a:p>
          <a:p>
            <a:pPr>
              <a:defRPr/>
            </a:pPr>
            <a:r>
              <a:rPr lang="en-US" dirty="0"/>
              <a:t>Breathing status.</a:t>
            </a:r>
          </a:p>
          <a:p>
            <a:pPr>
              <a:defRPr/>
            </a:pPr>
            <a:r>
              <a:rPr lang="en-US" dirty="0"/>
              <a:t>Patient history.</a:t>
            </a:r>
          </a:p>
          <a:p>
            <a:pPr>
              <a:defRPr/>
            </a:pPr>
            <a:r>
              <a:rPr lang="en-US" dirty="0"/>
              <a:t>Treatment given.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2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324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821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26629" name="Picture 3" descr="HTILT g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4763"/>
            <a:ext cx="9121775" cy="61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80138"/>
            <a:ext cx="9113838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HEAD TILT CHIN LIFT METHOD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8077200" y="457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03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25605" name="Picture 3" descr="E405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8848725" cy="61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35688"/>
            <a:ext cx="9144000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JAW THURST METHOD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rot="10800000">
            <a:off x="8077200" y="457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IDENTIFY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State your name and Organization.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Identify yourself as a medical first responder.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Ask the patient if you may help him/her (obtain consent).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IMMEDIATE SOURCES  OF </a:t>
            </a:r>
            <a:b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 INFORMATION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The scene itself (observe, plan, react 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Patient (if responsive).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Relatives and by standards.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The mechanism of injury, (force that cause the injury - kinematics).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Any remarkable deformity or obvious  injury.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Any sign or characteristics of  certain types of injury or illness.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400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236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146644" y="602159"/>
            <a:ext cx="5092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42950" indent="-28575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1430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6002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20574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pPr algn="ctr"/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INITIAL ASSESSMENT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17513" y="2055674"/>
            <a:ext cx="8404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42950" indent="-28575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1430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6002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20574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“A process used to identify and treat conditions posing an immediate threat to the patient life”.</a:t>
            </a:r>
          </a:p>
        </p:txBody>
      </p:sp>
    </p:spTree>
    <p:extLst>
      <p:ext uri="{BB962C8B-B14F-4D97-AF65-F5344CB8AC3E}">
        <p14:creationId xmlns:p14="http://schemas.microsoft.com/office/powerpoint/2010/main" val="285247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1924</Words>
  <Application>Microsoft Office PowerPoint</Application>
  <PresentationFormat>On-screen Show (4:3)</PresentationFormat>
  <Paragraphs>418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Black</vt:lpstr>
      <vt:lpstr>Calibri</vt:lpstr>
      <vt:lpstr>Monotype Sorts</vt:lpstr>
      <vt:lpstr>Times New Roman</vt:lpstr>
      <vt:lpstr>Wingdings</vt:lpstr>
      <vt:lpstr>Office Theme</vt:lpstr>
      <vt:lpstr>PATIENT ASSESSMENT</vt:lpstr>
      <vt:lpstr>OBJECTIVES</vt:lpstr>
      <vt:lpstr>ASSESSMENT PLAN</vt:lpstr>
      <vt:lpstr>SCENE SIZE-UP</vt:lpstr>
      <vt:lpstr>SCENE SIZE -UP</vt:lpstr>
      <vt:lpstr>ARRIVAL ON THE SCENE</vt:lpstr>
      <vt:lpstr>IDENTIFY YOURSELF</vt:lpstr>
      <vt:lpstr>IMMEDIATE SOURCES  OF   INFORMATION</vt:lpstr>
      <vt:lpstr>PowerPoint Presentation</vt:lpstr>
      <vt:lpstr>STEPS FOR INITIAL ASSESSMENT</vt:lpstr>
      <vt:lpstr>GENERAL IMPRESSION</vt:lpstr>
      <vt:lpstr>RESPONSIVENESS</vt:lpstr>
      <vt:lpstr>ASSESS CIRCULATION (C)</vt:lpstr>
      <vt:lpstr>PowerPoint Presentation</vt:lpstr>
      <vt:lpstr>ENSURE ADEQUATE AIRWAY HOW ? </vt:lpstr>
      <vt:lpstr>PowerPoint Presentation</vt:lpstr>
      <vt:lpstr>Head -Tilt Chin - Lift</vt:lpstr>
      <vt:lpstr>PowerPoint Presentation</vt:lpstr>
      <vt:lpstr>Jaw thrust</vt:lpstr>
      <vt:lpstr>Jaw thrust</vt:lpstr>
      <vt:lpstr>VERIFY BREATHING</vt:lpstr>
      <vt:lpstr>ADEQUATE BREATHING IS CHARACTERISED BY </vt:lpstr>
      <vt:lpstr>INADEQUATE BREATHING IS CHARACTERISED BY </vt:lpstr>
      <vt:lpstr>PowerPoint Presentation</vt:lpstr>
      <vt:lpstr>PATIENT STATUS UPDATE</vt:lpstr>
      <vt:lpstr>PowerPoint Presentation</vt:lpstr>
      <vt:lpstr>PHYSICAL EXAM</vt:lpstr>
      <vt:lpstr>PRINCIPLES OF PATIENT ASSESSMENT</vt:lpstr>
      <vt:lpstr>Conducting an Exam Medical vs. Trauma Patients</vt:lpstr>
      <vt:lpstr>WHEN CONDUCTING  PHYSICAL EXAM LOOK FOR THE FOLLOWING SIGNS  OF INJURY. </vt:lpstr>
      <vt:lpstr>PHYSICAL EXAM</vt:lpstr>
      <vt:lpstr>PowerPoint Presentation</vt:lpstr>
      <vt:lpstr>EXAMINATION OF HEAD</vt:lpstr>
      <vt:lpstr>EXAMINATION OF NECK</vt:lpstr>
      <vt:lpstr>PowerPoint Presentation</vt:lpstr>
      <vt:lpstr>EXAMINATION OF THE CHEST</vt:lpstr>
      <vt:lpstr>EXAMINATION OF ABDOMEN</vt:lpstr>
      <vt:lpstr>EXAMINATION OF BACK</vt:lpstr>
      <vt:lpstr>EXAMINATION OF THE PELVIS</vt:lpstr>
      <vt:lpstr>PowerPoint Presentation</vt:lpstr>
      <vt:lpstr>PowerPoint Presentation</vt:lpstr>
      <vt:lpstr>EXAMINATION OF LOWER EXTERMITIES</vt:lpstr>
      <vt:lpstr>EXAMINATION OF UPPER EXTERMITIES</vt:lpstr>
      <vt:lpstr>MEASURING VITAL SIGNS</vt:lpstr>
      <vt:lpstr>Proper Equipment to Measure Vital Signs</vt:lpstr>
      <vt:lpstr>NORMAL  RESPIRTORY RATES</vt:lpstr>
      <vt:lpstr>ABNORMAL BREATHING CONDITION</vt:lpstr>
      <vt:lpstr>PULSE</vt:lpstr>
      <vt:lpstr>CHECK THE PULSE FOR</vt:lpstr>
      <vt:lpstr>LOCATION TO MEASURE A PULSE:</vt:lpstr>
      <vt:lpstr>PowerPoint Presentation</vt:lpstr>
      <vt:lpstr>SKIN</vt:lpstr>
      <vt:lpstr>CAPILLARY REFILL</vt:lpstr>
      <vt:lpstr>PUPILS</vt:lpstr>
      <vt:lpstr>BLOOD PRESSURE</vt:lpstr>
      <vt:lpstr>FACTOR AFFECTING THE BLOOD PRESSURE</vt:lpstr>
      <vt:lpstr>PowerPoint Presentation</vt:lpstr>
      <vt:lpstr>PATIENT HISTORY “S.A.M.P.L.E.”</vt:lpstr>
      <vt:lpstr>ONGOING ASSESSMENT</vt:lpstr>
      <vt:lpstr>ONGOING ASSESSMENT</vt:lpstr>
      <vt:lpstr>PowerPoint Presentation</vt:lpstr>
      <vt:lpstr>PowerPoint Presentation</vt:lpstr>
      <vt:lpstr>PATIENT HAND – OFF REPORT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ASSESSMENT</dc:title>
  <dc:creator>abc</dc:creator>
  <cp:lastModifiedBy>MTI MTI</cp:lastModifiedBy>
  <cp:revision>42</cp:revision>
  <dcterms:created xsi:type="dcterms:W3CDTF">2006-08-16T00:00:00Z</dcterms:created>
  <dcterms:modified xsi:type="dcterms:W3CDTF">2025-12-18T12:20:07Z</dcterms:modified>
</cp:coreProperties>
</file>