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26" r:id="rId3"/>
    <p:sldId id="328" r:id="rId4"/>
    <p:sldId id="329" r:id="rId5"/>
    <p:sldId id="330" r:id="rId6"/>
    <p:sldId id="331" r:id="rId7"/>
    <p:sldId id="333" r:id="rId8"/>
    <p:sldId id="334" r:id="rId9"/>
    <p:sldId id="268" r:id="rId10"/>
    <p:sldId id="336" r:id="rId11"/>
    <p:sldId id="337" r:id="rId12"/>
    <p:sldId id="338" r:id="rId13"/>
    <p:sldId id="340" r:id="rId14"/>
    <p:sldId id="274" r:id="rId15"/>
    <p:sldId id="341" r:id="rId16"/>
    <p:sldId id="342" r:id="rId17"/>
    <p:sldId id="385" r:id="rId18"/>
    <p:sldId id="386" r:id="rId19"/>
    <p:sldId id="387" r:id="rId20"/>
    <p:sldId id="388" r:id="rId21"/>
    <p:sldId id="345" r:id="rId22"/>
    <p:sldId id="346" r:id="rId23"/>
    <p:sldId id="347" r:id="rId24"/>
    <p:sldId id="282" r:id="rId25"/>
    <p:sldId id="348" r:id="rId26"/>
    <p:sldId id="284"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64" r:id="rId43"/>
    <p:sldId id="365" r:id="rId44"/>
    <p:sldId id="366" r:id="rId45"/>
    <p:sldId id="367" r:id="rId46"/>
    <p:sldId id="368" r:id="rId47"/>
    <p:sldId id="369" r:id="rId48"/>
    <p:sldId id="370" r:id="rId49"/>
    <p:sldId id="371" r:id="rId50"/>
    <p:sldId id="372" r:id="rId51"/>
    <p:sldId id="310" r:id="rId52"/>
    <p:sldId id="373" r:id="rId53"/>
    <p:sldId id="374" r:id="rId54"/>
    <p:sldId id="375" r:id="rId55"/>
    <p:sldId id="376" r:id="rId56"/>
    <p:sldId id="377" r:id="rId57"/>
    <p:sldId id="378" r:id="rId58"/>
    <p:sldId id="379" r:id="rId59"/>
    <p:sldId id="380" r:id="rId60"/>
    <p:sldId id="381" r:id="rId61"/>
    <p:sldId id="382" r:id="rId62"/>
    <p:sldId id="383" r:id="rId63"/>
    <p:sldId id="384" r:id="rId64"/>
    <p:sldId id="389" r:id="rId65"/>
    <p:sldId id="390" r:id="rId66"/>
    <p:sldId id="344" r:id="rId67"/>
    <p:sldId id="343"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C32432-A518-4E25-B238-8BD36EF7571B}" type="datetimeFigureOut">
              <a:rPr lang="en-US" smtClean="0"/>
              <a:pPr/>
              <a:t>12/19/2025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36E0F4-CC08-4B03-86BD-86831A8B18EB}" type="slidenum">
              <a:rPr lang="en-US" smtClean="0"/>
              <a:pPr/>
              <a:t>‹#›</a:t>
            </a:fld>
            <a:endParaRPr lang="en-US"/>
          </a:p>
        </p:txBody>
      </p:sp>
    </p:spTree>
    <p:extLst>
      <p:ext uri="{BB962C8B-B14F-4D97-AF65-F5344CB8AC3E}">
        <p14:creationId xmlns:p14="http://schemas.microsoft.com/office/powerpoint/2010/main" val="3688589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6E0F4-CC08-4B03-86BD-86831A8B18EB}" type="slidenum">
              <a:rPr lang="en-US" smtClean="0"/>
              <a:pPr/>
              <a:t>47</a:t>
            </a:fld>
            <a:endParaRPr lang="en-US"/>
          </a:p>
        </p:txBody>
      </p:sp>
    </p:spTree>
    <p:extLst>
      <p:ext uri="{BB962C8B-B14F-4D97-AF65-F5344CB8AC3E}">
        <p14:creationId xmlns:p14="http://schemas.microsoft.com/office/powerpoint/2010/main" val="19399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395">
              <a:defRPr kumimoji="1" b="1">
                <a:solidFill>
                  <a:schemeClr val="bg2"/>
                </a:solidFill>
                <a:latin typeface="Kruti Dev 040 Wide" pitchFamily="2" charset="0"/>
              </a:defRPr>
            </a:lvl1pPr>
            <a:lvl2pPr marL="703797" indent="-270691" defTabSz="938395">
              <a:defRPr kumimoji="1" b="1">
                <a:solidFill>
                  <a:schemeClr val="bg2"/>
                </a:solidFill>
                <a:latin typeface="Kruti Dev 040 Wide" pitchFamily="2" charset="0"/>
              </a:defRPr>
            </a:lvl2pPr>
            <a:lvl3pPr marL="1082764" indent="-216553" defTabSz="938395">
              <a:defRPr kumimoji="1" b="1">
                <a:solidFill>
                  <a:schemeClr val="bg2"/>
                </a:solidFill>
                <a:latin typeface="Kruti Dev 040 Wide" pitchFamily="2" charset="0"/>
              </a:defRPr>
            </a:lvl3pPr>
            <a:lvl4pPr marL="1515869" indent="-216553" defTabSz="938395">
              <a:defRPr kumimoji="1" b="1">
                <a:solidFill>
                  <a:schemeClr val="bg2"/>
                </a:solidFill>
                <a:latin typeface="Kruti Dev 040 Wide" pitchFamily="2" charset="0"/>
              </a:defRPr>
            </a:lvl4pPr>
            <a:lvl5pPr marL="1948975" indent="-216553" defTabSz="938395">
              <a:defRPr kumimoji="1" b="1">
                <a:solidFill>
                  <a:schemeClr val="bg2"/>
                </a:solidFill>
                <a:latin typeface="Kruti Dev 040 Wide" pitchFamily="2" charset="0"/>
              </a:defRPr>
            </a:lvl5pPr>
            <a:lvl6pPr marL="2382081" indent="-216553" defTabSz="938395" eaLnBrk="0" fontAlgn="base" hangingPunct="0">
              <a:spcBef>
                <a:spcPct val="0"/>
              </a:spcBef>
              <a:spcAft>
                <a:spcPct val="0"/>
              </a:spcAft>
              <a:defRPr kumimoji="1" b="1">
                <a:solidFill>
                  <a:schemeClr val="bg2"/>
                </a:solidFill>
                <a:latin typeface="Kruti Dev 040 Wide" pitchFamily="2" charset="0"/>
              </a:defRPr>
            </a:lvl6pPr>
            <a:lvl7pPr marL="2815186" indent="-216553" defTabSz="938395" eaLnBrk="0" fontAlgn="base" hangingPunct="0">
              <a:spcBef>
                <a:spcPct val="0"/>
              </a:spcBef>
              <a:spcAft>
                <a:spcPct val="0"/>
              </a:spcAft>
              <a:defRPr kumimoji="1" b="1">
                <a:solidFill>
                  <a:schemeClr val="bg2"/>
                </a:solidFill>
                <a:latin typeface="Kruti Dev 040 Wide" pitchFamily="2" charset="0"/>
              </a:defRPr>
            </a:lvl7pPr>
            <a:lvl8pPr marL="3248292" indent="-216553" defTabSz="938395" eaLnBrk="0" fontAlgn="base" hangingPunct="0">
              <a:spcBef>
                <a:spcPct val="0"/>
              </a:spcBef>
              <a:spcAft>
                <a:spcPct val="0"/>
              </a:spcAft>
              <a:defRPr kumimoji="1" b="1">
                <a:solidFill>
                  <a:schemeClr val="bg2"/>
                </a:solidFill>
                <a:latin typeface="Kruti Dev 040 Wide" pitchFamily="2" charset="0"/>
              </a:defRPr>
            </a:lvl8pPr>
            <a:lvl9pPr marL="3681397" indent="-216553" defTabSz="938395" eaLnBrk="0" fontAlgn="base" hangingPunct="0">
              <a:spcBef>
                <a:spcPct val="0"/>
              </a:spcBef>
              <a:spcAft>
                <a:spcPct val="0"/>
              </a:spcAft>
              <a:defRPr kumimoji="1" b="1">
                <a:solidFill>
                  <a:schemeClr val="bg2"/>
                </a:solidFill>
                <a:latin typeface="Kruti Dev 040 Wide" pitchFamily="2" charset="0"/>
              </a:defRPr>
            </a:lvl9pPr>
          </a:lstStyle>
          <a:p>
            <a:fld id="{74745D67-0A1F-466A-8DF2-F820A16A4FC3}" type="slidenum">
              <a:rPr kumimoji="0" lang="en-US" b="0" smtClean="0">
                <a:solidFill>
                  <a:schemeClr val="tx1"/>
                </a:solidFill>
                <a:latin typeface="Times New Roman" pitchFamily="18" charset="0"/>
              </a:rPr>
              <a:pPr/>
              <a:t>51</a:t>
            </a:fld>
            <a:endParaRPr kumimoji="0" lang="en-US" b="0">
              <a:solidFill>
                <a:schemeClr val="tx1"/>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a:extLst>
              <a:ext uri="{FF2B5EF4-FFF2-40B4-BE49-F238E27FC236}">
                <a16:creationId xmlns:a16="http://schemas.microsoft.com/office/drawing/2014/main" xmlns="" id="{ACD437F2-2687-5BEB-A91B-E126ACAB838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595186" y="22569"/>
            <a:ext cx="1548814" cy="136329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0849"/>
            <a:ext cx="7772400" cy="1977752"/>
          </a:xfrm>
        </p:spPr>
        <p:txBody>
          <a:bodyPr>
            <a:noAutofit/>
          </a:bodyPr>
          <a:lstStyle/>
          <a:p>
            <a:r>
              <a:rPr lang="hi-IN" sz="5400" b="1" dirty="0">
                <a:solidFill>
                  <a:srgbClr val="002060"/>
                </a:solidFill>
              </a:rPr>
              <a:t>रोगी आकलन</a:t>
            </a:r>
            <a:endParaRPr lang="en-US" sz="5400" b="1" dirty="0">
              <a:solidFill>
                <a:srgbClr val="002060"/>
              </a:solidFill>
            </a:endParaRPr>
          </a:p>
        </p:txBody>
      </p:sp>
      <p:sp>
        <p:nvSpPr>
          <p:cNvPr id="5" name="TextBox 2">
            <a:extLst>
              <a:ext uri="{FF2B5EF4-FFF2-40B4-BE49-F238E27FC236}">
                <a16:creationId xmlns:a16="http://schemas.microsoft.com/office/drawing/2014/main" xmlns="" id="{56E550BF-6285-AE4E-61DA-B2A75AB10A3C}"/>
              </a:ext>
            </a:extLst>
          </p:cNvPr>
          <p:cNvSpPr txBox="1"/>
          <p:nvPr/>
        </p:nvSpPr>
        <p:spPr>
          <a:xfrm>
            <a:off x="3635896" y="1052736"/>
            <a:ext cx="2160240" cy="746760"/>
          </a:xfrm>
          <a:prstGeom prst="rect">
            <a:avLst/>
          </a:prstGeom>
          <a:noFill/>
        </p:spPr>
        <p:txBody>
          <a:bodyPr wrap="square" rtlCol="0">
            <a:noAutofit/>
          </a:bodyPr>
          <a:lstStyle/>
          <a:p>
            <a:pPr algn="ctr">
              <a:lnSpc>
                <a:spcPct val="107000"/>
              </a:lnSpc>
              <a:spcAft>
                <a:spcPts val="800"/>
              </a:spcAft>
              <a:buNone/>
            </a:pPr>
            <a:r>
              <a:rPr lang="hi-IN" sz="3600" b="1" kern="12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पाठ-</a:t>
            </a:r>
            <a:r>
              <a:rPr lang="en-IN" sz="3600" b="1" kern="12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14</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p:cNvSpPr txBox="1">
            <a:spLocks/>
          </p:cNvSpPr>
          <p:nvPr/>
        </p:nvSpPr>
        <p:spPr>
          <a:xfrm>
            <a:off x="7092280" y="5589240"/>
            <a:ext cx="1527449"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fu0@QkekZ0</a:t>
            </a:r>
          </a:p>
          <a:p>
            <a:r>
              <a:rPr lang="en-US" sz="4000" b="1" dirty="0" err="1" smtClean="0">
                <a:solidFill>
                  <a:srgbClr val="002060"/>
                </a:solidFill>
                <a:latin typeface="Kruti Dev 011" pitchFamily="2" charset="0"/>
                <a:cs typeface="Arial" pitchFamily="34" charset="0"/>
              </a:rPr>
              <a:t>vksedkj</a:t>
            </a:r>
            <a:r>
              <a:rPr lang="en-US" sz="4000" b="1" dirty="0" smtClean="0">
                <a:solidFill>
                  <a:srgbClr val="002060"/>
                </a:solidFill>
                <a:latin typeface="Kruti Dev 011" pitchFamily="2" charset="0"/>
                <a:cs typeface="Arial" pitchFamily="34" charset="0"/>
              </a:rPr>
              <a:t> </a:t>
            </a:r>
            <a:r>
              <a:rPr lang="en-US" sz="4000" b="1" dirty="0" smtClean="0">
                <a:solidFill>
                  <a:srgbClr val="002060"/>
                </a:solidFill>
                <a:latin typeface="Kruti Dev 011" pitchFamily="2" charset="0"/>
                <a:cs typeface="Arial" pitchFamily="34" charset="0"/>
              </a:rPr>
              <a:t>;</a:t>
            </a:r>
            <a:r>
              <a:rPr lang="en-US" sz="4000" b="1" dirty="0" err="1" smtClean="0">
                <a:solidFill>
                  <a:srgbClr val="002060"/>
                </a:solidFill>
                <a:latin typeface="Kruti Dev 011" pitchFamily="2" charset="0"/>
                <a:cs typeface="Arial" pitchFamily="34" charset="0"/>
              </a:rPr>
              <a:t>kno</a:t>
            </a:r>
            <a:endParaRPr lang="en-US" sz="4000" b="1" dirty="0">
              <a:solidFill>
                <a:srgbClr val="002060"/>
              </a:solidFill>
              <a:latin typeface="Kruti Dev 011" pitchFamily="2" charset="0"/>
              <a:cs typeface="Arial" pitchFamily="34" charset="0"/>
            </a:endParaRPr>
          </a:p>
        </p:txBody>
      </p:sp>
    </p:spTree>
    <p:extLst>
      <p:ext uri="{BB962C8B-B14F-4D97-AF65-F5344CB8AC3E}">
        <p14:creationId xmlns:p14="http://schemas.microsoft.com/office/powerpoint/2010/main" val="2445109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cs typeface="Times New Roman" pitchFamily="18" charset="0"/>
              </a:rPr>
              <a:t>प्रारंभिक मूल्यांकन के लिए चरण</a:t>
            </a:r>
            <a:endParaRPr lang="en-US" b="1" u="sng" dirty="0">
              <a:solidFill>
                <a:srgbClr val="FF0000"/>
              </a:solidFill>
            </a:endParaRPr>
          </a:p>
        </p:txBody>
      </p:sp>
      <p:sp>
        <p:nvSpPr>
          <p:cNvPr id="3" name="Content Placeholder 2"/>
          <p:cNvSpPr>
            <a:spLocks noGrp="1"/>
          </p:cNvSpPr>
          <p:nvPr>
            <p:ph idx="1"/>
          </p:nvPr>
        </p:nvSpPr>
        <p:spPr>
          <a:xfrm>
            <a:off x="827584" y="1493837"/>
            <a:ext cx="7499176" cy="4754563"/>
          </a:xfrm>
        </p:spPr>
        <p:txBody>
          <a:bodyPr>
            <a:normAutofit lnSpcReduction="10000"/>
          </a:bodyPr>
          <a:lstStyle/>
          <a:p>
            <a:pPr>
              <a:lnSpc>
                <a:spcPct val="150000"/>
              </a:lnSpc>
            </a:pPr>
            <a:r>
              <a:rPr lang="hi-IN" dirty="0">
                <a:solidFill>
                  <a:srgbClr val="7030A0"/>
                </a:solidFill>
                <a:cs typeface="Times New Roman" pitchFamily="18" charset="0"/>
              </a:rPr>
              <a:t>सामान्य प्रभाव</a:t>
            </a:r>
          </a:p>
          <a:p>
            <a:pPr>
              <a:lnSpc>
                <a:spcPct val="150000"/>
              </a:lnSpc>
            </a:pPr>
            <a:r>
              <a:rPr lang="hi-IN" dirty="0">
                <a:solidFill>
                  <a:srgbClr val="7030A0"/>
                </a:solidFill>
                <a:cs typeface="Times New Roman" pitchFamily="18" charset="0"/>
              </a:rPr>
              <a:t>प्रतिक्रियाशीलता</a:t>
            </a:r>
          </a:p>
          <a:p>
            <a:pPr>
              <a:lnSpc>
                <a:spcPct val="150000"/>
              </a:lnSpc>
            </a:pPr>
            <a:r>
              <a:rPr lang="hi-IN" dirty="0">
                <a:solidFill>
                  <a:srgbClr val="7030A0"/>
                </a:solidFill>
                <a:cs typeface="Times New Roman" pitchFamily="18" charset="0"/>
              </a:rPr>
              <a:t>परिसंचरण (</a:t>
            </a:r>
            <a:r>
              <a:rPr lang="en-US" dirty="0">
                <a:solidFill>
                  <a:srgbClr val="7030A0"/>
                </a:solidFill>
                <a:cs typeface="Times New Roman" pitchFamily="18" charset="0"/>
              </a:rPr>
              <a:t>C)</a:t>
            </a:r>
          </a:p>
          <a:p>
            <a:pPr>
              <a:lnSpc>
                <a:spcPct val="150000"/>
              </a:lnSpc>
            </a:pPr>
            <a:r>
              <a:rPr lang="hi-IN" dirty="0">
                <a:solidFill>
                  <a:srgbClr val="7030A0"/>
                </a:solidFill>
                <a:cs typeface="Times New Roman" pitchFamily="18" charset="0"/>
              </a:rPr>
              <a:t>वायुमार्ग (</a:t>
            </a:r>
            <a:r>
              <a:rPr lang="en-US" dirty="0">
                <a:solidFill>
                  <a:srgbClr val="7030A0"/>
                </a:solidFill>
                <a:cs typeface="Times New Roman" pitchFamily="18" charset="0"/>
              </a:rPr>
              <a:t>A)</a:t>
            </a:r>
          </a:p>
          <a:p>
            <a:pPr>
              <a:lnSpc>
                <a:spcPct val="150000"/>
              </a:lnSpc>
            </a:pPr>
            <a:r>
              <a:rPr lang="hi-IN" dirty="0">
                <a:solidFill>
                  <a:srgbClr val="7030A0"/>
                </a:solidFill>
                <a:cs typeface="Times New Roman" pitchFamily="18" charset="0"/>
              </a:rPr>
              <a:t>श्वास (</a:t>
            </a:r>
            <a:r>
              <a:rPr lang="en-US" dirty="0">
                <a:solidFill>
                  <a:srgbClr val="7030A0"/>
                </a:solidFill>
                <a:cs typeface="Times New Roman" pitchFamily="18" charset="0"/>
              </a:rPr>
              <a:t>B)</a:t>
            </a:r>
          </a:p>
          <a:p>
            <a:pPr>
              <a:lnSpc>
                <a:spcPct val="150000"/>
              </a:lnSpc>
            </a:pPr>
            <a:r>
              <a:rPr lang="hi-IN" dirty="0">
                <a:solidFill>
                  <a:srgbClr val="7030A0"/>
                </a:solidFill>
                <a:cs typeface="Times New Roman" pitchFamily="18" charset="0"/>
              </a:rPr>
              <a:t>रोगी की स्थिति अद्यतन।</a:t>
            </a:r>
            <a:endParaRPr lang="en-US" dirty="0">
              <a:solidFill>
                <a:srgbClr val="FFC000"/>
              </a:solidFill>
            </a:endParaRPr>
          </a:p>
        </p:txBody>
      </p:sp>
    </p:spTree>
    <p:extLst>
      <p:ext uri="{BB962C8B-B14F-4D97-AF65-F5344CB8AC3E}">
        <p14:creationId xmlns:p14="http://schemas.microsoft.com/office/powerpoint/2010/main" val="1589571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sz="4000" b="1" u="sng" dirty="0">
                <a:solidFill>
                  <a:srgbClr val="002060"/>
                </a:solidFill>
                <a:cs typeface="Times New Roman" pitchFamily="18" charset="0"/>
              </a:rPr>
              <a:t>सामान्य प्रभाव</a:t>
            </a:r>
            <a:endParaRPr lang="en-US" sz="4000" b="1" dirty="0">
              <a:solidFill>
                <a:srgbClr val="002060"/>
              </a:solidFill>
            </a:endParaRPr>
          </a:p>
        </p:txBody>
      </p:sp>
      <p:sp>
        <p:nvSpPr>
          <p:cNvPr id="3" name="Content Placeholder 2"/>
          <p:cNvSpPr>
            <a:spLocks noGrp="1"/>
          </p:cNvSpPr>
          <p:nvPr>
            <p:ph idx="1"/>
          </p:nvPr>
        </p:nvSpPr>
        <p:spPr/>
        <p:txBody>
          <a:bodyPr/>
          <a:lstStyle/>
          <a:p>
            <a:pPr algn="just">
              <a:defRPr/>
            </a:pPr>
            <a:r>
              <a:rPr lang="hi-IN" dirty="0">
                <a:solidFill>
                  <a:srgbClr val="00B0F0"/>
                </a:solidFill>
                <a:cs typeface="Times New Roman" pitchFamily="18" charset="0"/>
              </a:rPr>
              <a:t>मुख्य शिकायत प्राप्त करें और निर्धारित करें कि स्थिति आघात या चिकित्सीय है।</a:t>
            </a:r>
          </a:p>
          <a:p>
            <a:pPr algn="just">
              <a:defRPr/>
            </a:pPr>
            <a:endParaRPr lang="hi-IN" dirty="0">
              <a:solidFill>
                <a:srgbClr val="00B0F0"/>
              </a:solidFill>
              <a:cs typeface="Times New Roman" pitchFamily="18" charset="0"/>
            </a:endParaRPr>
          </a:p>
          <a:p>
            <a:pPr algn="just">
              <a:defRPr/>
            </a:pPr>
            <a:r>
              <a:rPr lang="hi-IN" dirty="0">
                <a:solidFill>
                  <a:srgbClr val="00B0F0"/>
                </a:solidFill>
                <a:cs typeface="Times New Roman" pitchFamily="18" charset="0"/>
              </a:rPr>
              <a:t>गर्दन के आगे और पीछे के भाग की जाँच करें और यदि ग्रीवा रीढ़ की चोट संदिग्ध हो, तो ग्रीवा क्षेत्र को स्थिर करने के लिए ग्रीवा कॉलर लगाएँ।</a:t>
            </a:r>
            <a:endParaRPr lang="en-US" dirty="0"/>
          </a:p>
        </p:txBody>
      </p:sp>
    </p:spTree>
    <p:extLst>
      <p:ext uri="{BB962C8B-B14F-4D97-AF65-F5344CB8AC3E}">
        <p14:creationId xmlns:p14="http://schemas.microsoft.com/office/powerpoint/2010/main" val="1633252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hi-IN" sz="3600" b="1" u="sng" dirty="0">
                <a:solidFill>
                  <a:srgbClr val="FF0000"/>
                </a:solidFill>
                <a:cs typeface="Times New Roman" pitchFamily="18" charset="0"/>
              </a:rPr>
              <a:t>जवाबदेही</a:t>
            </a:r>
            <a:endParaRPr lang="en-US" sz="3600" b="1" u="sng" dirty="0">
              <a:solidFill>
                <a:srgbClr val="FF0000"/>
              </a:solidFill>
            </a:endParaRPr>
          </a:p>
        </p:txBody>
      </p:sp>
      <p:sp>
        <p:nvSpPr>
          <p:cNvPr id="3" name="Content Placeholder 2"/>
          <p:cNvSpPr>
            <a:spLocks noGrp="1"/>
          </p:cNvSpPr>
          <p:nvPr>
            <p:ph idx="1"/>
          </p:nvPr>
        </p:nvSpPr>
        <p:spPr>
          <a:xfrm>
            <a:off x="457200" y="1340768"/>
            <a:ext cx="8229600" cy="4525963"/>
          </a:xfrm>
        </p:spPr>
        <p:txBody>
          <a:bodyPr>
            <a:normAutofit lnSpcReduction="10000"/>
          </a:bodyPr>
          <a:lstStyle/>
          <a:p>
            <a:pPr marL="0" indent="0" algn="just">
              <a:buNone/>
              <a:defRPr/>
            </a:pPr>
            <a:r>
              <a:rPr lang="hi-IN" dirty="0">
                <a:solidFill>
                  <a:srgbClr val="FFC000"/>
                </a:solidFill>
                <a:cs typeface="Times New Roman" pitchFamily="18" charset="0"/>
              </a:rPr>
              <a:t>प्रतिक्रियाशीलता के चार स्तर (</a:t>
            </a:r>
            <a:r>
              <a:rPr lang="en-US" dirty="0">
                <a:solidFill>
                  <a:srgbClr val="FFC000"/>
                </a:solidFill>
                <a:cs typeface="Times New Roman" pitchFamily="18" charset="0"/>
              </a:rPr>
              <a:t>AVPU) </a:t>
            </a:r>
            <a:r>
              <a:rPr lang="hi-IN" dirty="0">
                <a:solidFill>
                  <a:srgbClr val="FFC000"/>
                </a:solidFill>
                <a:cs typeface="Times New Roman" pitchFamily="18" charset="0"/>
              </a:rPr>
              <a:t>होते हैं।</a:t>
            </a:r>
          </a:p>
          <a:p>
            <a:pPr marL="0" indent="0" algn="just">
              <a:buNone/>
              <a:defRPr/>
            </a:pPr>
            <a:r>
              <a:rPr lang="en-US" dirty="0">
                <a:solidFill>
                  <a:srgbClr val="FF0000"/>
                </a:solidFill>
                <a:cs typeface="Times New Roman" pitchFamily="18" charset="0"/>
              </a:rPr>
              <a:t>A=</a:t>
            </a:r>
            <a:r>
              <a:rPr lang="hi-IN" dirty="0">
                <a:solidFill>
                  <a:srgbClr val="FF0000"/>
                </a:solidFill>
                <a:cs typeface="Times New Roman" pitchFamily="18" charset="0"/>
              </a:rPr>
              <a:t>सतर्क: </a:t>
            </a:r>
            <a:r>
              <a:rPr lang="hi-IN" dirty="0">
                <a:solidFill>
                  <a:srgbClr val="FFC000"/>
                </a:solidFill>
                <a:cs typeface="Times New Roman" pitchFamily="18" charset="0"/>
              </a:rPr>
              <a:t>रोगी सतर्क, प्रतिक्रियाशील और उन्मुख होता है।</a:t>
            </a:r>
          </a:p>
          <a:p>
            <a:pPr marL="0" indent="0" algn="just">
              <a:buNone/>
              <a:defRPr/>
            </a:pPr>
            <a:r>
              <a:rPr lang="en-US" dirty="0">
                <a:solidFill>
                  <a:srgbClr val="FF0000"/>
                </a:solidFill>
                <a:cs typeface="Times New Roman" pitchFamily="18" charset="0"/>
              </a:rPr>
              <a:t>V=</a:t>
            </a:r>
            <a:r>
              <a:rPr lang="hi-IN" dirty="0">
                <a:solidFill>
                  <a:srgbClr val="FF0000"/>
                </a:solidFill>
                <a:cs typeface="Times New Roman" pitchFamily="18" charset="0"/>
              </a:rPr>
              <a:t>मौखिक</a:t>
            </a:r>
            <a:r>
              <a:rPr lang="hi-IN" dirty="0">
                <a:solidFill>
                  <a:srgbClr val="FFC000"/>
                </a:solidFill>
                <a:cs typeface="Times New Roman" pitchFamily="18" charset="0"/>
              </a:rPr>
              <a:t>: रोगी केवल तभी प्रतिक्रिया करता है जब उससे बात की जाती है।</a:t>
            </a:r>
          </a:p>
          <a:p>
            <a:pPr marL="0" indent="0" algn="just">
              <a:buNone/>
              <a:defRPr/>
            </a:pPr>
            <a:r>
              <a:rPr lang="en-US" dirty="0">
                <a:solidFill>
                  <a:srgbClr val="FF0000"/>
                </a:solidFill>
                <a:cs typeface="Times New Roman" pitchFamily="18" charset="0"/>
              </a:rPr>
              <a:t>P=</a:t>
            </a:r>
            <a:r>
              <a:rPr lang="hi-IN" dirty="0">
                <a:solidFill>
                  <a:srgbClr val="FF0000"/>
                </a:solidFill>
                <a:cs typeface="Times New Roman" pitchFamily="18" charset="0"/>
              </a:rPr>
              <a:t>दर्दनाक</a:t>
            </a:r>
            <a:r>
              <a:rPr lang="hi-IN" dirty="0">
                <a:solidFill>
                  <a:srgbClr val="FFC000"/>
                </a:solidFill>
                <a:cs typeface="Times New Roman" pitchFamily="18" charset="0"/>
              </a:rPr>
              <a:t>: रोगी केवल दर्दनाक उत्तेजना पर प्रतिक्रिया करता है।</a:t>
            </a:r>
          </a:p>
          <a:p>
            <a:pPr marL="0" indent="0" algn="just">
              <a:buNone/>
              <a:defRPr/>
            </a:pPr>
            <a:r>
              <a:rPr lang="en-US" dirty="0">
                <a:solidFill>
                  <a:srgbClr val="FF0000"/>
                </a:solidFill>
                <a:cs typeface="Times New Roman" pitchFamily="18" charset="0"/>
              </a:rPr>
              <a:t>U=</a:t>
            </a:r>
            <a:r>
              <a:rPr lang="hi-IN" dirty="0">
                <a:solidFill>
                  <a:srgbClr val="FF0000"/>
                </a:solidFill>
                <a:cs typeface="Times New Roman" pitchFamily="18" charset="0"/>
              </a:rPr>
              <a:t>अप्रतिक्रियाशील: </a:t>
            </a:r>
            <a:r>
              <a:rPr lang="hi-IN" dirty="0">
                <a:solidFill>
                  <a:srgbClr val="FFC000"/>
                </a:solidFill>
                <a:cs typeface="Times New Roman" pitchFamily="18" charset="0"/>
              </a:rPr>
              <a:t>रोगी किसी भी उत्तेजना पर प्रतिक्रिया नहीं करता। आँखें नहीं खोलता।</a:t>
            </a:r>
            <a:endParaRPr lang="en-US" dirty="0"/>
          </a:p>
        </p:txBody>
      </p:sp>
    </p:spTree>
    <p:extLst>
      <p:ext uri="{BB962C8B-B14F-4D97-AF65-F5344CB8AC3E}">
        <p14:creationId xmlns:p14="http://schemas.microsoft.com/office/powerpoint/2010/main" val="825467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sz="3600" b="1" u="sng" dirty="0">
                <a:solidFill>
                  <a:srgbClr val="FF0000"/>
                </a:solidFill>
                <a:cs typeface="Times New Roman" pitchFamily="18" charset="0"/>
              </a:rPr>
              <a:t>परिसंचरण का आकलन करें (सी)</a:t>
            </a:r>
            <a:endParaRPr lang="en-US" sz="3600" b="1" u="sng" dirty="0">
              <a:solidFill>
                <a:srgbClr val="FF0000"/>
              </a:solidFill>
            </a:endParaRPr>
          </a:p>
        </p:txBody>
      </p:sp>
      <p:sp>
        <p:nvSpPr>
          <p:cNvPr id="3" name="Content Placeholder 2"/>
          <p:cNvSpPr>
            <a:spLocks noGrp="1"/>
          </p:cNvSpPr>
          <p:nvPr>
            <p:ph idx="1"/>
          </p:nvPr>
        </p:nvSpPr>
        <p:spPr>
          <a:xfrm>
            <a:off x="827584" y="1484784"/>
            <a:ext cx="7787208" cy="4800600"/>
          </a:xfrm>
        </p:spPr>
        <p:txBody>
          <a:bodyPr>
            <a:normAutofit fontScale="77500" lnSpcReduction="20000"/>
          </a:bodyPr>
          <a:lstStyle/>
          <a:p>
            <a:pPr marL="0" indent="0">
              <a:buNone/>
              <a:defRPr/>
            </a:pPr>
            <a:r>
              <a:rPr lang="hi-IN" sz="3500" dirty="0">
                <a:solidFill>
                  <a:srgbClr val="002060"/>
                </a:solidFill>
                <a:cs typeface="Times New Roman" pitchFamily="18" charset="0"/>
              </a:rPr>
              <a:t>प्रतिक्रियात्मक रोगी:</a:t>
            </a:r>
          </a:p>
          <a:p>
            <a:pPr marL="0" indent="0">
              <a:buNone/>
              <a:defRPr/>
            </a:pPr>
            <a:r>
              <a:rPr lang="hi-IN" sz="3500" dirty="0">
                <a:solidFill>
                  <a:srgbClr val="002060"/>
                </a:solidFill>
                <a:cs typeface="Times New Roman" pitchFamily="18" charset="0"/>
              </a:rPr>
              <a:t>वयस्क रोगी के लिए रेडियल नाड़ी।</a:t>
            </a:r>
          </a:p>
          <a:p>
            <a:pPr marL="0" indent="0">
              <a:buNone/>
              <a:defRPr/>
            </a:pPr>
            <a:endParaRPr lang="hi-IN" sz="3500" dirty="0">
              <a:solidFill>
                <a:srgbClr val="002060"/>
              </a:solidFill>
              <a:cs typeface="Times New Roman" pitchFamily="18" charset="0"/>
            </a:endParaRPr>
          </a:p>
          <a:p>
            <a:pPr marL="0" indent="0">
              <a:buNone/>
              <a:defRPr/>
            </a:pPr>
            <a:r>
              <a:rPr lang="hi-IN" sz="3500" dirty="0">
                <a:solidFill>
                  <a:srgbClr val="002060"/>
                </a:solidFill>
                <a:cs typeface="Times New Roman" pitchFamily="18" charset="0"/>
              </a:rPr>
              <a:t>शिशु के लिए ब्रेकियल नाड़ी।</a:t>
            </a:r>
          </a:p>
          <a:p>
            <a:pPr marL="0" indent="0">
              <a:buNone/>
              <a:defRPr/>
            </a:pPr>
            <a:endParaRPr lang="hi-IN" sz="3500" dirty="0">
              <a:solidFill>
                <a:srgbClr val="002060"/>
              </a:solidFill>
              <a:cs typeface="Times New Roman" pitchFamily="18" charset="0"/>
            </a:endParaRPr>
          </a:p>
          <a:p>
            <a:pPr marL="0" indent="0">
              <a:buNone/>
              <a:defRPr/>
            </a:pPr>
            <a:r>
              <a:rPr lang="hi-IN" sz="3500" dirty="0">
                <a:solidFill>
                  <a:srgbClr val="002060"/>
                </a:solidFill>
                <a:cs typeface="Times New Roman" pitchFamily="18" charset="0"/>
              </a:rPr>
              <a:t>प्रतिक्रियात्मक रोगी:</a:t>
            </a:r>
          </a:p>
          <a:p>
            <a:pPr marL="0" indent="0">
              <a:buNone/>
              <a:defRPr/>
            </a:pPr>
            <a:r>
              <a:rPr lang="hi-IN" sz="3500" dirty="0">
                <a:solidFill>
                  <a:srgbClr val="002060"/>
                </a:solidFill>
                <a:cs typeface="Times New Roman" pitchFamily="18" charset="0"/>
              </a:rPr>
              <a:t>वयस्क रोगी के लिए कैरोटिड नाड़ी।</a:t>
            </a:r>
          </a:p>
          <a:p>
            <a:pPr marL="0" indent="0">
              <a:buNone/>
              <a:defRPr/>
            </a:pPr>
            <a:endParaRPr lang="hi-IN" sz="3500" dirty="0">
              <a:solidFill>
                <a:srgbClr val="002060"/>
              </a:solidFill>
              <a:cs typeface="Times New Roman" pitchFamily="18" charset="0"/>
            </a:endParaRPr>
          </a:p>
          <a:p>
            <a:pPr marL="0" indent="0">
              <a:buNone/>
              <a:defRPr/>
            </a:pPr>
            <a:r>
              <a:rPr lang="hi-IN" sz="3500" dirty="0">
                <a:solidFill>
                  <a:srgbClr val="002060"/>
                </a:solidFill>
                <a:cs typeface="Times New Roman" pitchFamily="18" charset="0"/>
              </a:rPr>
              <a:t>बच्चों के लिए कैरोटिड/फीमोरल नाड़ी।</a:t>
            </a:r>
          </a:p>
          <a:p>
            <a:pPr marL="0" indent="0">
              <a:buNone/>
              <a:defRPr/>
            </a:pPr>
            <a:endParaRPr lang="hi-IN" sz="3500" dirty="0">
              <a:solidFill>
                <a:srgbClr val="002060"/>
              </a:solidFill>
              <a:cs typeface="Times New Roman" pitchFamily="18" charset="0"/>
            </a:endParaRPr>
          </a:p>
          <a:p>
            <a:pPr marL="0" indent="0">
              <a:buNone/>
              <a:defRPr/>
            </a:pPr>
            <a:r>
              <a:rPr lang="hi-IN" sz="3500" dirty="0">
                <a:solidFill>
                  <a:srgbClr val="002060"/>
                </a:solidFill>
                <a:cs typeface="Times New Roman" pitchFamily="18" charset="0"/>
              </a:rPr>
              <a:t>शिशुओं के लिए ब्रेकियल नाड़ी।</a:t>
            </a:r>
            <a:endParaRPr lang="en-US" dirty="0"/>
          </a:p>
        </p:txBody>
      </p:sp>
    </p:spTree>
    <p:extLst>
      <p:ext uri="{BB962C8B-B14F-4D97-AF65-F5344CB8AC3E}">
        <p14:creationId xmlns:p14="http://schemas.microsoft.com/office/powerpoint/2010/main" val="3591053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quarter" idx="10"/>
          </p:nvPr>
        </p:nvSpPr>
        <p:spPr/>
        <p:txBody>
          <a:bodyPr/>
          <a:lstStyle/>
          <a:p>
            <a:pPr>
              <a:defRPr/>
            </a:pPr>
            <a:r>
              <a:rPr lang="en-GB"/>
              <a:t>Rev. June 2006</a:t>
            </a:r>
          </a:p>
        </p:txBody>
      </p:sp>
      <p:sp>
        <p:nvSpPr>
          <p:cNvPr id="26627" name="Footer Placeholder 2"/>
          <p:cNvSpPr>
            <a:spLocks noGrp="1"/>
          </p:cNvSpPr>
          <p:nvPr>
            <p:ph type="ftr" sz="quarter" idx="11"/>
          </p:nvPr>
        </p:nvSpPr>
        <p:spPr/>
        <p:txBody>
          <a:bodyPr/>
          <a:lstStyle/>
          <a:p>
            <a:pPr>
              <a:defRPr/>
            </a:pPr>
            <a:r>
              <a:rPr lang="en-GB"/>
              <a:t>Patient Assessment physical exam</a:t>
            </a:r>
          </a:p>
        </p:txBody>
      </p:sp>
      <p:sp>
        <p:nvSpPr>
          <p:cNvPr id="26628" name="Slide Number Placeholder 3"/>
          <p:cNvSpPr>
            <a:spLocks noGrp="1"/>
          </p:cNvSpPr>
          <p:nvPr>
            <p:ph type="sldNum" sz="quarter" idx="12"/>
          </p:nvPr>
        </p:nvSpPr>
        <p:spPr/>
        <p:txBody>
          <a:bodyPr/>
          <a:lstStyle/>
          <a:p>
            <a:pPr>
              <a:defRPr/>
            </a:pPr>
            <a:r>
              <a:rPr lang="en-GB"/>
              <a:t>TR 2-1</a:t>
            </a:r>
          </a:p>
        </p:txBody>
      </p:sp>
      <p:pic>
        <p:nvPicPr>
          <p:cNvPr id="7" name="Picture 2" descr="C:\Documents and Settings\Administrator\Desktop\L-7 PICTURES\Z\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7675"/>
            <a:ext cx="9144000" cy="52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90613" y="111125"/>
            <a:ext cx="6697662" cy="1323439"/>
          </a:xfrm>
          <a:prstGeom prst="rect">
            <a:avLst/>
          </a:prstGeom>
          <a:noFill/>
        </p:spPr>
        <p:txBody>
          <a:bodyPr>
            <a:spAutoFit/>
          </a:bodyPr>
          <a:lstStyle/>
          <a:p>
            <a:pPr algn="ctr">
              <a:defRPr/>
            </a:pPr>
            <a:r>
              <a:rPr lang="hi-IN" sz="4000" b="1" dirty="0">
                <a:solidFill>
                  <a:srgbClr val="C00000"/>
                </a:solidFill>
                <a:effectLst>
                  <a:outerShdw blurRad="38100" dist="38100" dir="2700000" algn="tl">
                    <a:srgbClr val="000000">
                      <a:alpha val="43137"/>
                    </a:srgbClr>
                  </a:outerShdw>
                </a:effectLst>
                <a:latin typeface="+mj-lt"/>
                <a:cs typeface="Times New Roman" pitchFamily="18" charset="0"/>
              </a:rPr>
              <a:t>यदि नाड़ी अनुपस्थित हो, तो तुरंत सीपीआर शुरू करें</a:t>
            </a:r>
            <a:endParaRPr lang="en-US" sz="4000" b="1" dirty="0">
              <a:solidFill>
                <a:srgbClr val="C0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62560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pPr>
              <a:lnSpc>
                <a:spcPct val="150000"/>
              </a:lnSpc>
              <a:defRPr/>
            </a:pPr>
            <a:r>
              <a:rPr lang="hi-IN" b="1" u="sng" dirty="0">
                <a:solidFill>
                  <a:srgbClr val="FF0000"/>
                </a:solidFill>
              </a:rPr>
              <a:t>पर्याप्त वायुमार्ग सुनिश्चित करें</a:t>
            </a:r>
            <a:r>
              <a:rPr lang="en-US" b="1" dirty="0">
                <a:solidFill>
                  <a:srgbClr val="FF0000"/>
                </a:solidFill>
              </a:rPr>
              <a:t>?</a:t>
            </a:r>
            <a:r>
              <a:rPr lang="en-US" sz="4000" dirty="0">
                <a:solidFill>
                  <a:srgbClr val="C00000"/>
                </a:solidFill>
              </a:rPr>
              <a:t/>
            </a:r>
            <a:br>
              <a:rPr lang="en-US" sz="4000" dirty="0">
                <a:solidFill>
                  <a:srgbClr val="C00000"/>
                </a:solidFill>
              </a:rPr>
            </a:br>
            <a:endParaRPr lang="en-US" dirty="0"/>
          </a:p>
        </p:txBody>
      </p:sp>
      <p:sp>
        <p:nvSpPr>
          <p:cNvPr id="3" name="Content Placeholder 2"/>
          <p:cNvSpPr>
            <a:spLocks noGrp="1"/>
          </p:cNvSpPr>
          <p:nvPr>
            <p:ph idx="1"/>
          </p:nvPr>
        </p:nvSpPr>
        <p:spPr>
          <a:xfrm>
            <a:off x="457200" y="2209800"/>
            <a:ext cx="8229600" cy="4343400"/>
          </a:xfrm>
        </p:spPr>
        <p:txBody>
          <a:bodyPr/>
          <a:lstStyle/>
          <a:p>
            <a:pPr marL="0" indent="0" algn="ctr">
              <a:buNone/>
              <a:defRPr/>
            </a:pPr>
            <a:r>
              <a:rPr lang="hi-IN" dirty="0"/>
              <a:t>यह रोगी की प्रतिक्रिया पर निर्भर करता है।</a:t>
            </a:r>
          </a:p>
          <a:p>
            <a:pPr marL="0" indent="0" algn="ctr">
              <a:buNone/>
              <a:defRPr/>
            </a:pPr>
            <a:endParaRPr lang="hi-IN" dirty="0"/>
          </a:p>
          <a:p>
            <a:pPr marL="0" indent="0" algn="ctr">
              <a:buNone/>
              <a:defRPr/>
            </a:pPr>
            <a:r>
              <a:rPr lang="hi-IN" b="1" dirty="0">
                <a:solidFill>
                  <a:srgbClr val="FF0000"/>
                </a:solidFill>
              </a:rPr>
              <a:t>प्रतिक्रियात्मक रोगी: </a:t>
            </a:r>
            <a:r>
              <a:rPr lang="hi-IN" dirty="0"/>
              <a:t>यदि रोगी स्पष्ट रूप से बोल सकता है, तो इसका मतलब है कि उसकी श्वासनली साफ़ है। गुड़गुड़ाहट या इसी तरह की आवाज़ श्वासनली में रुकावट का संकेत हो सकती है।</a:t>
            </a:r>
            <a:endParaRPr lang="en-US" dirty="0"/>
          </a:p>
        </p:txBody>
      </p:sp>
    </p:spTree>
    <p:extLst>
      <p:ext uri="{BB962C8B-B14F-4D97-AF65-F5344CB8AC3E}">
        <p14:creationId xmlns:p14="http://schemas.microsoft.com/office/powerpoint/2010/main" val="4012890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458200" cy="5211763"/>
          </a:xfrm>
        </p:spPr>
        <p:txBody>
          <a:bodyPr>
            <a:normAutofit/>
          </a:bodyPr>
          <a:lstStyle/>
          <a:p>
            <a:pPr marL="0" indent="0">
              <a:buNone/>
              <a:defRPr/>
            </a:pPr>
            <a:r>
              <a:rPr lang="hi-IN" b="1" u="sng" dirty="0">
                <a:solidFill>
                  <a:srgbClr val="002060"/>
                </a:solidFill>
              </a:rPr>
              <a:t>अनुत्तरदायी रोगी: यदि रोगी अनुत्तरदायी है तो आपको वायुमार्ग खोलना होगा।</a:t>
            </a:r>
            <a:endParaRPr lang="en-US" sz="1600" dirty="0"/>
          </a:p>
          <a:p>
            <a:pPr algn="just">
              <a:defRPr/>
            </a:pPr>
            <a:r>
              <a:rPr lang="hi-IN" dirty="0"/>
              <a:t>अनुत्तरदायी रोगी के वायुमार्ग को खोलने के लिए दो विधियों का उपयोग किया जाता है।</a:t>
            </a:r>
            <a:endParaRPr lang="en-US" dirty="0"/>
          </a:p>
          <a:p>
            <a:pPr lvl="1" algn="just">
              <a:buFont typeface="Wingdings" pitchFamily="2" charset="2"/>
              <a:buChar char="q"/>
              <a:defRPr/>
            </a:pPr>
            <a:r>
              <a:rPr lang="hi-IN" sz="3200" dirty="0"/>
              <a:t>सिर झुकाने/ठोड़ी उठाने की विधि (चिकित्सा रोगी के लिए)।</a:t>
            </a:r>
          </a:p>
          <a:p>
            <a:pPr lvl="1" algn="just">
              <a:buFont typeface="Wingdings" pitchFamily="2" charset="2"/>
              <a:buChar char="q"/>
              <a:defRPr/>
            </a:pPr>
            <a:endParaRPr lang="hi-IN" sz="3200" dirty="0"/>
          </a:p>
          <a:p>
            <a:pPr lvl="1" algn="just">
              <a:buFont typeface="Wingdings" pitchFamily="2" charset="2"/>
              <a:buChar char="q"/>
              <a:defRPr/>
            </a:pPr>
            <a:r>
              <a:rPr lang="hi-IN" sz="3200" dirty="0"/>
              <a:t>जबड़ा धकेलने की विधि (आघात रोगी के लिए)।</a:t>
            </a:r>
            <a:endParaRPr lang="en-US" dirty="0"/>
          </a:p>
        </p:txBody>
      </p:sp>
    </p:spTree>
    <p:extLst>
      <p:ext uri="{BB962C8B-B14F-4D97-AF65-F5344CB8AC3E}">
        <p14:creationId xmlns:p14="http://schemas.microsoft.com/office/powerpoint/2010/main" val="3841970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6200"/>
            <a:ext cx="8229600" cy="1139825"/>
          </a:xfrm>
        </p:spPr>
        <p:txBody>
          <a:bodyPr>
            <a:normAutofit/>
          </a:bodyPr>
          <a:lstStyle/>
          <a:p>
            <a:r>
              <a:rPr lang="hi-IN" sz="4000" dirty="0">
                <a:solidFill>
                  <a:srgbClr val="FF0000"/>
                </a:solidFill>
              </a:rPr>
              <a:t>सिर झुकाने/ठोड़ी उठाने की विधि</a:t>
            </a:r>
            <a:endParaRPr lang="en-US" sz="4000" b="1" u="sng" dirty="0">
              <a:solidFill>
                <a:srgbClr val="FF0000"/>
              </a:solidFill>
            </a:endParaRPr>
          </a:p>
        </p:txBody>
      </p:sp>
      <p:pic>
        <p:nvPicPr>
          <p:cNvPr id="17411" name="Picture 3" descr="HTILT glo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124744"/>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68275" y="6477000"/>
            <a:ext cx="1243289" cy="369332"/>
          </a:xfrm>
          <a:prstGeom prst="rect">
            <a:avLst/>
          </a:prstGeom>
          <a:noFill/>
          <a:ln w="9525">
            <a:noFill/>
            <a:miter lim="800000"/>
            <a:headEnd/>
            <a:tailEnd/>
          </a:ln>
        </p:spPr>
        <p:txBody>
          <a:bodyPr wrap="none">
            <a:spAutoFit/>
          </a:bodyPr>
          <a:lstStyle/>
          <a:p>
            <a:r>
              <a:rPr lang="en-US" sz="1400" dirty="0" err="1"/>
              <a:t>P.Page</a:t>
            </a:r>
            <a:r>
              <a:rPr lang="en-US" sz="1400" dirty="0"/>
              <a:t> No-7-4</a:t>
            </a:r>
            <a:r>
              <a:rPr lang="en-US" dirty="0"/>
              <a:t>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8121650" y="6477000"/>
            <a:ext cx="846707" cy="369332"/>
          </a:xfrm>
          <a:prstGeom prst="rect">
            <a:avLst/>
          </a:prstGeom>
          <a:noFill/>
          <a:ln w="9525">
            <a:noFill/>
            <a:miter lim="800000"/>
            <a:headEnd/>
            <a:tailEnd/>
          </a:ln>
        </p:spPr>
        <p:txBody>
          <a:bodyPr wrap="none">
            <a:spAutoFit/>
          </a:bodyPr>
          <a:lstStyle/>
          <a:p>
            <a:r>
              <a:rPr lang="en-US" sz="1400" dirty="0"/>
              <a:t>TR- 7-16</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0222666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Administrator\Desktop\L-7 PICTURES\c.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33400" y="0"/>
            <a:ext cx="8077200" cy="6400800"/>
          </a:xfrm>
          <a:noFill/>
        </p:spPr>
      </p:pic>
      <p:sp>
        <p:nvSpPr>
          <p:cNvPr id="3" name="TextBox 3"/>
          <p:cNvSpPr txBox="1">
            <a:spLocks noChangeArrowheads="1"/>
          </p:cNvSpPr>
          <p:nvPr/>
        </p:nvSpPr>
        <p:spPr bwMode="auto">
          <a:xfrm>
            <a:off x="168275" y="6477000"/>
            <a:ext cx="1283365" cy="369332"/>
          </a:xfrm>
          <a:prstGeom prst="rect">
            <a:avLst/>
          </a:prstGeom>
          <a:noFill/>
          <a:ln w="9525">
            <a:noFill/>
            <a:miter lim="800000"/>
            <a:headEnd/>
            <a:tailEnd/>
          </a:ln>
        </p:spPr>
        <p:txBody>
          <a:bodyPr wrap="none">
            <a:spAutoFit/>
          </a:bodyPr>
          <a:lstStyle/>
          <a:p>
            <a:r>
              <a:rPr lang="en-US" sz="1400" dirty="0"/>
              <a:t>P. Page No-7-5</a:t>
            </a:r>
            <a:r>
              <a:rPr lang="en-US" dirty="0"/>
              <a:t> </a:t>
            </a: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5" name="TextBox 5"/>
          <p:cNvSpPr txBox="1">
            <a:spLocks noChangeArrowheads="1"/>
          </p:cNvSpPr>
          <p:nvPr/>
        </p:nvSpPr>
        <p:spPr bwMode="auto">
          <a:xfrm>
            <a:off x="8121650" y="6477000"/>
            <a:ext cx="846707" cy="369332"/>
          </a:xfrm>
          <a:prstGeom prst="rect">
            <a:avLst/>
          </a:prstGeom>
          <a:noFill/>
          <a:ln w="9525">
            <a:noFill/>
            <a:miter lim="800000"/>
            <a:headEnd/>
            <a:tailEnd/>
          </a:ln>
        </p:spPr>
        <p:txBody>
          <a:bodyPr wrap="none">
            <a:spAutoFit/>
          </a:bodyPr>
          <a:lstStyle/>
          <a:p>
            <a:r>
              <a:rPr lang="en-US" sz="1400" dirty="0"/>
              <a:t>TR- 7-18</a:t>
            </a:r>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235659961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39825"/>
          </a:xfrm>
        </p:spPr>
        <p:txBody>
          <a:bodyPr>
            <a:normAutofit/>
          </a:bodyPr>
          <a:lstStyle/>
          <a:p>
            <a:r>
              <a:rPr lang="hi-IN" sz="4000" b="1" dirty="0">
                <a:solidFill>
                  <a:srgbClr val="FF0000"/>
                </a:solidFill>
              </a:rPr>
              <a:t>जबड़ा धकेलने की विधि</a:t>
            </a:r>
            <a:endParaRPr lang="en-US" sz="4000" b="1" u="sng" dirty="0">
              <a:solidFill>
                <a:srgbClr val="FF0000"/>
              </a:solidFill>
            </a:endParaRPr>
          </a:p>
        </p:txBody>
      </p:sp>
      <p:pic>
        <p:nvPicPr>
          <p:cNvPr id="23555" name="Picture 3" descr="E4050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43000"/>
            <a:ext cx="8458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68275" y="6477000"/>
            <a:ext cx="1243289" cy="369332"/>
          </a:xfrm>
          <a:prstGeom prst="rect">
            <a:avLst/>
          </a:prstGeom>
          <a:noFill/>
          <a:ln w="9525">
            <a:noFill/>
            <a:miter lim="800000"/>
            <a:headEnd/>
            <a:tailEnd/>
          </a:ln>
        </p:spPr>
        <p:txBody>
          <a:bodyPr wrap="none">
            <a:spAutoFit/>
          </a:bodyPr>
          <a:lstStyle/>
          <a:p>
            <a:r>
              <a:rPr lang="en-US" sz="1400" dirty="0" err="1"/>
              <a:t>P.Page</a:t>
            </a:r>
            <a:r>
              <a:rPr lang="en-US" sz="1400" dirty="0"/>
              <a:t> No-7-6</a:t>
            </a:r>
            <a:r>
              <a:rPr lang="en-US" dirty="0"/>
              <a:t> </a:t>
            </a:r>
          </a:p>
        </p:txBody>
      </p:sp>
      <p:sp>
        <p:nvSpPr>
          <p:cNvPr id="6" name="TextBox 5"/>
          <p:cNvSpPr txBox="1">
            <a:spLocks noChangeArrowheads="1"/>
          </p:cNvSpPr>
          <p:nvPr/>
        </p:nvSpPr>
        <p:spPr bwMode="auto">
          <a:xfrm>
            <a:off x="8121650" y="6477000"/>
            <a:ext cx="846707" cy="369332"/>
          </a:xfrm>
          <a:prstGeom prst="rect">
            <a:avLst/>
          </a:prstGeom>
          <a:noFill/>
          <a:ln w="9525">
            <a:noFill/>
            <a:miter lim="800000"/>
            <a:headEnd/>
            <a:tailEnd/>
          </a:ln>
        </p:spPr>
        <p:txBody>
          <a:bodyPr wrap="none">
            <a:spAutoFit/>
          </a:bodyPr>
          <a:lstStyle/>
          <a:p>
            <a:r>
              <a:rPr lang="en-US" sz="1400" dirty="0"/>
              <a:t>TR- 7-23</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0147448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sz="4000" b="1" u="sng" dirty="0">
                <a:solidFill>
                  <a:srgbClr val="FF0000"/>
                </a:solidFill>
                <a:cs typeface="Times New Roman" pitchFamily="18" charset="0"/>
              </a:rPr>
              <a:t>उद्देश्य</a:t>
            </a:r>
            <a:endParaRPr lang="en-US" sz="4000" b="1" u="sng" dirty="0">
              <a:solidFill>
                <a:srgbClr val="FF0000"/>
              </a:solidFill>
            </a:endParaRPr>
          </a:p>
        </p:txBody>
      </p:sp>
      <p:sp>
        <p:nvSpPr>
          <p:cNvPr id="3" name="Content Placeholder 2"/>
          <p:cNvSpPr>
            <a:spLocks noGrp="1"/>
          </p:cNvSpPr>
          <p:nvPr>
            <p:ph idx="1"/>
          </p:nvPr>
        </p:nvSpPr>
        <p:spPr>
          <a:xfrm>
            <a:off x="457200" y="1556792"/>
            <a:ext cx="8229600" cy="4525963"/>
          </a:xfrm>
        </p:spPr>
        <p:txBody>
          <a:bodyPr>
            <a:normAutofit/>
          </a:bodyPr>
          <a:lstStyle/>
          <a:p>
            <a:pPr algn="just"/>
            <a:r>
              <a:rPr lang="hi-IN" dirty="0">
                <a:solidFill>
                  <a:srgbClr val="002060"/>
                </a:solidFill>
                <a:cs typeface="Times New Roman" pitchFamily="18" charset="0"/>
              </a:rPr>
              <a:t>उन पाँच सामान्य प्रक्रियाओं की सूची बनाएँ जिन्हें एक चिकित्सा प्रथम प्रतिक्रियाकर्ता को घटनास्थल पर पहुँचने पर पूरा करना चाहिए।</a:t>
            </a:r>
          </a:p>
          <a:p>
            <a:pPr algn="just"/>
            <a:r>
              <a:rPr lang="hi-IN" dirty="0">
                <a:solidFill>
                  <a:srgbClr val="002060"/>
                </a:solidFill>
                <a:cs typeface="Times New Roman" pitchFamily="18" charset="0"/>
              </a:rPr>
              <a:t>रोगी मूल्यांकन योजना के छह चरणों की सूची बनाएँ।</a:t>
            </a:r>
          </a:p>
          <a:p>
            <a:pPr algn="just"/>
            <a:r>
              <a:rPr lang="hi-IN" dirty="0">
                <a:solidFill>
                  <a:srgbClr val="002060"/>
                </a:solidFill>
                <a:cs typeface="Times New Roman" pitchFamily="18" charset="0"/>
              </a:rPr>
              <a:t>प्रारंभिक मूल्यांकन के छह चरणों की सूची बनाएँ।</a:t>
            </a:r>
          </a:p>
          <a:p>
            <a:pPr algn="just"/>
            <a:r>
              <a:rPr lang="hi-IN" dirty="0">
                <a:solidFill>
                  <a:srgbClr val="002060"/>
                </a:solidFill>
                <a:cs typeface="Times New Roman" pitchFamily="18" charset="0"/>
              </a:rPr>
              <a:t>इस पाठ में परिभाषित पूर्ण शारीरिक परीक्षण का प्रदर्शन करें।</a:t>
            </a:r>
            <a:endParaRPr lang="en-US" dirty="0">
              <a:cs typeface="Times New Roman" pitchFamily="18" charset="0"/>
            </a:endParaRPr>
          </a:p>
        </p:txBody>
      </p:sp>
    </p:spTree>
    <p:extLst>
      <p:ext uri="{BB962C8B-B14F-4D97-AF65-F5344CB8AC3E}">
        <p14:creationId xmlns:p14="http://schemas.microsoft.com/office/powerpoint/2010/main" val="2406754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139825"/>
          </a:xfrm>
        </p:spPr>
        <p:txBody>
          <a:bodyPr>
            <a:normAutofit/>
          </a:bodyPr>
          <a:lstStyle/>
          <a:p>
            <a:r>
              <a:rPr lang="hi-IN" sz="4000" b="1" dirty="0">
                <a:solidFill>
                  <a:srgbClr val="FF0000"/>
                </a:solidFill>
              </a:rPr>
              <a:t>जबड़ा धकेलने की विधि</a:t>
            </a:r>
            <a:endParaRPr lang="en-US" sz="4000" b="1" u="sng" dirty="0">
              <a:solidFill>
                <a:srgbClr val="FF0000"/>
              </a:solidFill>
            </a:endParaRPr>
          </a:p>
        </p:txBody>
      </p:sp>
      <p:pic>
        <p:nvPicPr>
          <p:cNvPr id="24579" name="Picture 3" descr="E4050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14400"/>
            <a:ext cx="8305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68275" y="6477000"/>
            <a:ext cx="1243289" cy="369332"/>
          </a:xfrm>
          <a:prstGeom prst="rect">
            <a:avLst/>
          </a:prstGeom>
          <a:noFill/>
          <a:ln w="9525">
            <a:noFill/>
            <a:miter lim="800000"/>
            <a:headEnd/>
            <a:tailEnd/>
          </a:ln>
        </p:spPr>
        <p:txBody>
          <a:bodyPr wrap="none">
            <a:spAutoFit/>
          </a:bodyPr>
          <a:lstStyle/>
          <a:p>
            <a:r>
              <a:rPr lang="en-US" sz="1400" dirty="0" err="1"/>
              <a:t>P.Page</a:t>
            </a:r>
            <a:r>
              <a:rPr lang="en-US" sz="1400" dirty="0"/>
              <a:t> No-7-6</a:t>
            </a:r>
            <a:r>
              <a:rPr lang="en-US" dirty="0"/>
              <a:t>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8121650" y="6477000"/>
            <a:ext cx="846707" cy="369332"/>
          </a:xfrm>
          <a:prstGeom prst="rect">
            <a:avLst/>
          </a:prstGeom>
          <a:noFill/>
          <a:ln w="9525">
            <a:noFill/>
            <a:miter lim="800000"/>
            <a:headEnd/>
            <a:tailEnd/>
          </a:ln>
        </p:spPr>
        <p:txBody>
          <a:bodyPr wrap="none">
            <a:spAutoFit/>
          </a:bodyPr>
          <a:lstStyle/>
          <a:p>
            <a:r>
              <a:rPr lang="en-US" sz="1400" dirty="0"/>
              <a:t>TR- 7-24</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03094600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hi-IN" sz="4000" b="1" u="sng" dirty="0">
                <a:solidFill>
                  <a:srgbClr val="FF0000"/>
                </a:solidFill>
              </a:rPr>
              <a:t>श्वास की पुष्टि करें</a:t>
            </a:r>
            <a:endParaRPr lang="en-US" sz="4000" b="1" u="sng"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hi-IN" dirty="0">
                <a:solidFill>
                  <a:srgbClr val="0070C0"/>
                </a:solidFill>
              </a:rPr>
              <a:t>एल.एल.एफ. विधि का उपयोग श्वास की पुष्टि के लिए किया जाता है।</a:t>
            </a:r>
            <a:endParaRPr lang="en-US" dirty="0">
              <a:solidFill>
                <a:srgbClr val="0070C0"/>
              </a:solidFill>
            </a:endParaRPr>
          </a:p>
          <a:p>
            <a:pPr marL="0" indent="0">
              <a:buNone/>
            </a:pPr>
            <a:endParaRPr lang="en-US" dirty="0"/>
          </a:p>
          <a:p>
            <a:r>
              <a:rPr lang="en-US" dirty="0">
                <a:solidFill>
                  <a:srgbClr val="FFC000"/>
                </a:solidFill>
              </a:rPr>
              <a:t>L - </a:t>
            </a:r>
            <a:r>
              <a:rPr lang="hi-IN" dirty="0">
                <a:solidFill>
                  <a:srgbClr val="FFC000"/>
                </a:solidFill>
              </a:rPr>
              <a:t>छाती के पूरी तरह से ऊपर-नीचे होने पर ध्यान दें।</a:t>
            </a:r>
          </a:p>
          <a:p>
            <a:endParaRPr lang="hi-IN" dirty="0">
              <a:solidFill>
                <a:srgbClr val="FFC000"/>
              </a:solidFill>
            </a:endParaRPr>
          </a:p>
          <a:p>
            <a:r>
              <a:rPr lang="en-US" dirty="0">
                <a:solidFill>
                  <a:srgbClr val="FFC000"/>
                </a:solidFill>
              </a:rPr>
              <a:t>L - </a:t>
            </a:r>
            <a:r>
              <a:rPr lang="hi-IN" dirty="0">
                <a:solidFill>
                  <a:srgbClr val="FFC000"/>
                </a:solidFill>
              </a:rPr>
              <a:t>साँस लेने की आवाज़ सुनें।</a:t>
            </a:r>
          </a:p>
          <a:p>
            <a:endParaRPr lang="hi-IN" dirty="0">
              <a:solidFill>
                <a:srgbClr val="FFC000"/>
              </a:solidFill>
            </a:endParaRPr>
          </a:p>
          <a:p>
            <a:r>
              <a:rPr lang="en-US" dirty="0">
                <a:solidFill>
                  <a:srgbClr val="FFC000"/>
                </a:solidFill>
              </a:rPr>
              <a:t>F - </a:t>
            </a:r>
            <a:r>
              <a:rPr lang="hi-IN" dirty="0">
                <a:solidFill>
                  <a:srgbClr val="FFC000"/>
                </a:solidFill>
              </a:rPr>
              <a:t>अपने गाल पर साँस छोड़ी हुई हवा को महसूस करें।</a:t>
            </a:r>
            <a:endParaRPr lang="en-US" dirty="0"/>
          </a:p>
        </p:txBody>
      </p:sp>
    </p:spTree>
    <p:extLst>
      <p:ext uri="{BB962C8B-B14F-4D97-AF65-F5344CB8AC3E}">
        <p14:creationId xmlns:p14="http://schemas.microsoft.com/office/powerpoint/2010/main" val="3475338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hi-IN" sz="4000" b="1" u="sng" dirty="0">
                <a:solidFill>
                  <a:srgbClr val="FF0000"/>
                </a:solidFill>
              </a:rPr>
              <a:t>पर्याप्त श्वास लेने की विशेषता है</a:t>
            </a:r>
            <a:r>
              <a:rPr lang="en-US" sz="4000" b="1" u="sng" dirty="0">
                <a:solidFill>
                  <a:srgbClr val="FF0000"/>
                </a:solidFill>
              </a:rPr>
              <a:t> </a:t>
            </a:r>
          </a:p>
        </p:txBody>
      </p:sp>
      <p:sp>
        <p:nvSpPr>
          <p:cNvPr id="3" name="Content Placeholder 2"/>
          <p:cNvSpPr>
            <a:spLocks noGrp="1"/>
          </p:cNvSpPr>
          <p:nvPr>
            <p:ph idx="1"/>
          </p:nvPr>
        </p:nvSpPr>
        <p:spPr>
          <a:xfrm>
            <a:off x="457200" y="2103437"/>
            <a:ext cx="8229600" cy="4525963"/>
          </a:xfrm>
        </p:spPr>
        <p:txBody>
          <a:bodyPr/>
          <a:lstStyle/>
          <a:p>
            <a:pPr>
              <a:defRPr/>
            </a:pPr>
            <a:r>
              <a:rPr lang="hi-IN" dirty="0"/>
              <a:t>छाती का पूरी तरह से ऊपर-नीचे होना।</a:t>
            </a:r>
          </a:p>
          <a:p>
            <a:pPr>
              <a:defRPr/>
            </a:pPr>
            <a:endParaRPr lang="hi-IN" dirty="0"/>
          </a:p>
          <a:p>
            <a:pPr>
              <a:defRPr/>
            </a:pPr>
            <a:r>
              <a:rPr lang="hi-IN" dirty="0"/>
              <a:t>आसानी से साँस लेना।</a:t>
            </a:r>
          </a:p>
          <a:p>
            <a:pPr>
              <a:defRPr/>
            </a:pPr>
            <a:endParaRPr lang="hi-IN" dirty="0"/>
          </a:p>
          <a:p>
            <a:pPr>
              <a:defRPr/>
            </a:pPr>
            <a:r>
              <a:rPr lang="hi-IN" dirty="0"/>
              <a:t>सामान्य श्वसन दर।</a:t>
            </a:r>
            <a:endParaRPr lang="en-US" dirty="0"/>
          </a:p>
        </p:txBody>
      </p:sp>
    </p:spTree>
    <p:extLst>
      <p:ext uri="{BB962C8B-B14F-4D97-AF65-F5344CB8AC3E}">
        <p14:creationId xmlns:p14="http://schemas.microsoft.com/office/powerpoint/2010/main" val="483460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i-IN" b="1" u="sng" dirty="0">
                <a:solidFill>
                  <a:srgbClr val="FF0000"/>
                </a:solidFill>
              </a:rPr>
              <a:t>अपर्याप्त श्वास की विशेषता है</a:t>
            </a:r>
            <a:endParaRPr lang="en-US" b="1" u="sng" dirty="0">
              <a:solidFill>
                <a:srgbClr val="FF0000"/>
              </a:solidFill>
            </a:endParaRPr>
          </a:p>
        </p:txBody>
      </p:sp>
      <p:sp>
        <p:nvSpPr>
          <p:cNvPr id="3" name="Content Placeholder 2"/>
          <p:cNvSpPr>
            <a:spLocks noGrp="1"/>
          </p:cNvSpPr>
          <p:nvPr>
            <p:ph idx="1"/>
          </p:nvPr>
        </p:nvSpPr>
        <p:spPr/>
        <p:txBody>
          <a:bodyPr>
            <a:noAutofit/>
          </a:bodyPr>
          <a:lstStyle/>
          <a:p>
            <a:pPr>
              <a:lnSpc>
                <a:spcPct val="150000"/>
              </a:lnSpc>
              <a:defRPr/>
            </a:pPr>
            <a:r>
              <a:rPr lang="hi-IN" dirty="0"/>
              <a:t>छाती का अपर्याप्त ऊपर-नीचे होना।</a:t>
            </a:r>
          </a:p>
          <a:p>
            <a:pPr>
              <a:lnSpc>
                <a:spcPct val="150000"/>
              </a:lnSpc>
              <a:defRPr/>
            </a:pPr>
            <a:r>
              <a:rPr lang="hi-IN" dirty="0"/>
              <a:t>श्वसन प्रयास में वृद्धि।</a:t>
            </a:r>
          </a:p>
          <a:p>
            <a:pPr>
              <a:lnSpc>
                <a:spcPct val="150000"/>
              </a:lnSpc>
              <a:defRPr/>
            </a:pPr>
            <a:r>
              <a:rPr lang="hi-IN" dirty="0"/>
              <a:t>सायनोसिस।</a:t>
            </a:r>
          </a:p>
          <a:p>
            <a:pPr>
              <a:lnSpc>
                <a:spcPct val="150000"/>
              </a:lnSpc>
              <a:defRPr/>
            </a:pPr>
            <a:r>
              <a:rPr lang="hi-IN" dirty="0"/>
              <a:t>मानसिक स्थिति में परिवर्तन।</a:t>
            </a:r>
          </a:p>
          <a:p>
            <a:pPr>
              <a:lnSpc>
                <a:spcPct val="150000"/>
              </a:lnSpc>
              <a:defRPr/>
            </a:pPr>
            <a:r>
              <a:rPr lang="hi-IN" dirty="0"/>
              <a:t>अपर्याप्त श्वसन दर (वयस्कों में &lt;8, बच्चों में &lt;10, शिशुओं में &lt;20)।</a:t>
            </a:r>
            <a:endParaRPr lang="en-US" dirty="0"/>
          </a:p>
        </p:txBody>
      </p:sp>
    </p:spTree>
    <p:extLst>
      <p:ext uri="{BB962C8B-B14F-4D97-AF65-F5344CB8AC3E}">
        <p14:creationId xmlns:p14="http://schemas.microsoft.com/office/powerpoint/2010/main" val="1178405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85750" y="1055688"/>
            <a:ext cx="8526463" cy="2373312"/>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hi-IN" sz="4400" dirty="0">
                <a:solidFill>
                  <a:srgbClr val="C00000"/>
                </a:solidFill>
                <a:cs typeface="Times New Roman" pitchFamily="18" charset="0"/>
              </a:rPr>
              <a:t>महत्वपूर्ण अंगों को आघात और क्षति से बचाने के लिए ऑक्सीजन का प्रबंध करें</a:t>
            </a:r>
            <a:endParaRPr lang="en-US" sz="4400" dirty="0">
              <a:solidFill>
                <a:srgbClr val="C00000"/>
              </a:solidFill>
              <a:latin typeface="+mn-lt"/>
              <a:cs typeface="Times New Roman" pitchFamily="18" charset="0"/>
            </a:endParaRPr>
          </a:p>
        </p:txBody>
      </p:sp>
      <p:sp>
        <p:nvSpPr>
          <p:cNvPr id="9" name="Rectangle 8"/>
          <p:cNvSpPr/>
          <p:nvPr/>
        </p:nvSpPr>
        <p:spPr bwMode="auto">
          <a:xfrm>
            <a:off x="277813" y="3833813"/>
            <a:ext cx="8515350" cy="1728787"/>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hi-IN" sz="4400" dirty="0">
                <a:solidFill>
                  <a:srgbClr val="660033"/>
                </a:solidFill>
                <a:cs typeface="Times New Roman" pitchFamily="18" charset="0"/>
              </a:rPr>
              <a:t>ऑक्सीजन का उपयोग चिकित्सा और आघात रोगियों दोनों के लिए किया जाता है</a:t>
            </a:r>
            <a:endParaRPr lang="en-US" sz="4400" dirty="0">
              <a:solidFill>
                <a:srgbClr val="660033"/>
              </a:solidFill>
              <a:latin typeface="+mn-lt"/>
              <a:cs typeface="Times New Roman" pitchFamily="18" charset="0"/>
            </a:endParaRPr>
          </a:p>
        </p:txBody>
      </p:sp>
    </p:spTree>
    <p:extLst>
      <p:ext uri="{BB962C8B-B14F-4D97-AF65-F5344CB8AC3E}">
        <p14:creationId xmlns:p14="http://schemas.microsoft.com/office/powerpoint/2010/main" val="4085832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b="1" u="sng" dirty="0">
                <a:solidFill>
                  <a:srgbClr val="FF0000"/>
                </a:solidFill>
              </a:rPr>
              <a:t>रोगी की स्थिति अद्यतन</a:t>
            </a:r>
            <a:endParaRPr lang="en-US" b="1" u="sng" dirty="0">
              <a:solidFill>
                <a:srgbClr val="FF0000"/>
              </a:solidFill>
            </a:endParaRPr>
          </a:p>
        </p:txBody>
      </p:sp>
      <p:sp>
        <p:nvSpPr>
          <p:cNvPr id="3" name="Content Placeholder 2"/>
          <p:cNvSpPr>
            <a:spLocks noGrp="1"/>
          </p:cNvSpPr>
          <p:nvPr>
            <p:ph idx="1"/>
          </p:nvPr>
        </p:nvSpPr>
        <p:spPr/>
        <p:txBody>
          <a:bodyPr>
            <a:normAutofit lnSpcReduction="10000"/>
          </a:bodyPr>
          <a:lstStyle/>
          <a:p>
            <a:pPr algn="just">
              <a:defRPr/>
            </a:pPr>
            <a:r>
              <a:rPr lang="hi-IN" dirty="0"/>
              <a:t>अपने निष्कर्षों के बारे में प्रतिक्रिया देने वाली ईएमएस इकाइयों को सूचित करें।</a:t>
            </a:r>
          </a:p>
          <a:p>
            <a:pPr algn="just">
              <a:defRPr/>
            </a:pPr>
            <a:r>
              <a:rPr lang="hi-IN" dirty="0"/>
              <a:t>यदि अधिक संसाधनों की आवश्यकता हो, तो उनसे अनुरोध करें।</a:t>
            </a:r>
          </a:p>
          <a:p>
            <a:pPr algn="just">
              <a:defRPr/>
            </a:pPr>
            <a:r>
              <a:rPr lang="hi-IN" dirty="0"/>
              <a:t>यदि मरीज़ को जानलेवा चोटें या बीमारी है, तो प्रतिक्रिया देने वाली इकाइयों को सूचित करें।</a:t>
            </a:r>
          </a:p>
          <a:p>
            <a:pPr algn="just">
              <a:defRPr/>
            </a:pPr>
            <a:r>
              <a:rPr lang="hi-IN" dirty="0"/>
              <a:t>यदि मरीज़ मामूली चोटों के साथ स्थिर है, तो प्रतिक्रिया देने वाली इकाइयों को सूचित करें।</a:t>
            </a:r>
            <a:endParaRPr lang="en-US" dirty="0"/>
          </a:p>
        </p:txBody>
      </p:sp>
    </p:spTree>
    <p:extLst>
      <p:ext uri="{BB962C8B-B14F-4D97-AF65-F5344CB8AC3E}">
        <p14:creationId xmlns:p14="http://schemas.microsoft.com/office/powerpoint/2010/main" val="1568166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6"/>
          <p:cNvSpPr>
            <a:spLocks noChangeArrowheads="1"/>
          </p:cNvSpPr>
          <p:nvPr/>
        </p:nvSpPr>
        <p:spPr bwMode="auto">
          <a:xfrm>
            <a:off x="369888" y="1944688"/>
            <a:ext cx="8358187" cy="2779712"/>
          </a:xfrm>
          <a:prstGeom prst="rect">
            <a:avLst/>
          </a:prstGeom>
          <a:solidFill>
            <a:schemeClr val="bg1"/>
          </a:solidFill>
          <a:ln w="9525" algn="ctr">
            <a:solidFill>
              <a:schemeClr val="tx1"/>
            </a:solidFill>
            <a:round/>
            <a:headEnd/>
            <a:tailEnd/>
          </a:ln>
        </p:spPr>
        <p:txBody>
          <a:bodyPr/>
          <a:lstStyle/>
          <a:p>
            <a:pPr algn="ctr">
              <a:defRPr/>
            </a:pPr>
            <a:r>
              <a:rPr lang="hi-IN" sz="4000" dirty="0">
                <a:solidFill>
                  <a:srgbClr val="C00000"/>
                </a:solidFill>
                <a:cs typeface="Times New Roman" pitchFamily="18" charset="0"/>
              </a:rPr>
              <a:t>प्रारंभिक मूल्यांकन पूरा हो जाना चाहिए और शारीरिक परीक्षण के लिए आगे बढ़ने से पहले सभी जीवन-खतरों का इलाज किया जाना चाहिए</a:t>
            </a:r>
            <a:endParaRPr lang="en-US" sz="1600" dirty="0">
              <a:solidFill>
                <a:srgbClr val="C00000"/>
              </a:solidFill>
              <a:latin typeface="+mn-lt"/>
              <a:cs typeface="Times New Roman" pitchFamily="18" charset="0"/>
            </a:endParaRPr>
          </a:p>
        </p:txBody>
      </p:sp>
    </p:spTree>
    <p:extLst>
      <p:ext uri="{BB962C8B-B14F-4D97-AF65-F5344CB8AC3E}">
        <p14:creationId xmlns:p14="http://schemas.microsoft.com/office/powerpoint/2010/main" val="1732781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rPr>
              <a:t>शारीरिक परीक्षा</a:t>
            </a:r>
            <a:endParaRPr lang="en-US" b="1" u="sng" dirty="0">
              <a:solidFill>
                <a:srgbClr val="FF0000"/>
              </a:solidFill>
            </a:endParaRPr>
          </a:p>
        </p:txBody>
      </p:sp>
      <p:sp>
        <p:nvSpPr>
          <p:cNvPr id="3" name="Content Placeholder 2"/>
          <p:cNvSpPr>
            <a:spLocks noGrp="1"/>
          </p:cNvSpPr>
          <p:nvPr>
            <p:ph idx="1"/>
          </p:nvPr>
        </p:nvSpPr>
        <p:spPr/>
        <p:txBody>
          <a:bodyPr/>
          <a:lstStyle/>
          <a:p>
            <a:r>
              <a:rPr lang="hi-IN" dirty="0"/>
              <a:t>शारीरिक परीक्षण का मुख्य उद्देश्य किसी भी चोट या चिकित्सा समस्या का पता लगाना है जो उपचार न किए जाने पर रोगी के जीवन के लिए खतरा बन सकती है।</a:t>
            </a:r>
            <a:endParaRPr lang="en-US" dirty="0"/>
          </a:p>
        </p:txBody>
      </p:sp>
    </p:spTree>
    <p:extLst>
      <p:ext uri="{BB962C8B-B14F-4D97-AF65-F5344CB8AC3E}">
        <p14:creationId xmlns:p14="http://schemas.microsoft.com/office/powerpoint/2010/main" val="4063501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hi-IN" b="1" u="sng" dirty="0">
                <a:solidFill>
                  <a:srgbClr val="FF0000"/>
                </a:solidFill>
              </a:rPr>
              <a:t>रोगी मूल्यांकन के सिद्धांत</a:t>
            </a:r>
            <a:endParaRPr lang="en-US" b="1" u="sng" dirty="0">
              <a:solidFill>
                <a:srgbClr val="FF0000"/>
              </a:solidFill>
            </a:endParaRPr>
          </a:p>
        </p:txBody>
      </p:sp>
      <p:sp>
        <p:nvSpPr>
          <p:cNvPr id="3" name="Content Placeholder 2"/>
          <p:cNvSpPr>
            <a:spLocks noGrp="1"/>
          </p:cNvSpPr>
          <p:nvPr>
            <p:ph idx="1"/>
          </p:nvPr>
        </p:nvSpPr>
        <p:spPr>
          <a:xfrm>
            <a:off x="457200" y="2179637"/>
            <a:ext cx="8229600" cy="3687763"/>
          </a:xfrm>
        </p:spPr>
        <p:txBody>
          <a:bodyPr/>
          <a:lstStyle/>
          <a:p>
            <a:pPr>
              <a:defRPr/>
            </a:pPr>
            <a:r>
              <a:rPr lang="hi-IN" dirty="0"/>
              <a:t>निरीक्षण (देखना)</a:t>
            </a:r>
          </a:p>
          <a:p>
            <a:pPr>
              <a:defRPr/>
            </a:pPr>
            <a:endParaRPr lang="hi-IN" dirty="0"/>
          </a:p>
          <a:p>
            <a:pPr>
              <a:defRPr/>
            </a:pPr>
            <a:r>
              <a:rPr lang="hi-IN" dirty="0"/>
              <a:t>श्रवण (सुनना)</a:t>
            </a:r>
          </a:p>
          <a:p>
            <a:pPr>
              <a:defRPr/>
            </a:pPr>
            <a:endParaRPr lang="hi-IN" dirty="0"/>
          </a:p>
          <a:p>
            <a:pPr>
              <a:defRPr/>
            </a:pPr>
            <a:r>
              <a:rPr lang="hi-IN" dirty="0"/>
              <a:t>स्पर्शन (अनुभूति)</a:t>
            </a:r>
            <a:endParaRPr lang="en-US" dirty="0"/>
          </a:p>
        </p:txBody>
      </p:sp>
    </p:spTree>
    <p:extLst>
      <p:ext uri="{BB962C8B-B14F-4D97-AF65-F5344CB8AC3E}">
        <p14:creationId xmlns:p14="http://schemas.microsoft.com/office/powerpoint/2010/main" val="976087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hi-IN" b="1" u="sng" dirty="0">
                <a:solidFill>
                  <a:srgbClr val="FF0000"/>
                </a:solidFill>
              </a:rPr>
              <a:t>मेडिकल बनाम ट्रॉमा रोगियों की परीक्षा आयोजित करना</a:t>
            </a:r>
            <a:endParaRPr lang="en-US" b="1" u="sng" dirty="0">
              <a:solidFill>
                <a:srgbClr val="FF0000"/>
              </a:solidFill>
            </a:endParaRPr>
          </a:p>
        </p:txBody>
      </p:sp>
      <p:sp>
        <p:nvSpPr>
          <p:cNvPr id="3" name="Content Placeholder 2"/>
          <p:cNvSpPr>
            <a:spLocks noGrp="1"/>
          </p:cNvSpPr>
          <p:nvPr>
            <p:ph idx="1"/>
          </p:nvPr>
        </p:nvSpPr>
        <p:spPr>
          <a:xfrm>
            <a:off x="457200" y="2103437"/>
            <a:ext cx="8229600" cy="4525963"/>
          </a:xfrm>
        </p:spPr>
        <p:txBody>
          <a:bodyPr/>
          <a:lstStyle/>
          <a:p>
            <a:pPr algn="just">
              <a:defRPr/>
            </a:pPr>
            <a:r>
              <a:rPr lang="hi-IN" dirty="0"/>
              <a:t>आघातग्रस्त रोगी में चोट के शारीरिक लक्षणों को देखा और महसूस किया जा सकता है।</a:t>
            </a:r>
          </a:p>
          <a:p>
            <a:pPr algn="just">
              <a:defRPr/>
            </a:pPr>
            <a:endParaRPr lang="hi-IN" dirty="0"/>
          </a:p>
          <a:p>
            <a:pPr algn="just">
              <a:defRPr/>
            </a:pPr>
            <a:r>
              <a:rPr lang="hi-IN" dirty="0"/>
              <a:t>रोगी को चिकित्सीय समस्याएँ महसूस होती हैं। लक्षणों के बारे में प्रश्न पूछें।</a:t>
            </a:r>
            <a:endParaRPr lang="en-US" dirty="0"/>
          </a:p>
        </p:txBody>
      </p:sp>
    </p:spTree>
    <p:extLst>
      <p:ext uri="{BB962C8B-B14F-4D97-AF65-F5344CB8AC3E}">
        <p14:creationId xmlns:p14="http://schemas.microsoft.com/office/powerpoint/2010/main" val="357524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cs typeface="Times New Roman" pitchFamily="18" charset="0"/>
              </a:rPr>
              <a:t>मूल्यांकन योजना</a:t>
            </a:r>
            <a:endParaRPr lang="en-US" b="1" u="sng"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a:defRPr/>
            </a:pPr>
            <a:r>
              <a:rPr lang="hi-IN" dirty="0">
                <a:solidFill>
                  <a:srgbClr val="7030A0"/>
                </a:solidFill>
                <a:cs typeface="Times New Roman" pitchFamily="18" charset="0"/>
              </a:rPr>
              <a:t>दृश्य का आकार।</a:t>
            </a:r>
          </a:p>
          <a:p>
            <a:pPr>
              <a:defRPr/>
            </a:pPr>
            <a:endParaRPr lang="hi-IN" dirty="0">
              <a:solidFill>
                <a:srgbClr val="7030A0"/>
              </a:solidFill>
              <a:cs typeface="Times New Roman" pitchFamily="18" charset="0"/>
            </a:endParaRPr>
          </a:p>
          <a:p>
            <a:pPr>
              <a:defRPr/>
            </a:pPr>
            <a:r>
              <a:rPr lang="hi-IN" dirty="0">
                <a:solidFill>
                  <a:srgbClr val="7030A0"/>
                </a:solidFill>
                <a:cs typeface="Times New Roman" pitchFamily="18" charset="0"/>
              </a:rPr>
              <a:t>प्रारंभिक मूल्यांकन।</a:t>
            </a:r>
          </a:p>
          <a:p>
            <a:pPr>
              <a:defRPr/>
            </a:pPr>
            <a:endParaRPr lang="hi-IN" dirty="0">
              <a:solidFill>
                <a:srgbClr val="7030A0"/>
              </a:solidFill>
              <a:cs typeface="Times New Roman" pitchFamily="18" charset="0"/>
            </a:endParaRPr>
          </a:p>
          <a:p>
            <a:pPr>
              <a:defRPr/>
            </a:pPr>
            <a:r>
              <a:rPr lang="hi-IN" dirty="0">
                <a:solidFill>
                  <a:srgbClr val="7030A0"/>
                </a:solidFill>
                <a:cs typeface="Times New Roman" pitchFamily="18" charset="0"/>
              </a:rPr>
              <a:t>शारीरिक परीक्षण।</a:t>
            </a:r>
          </a:p>
          <a:p>
            <a:pPr>
              <a:defRPr/>
            </a:pPr>
            <a:endParaRPr lang="hi-IN" dirty="0">
              <a:solidFill>
                <a:srgbClr val="7030A0"/>
              </a:solidFill>
              <a:cs typeface="Times New Roman" pitchFamily="18" charset="0"/>
            </a:endParaRPr>
          </a:p>
          <a:p>
            <a:pPr>
              <a:defRPr/>
            </a:pPr>
            <a:r>
              <a:rPr lang="hi-IN" dirty="0">
                <a:solidFill>
                  <a:srgbClr val="7030A0"/>
                </a:solidFill>
                <a:cs typeface="Times New Roman" pitchFamily="18" charset="0"/>
              </a:rPr>
              <a:t>रोगी का इतिहास।</a:t>
            </a:r>
          </a:p>
          <a:p>
            <a:pPr>
              <a:defRPr/>
            </a:pPr>
            <a:endParaRPr lang="hi-IN" dirty="0">
              <a:solidFill>
                <a:srgbClr val="7030A0"/>
              </a:solidFill>
              <a:cs typeface="Times New Roman" pitchFamily="18" charset="0"/>
            </a:endParaRPr>
          </a:p>
          <a:p>
            <a:pPr>
              <a:defRPr/>
            </a:pPr>
            <a:r>
              <a:rPr lang="hi-IN" dirty="0">
                <a:solidFill>
                  <a:srgbClr val="7030A0"/>
                </a:solidFill>
                <a:cs typeface="Times New Roman" pitchFamily="18" charset="0"/>
              </a:rPr>
              <a:t>जारी मूल्यांकन।</a:t>
            </a:r>
          </a:p>
          <a:p>
            <a:pPr>
              <a:defRPr/>
            </a:pPr>
            <a:endParaRPr lang="hi-IN" dirty="0">
              <a:solidFill>
                <a:srgbClr val="7030A0"/>
              </a:solidFill>
              <a:cs typeface="Times New Roman" pitchFamily="18" charset="0"/>
            </a:endParaRPr>
          </a:p>
          <a:p>
            <a:pPr>
              <a:defRPr/>
            </a:pPr>
            <a:r>
              <a:rPr lang="hi-IN" dirty="0">
                <a:solidFill>
                  <a:srgbClr val="7030A0"/>
                </a:solidFill>
                <a:cs typeface="Times New Roman" pitchFamily="18" charset="0"/>
              </a:rPr>
              <a:t>रोगी की हैंड-ऑफ रिपोर्ट।</a:t>
            </a:r>
            <a:endParaRPr lang="en-US" dirty="0"/>
          </a:p>
        </p:txBody>
      </p:sp>
    </p:spTree>
    <p:extLst>
      <p:ext uri="{BB962C8B-B14F-4D97-AF65-F5344CB8AC3E}">
        <p14:creationId xmlns:p14="http://schemas.microsoft.com/office/powerpoint/2010/main" val="2111857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r>
              <a:rPr lang="hi-IN" b="1" dirty="0">
                <a:solidFill>
                  <a:srgbClr val="FF0000"/>
                </a:solidFill>
              </a:rPr>
              <a:t>शारीरिक परीक्षण करते समय चोट के निम्नलिखित लक्षणों पर ध्यान दें</a:t>
            </a:r>
            <a:r>
              <a:rPr lang="en-US" b="1" dirty="0">
                <a:solidFill>
                  <a:srgbClr val="FF0000"/>
                </a:solidFill>
              </a:rPr>
              <a:t>.</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2636837"/>
            <a:ext cx="8229600" cy="3763963"/>
          </a:xfrm>
        </p:spPr>
        <p:txBody>
          <a:bodyPr>
            <a:normAutofit fontScale="92500" lnSpcReduction="10000"/>
          </a:bodyPr>
          <a:lstStyle/>
          <a:p>
            <a:pPr>
              <a:lnSpc>
                <a:spcPct val="150000"/>
              </a:lnSpc>
              <a:defRPr/>
            </a:pPr>
            <a:r>
              <a:rPr lang="en-US" dirty="0"/>
              <a:t>B= </a:t>
            </a:r>
            <a:r>
              <a:rPr lang="hi-IN" dirty="0"/>
              <a:t>रक्तस्राव</a:t>
            </a:r>
          </a:p>
          <a:p>
            <a:pPr>
              <a:lnSpc>
                <a:spcPct val="150000"/>
              </a:lnSpc>
              <a:defRPr/>
            </a:pPr>
            <a:r>
              <a:rPr lang="en-US" dirty="0"/>
              <a:t>P= </a:t>
            </a:r>
            <a:r>
              <a:rPr lang="hi-IN" dirty="0"/>
              <a:t>दर्द</a:t>
            </a:r>
          </a:p>
          <a:p>
            <a:pPr>
              <a:lnSpc>
                <a:spcPct val="150000"/>
              </a:lnSpc>
              <a:defRPr/>
            </a:pPr>
            <a:r>
              <a:rPr lang="en-US" dirty="0"/>
              <a:t>D= </a:t>
            </a:r>
            <a:r>
              <a:rPr lang="hi-IN" dirty="0"/>
              <a:t>विकृति</a:t>
            </a:r>
          </a:p>
          <a:p>
            <a:pPr>
              <a:lnSpc>
                <a:spcPct val="150000"/>
              </a:lnSpc>
              <a:defRPr/>
            </a:pPr>
            <a:r>
              <a:rPr lang="en-US" dirty="0"/>
              <a:t>O= </a:t>
            </a:r>
            <a:r>
              <a:rPr lang="hi-IN" dirty="0"/>
              <a:t>खुली चोट</a:t>
            </a:r>
          </a:p>
          <a:p>
            <a:pPr>
              <a:lnSpc>
                <a:spcPct val="150000"/>
              </a:lnSpc>
              <a:defRPr/>
            </a:pPr>
            <a:r>
              <a:rPr lang="en-US" dirty="0"/>
              <a:t>C= </a:t>
            </a:r>
            <a:r>
              <a:rPr lang="hi-IN" dirty="0"/>
              <a:t>क्रेपिटस</a:t>
            </a:r>
            <a:endParaRPr lang="en-US" dirty="0"/>
          </a:p>
        </p:txBody>
      </p:sp>
    </p:spTree>
    <p:extLst>
      <p:ext uri="{BB962C8B-B14F-4D97-AF65-F5344CB8AC3E}">
        <p14:creationId xmlns:p14="http://schemas.microsoft.com/office/powerpoint/2010/main" val="2349296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hi-IN" b="1" u="sng" dirty="0">
                <a:solidFill>
                  <a:srgbClr val="FF0000"/>
                </a:solidFill>
              </a:rPr>
              <a:t>शारीरिक परीक्षा</a:t>
            </a:r>
            <a:endParaRPr lang="en-US" b="1" u="sng" dirty="0">
              <a:solidFill>
                <a:srgbClr val="FF0000"/>
              </a:solidFill>
            </a:endParaRPr>
          </a:p>
        </p:txBody>
      </p:sp>
      <p:sp>
        <p:nvSpPr>
          <p:cNvPr id="3" name="Content Placeholder 2"/>
          <p:cNvSpPr>
            <a:spLocks noGrp="1"/>
          </p:cNvSpPr>
          <p:nvPr>
            <p:ph idx="1"/>
          </p:nvPr>
        </p:nvSpPr>
        <p:spPr>
          <a:xfrm>
            <a:off x="457200" y="1143000"/>
            <a:ext cx="8229600" cy="5562600"/>
          </a:xfrm>
        </p:spPr>
        <p:txBody>
          <a:bodyPr>
            <a:normAutofit/>
          </a:bodyPr>
          <a:lstStyle/>
          <a:p>
            <a:pPr marL="0" indent="0">
              <a:lnSpc>
                <a:spcPct val="150000"/>
              </a:lnSpc>
              <a:buNone/>
              <a:defRPr/>
            </a:pPr>
            <a:r>
              <a:rPr lang="hi-IN" b="1" dirty="0"/>
              <a:t>बी.पी.डी.ओ.सी. का प्रयोग करें</a:t>
            </a:r>
          </a:p>
          <a:p>
            <a:pPr>
              <a:lnSpc>
                <a:spcPct val="150000"/>
              </a:lnSpc>
              <a:defRPr/>
            </a:pPr>
            <a:r>
              <a:rPr lang="hi-IN" dirty="0"/>
              <a:t>सिर</a:t>
            </a:r>
          </a:p>
          <a:p>
            <a:pPr>
              <a:lnSpc>
                <a:spcPct val="150000"/>
              </a:lnSpc>
              <a:defRPr/>
            </a:pPr>
            <a:r>
              <a:rPr lang="hi-IN" dirty="0"/>
              <a:t>गर्दन</a:t>
            </a:r>
          </a:p>
          <a:p>
            <a:pPr>
              <a:lnSpc>
                <a:spcPct val="150000"/>
              </a:lnSpc>
              <a:defRPr/>
            </a:pPr>
            <a:r>
              <a:rPr lang="hi-IN" dirty="0"/>
              <a:t>छाती/पीठ</a:t>
            </a:r>
          </a:p>
          <a:p>
            <a:pPr>
              <a:lnSpc>
                <a:spcPct val="150000"/>
              </a:lnSpc>
              <a:defRPr/>
            </a:pPr>
            <a:r>
              <a:rPr lang="hi-IN" dirty="0"/>
              <a:t>पेट</a:t>
            </a:r>
          </a:p>
          <a:p>
            <a:pPr>
              <a:lnSpc>
                <a:spcPct val="150000"/>
              </a:lnSpc>
              <a:defRPr/>
            </a:pPr>
            <a:r>
              <a:rPr lang="hi-IN" dirty="0"/>
              <a:t>श्रोणि</a:t>
            </a:r>
            <a:endParaRPr lang="en-US" sz="2400" dirty="0"/>
          </a:p>
        </p:txBody>
      </p:sp>
      <p:sp>
        <p:nvSpPr>
          <p:cNvPr id="4" name="TextBox 3"/>
          <p:cNvSpPr txBox="1"/>
          <p:nvPr/>
        </p:nvSpPr>
        <p:spPr>
          <a:xfrm>
            <a:off x="8229600" y="6400800"/>
            <a:ext cx="838200" cy="369332"/>
          </a:xfrm>
          <a:prstGeom prst="rect">
            <a:avLst/>
          </a:prstGeom>
          <a:noFill/>
        </p:spPr>
        <p:txBody>
          <a:bodyPr wrap="square" rtlCol="0">
            <a:spAutoFit/>
          </a:bodyPr>
          <a:lstStyle/>
          <a:p>
            <a:r>
              <a:rPr lang="en-US" dirty="0" err="1"/>
              <a:t>Cont</a:t>
            </a:r>
            <a:r>
              <a:rPr lang="en-US" dirty="0"/>
              <a:t>…</a:t>
            </a:r>
          </a:p>
        </p:txBody>
      </p:sp>
    </p:spTree>
    <p:extLst>
      <p:ext uri="{BB962C8B-B14F-4D97-AF65-F5344CB8AC3E}">
        <p14:creationId xmlns:p14="http://schemas.microsoft.com/office/powerpoint/2010/main" val="4055150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pPr marL="0" indent="0">
              <a:buNone/>
              <a:defRPr/>
            </a:pPr>
            <a:r>
              <a:rPr lang="hi-IN" dirty="0"/>
              <a:t>हाथ-पैर</a:t>
            </a:r>
          </a:p>
          <a:p>
            <a:pPr>
              <a:defRPr/>
            </a:pPr>
            <a:endParaRPr lang="hi-IN" dirty="0"/>
          </a:p>
          <a:p>
            <a:pPr marL="0" indent="0">
              <a:buNone/>
              <a:defRPr/>
            </a:pPr>
            <a:r>
              <a:rPr lang="hi-IN" dirty="0"/>
              <a:t>महत्वपूर्ण संकेत</a:t>
            </a:r>
          </a:p>
          <a:p>
            <a:pPr>
              <a:defRPr/>
            </a:pPr>
            <a:r>
              <a:rPr lang="hi-IN" dirty="0"/>
              <a:t>श्वसन</a:t>
            </a:r>
          </a:p>
          <a:p>
            <a:pPr>
              <a:defRPr/>
            </a:pPr>
            <a:r>
              <a:rPr lang="hi-IN" dirty="0"/>
              <a:t>नाड़ी</a:t>
            </a:r>
          </a:p>
          <a:p>
            <a:pPr>
              <a:defRPr/>
            </a:pPr>
            <a:r>
              <a:rPr lang="hi-IN" dirty="0"/>
              <a:t>त्वचा</a:t>
            </a:r>
          </a:p>
          <a:p>
            <a:pPr>
              <a:defRPr/>
            </a:pPr>
            <a:r>
              <a:rPr lang="hi-IN" dirty="0"/>
              <a:t>पुतलियाँ</a:t>
            </a:r>
          </a:p>
          <a:p>
            <a:pPr>
              <a:defRPr/>
            </a:pPr>
            <a:r>
              <a:rPr lang="hi-IN" dirty="0"/>
              <a:t>रक्तचाप</a:t>
            </a:r>
            <a:endParaRPr lang="en-US" dirty="0"/>
          </a:p>
          <a:p>
            <a:pPr marL="0" indent="0">
              <a:buNone/>
            </a:pPr>
            <a:endParaRPr lang="en-US" dirty="0"/>
          </a:p>
        </p:txBody>
      </p:sp>
    </p:spTree>
    <p:extLst>
      <p:ext uri="{BB962C8B-B14F-4D97-AF65-F5344CB8AC3E}">
        <p14:creationId xmlns:p14="http://schemas.microsoft.com/office/powerpoint/2010/main" val="4201236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rPr>
              <a:t>सिर की जांच</a:t>
            </a:r>
            <a:endParaRPr lang="en-US" b="1" u="sng" dirty="0">
              <a:solidFill>
                <a:srgbClr val="FF0000"/>
              </a:solidFill>
            </a:endParaRPr>
          </a:p>
        </p:txBody>
      </p:sp>
      <p:sp>
        <p:nvSpPr>
          <p:cNvPr id="3" name="Content Placeholder 2"/>
          <p:cNvSpPr>
            <a:spLocks noGrp="1"/>
          </p:cNvSpPr>
          <p:nvPr>
            <p:ph idx="1"/>
          </p:nvPr>
        </p:nvSpPr>
        <p:spPr>
          <a:xfrm>
            <a:off x="457200" y="1798637"/>
            <a:ext cx="8229600" cy="4525963"/>
          </a:xfrm>
        </p:spPr>
        <p:txBody>
          <a:bodyPr>
            <a:normAutofit fontScale="92500" lnSpcReduction="20000"/>
          </a:bodyPr>
          <a:lstStyle/>
          <a:p>
            <a:pPr algn="just">
              <a:defRPr/>
            </a:pPr>
            <a:r>
              <a:rPr lang="hi-IN" dirty="0"/>
              <a:t>खोपड़ी और खोपड़ी: बी.पी.डी.ओ.सी. की जाँच करें।</a:t>
            </a:r>
          </a:p>
          <a:p>
            <a:pPr algn="just">
              <a:defRPr/>
            </a:pPr>
            <a:endParaRPr lang="hi-IN" dirty="0"/>
          </a:p>
          <a:p>
            <a:pPr algn="just">
              <a:defRPr/>
            </a:pPr>
            <a:r>
              <a:rPr lang="hi-IN" dirty="0"/>
              <a:t>कान और नाक: रक्त या मस्तिष्कमेरु द्रव की जाँच करें।</a:t>
            </a:r>
          </a:p>
          <a:p>
            <a:pPr algn="just">
              <a:defRPr/>
            </a:pPr>
            <a:endParaRPr lang="hi-IN" dirty="0"/>
          </a:p>
          <a:p>
            <a:pPr algn="just">
              <a:defRPr/>
            </a:pPr>
            <a:r>
              <a:rPr lang="hi-IN" dirty="0"/>
              <a:t>पुतली: पुतली की समरूपता, प्रकाश के प्रति प्रतिक्रियाशीलता।</a:t>
            </a:r>
          </a:p>
          <a:p>
            <a:pPr algn="just">
              <a:defRPr/>
            </a:pPr>
            <a:r>
              <a:rPr lang="hi-IN" dirty="0"/>
              <a:t>मुँह: बी.पी.डी.ओ.सी. और वायुमार्ग अवरोध की जाँच करें।</a:t>
            </a:r>
            <a:endParaRPr lang="en-US" dirty="0"/>
          </a:p>
        </p:txBody>
      </p:sp>
    </p:spTree>
    <p:extLst>
      <p:ext uri="{BB962C8B-B14F-4D97-AF65-F5344CB8AC3E}">
        <p14:creationId xmlns:p14="http://schemas.microsoft.com/office/powerpoint/2010/main" val="2007936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rPr>
              <a:t>गर्दन की जांच</a:t>
            </a:r>
            <a:endParaRPr lang="en-US" b="1" u="sng" dirty="0">
              <a:solidFill>
                <a:srgbClr val="FF0000"/>
              </a:solidFill>
            </a:endParaRPr>
          </a:p>
        </p:txBody>
      </p:sp>
      <p:sp>
        <p:nvSpPr>
          <p:cNvPr id="3" name="Content Placeholder 2"/>
          <p:cNvSpPr>
            <a:spLocks noGrp="1"/>
          </p:cNvSpPr>
          <p:nvPr>
            <p:ph idx="1"/>
          </p:nvPr>
        </p:nvSpPr>
        <p:spPr>
          <a:xfrm>
            <a:off x="457200" y="1722437"/>
            <a:ext cx="8229600" cy="4525963"/>
          </a:xfrm>
        </p:spPr>
        <p:txBody>
          <a:bodyPr/>
          <a:lstStyle/>
          <a:p>
            <a:pPr algn="just">
              <a:defRPr/>
            </a:pPr>
            <a:r>
              <a:rPr lang="hi-IN" dirty="0"/>
              <a:t>हमेशा आगे से पीछे की ओर (आगे से पीछे की ओर) जाएँ।</a:t>
            </a:r>
          </a:p>
          <a:p>
            <a:pPr algn="just">
              <a:defRPr/>
            </a:pPr>
            <a:endParaRPr lang="hi-IN" dirty="0"/>
          </a:p>
          <a:p>
            <a:pPr algn="just">
              <a:defRPr/>
            </a:pPr>
            <a:r>
              <a:rPr lang="hi-IN" dirty="0"/>
              <a:t>बी.पी.डी.ओ.सी. की जाँच करें।</a:t>
            </a:r>
          </a:p>
          <a:p>
            <a:pPr algn="just">
              <a:defRPr/>
            </a:pPr>
            <a:endParaRPr lang="hi-IN" dirty="0"/>
          </a:p>
          <a:p>
            <a:pPr algn="just">
              <a:defRPr/>
            </a:pPr>
            <a:r>
              <a:rPr lang="hi-IN" dirty="0"/>
              <a:t>अगर खुली चोट हो, तो नसों में हवा जाने से रोकने के लिए ऑक्लूसिव ड्रेसिंग लगाएँ।</a:t>
            </a:r>
            <a:endParaRPr lang="en-US" dirty="0"/>
          </a:p>
        </p:txBody>
      </p:sp>
      <p:sp>
        <p:nvSpPr>
          <p:cNvPr id="4" name="TextBox 3"/>
          <p:cNvSpPr txBox="1"/>
          <p:nvPr/>
        </p:nvSpPr>
        <p:spPr>
          <a:xfrm>
            <a:off x="8229600" y="6400800"/>
            <a:ext cx="914400" cy="369332"/>
          </a:xfrm>
          <a:prstGeom prst="rect">
            <a:avLst/>
          </a:prstGeom>
          <a:noFill/>
        </p:spPr>
        <p:txBody>
          <a:bodyPr wrap="square" rtlCol="0">
            <a:spAutoFit/>
          </a:bodyPr>
          <a:lstStyle/>
          <a:p>
            <a:r>
              <a:rPr lang="en-US" dirty="0" err="1"/>
              <a:t>Cont</a:t>
            </a:r>
            <a:r>
              <a:rPr lang="en-US" dirty="0"/>
              <a:t>…</a:t>
            </a:r>
          </a:p>
        </p:txBody>
      </p:sp>
    </p:spTree>
    <p:extLst>
      <p:ext uri="{BB962C8B-B14F-4D97-AF65-F5344CB8AC3E}">
        <p14:creationId xmlns:p14="http://schemas.microsoft.com/office/powerpoint/2010/main" val="1793571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p:spPr>
        <p:txBody>
          <a:bodyPr/>
          <a:lstStyle/>
          <a:p>
            <a:pPr>
              <a:defRPr/>
            </a:pPr>
            <a:r>
              <a:rPr lang="hi-IN" dirty="0"/>
              <a:t>मेडिक अलर्ट नेकलेस की जाँच करें।</a:t>
            </a:r>
          </a:p>
          <a:p>
            <a:pPr>
              <a:defRPr/>
            </a:pPr>
            <a:endParaRPr lang="hi-IN" dirty="0"/>
          </a:p>
          <a:p>
            <a:pPr>
              <a:defRPr/>
            </a:pPr>
            <a:r>
              <a:rPr lang="hi-IN" dirty="0"/>
              <a:t>श्वासनली की मध्य रेखा की स्थिति की जाँच करें।</a:t>
            </a:r>
          </a:p>
          <a:p>
            <a:pPr>
              <a:defRPr/>
            </a:pPr>
            <a:endParaRPr lang="hi-IN" dirty="0"/>
          </a:p>
          <a:p>
            <a:pPr>
              <a:defRPr/>
            </a:pPr>
            <a:r>
              <a:rPr lang="hi-IN" dirty="0"/>
              <a:t>कशेरुकाओं को स्पर्श करें।</a:t>
            </a:r>
            <a:endParaRPr lang="en-US" dirty="0"/>
          </a:p>
        </p:txBody>
      </p:sp>
    </p:spTree>
    <p:extLst>
      <p:ext uri="{BB962C8B-B14F-4D97-AF65-F5344CB8AC3E}">
        <p14:creationId xmlns:p14="http://schemas.microsoft.com/office/powerpoint/2010/main" val="2164516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solidFill>
                  <a:srgbClr val="FF0000"/>
                </a:solidFill>
              </a:rPr>
              <a:t>EXAMINATION OF THE CHEST</a:t>
            </a:r>
          </a:p>
        </p:txBody>
      </p:sp>
      <p:sp>
        <p:nvSpPr>
          <p:cNvPr id="3" name="Content Placeholder 2"/>
          <p:cNvSpPr>
            <a:spLocks noGrp="1"/>
          </p:cNvSpPr>
          <p:nvPr>
            <p:ph idx="1"/>
          </p:nvPr>
        </p:nvSpPr>
        <p:spPr>
          <a:xfrm>
            <a:off x="457200" y="1798637"/>
            <a:ext cx="8229600" cy="4525963"/>
          </a:xfrm>
        </p:spPr>
        <p:txBody>
          <a:bodyPr/>
          <a:lstStyle/>
          <a:p>
            <a:pPr>
              <a:defRPr/>
            </a:pPr>
            <a:r>
              <a:rPr lang="en-US" dirty="0"/>
              <a:t>Check for B.P.D.O.C.</a:t>
            </a:r>
          </a:p>
          <a:p>
            <a:pPr>
              <a:defRPr/>
            </a:pPr>
            <a:endParaRPr lang="en-US" dirty="0"/>
          </a:p>
          <a:p>
            <a:pPr>
              <a:defRPr/>
            </a:pPr>
            <a:r>
              <a:rPr lang="en-US" dirty="0"/>
              <a:t>Feel ribs for deformities .</a:t>
            </a:r>
          </a:p>
          <a:p>
            <a:pPr>
              <a:defRPr/>
            </a:pPr>
            <a:endParaRPr lang="en-US" dirty="0"/>
          </a:p>
          <a:p>
            <a:pPr>
              <a:defRPr/>
            </a:pPr>
            <a:r>
              <a:rPr lang="en-US" dirty="0"/>
              <a:t>Palpate the sternum.</a:t>
            </a:r>
          </a:p>
          <a:p>
            <a:endParaRPr lang="en-US" dirty="0"/>
          </a:p>
        </p:txBody>
      </p:sp>
    </p:spTree>
    <p:extLst>
      <p:ext uri="{BB962C8B-B14F-4D97-AF65-F5344CB8AC3E}">
        <p14:creationId xmlns:p14="http://schemas.microsoft.com/office/powerpoint/2010/main" val="3560975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rPr>
              <a:t>पेट की जांच</a:t>
            </a:r>
            <a:endParaRPr lang="en-US" b="1" u="sng" dirty="0">
              <a:solidFill>
                <a:srgbClr val="FF0000"/>
              </a:solidFill>
            </a:endParaRPr>
          </a:p>
        </p:txBody>
      </p:sp>
      <p:sp>
        <p:nvSpPr>
          <p:cNvPr id="3" name="Content Placeholder 2"/>
          <p:cNvSpPr>
            <a:spLocks noGrp="1"/>
          </p:cNvSpPr>
          <p:nvPr>
            <p:ph idx="1"/>
          </p:nvPr>
        </p:nvSpPr>
        <p:spPr/>
        <p:txBody>
          <a:bodyPr/>
          <a:lstStyle/>
          <a:p>
            <a:pPr algn="just">
              <a:defRPr/>
            </a:pPr>
            <a:r>
              <a:rPr lang="hi-IN" dirty="0"/>
              <a:t>कठोरता, खुली चोट, फैलाव, सूजन (बी.पी.आर.ओ.डी.) की जाँच करें।</a:t>
            </a:r>
          </a:p>
          <a:p>
            <a:pPr algn="just">
              <a:defRPr/>
            </a:pPr>
            <a:endParaRPr lang="hi-IN" dirty="0"/>
          </a:p>
          <a:p>
            <a:pPr algn="just">
              <a:defRPr/>
            </a:pPr>
            <a:r>
              <a:rPr lang="hi-IN" dirty="0"/>
              <a:t>चीर-फाड़, घर्षण, गहरे घाव, उभरे हुए अंगों की जाँच करें।</a:t>
            </a:r>
          </a:p>
          <a:p>
            <a:pPr algn="just">
              <a:defRPr/>
            </a:pPr>
            <a:endParaRPr lang="hi-IN" dirty="0"/>
          </a:p>
          <a:p>
            <a:pPr algn="just">
              <a:defRPr/>
            </a:pPr>
            <a:r>
              <a:rPr lang="hi-IN" dirty="0"/>
              <a:t>दर्द के साथ अंत में चतुर्थांश को स्पर्श करें।</a:t>
            </a:r>
            <a:endParaRPr lang="en-US" dirty="0"/>
          </a:p>
        </p:txBody>
      </p:sp>
    </p:spTree>
    <p:extLst>
      <p:ext uri="{BB962C8B-B14F-4D97-AF65-F5344CB8AC3E}">
        <p14:creationId xmlns:p14="http://schemas.microsoft.com/office/powerpoint/2010/main" val="2855614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rPr>
              <a:t>पीठ की जांच</a:t>
            </a:r>
            <a:endParaRPr lang="en-US" b="1" u="sng" dirty="0">
              <a:solidFill>
                <a:srgbClr val="FF0000"/>
              </a:solidFill>
            </a:endParaRPr>
          </a:p>
        </p:txBody>
      </p:sp>
      <p:sp>
        <p:nvSpPr>
          <p:cNvPr id="3" name="Content Placeholder 2"/>
          <p:cNvSpPr>
            <a:spLocks noGrp="1"/>
          </p:cNvSpPr>
          <p:nvPr>
            <p:ph idx="1"/>
          </p:nvPr>
        </p:nvSpPr>
        <p:spPr>
          <a:xfrm>
            <a:off x="457200" y="1447801"/>
            <a:ext cx="8229600" cy="4724400"/>
          </a:xfrm>
        </p:spPr>
        <p:txBody>
          <a:bodyPr>
            <a:noAutofit/>
          </a:bodyPr>
          <a:lstStyle/>
          <a:p>
            <a:pPr algn="just">
              <a:defRPr/>
            </a:pPr>
            <a:r>
              <a:rPr lang="hi-IN" dirty="0"/>
              <a:t>छाती की दीवार में विकृतियों की जाँच करें जो टूटी पसलियों का संकेत हो सकती हैं।</a:t>
            </a:r>
          </a:p>
          <a:p>
            <a:pPr algn="just">
              <a:defRPr/>
            </a:pPr>
            <a:r>
              <a:rPr lang="hi-IN" dirty="0"/>
              <a:t>रीढ़ की हड्डी की पूरी लंबाई में बी.पी.डी.ओ.सी. की जाँच करें।</a:t>
            </a:r>
          </a:p>
          <a:p>
            <a:pPr algn="just">
              <a:defRPr/>
            </a:pPr>
            <a:r>
              <a:rPr lang="hi-IN" dirty="0"/>
              <a:t>छेदने वाले और चूसने वाले घाव की जाँच करें।</a:t>
            </a:r>
          </a:p>
          <a:p>
            <a:pPr algn="just">
              <a:defRPr/>
            </a:pPr>
            <a:r>
              <a:rPr lang="hi-IN" dirty="0"/>
              <a:t>पार्श्व भाग में रक्त संचय की जाँच करें जो पेट में चोट का संकेत हो सकता है।</a:t>
            </a:r>
            <a:endParaRPr lang="en-US" dirty="0"/>
          </a:p>
        </p:txBody>
      </p:sp>
    </p:spTree>
    <p:extLst>
      <p:ext uri="{BB962C8B-B14F-4D97-AF65-F5344CB8AC3E}">
        <p14:creationId xmlns:p14="http://schemas.microsoft.com/office/powerpoint/2010/main" val="316645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rPr>
              <a:t>श्रोणि की जांच</a:t>
            </a:r>
            <a:endParaRPr lang="en-US" b="1" u="sng" dirty="0">
              <a:solidFill>
                <a:srgbClr val="FF0000"/>
              </a:solidFill>
            </a:endParaRPr>
          </a:p>
        </p:txBody>
      </p:sp>
      <p:sp>
        <p:nvSpPr>
          <p:cNvPr id="3" name="Content Placeholder 2"/>
          <p:cNvSpPr>
            <a:spLocks noGrp="1"/>
          </p:cNvSpPr>
          <p:nvPr>
            <p:ph idx="1"/>
          </p:nvPr>
        </p:nvSpPr>
        <p:spPr/>
        <p:txBody>
          <a:bodyPr>
            <a:normAutofit lnSpcReduction="10000"/>
          </a:bodyPr>
          <a:lstStyle/>
          <a:p>
            <a:pPr algn="just">
              <a:defRPr/>
            </a:pPr>
            <a:r>
              <a:rPr lang="hi-IN" dirty="0"/>
              <a:t>बाएँ और दाएँ इलियम, इस्चियम और प्यूबिक अस्थि से बना।</a:t>
            </a:r>
          </a:p>
          <a:p>
            <a:pPr algn="just">
              <a:defRPr/>
            </a:pPr>
            <a:endParaRPr lang="hi-IN" dirty="0"/>
          </a:p>
          <a:p>
            <a:pPr algn="just">
              <a:defRPr/>
            </a:pPr>
            <a:r>
              <a:rPr lang="hi-IN" dirty="0"/>
              <a:t>पैल्विक या कूल्हे के फ्रैक्चर के परिणामस्वरूप 2 लीटर या उससे अधिक रक्त की हानि हो सकती है।</a:t>
            </a:r>
          </a:p>
          <a:p>
            <a:pPr algn="just">
              <a:defRPr/>
            </a:pPr>
            <a:endParaRPr lang="hi-IN" dirty="0"/>
          </a:p>
          <a:p>
            <a:pPr algn="just">
              <a:defRPr/>
            </a:pPr>
            <a:r>
              <a:rPr lang="hi-IN" dirty="0"/>
              <a:t>आंतरिक अंग, रक्त वाहिकाएँ और तंत्रिकाएँ पैल्विक क्षेत्र से होकर गुजरती हैं।</a:t>
            </a:r>
            <a:endParaRPr lang="en-US" dirty="0"/>
          </a:p>
          <a:p>
            <a:endParaRPr lang="en-US" dirty="0"/>
          </a:p>
        </p:txBody>
      </p:sp>
      <p:sp>
        <p:nvSpPr>
          <p:cNvPr id="4" name="TextBox 3"/>
          <p:cNvSpPr txBox="1"/>
          <p:nvPr/>
        </p:nvSpPr>
        <p:spPr>
          <a:xfrm>
            <a:off x="8153400" y="6400800"/>
            <a:ext cx="990600" cy="369332"/>
          </a:xfrm>
          <a:prstGeom prst="rect">
            <a:avLst/>
          </a:prstGeom>
          <a:noFill/>
        </p:spPr>
        <p:txBody>
          <a:bodyPr wrap="square" rtlCol="0">
            <a:spAutoFit/>
          </a:bodyPr>
          <a:lstStyle/>
          <a:p>
            <a:r>
              <a:rPr lang="en-US" dirty="0" err="1"/>
              <a:t>Cont</a:t>
            </a:r>
            <a:r>
              <a:rPr lang="en-US" dirty="0"/>
              <a:t>…</a:t>
            </a:r>
          </a:p>
        </p:txBody>
      </p:sp>
    </p:spTree>
    <p:extLst>
      <p:ext uri="{BB962C8B-B14F-4D97-AF65-F5344CB8AC3E}">
        <p14:creationId xmlns:p14="http://schemas.microsoft.com/office/powerpoint/2010/main" val="1652817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cs typeface="Times New Roman" pitchFamily="18" charset="0"/>
              </a:rPr>
              <a:t>दृश्य का आकार बढ़ाना</a:t>
            </a:r>
            <a:endParaRPr lang="en-US" b="1" u="sng" dirty="0">
              <a:solidFill>
                <a:srgbClr val="FF0000"/>
              </a:solidFill>
            </a:endParaRPr>
          </a:p>
        </p:txBody>
      </p:sp>
      <p:sp>
        <p:nvSpPr>
          <p:cNvPr id="3" name="Content Placeholder 2"/>
          <p:cNvSpPr>
            <a:spLocks noGrp="1"/>
          </p:cNvSpPr>
          <p:nvPr>
            <p:ph idx="1"/>
          </p:nvPr>
        </p:nvSpPr>
        <p:spPr>
          <a:xfrm>
            <a:off x="457200" y="1646237"/>
            <a:ext cx="8229600" cy="2286819"/>
          </a:xfrm>
        </p:spPr>
        <p:txBody>
          <a:bodyPr/>
          <a:lstStyle/>
          <a:p>
            <a:r>
              <a:rPr lang="hi-IN" dirty="0">
                <a:solidFill>
                  <a:srgbClr val="FF0000"/>
                </a:solidFill>
                <a:cs typeface="Times New Roman" pitchFamily="18" charset="0"/>
              </a:rPr>
              <a:t>परिभाषा:- </a:t>
            </a:r>
            <a:r>
              <a:rPr lang="hi-IN" dirty="0">
                <a:solidFill>
                  <a:srgbClr val="00B050"/>
                </a:solidFill>
                <a:cs typeface="Times New Roman" pitchFamily="18" charset="0"/>
              </a:rPr>
              <a:t>किसी विशेष घटना में उपयोग की जाने वाली रणनीति और युक्तियों को स्थापित करने के लिए निर्णय लेने की प्रक्रिया में उपयोग किए जाने वाले कारकों का मूल्यांकन।</a:t>
            </a:r>
            <a:endParaRPr lang="en-US" dirty="0"/>
          </a:p>
        </p:txBody>
      </p:sp>
    </p:spTree>
    <p:extLst>
      <p:ext uri="{BB962C8B-B14F-4D97-AF65-F5344CB8AC3E}">
        <p14:creationId xmlns:p14="http://schemas.microsoft.com/office/powerpoint/2010/main" val="2854799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hi-IN" dirty="0"/>
              <a:t>रीढ़ की हड्डी में चोट लगना संभव है।</a:t>
            </a:r>
          </a:p>
          <a:p>
            <a:pPr>
              <a:defRPr/>
            </a:pPr>
            <a:endParaRPr lang="hi-IN" dirty="0"/>
          </a:p>
          <a:p>
            <a:pPr>
              <a:defRPr/>
            </a:pPr>
            <a:r>
              <a:rPr lang="hi-IN" dirty="0"/>
              <a:t>जननांग क्षेत्र: पुरुषों में प्रियेपिज़्म।</a:t>
            </a:r>
          </a:p>
          <a:p>
            <a:pPr>
              <a:defRPr/>
            </a:pPr>
            <a:endParaRPr lang="hi-IN" dirty="0"/>
          </a:p>
          <a:p>
            <a:pPr>
              <a:defRPr/>
            </a:pPr>
            <a:r>
              <a:rPr lang="hi-IN" dirty="0"/>
              <a:t>विकृतियाँ हमेशा स्पष्ट नहीं होतीं। श्रोणि शिखा (पेल्विक विंग्स) और जघन हड्डियों को स्पर्श करें।</a:t>
            </a:r>
            <a:endParaRPr lang="en-US" sz="1200" dirty="0"/>
          </a:p>
          <a:p>
            <a:endParaRPr lang="en-US" dirty="0"/>
          </a:p>
        </p:txBody>
      </p:sp>
      <p:sp>
        <p:nvSpPr>
          <p:cNvPr id="4" name="TextBox 3"/>
          <p:cNvSpPr txBox="1"/>
          <p:nvPr/>
        </p:nvSpPr>
        <p:spPr>
          <a:xfrm>
            <a:off x="8153400" y="6400800"/>
            <a:ext cx="990600" cy="369332"/>
          </a:xfrm>
          <a:prstGeom prst="rect">
            <a:avLst/>
          </a:prstGeom>
          <a:noFill/>
        </p:spPr>
        <p:txBody>
          <a:bodyPr wrap="square" rtlCol="0">
            <a:spAutoFit/>
          </a:bodyPr>
          <a:lstStyle/>
          <a:p>
            <a:r>
              <a:rPr lang="en-US" dirty="0" err="1"/>
              <a:t>Cont</a:t>
            </a:r>
            <a:r>
              <a:rPr lang="en-US" dirty="0"/>
              <a:t>…</a:t>
            </a:r>
          </a:p>
        </p:txBody>
      </p:sp>
    </p:spTree>
    <p:extLst>
      <p:ext uri="{BB962C8B-B14F-4D97-AF65-F5344CB8AC3E}">
        <p14:creationId xmlns:p14="http://schemas.microsoft.com/office/powerpoint/2010/main" val="1831908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defRPr/>
            </a:pPr>
            <a:r>
              <a:rPr lang="hi-IN" dirty="0"/>
              <a:t>खुली चोटें लग सकती हैं, लेकिन ये असामान्य हैं।</a:t>
            </a:r>
          </a:p>
          <a:p>
            <a:pPr algn="just">
              <a:defRPr/>
            </a:pPr>
            <a:endParaRPr lang="hi-IN" dirty="0"/>
          </a:p>
          <a:p>
            <a:pPr algn="just">
              <a:defRPr/>
            </a:pPr>
            <a:r>
              <a:rPr lang="hi-IN" dirty="0"/>
              <a:t>भेदक चोटें संभव हैं।</a:t>
            </a:r>
          </a:p>
          <a:p>
            <a:pPr algn="just">
              <a:defRPr/>
            </a:pPr>
            <a:endParaRPr lang="hi-IN" dirty="0"/>
          </a:p>
          <a:p>
            <a:pPr algn="just">
              <a:defRPr/>
            </a:pPr>
            <a:r>
              <a:rPr lang="hi-IN" dirty="0"/>
              <a:t>कोमलता का आकलन करें।</a:t>
            </a:r>
            <a:endParaRPr lang="en-US" dirty="0"/>
          </a:p>
          <a:p>
            <a:endParaRPr lang="en-US" dirty="0"/>
          </a:p>
        </p:txBody>
      </p:sp>
    </p:spTree>
    <p:extLst>
      <p:ext uri="{BB962C8B-B14F-4D97-AF65-F5344CB8AC3E}">
        <p14:creationId xmlns:p14="http://schemas.microsoft.com/office/powerpoint/2010/main" val="200206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i-IN" b="1" u="sng" dirty="0">
                <a:solidFill>
                  <a:srgbClr val="FF0000"/>
                </a:solidFill>
              </a:rPr>
              <a:t>निचले अंगों की जांच</a:t>
            </a:r>
            <a:endParaRPr lang="en-US" b="1" u="sng" dirty="0">
              <a:solidFill>
                <a:srgbClr val="FF0000"/>
              </a:solidFill>
            </a:endParaRPr>
          </a:p>
        </p:txBody>
      </p:sp>
      <p:sp>
        <p:nvSpPr>
          <p:cNvPr id="3" name="Content Placeholder 2"/>
          <p:cNvSpPr>
            <a:spLocks noGrp="1"/>
          </p:cNvSpPr>
          <p:nvPr>
            <p:ph idx="1"/>
          </p:nvPr>
        </p:nvSpPr>
        <p:spPr/>
        <p:txBody>
          <a:bodyPr>
            <a:normAutofit fontScale="92500"/>
          </a:bodyPr>
          <a:lstStyle/>
          <a:p>
            <a:pPr>
              <a:defRPr/>
            </a:pPr>
            <a:r>
              <a:rPr lang="hi-IN" dirty="0"/>
              <a:t>बी.पी.डी.ओ.सी. की जाँच करें।</a:t>
            </a:r>
          </a:p>
          <a:p>
            <a:pPr>
              <a:defRPr/>
            </a:pPr>
            <a:endParaRPr lang="hi-IN" dirty="0"/>
          </a:p>
          <a:p>
            <a:pPr>
              <a:defRPr/>
            </a:pPr>
            <a:r>
              <a:rPr lang="hi-IN" dirty="0"/>
              <a:t>डोर्सेलिस पेडिस/पोस्टीरियर टिबियल पल्स की जाँच करें।</a:t>
            </a:r>
          </a:p>
          <a:p>
            <a:pPr>
              <a:defRPr/>
            </a:pPr>
            <a:endParaRPr lang="hi-IN" dirty="0"/>
          </a:p>
          <a:p>
            <a:pPr>
              <a:defRPr/>
            </a:pPr>
            <a:r>
              <a:rPr lang="hi-IN" dirty="0"/>
              <a:t>गति की जाँच करें - पैर की उँगलियों का हिलना।</a:t>
            </a:r>
          </a:p>
          <a:p>
            <a:pPr>
              <a:defRPr/>
            </a:pPr>
            <a:endParaRPr lang="hi-IN" dirty="0"/>
          </a:p>
          <a:p>
            <a:pPr>
              <a:defRPr/>
            </a:pPr>
            <a:r>
              <a:rPr lang="hi-IN" dirty="0"/>
              <a:t>संवेदना की जाँच करें।</a:t>
            </a:r>
            <a:endParaRPr lang="en-US" dirty="0"/>
          </a:p>
        </p:txBody>
      </p:sp>
    </p:spTree>
    <p:extLst>
      <p:ext uri="{BB962C8B-B14F-4D97-AF65-F5344CB8AC3E}">
        <p14:creationId xmlns:p14="http://schemas.microsoft.com/office/powerpoint/2010/main" val="2446875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i-IN" b="1" u="sng" dirty="0">
                <a:solidFill>
                  <a:srgbClr val="FF0000"/>
                </a:solidFill>
              </a:rPr>
              <a:t>ऊपरी अंगों की जांच</a:t>
            </a:r>
            <a:endParaRPr lang="en-US" b="1" u="sng"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defRPr/>
            </a:pPr>
            <a:r>
              <a:rPr lang="hi-IN" dirty="0"/>
              <a:t>बी.पी.डी.ओ.सी. की जाँच करें।</a:t>
            </a:r>
          </a:p>
          <a:p>
            <a:pPr>
              <a:defRPr/>
            </a:pPr>
            <a:endParaRPr lang="hi-IN" dirty="0"/>
          </a:p>
          <a:p>
            <a:pPr>
              <a:defRPr/>
            </a:pPr>
            <a:r>
              <a:rPr lang="hi-IN" dirty="0"/>
              <a:t>रेडियल पल्स की जाँच करें।</a:t>
            </a:r>
          </a:p>
          <a:p>
            <a:pPr>
              <a:defRPr/>
            </a:pPr>
            <a:endParaRPr lang="hi-IN" dirty="0"/>
          </a:p>
          <a:p>
            <a:pPr>
              <a:defRPr/>
            </a:pPr>
            <a:r>
              <a:rPr lang="hi-IN" dirty="0"/>
              <a:t>गति की जाँच करें - उँगलियाँ हिलाएँ।</a:t>
            </a:r>
          </a:p>
          <a:p>
            <a:pPr>
              <a:defRPr/>
            </a:pPr>
            <a:endParaRPr lang="hi-IN" dirty="0"/>
          </a:p>
          <a:p>
            <a:pPr>
              <a:defRPr/>
            </a:pPr>
            <a:r>
              <a:rPr lang="hi-IN" dirty="0"/>
              <a:t>संवेदना की जाँच करें।</a:t>
            </a:r>
          </a:p>
          <a:p>
            <a:pPr>
              <a:defRPr/>
            </a:pPr>
            <a:endParaRPr lang="hi-IN" dirty="0"/>
          </a:p>
          <a:p>
            <a:pPr>
              <a:defRPr/>
            </a:pPr>
            <a:r>
              <a:rPr lang="hi-IN" dirty="0"/>
              <a:t>मेडिक-अलर्ट ब्रेसलेट की जाँच करें।</a:t>
            </a:r>
            <a:endParaRPr lang="en-US" dirty="0"/>
          </a:p>
        </p:txBody>
      </p:sp>
    </p:spTree>
    <p:extLst>
      <p:ext uri="{BB962C8B-B14F-4D97-AF65-F5344CB8AC3E}">
        <p14:creationId xmlns:p14="http://schemas.microsoft.com/office/powerpoint/2010/main" val="3075004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rPr>
              <a:t>महत्वपूर्ण संकेतों को मापना</a:t>
            </a:r>
            <a:endParaRPr lang="en-US" b="1" dirty="0">
              <a:solidFill>
                <a:srgbClr val="FF0000"/>
              </a:solidFill>
            </a:endParaRPr>
          </a:p>
        </p:txBody>
      </p:sp>
      <p:sp>
        <p:nvSpPr>
          <p:cNvPr id="3" name="Content Placeholder 2"/>
          <p:cNvSpPr>
            <a:spLocks noGrp="1"/>
          </p:cNvSpPr>
          <p:nvPr>
            <p:ph idx="1"/>
          </p:nvPr>
        </p:nvSpPr>
        <p:spPr/>
        <p:txBody>
          <a:bodyPr>
            <a:noAutofit/>
          </a:bodyPr>
          <a:lstStyle/>
          <a:p>
            <a:pPr>
              <a:lnSpc>
                <a:spcPct val="150000"/>
              </a:lnSpc>
              <a:defRPr/>
            </a:pPr>
            <a:r>
              <a:rPr lang="hi-IN" dirty="0"/>
              <a:t>श्वसन</a:t>
            </a:r>
          </a:p>
          <a:p>
            <a:pPr>
              <a:lnSpc>
                <a:spcPct val="150000"/>
              </a:lnSpc>
              <a:defRPr/>
            </a:pPr>
            <a:r>
              <a:rPr lang="hi-IN" dirty="0"/>
              <a:t>नाड़ी</a:t>
            </a:r>
          </a:p>
          <a:p>
            <a:pPr>
              <a:lnSpc>
                <a:spcPct val="150000"/>
              </a:lnSpc>
              <a:defRPr/>
            </a:pPr>
            <a:r>
              <a:rPr lang="hi-IN" dirty="0"/>
              <a:t>त्वचा</a:t>
            </a:r>
          </a:p>
          <a:p>
            <a:pPr>
              <a:lnSpc>
                <a:spcPct val="150000"/>
              </a:lnSpc>
              <a:defRPr/>
            </a:pPr>
            <a:r>
              <a:rPr lang="hi-IN" dirty="0"/>
              <a:t>पुतलियाँ</a:t>
            </a:r>
          </a:p>
          <a:p>
            <a:pPr>
              <a:lnSpc>
                <a:spcPct val="150000"/>
              </a:lnSpc>
              <a:defRPr/>
            </a:pPr>
            <a:r>
              <a:rPr lang="hi-IN" dirty="0"/>
              <a:t>रक्तचाप।</a:t>
            </a:r>
            <a:endParaRPr lang="en-US" dirty="0"/>
          </a:p>
        </p:txBody>
      </p:sp>
    </p:spTree>
    <p:extLst>
      <p:ext uri="{BB962C8B-B14F-4D97-AF65-F5344CB8AC3E}">
        <p14:creationId xmlns:p14="http://schemas.microsoft.com/office/powerpoint/2010/main" val="1323287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i-IN" b="1" u="sng" dirty="0">
                <a:solidFill>
                  <a:srgbClr val="FF0000"/>
                </a:solidFill>
              </a:rPr>
              <a:t>महत्वपूर्ण संकेतों को मापने के लिए उचित उपकरण</a:t>
            </a:r>
            <a:endParaRPr lang="en-US" b="1" u="sng" dirty="0">
              <a:solidFill>
                <a:srgbClr val="FF0000"/>
              </a:solidFill>
            </a:endParaRPr>
          </a:p>
        </p:txBody>
      </p:sp>
      <p:sp>
        <p:nvSpPr>
          <p:cNvPr id="3" name="Content Placeholder 2"/>
          <p:cNvSpPr>
            <a:spLocks noGrp="1"/>
          </p:cNvSpPr>
          <p:nvPr>
            <p:ph idx="1"/>
          </p:nvPr>
        </p:nvSpPr>
        <p:spPr/>
        <p:txBody>
          <a:bodyPr/>
          <a:lstStyle/>
          <a:p>
            <a:pPr>
              <a:lnSpc>
                <a:spcPct val="150000"/>
              </a:lnSpc>
              <a:defRPr/>
            </a:pPr>
            <a:r>
              <a:rPr lang="hi-IN" dirty="0"/>
              <a:t>कलाई घड़ी</a:t>
            </a:r>
          </a:p>
          <a:p>
            <a:pPr>
              <a:lnSpc>
                <a:spcPct val="150000"/>
              </a:lnSpc>
              <a:defRPr/>
            </a:pPr>
            <a:r>
              <a:rPr lang="hi-IN" dirty="0"/>
              <a:t>पेनलाइट</a:t>
            </a:r>
          </a:p>
          <a:p>
            <a:pPr>
              <a:lnSpc>
                <a:spcPct val="150000"/>
              </a:lnSpc>
              <a:defRPr/>
            </a:pPr>
            <a:r>
              <a:rPr lang="hi-IN" dirty="0"/>
              <a:t>स्टेथोस्कोप</a:t>
            </a:r>
          </a:p>
          <a:p>
            <a:pPr>
              <a:lnSpc>
                <a:spcPct val="150000"/>
              </a:lnSpc>
              <a:defRPr/>
            </a:pPr>
            <a:r>
              <a:rPr lang="hi-IN" dirty="0"/>
              <a:t>पेन और नोटबुक</a:t>
            </a:r>
          </a:p>
          <a:p>
            <a:pPr>
              <a:lnSpc>
                <a:spcPct val="150000"/>
              </a:lnSpc>
              <a:defRPr/>
            </a:pPr>
            <a:r>
              <a:rPr lang="hi-IN" dirty="0"/>
              <a:t>रक्तचाप मापने वाला कफ (स्फिग्मोमैनोमीटर)</a:t>
            </a:r>
            <a:endParaRPr lang="en-US" dirty="0"/>
          </a:p>
        </p:txBody>
      </p:sp>
    </p:spTree>
    <p:extLst>
      <p:ext uri="{BB962C8B-B14F-4D97-AF65-F5344CB8AC3E}">
        <p14:creationId xmlns:p14="http://schemas.microsoft.com/office/powerpoint/2010/main" val="727715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rPr>
              <a:t>सामान्य श्वसन दर</a:t>
            </a:r>
            <a:endParaRPr lang="en-US" b="1" u="sng"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85382744"/>
              </p:ext>
            </p:extLst>
          </p:nvPr>
        </p:nvGraphicFramePr>
        <p:xfrm>
          <a:off x="914400" y="1295399"/>
          <a:ext cx="7315200" cy="5387323"/>
        </p:xfrm>
        <a:graphic>
          <a:graphicData uri="http://schemas.openxmlformats.org/drawingml/2006/table">
            <a:tbl>
              <a:tblPr firstRow="1" bandRow="1">
                <a:tableStyleId>{073A0DAA-6AF3-43AB-8588-CEC1D06C72B9}</a:tableStyleId>
              </a:tblPr>
              <a:tblGrid>
                <a:gridCol w="45720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tblGrid>
              <a:tr h="1066801">
                <a:tc>
                  <a:txBody>
                    <a:bodyPr/>
                    <a:lstStyle/>
                    <a:p>
                      <a:pPr algn="ctr"/>
                      <a:r>
                        <a:rPr lang="hi-IN" sz="3200" u="sng" dirty="0"/>
                        <a:t>आयु वर्ग</a:t>
                      </a:r>
                      <a:endParaRPr lang="en-US" sz="32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i-IN" sz="3200" u="sng" dirty="0"/>
                        <a:t>श्वसन</a:t>
                      </a:r>
                      <a:endParaRPr lang="en-US" sz="3200" u="sng" dirty="0"/>
                    </a:p>
                  </a:txBody>
                  <a:tcPr anchor="ctr" anchorCtr="1"/>
                </a:tc>
                <a:extLst>
                  <a:ext uri="{0D108BD9-81ED-4DB2-BD59-A6C34878D82A}">
                    <a16:rowId xmlns:a16="http://schemas.microsoft.com/office/drawing/2014/main" xmlns="" val="10000"/>
                  </a:ext>
                </a:extLst>
              </a:tr>
              <a:tr h="1219200">
                <a:tc>
                  <a:txBody>
                    <a:bodyPr/>
                    <a:lstStyle/>
                    <a:p>
                      <a:pPr marL="0" indent="0" algn="ctr">
                        <a:buNone/>
                        <a:defRPr/>
                      </a:pPr>
                      <a:r>
                        <a:rPr lang="en-US" sz="3200" dirty="0"/>
                        <a:t> </a:t>
                      </a:r>
                      <a:r>
                        <a:rPr lang="hi-IN" sz="3200" dirty="0"/>
                        <a:t>शिशु (01 वर्ष से कम)</a:t>
                      </a:r>
                      <a:endParaRPr lang="en-US" sz="32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t>25-50 RPM</a:t>
                      </a:r>
                    </a:p>
                    <a:p>
                      <a:pPr algn="ctr"/>
                      <a:endParaRPr lang="en-US" sz="3200" dirty="0"/>
                    </a:p>
                  </a:txBody>
                  <a:tcPr anchor="ctr" anchorCtr="1"/>
                </a:tc>
                <a:extLst>
                  <a:ext uri="{0D108BD9-81ED-4DB2-BD59-A6C34878D82A}">
                    <a16:rowId xmlns:a16="http://schemas.microsoft.com/office/drawing/2014/main" xmlns="" val="10001"/>
                  </a:ext>
                </a:extLst>
              </a:tr>
              <a:tr h="1341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i-IN" sz="3200" dirty="0"/>
                        <a:t>बच्चा (01 से 08 वर्ष)</a:t>
                      </a:r>
                      <a:endParaRPr lang="en-US" sz="3200" dirty="0"/>
                    </a:p>
                  </a:txBody>
                  <a:tcPr anchor="ctr" anchorCtr="1"/>
                </a:tc>
                <a:tc>
                  <a:txBody>
                    <a:bodyPr/>
                    <a:lstStyle/>
                    <a:p>
                      <a:pPr algn="ctr"/>
                      <a:r>
                        <a:rPr lang="en-US" sz="3200" dirty="0"/>
                        <a:t>15-30 RPM</a:t>
                      </a:r>
                    </a:p>
                  </a:txBody>
                  <a:tcPr anchor="ctr" anchorCtr="1"/>
                </a:tc>
                <a:extLst>
                  <a:ext uri="{0D108BD9-81ED-4DB2-BD59-A6C34878D82A}">
                    <a16:rowId xmlns:a16="http://schemas.microsoft.com/office/drawing/2014/main" xmlns="" val="10002"/>
                  </a:ext>
                </a:extLst>
              </a:tr>
              <a:tr h="14249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i-IN" sz="3200" dirty="0"/>
                        <a:t>वयस्क (09 वर्ष और उससे अधिक)</a:t>
                      </a:r>
                      <a:endParaRPr lang="en-US" sz="3200" dirty="0"/>
                    </a:p>
                  </a:txBody>
                  <a:tcPr anchor="ctr" anchorCtr="1"/>
                </a:tc>
                <a:tc>
                  <a:txBody>
                    <a:bodyPr/>
                    <a:lstStyle/>
                    <a:p>
                      <a:pPr algn="ctr"/>
                      <a:r>
                        <a:rPr lang="en-US" sz="3200" dirty="0"/>
                        <a:t>12-20 RPM </a:t>
                      </a:r>
                    </a:p>
                  </a:txBody>
                  <a:tcPr anchor="ctr" anchorCtr="1"/>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677647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r>
              <a:rPr lang="hi-IN" b="1" u="sng" dirty="0">
                <a:solidFill>
                  <a:srgbClr val="FF0000"/>
                </a:solidFill>
              </a:rPr>
              <a:t>असामान्य श्वास की स्थिति</a:t>
            </a:r>
            <a:endParaRPr lang="en-US" b="1" u="sng" dirty="0">
              <a:solidFill>
                <a:srgbClr val="FF0000"/>
              </a:solidFill>
            </a:endParaRPr>
          </a:p>
        </p:txBody>
      </p:sp>
      <p:sp>
        <p:nvSpPr>
          <p:cNvPr id="3" name="Content Placeholder 2"/>
          <p:cNvSpPr>
            <a:spLocks noGrp="1"/>
          </p:cNvSpPr>
          <p:nvPr>
            <p:ph idx="1"/>
          </p:nvPr>
        </p:nvSpPr>
        <p:spPr>
          <a:xfrm>
            <a:off x="457200" y="1570037"/>
            <a:ext cx="8229600" cy="4525963"/>
          </a:xfrm>
        </p:spPr>
        <p:txBody>
          <a:bodyPr>
            <a:noAutofit/>
          </a:bodyPr>
          <a:lstStyle/>
          <a:p>
            <a:pPr>
              <a:lnSpc>
                <a:spcPct val="150000"/>
              </a:lnSpc>
              <a:defRPr/>
            </a:pPr>
            <a:r>
              <a:rPr lang="hi-IN" dirty="0"/>
              <a:t>छाती का ठीक से ऊपर-नीचे न होना।</a:t>
            </a:r>
          </a:p>
          <a:p>
            <a:pPr>
              <a:lnSpc>
                <a:spcPct val="150000"/>
              </a:lnSpc>
              <a:defRPr/>
            </a:pPr>
            <a:r>
              <a:rPr lang="hi-IN" dirty="0"/>
              <a:t>अनियमित साँस लेना।</a:t>
            </a:r>
          </a:p>
          <a:p>
            <a:pPr>
              <a:lnSpc>
                <a:spcPct val="150000"/>
              </a:lnSpc>
              <a:defRPr/>
            </a:pPr>
            <a:r>
              <a:rPr lang="hi-IN" dirty="0"/>
              <a:t>असामान्य आवाज़ (खर्राटे या घरघराहट)।</a:t>
            </a:r>
          </a:p>
          <a:p>
            <a:pPr>
              <a:lnSpc>
                <a:spcPct val="150000"/>
              </a:lnSpc>
              <a:defRPr/>
            </a:pPr>
            <a:r>
              <a:rPr lang="hi-IN" dirty="0"/>
              <a:t>ज़्यादा मेहनत।</a:t>
            </a:r>
          </a:p>
          <a:p>
            <a:pPr>
              <a:lnSpc>
                <a:spcPct val="150000"/>
              </a:lnSpc>
              <a:defRPr/>
            </a:pPr>
            <a:r>
              <a:rPr lang="hi-IN" dirty="0"/>
              <a:t>सायनोसिस।</a:t>
            </a:r>
            <a:endParaRPr lang="en-US" dirty="0"/>
          </a:p>
        </p:txBody>
      </p:sp>
    </p:spTree>
    <p:extLst>
      <p:ext uri="{BB962C8B-B14F-4D97-AF65-F5344CB8AC3E}">
        <p14:creationId xmlns:p14="http://schemas.microsoft.com/office/powerpoint/2010/main" val="4012481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rPr>
              <a:t>नाड़ी</a:t>
            </a:r>
            <a:endParaRPr lang="en-US" b="1" u="sng"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9627419"/>
              </p:ext>
            </p:extLst>
          </p:nvPr>
        </p:nvGraphicFramePr>
        <p:xfrm>
          <a:off x="457200" y="1600200"/>
          <a:ext cx="8229600" cy="313944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914400">
                <a:tc>
                  <a:txBody>
                    <a:bodyPr/>
                    <a:lstStyle/>
                    <a:p>
                      <a:pPr algn="ctr"/>
                      <a:r>
                        <a:rPr lang="hi-IN" sz="3200" u="sng" dirty="0"/>
                        <a:t>आयु वर्ग</a:t>
                      </a:r>
                      <a:endParaRPr lang="en-US" sz="32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i-IN" sz="3200" u="sng" dirty="0">
                          <a:solidFill>
                            <a:srgbClr val="0070C0"/>
                          </a:solidFill>
                          <a:effectLst/>
                          <a:latin typeface="+mn-lt"/>
                        </a:rPr>
                        <a:t>नाड़ी</a:t>
                      </a:r>
                      <a:endParaRPr lang="en-US" sz="3200" u="sng" dirty="0">
                        <a:solidFill>
                          <a:srgbClr val="0070C0"/>
                        </a:solidFill>
                        <a:effectLst/>
                        <a:latin typeface="+mn-lt"/>
                      </a:endParaRPr>
                    </a:p>
                  </a:txBody>
                  <a:tcPr anchor="ctr" anchorCtr="1"/>
                </a:tc>
                <a:extLst>
                  <a:ext uri="{0D108BD9-81ED-4DB2-BD59-A6C34878D82A}">
                    <a16:rowId xmlns:a16="http://schemas.microsoft.com/office/drawing/2014/main" xmlns="" val="10000"/>
                  </a:ext>
                </a:extLst>
              </a:tr>
              <a:tr h="370840">
                <a:tc>
                  <a:txBody>
                    <a:bodyPr/>
                    <a:lstStyle/>
                    <a:p>
                      <a:pPr marL="0" indent="0" algn="ctr">
                        <a:buNone/>
                        <a:defRPr/>
                      </a:pPr>
                      <a:r>
                        <a:rPr lang="en-US" sz="3200" dirty="0"/>
                        <a:t> </a:t>
                      </a:r>
                      <a:r>
                        <a:rPr lang="hi-IN" sz="3200" dirty="0"/>
                        <a:t>शिशु (01 वर्ष से कम)</a:t>
                      </a:r>
                      <a:endParaRPr lang="en-US" sz="3200" dirty="0"/>
                    </a:p>
                  </a:txBody>
                  <a:tcPr anchor="ctr" anchorCtr="1"/>
                </a:tc>
                <a:tc>
                  <a:txBody>
                    <a:bodyPr/>
                    <a:lstStyle/>
                    <a:p>
                      <a:pPr algn="ctr"/>
                      <a:r>
                        <a:rPr lang="en-US" sz="3200" dirty="0">
                          <a:solidFill>
                            <a:schemeClr val="tx1"/>
                          </a:solidFill>
                          <a:latin typeface="+mn-lt"/>
                        </a:rPr>
                        <a:t>120-150 PPM</a:t>
                      </a:r>
                      <a:endParaRPr lang="en-US" sz="3200" dirty="0"/>
                    </a:p>
                  </a:txBody>
                  <a:tcPr/>
                </a:tc>
                <a:extLst>
                  <a:ext uri="{0D108BD9-81ED-4DB2-BD59-A6C34878D82A}">
                    <a16:rowId xmlns:a16="http://schemas.microsoft.com/office/drawing/2014/main" xmlns=""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i-IN" sz="3200" dirty="0"/>
                        <a:t>बच्चा (01 से 08 वर्ष)</a:t>
                      </a:r>
                      <a:endParaRPr lang="en-US" sz="32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mn-lt"/>
                        </a:rPr>
                        <a:t>80-150 PPM</a:t>
                      </a:r>
                    </a:p>
                  </a:txBody>
                  <a:tcPr anchor="ctr"/>
                </a:tc>
                <a:extLst>
                  <a:ext uri="{0D108BD9-81ED-4DB2-BD59-A6C34878D82A}">
                    <a16:rowId xmlns:a16="http://schemas.microsoft.com/office/drawing/2014/main" xmlns=""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i-IN" sz="3200" dirty="0"/>
                        <a:t>वयस्क (09 वर्ष और उससे अधिक)</a:t>
                      </a:r>
                      <a:endParaRPr lang="en-US" sz="32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mn-lt"/>
                        </a:rPr>
                        <a:t>60-80 PPM</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576872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rPr>
              <a:t>नाड़ी की जाँच करें</a:t>
            </a:r>
            <a:endParaRPr lang="en-US" b="1" u="sng" dirty="0">
              <a:solidFill>
                <a:srgbClr val="FF0000"/>
              </a:solidFill>
            </a:endParaRPr>
          </a:p>
        </p:txBody>
      </p:sp>
      <p:sp>
        <p:nvSpPr>
          <p:cNvPr id="3" name="Content Placeholder 2"/>
          <p:cNvSpPr>
            <a:spLocks noGrp="1"/>
          </p:cNvSpPr>
          <p:nvPr>
            <p:ph idx="1"/>
          </p:nvPr>
        </p:nvSpPr>
        <p:spPr/>
        <p:txBody>
          <a:bodyPr/>
          <a:lstStyle/>
          <a:p>
            <a:pPr>
              <a:defRPr/>
            </a:pPr>
            <a:r>
              <a:rPr lang="hi-IN" dirty="0"/>
              <a:t>नाड़ी दर</a:t>
            </a:r>
          </a:p>
          <a:p>
            <a:pPr>
              <a:defRPr/>
            </a:pPr>
            <a:endParaRPr lang="hi-IN" dirty="0"/>
          </a:p>
          <a:p>
            <a:pPr>
              <a:defRPr/>
            </a:pPr>
            <a:r>
              <a:rPr lang="hi-IN" dirty="0"/>
              <a:t>नाड़ी की तीव्रता</a:t>
            </a:r>
          </a:p>
          <a:p>
            <a:pPr>
              <a:defRPr/>
            </a:pPr>
            <a:endParaRPr lang="hi-IN" dirty="0"/>
          </a:p>
          <a:p>
            <a:pPr>
              <a:defRPr/>
            </a:pPr>
            <a:r>
              <a:rPr lang="hi-IN" dirty="0"/>
              <a:t>ताल</a:t>
            </a:r>
            <a:endParaRPr lang="en-US" dirty="0"/>
          </a:p>
        </p:txBody>
      </p:sp>
    </p:spTree>
    <p:extLst>
      <p:ext uri="{BB962C8B-B14F-4D97-AF65-F5344CB8AC3E}">
        <p14:creationId xmlns:p14="http://schemas.microsoft.com/office/powerpoint/2010/main" val="3222323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cs typeface="Times New Roman" pitchFamily="18" charset="0"/>
              </a:rPr>
              <a:t>दृश्य का आकार बढ़ाना</a:t>
            </a:r>
            <a:endParaRPr lang="en-US" b="1" u="sng" dirty="0">
              <a:solidFill>
                <a:srgbClr val="FF0000"/>
              </a:solidFill>
            </a:endParaRPr>
          </a:p>
        </p:txBody>
      </p:sp>
      <p:sp>
        <p:nvSpPr>
          <p:cNvPr id="3" name="Content Placeholder 2"/>
          <p:cNvSpPr>
            <a:spLocks noGrp="1"/>
          </p:cNvSpPr>
          <p:nvPr>
            <p:ph idx="1"/>
          </p:nvPr>
        </p:nvSpPr>
        <p:spPr/>
        <p:txBody>
          <a:bodyPr>
            <a:normAutofit lnSpcReduction="10000"/>
          </a:bodyPr>
          <a:lstStyle/>
          <a:p>
            <a:pPr>
              <a:defRPr/>
            </a:pPr>
            <a:r>
              <a:rPr lang="hi-IN" dirty="0">
                <a:solidFill>
                  <a:srgbClr val="0070C0"/>
                </a:solidFill>
                <a:cs typeface="Times New Roman" pitchFamily="18" charset="0"/>
              </a:rPr>
              <a:t>वर्तमान स्थिति क्या है?</a:t>
            </a:r>
          </a:p>
          <a:p>
            <a:pPr>
              <a:defRPr/>
            </a:pPr>
            <a:r>
              <a:rPr lang="hi-IN" dirty="0">
                <a:solidFill>
                  <a:srgbClr val="0070C0"/>
                </a:solidFill>
                <a:cs typeface="Times New Roman" pitchFamily="18" charset="0"/>
              </a:rPr>
              <a:t>चोट का चिकित्सीय या तंत्र क्या है?</a:t>
            </a:r>
          </a:p>
          <a:p>
            <a:pPr>
              <a:defRPr/>
            </a:pPr>
            <a:endParaRPr lang="hi-IN" dirty="0">
              <a:solidFill>
                <a:srgbClr val="0070C0"/>
              </a:solidFill>
              <a:cs typeface="Times New Roman" pitchFamily="18" charset="0"/>
            </a:endParaRPr>
          </a:p>
          <a:p>
            <a:pPr>
              <a:defRPr/>
            </a:pPr>
            <a:r>
              <a:rPr lang="hi-IN" dirty="0">
                <a:solidFill>
                  <a:srgbClr val="0070C0"/>
                </a:solidFill>
                <a:cs typeface="Times New Roman" pitchFamily="18" charset="0"/>
              </a:rPr>
              <a:t>यह कहाँ जा रहा है?</a:t>
            </a:r>
          </a:p>
          <a:p>
            <a:pPr>
              <a:defRPr/>
            </a:pPr>
            <a:r>
              <a:rPr lang="hi-IN" dirty="0">
                <a:solidFill>
                  <a:srgbClr val="0070C0"/>
                </a:solidFill>
                <a:cs typeface="Times New Roman" pitchFamily="18" charset="0"/>
              </a:rPr>
              <a:t>क्या संभावनाएँ हैं?</a:t>
            </a:r>
          </a:p>
          <a:p>
            <a:pPr>
              <a:defRPr/>
            </a:pPr>
            <a:endParaRPr lang="hi-IN" dirty="0">
              <a:solidFill>
                <a:srgbClr val="0070C0"/>
              </a:solidFill>
              <a:cs typeface="Times New Roman" pitchFamily="18" charset="0"/>
            </a:endParaRPr>
          </a:p>
          <a:p>
            <a:pPr>
              <a:defRPr/>
            </a:pPr>
            <a:r>
              <a:rPr lang="hi-IN" dirty="0">
                <a:solidFill>
                  <a:srgbClr val="0070C0"/>
                </a:solidFill>
                <a:cs typeface="Times New Roman" pitchFamily="18" charset="0"/>
              </a:rPr>
              <a:t>मैं इसे कैसे नियंत्रित करूँ?</a:t>
            </a:r>
          </a:p>
          <a:p>
            <a:pPr>
              <a:defRPr/>
            </a:pPr>
            <a:r>
              <a:rPr lang="hi-IN" dirty="0">
                <a:solidFill>
                  <a:srgbClr val="0070C0"/>
                </a:solidFill>
                <a:cs typeface="Times New Roman" pitchFamily="18" charset="0"/>
              </a:rPr>
              <a:t>किन संसाधनों की आवश्यकता है?</a:t>
            </a:r>
            <a:r>
              <a:rPr lang="en-US" dirty="0">
                <a:solidFill>
                  <a:srgbClr val="002060"/>
                </a:solidFill>
                <a:cs typeface="Times New Roman" pitchFamily="18" charset="0"/>
              </a:rPr>
              <a:t> </a:t>
            </a:r>
          </a:p>
          <a:p>
            <a:endParaRPr lang="en-US" dirty="0"/>
          </a:p>
        </p:txBody>
      </p:sp>
    </p:spTree>
    <p:extLst>
      <p:ext uri="{BB962C8B-B14F-4D97-AF65-F5344CB8AC3E}">
        <p14:creationId xmlns:p14="http://schemas.microsoft.com/office/powerpoint/2010/main" val="714983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rPr>
              <a:t>नाड़ी मापने का स्थान </a:t>
            </a:r>
            <a:r>
              <a:rPr lang="en-US" b="1" u="sng" dirty="0">
                <a:solidFill>
                  <a:srgbClr val="FF0000"/>
                </a:solidFill>
              </a:rPr>
              <a:t>:</a:t>
            </a:r>
          </a:p>
        </p:txBody>
      </p:sp>
      <p:sp>
        <p:nvSpPr>
          <p:cNvPr id="3" name="Content Placeholder 2"/>
          <p:cNvSpPr>
            <a:spLocks noGrp="1"/>
          </p:cNvSpPr>
          <p:nvPr>
            <p:ph idx="1"/>
          </p:nvPr>
        </p:nvSpPr>
        <p:spPr>
          <a:xfrm>
            <a:off x="609600" y="1600200"/>
            <a:ext cx="8229600" cy="4525963"/>
          </a:xfrm>
        </p:spPr>
        <p:txBody>
          <a:bodyPr>
            <a:normAutofit fontScale="92500" lnSpcReduction="20000"/>
          </a:bodyPr>
          <a:lstStyle/>
          <a:p>
            <a:pPr marL="0" indent="0">
              <a:buNone/>
              <a:defRPr/>
            </a:pPr>
            <a:r>
              <a:rPr lang="hi-IN" dirty="0"/>
              <a:t>बाहु - ऊपरी भुजा</a:t>
            </a:r>
          </a:p>
          <a:p>
            <a:pPr marL="0" indent="0">
              <a:buNone/>
              <a:defRPr/>
            </a:pPr>
            <a:endParaRPr lang="hi-IN" dirty="0"/>
          </a:p>
          <a:p>
            <a:pPr marL="0" indent="0">
              <a:buNone/>
              <a:defRPr/>
            </a:pPr>
            <a:r>
              <a:rPr lang="hi-IN" dirty="0"/>
              <a:t>कैरोटिड - गर्दन</a:t>
            </a:r>
          </a:p>
          <a:p>
            <a:pPr marL="0" indent="0">
              <a:buNone/>
              <a:defRPr/>
            </a:pPr>
            <a:endParaRPr lang="hi-IN" dirty="0"/>
          </a:p>
          <a:p>
            <a:pPr marL="0" indent="0">
              <a:buNone/>
              <a:defRPr/>
            </a:pPr>
            <a:r>
              <a:rPr lang="hi-IN" dirty="0"/>
              <a:t>फेमोरर - कमर</a:t>
            </a:r>
          </a:p>
          <a:p>
            <a:pPr marL="0" indent="0">
              <a:buNone/>
              <a:defRPr/>
            </a:pPr>
            <a:endParaRPr lang="hi-IN" dirty="0"/>
          </a:p>
          <a:p>
            <a:pPr marL="0" indent="0">
              <a:buNone/>
              <a:defRPr/>
            </a:pPr>
            <a:r>
              <a:rPr lang="hi-IN" dirty="0"/>
              <a:t>पृष्ठीय पाद - पैर का ऊपरी भाग</a:t>
            </a:r>
          </a:p>
          <a:p>
            <a:pPr marL="0" indent="0">
              <a:buNone/>
              <a:defRPr/>
            </a:pPr>
            <a:endParaRPr lang="hi-IN" dirty="0"/>
          </a:p>
          <a:p>
            <a:pPr marL="0" indent="0">
              <a:buNone/>
              <a:defRPr/>
            </a:pPr>
            <a:r>
              <a:rPr lang="hi-IN" dirty="0"/>
              <a:t>पश्च टिबियल धमनी - टखने की मध्य सतह</a:t>
            </a:r>
            <a:endParaRPr lang="en-US" dirty="0"/>
          </a:p>
        </p:txBody>
      </p:sp>
    </p:spTree>
    <p:extLst>
      <p:ext uri="{BB962C8B-B14F-4D97-AF65-F5344CB8AC3E}">
        <p14:creationId xmlns:p14="http://schemas.microsoft.com/office/powerpoint/2010/main" val="703488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Tmp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0" y="381000"/>
            <a:ext cx="2438400" cy="461963"/>
          </a:xfrm>
          <a:prstGeom prst="rect">
            <a:avLst/>
          </a:prstGeom>
          <a:solidFill>
            <a:schemeClr val="accent2">
              <a:lumMod val="20000"/>
              <a:lumOff val="80000"/>
            </a:schemeClr>
          </a:solidFill>
        </p:spPr>
        <p:txBody>
          <a:bodyPr>
            <a:spAutoFit/>
          </a:bodyPr>
          <a:lstStyle/>
          <a:p>
            <a:pPr algn="ctr">
              <a:defRPr/>
            </a:pPr>
            <a:r>
              <a:rPr lang="en-US" sz="2400" dirty="0">
                <a:solidFill>
                  <a:srgbClr val="FF0000"/>
                </a:solidFill>
                <a:latin typeface="+mn-lt"/>
              </a:rPr>
              <a:t>Major Arteries</a:t>
            </a:r>
          </a:p>
        </p:txBody>
      </p:sp>
      <p:sp>
        <p:nvSpPr>
          <p:cNvPr id="4" name="TextBox 3"/>
          <p:cNvSpPr txBox="1"/>
          <p:nvPr/>
        </p:nvSpPr>
        <p:spPr>
          <a:xfrm>
            <a:off x="6138128" y="1556693"/>
            <a:ext cx="1447800" cy="461665"/>
          </a:xfrm>
          <a:prstGeom prst="rect">
            <a:avLst/>
          </a:prstGeom>
          <a:solidFill>
            <a:schemeClr val="accent2">
              <a:lumMod val="20000"/>
              <a:lumOff val="80000"/>
            </a:schemeClr>
          </a:solidFill>
        </p:spPr>
        <p:txBody>
          <a:bodyPr>
            <a:spAutoFit/>
          </a:bodyPr>
          <a:lstStyle/>
          <a:p>
            <a:pPr algn="ctr">
              <a:defRPr/>
            </a:pPr>
            <a:r>
              <a:rPr lang="hi-IN" sz="2400" dirty="0">
                <a:solidFill>
                  <a:srgbClr val="0000FF"/>
                </a:solidFill>
              </a:rPr>
              <a:t>ब्रेकियल</a:t>
            </a:r>
            <a:endParaRPr lang="en-US" sz="2400" dirty="0">
              <a:solidFill>
                <a:srgbClr val="0000FF"/>
              </a:solidFill>
            </a:endParaRPr>
          </a:p>
        </p:txBody>
      </p:sp>
      <p:sp>
        <p:nvSpPr>
          <p:cNvPr id="5" name="TextBox 4"/>
          <p:cNvSpPr txBox="1"/>
          <p:nvPr/>
        </p:nvSpPr>
        <p:spPr>
          <a:xfrm>
            <a:off x="152400" y="914400"/>
            <a:ext cx="1447800" cy="369888"/>
          </a:xfrm>
          <a:prstGeom prst="rect">
            <a:avLst/>
          </a:prstGeom>
          <a:solidFill>
            <a:schemeClr val="accent2">
              <a:lumMod val="20000"/>
              <a:lumOff val="80000"/>
            </a:schemeClr>
          </a:solidFill>
        </p:spPr>
        <p:txBody>
          <a:bodyPr>
            <a:spAutoFit/>
          </a:bodyPr>
          <a:lstStyle/>
          <a:p>
            <a:pPr algn="ctr">
              <a:defRPr/>
            </a:pPr>
            <a:r>
              <a:rPr lang="hi-IN" dirty="0">
                <a:solidFill>
                  <a:srgbClr val="FF0000"/>
                </a:solidFill>
              </a:rPr>
              <a:t>कैरोटिड</a:t>
            </a:r>
            <a:endParaRPr lang="en-US" dirty="0">
              <a:solidFill>
                <a:srgbClr val="FF0000"/>
              </a:solidFill>
              <a:latin typeface="+mn-lt"/>
            </a:endParaRPr>
          </a:p>
        </p:txBody>
      </p:sp>
      <p:cxnSp>
        <p:nvCxnSpPr>
          <p:cNvPr id="59398" name="Straight Arrow Connector 6"/>
          <p:cNvCxnSpPr>
            <a:cxnSpLocks noChangeShapeType="1"/>
          </p:cNvCxnSpPr>
          <p:nvPr/>
        </p:nvCxnSpPr>
        <p:spPr bwMode="auto">
          <a:xfrm>
            <a:off x="1905000" y="1143000"/>
            <a:ext cx="1143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 name="Straight Arrow Connector 8"/>
          <p:cNvCxnSpPr>
            <a:cxnSpLocks noChangeShapeType="1"/>
            <a:stCxn id="5" idx="3"/>
          </p:cNvCxnSpPr>
          <p:nvPr/>
        </p:nvCxnSpPr>
        <p:spPr bwMode="auto">
          <a:xfrm flipV="1">
            <a:off x="1600200" y="990600"/>
            <a:ext cx="1676400" cy="10795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 name="TextBox 12"/>
          <p:cNvSpPr txBox="1"/>
          <p:nvPr/>
        </p:nvSpPr>
        <p:spPr>
          <a:xfrm>
            <a:off x="0" y="1752600"/>
            <a:ext cx="1447800" cy="369888"/>
          </a:xfrm>
          <a:prstGeom prst="rect">
            <a:avLst/>
          </a:prstGeom>
          <a:solidFill>
            <a:schemeClr val="accent2">
              <a:lumMod val="20000"/>
              <a:lumOff val="80000"/>
            </a:schemeClr>
          </a:solidFill>
        </p:spPr>
        <p:txBody>
          <a:bodyPr>
            <a:spAutoFit/>
          </a:bodyPr>
          <a:lstStyle/>
          <a:p>
            <a:pPr algn="ctr">
              <a:defRPr/>
            </a:pPr>
            <a:r>
              <a:rPr lang="hi-IN" dirty="0">
                <a:solidFill>
                  <a:srgbClr val="FF0000"/>
                </a:solidFill>
              </a:rPr>
              <a:t>ब्रेकियल</a:t>
            </a:r>
            <a:endParaRPr lang="en-US" dirty="0">
              <a:solidFill>
                <a:srgbClr val="FF0000"/>
              </a:solidFill>
              <a:latin typeface="+mn-lt"/>
            </a:endParaRPr>
          </a:p>
        </p:txBody>
      </p:sp>
      <p:cxnSp>
        <p:nvCxnSpPr>
          <p:cNvPr id="14" name="Straight Arrow Connector 13"/>
          <p:cNvCxnSpPr>
            <a:cxnSpLocks noChangeShapeType="1"/>
            <a:stCxn id="13" idx="3"/>
          </p:cNvCxnSpPr>
          <p:nvPr/>
        </p:nvCxnSpPr>
        <p:spPr bwMode="auto">
          <a:xfrm flipV="1">
            <a:off x="1447800" y="1906588"/>
            <a:ext cx="838200" cy="30162"/>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5" name="TextBox 14"/>
          <p:cNvSpPr txBox="1"/>
          <p:nvPr/>
        </p:nvSpPr>
        <p:spPr>
          <a:xfrm>
            <a:off x="0" y="4267200"/>
            <a:ext cx="1447800" cy="369888"/>
          </a:xfrm>
          <a:prstGeom prst="rect">
            <a:avLst/>
          </a:prstGeom>
          <a:solidFill>
            <a:schemeClr val="accent2">
              <a:lumMod val="20000"/>
              <a:lumOff val="80000"/>
            </a:schemeClr>
          </a:solidFill>
        </p:spPr>
        <p:txBody>
          <a:bodyPr>
            <a:spAutoFit/>
          </a:bodyPr>
          <a:lstStyle/>
          <a:p>
            <a:pPr algn="ctr">
              <a:defRPr/>
            </a:pPr>
            <a:r>
              <a:rPr lang="hi-IN" dirty="0">
                <a:solidFill>
                  <a:srgbClr val="FF0000"/>
                </a:solidFill>
              </a:rPr>
              <a:t>फेमोरर</a:t>
            </a:r>
            <a:endParaRPr lang="en-US" dirty="0">
              <a:solidFill>
                <a:srgbClr val="FF0000"/>
              </a:solidFill>
              <a:latin typeface="+mn-lt"/>
            </a:endParaRPr>
          </a:p>
        </p:txBody>
      </p:sp>
      <p:cxnSp>
        <p:nvCxnSpPr>
          <p:cNvPr id="16" name="Straight Arrow Connector 15"/>
          <p:cNvCxnSpPr>
            <a:cxnSpLocks noChangeShapeType="1"/>
          </p:cNvCxnSpPr>
          <p:nvPr/>
        </p:nvCxnSpPr>
        <p:spPr bwMode="auto">
          <a:xfrm flipV="1">
            <a:off x="685800" y="3048000"/>
            <a:ext cx="914400" cy="1524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7" name="TextBox 16"/>
          <p:cNvSpPr txBox="1"/>
          <p:nvPr/>
        </p:nvSpPr>
        <p:spPr>
          <a:xfrm>
            <a:off x="0" y="2971800"/>
            <a:ext cx="990600" cy="369888"/>
          </a:xfrm>
          <a:prstGeom prst="rect">
            <a:avLst/>
          </a:prstGeom>
          <a:solidFill>
            <a:schemeClr val="accent2">
              <a:lumMod val="20000"/>
              <a:lumOff val="80000"/>
            </a:schemeClr>
          </a:solidFill>
        </p:spPr>
        <p:txBody>
          <a:bodyPr>
            <a:spAutoFit/>
          </a:bodyPr>
          <a:lstStyle/>
          <a:p>
            <a:pPr algn="ctr">
              <a:defRPr/>
            </a:pPr>
            <a:r>
              <a:rPr lang="hi-IN" dirty="0">
                <a:solidFill>
                  <a:srgbClr val="FF0000"/>
                </a:solidFill>
              </a:rPr>
              <a:t>रेडियल</a:t>
            </a:r>
            <a:endParaRPr lang="en-US" dirty="0">
              <a:solidFill>
                <a:srgbClr val="FF0000"/>
              </a:solidFill>
              <a:latin typeface="+mn-lt"/>
            </a:endParaRPr>
          </a:p>
        </p:txBody>
      </p:sp>
      <p:cxnSp>
        <p:nvCxnSpPr>
          <p:cNvPr id="18" name="Straight Arrow Connector 17"/>
          <p:cNvCxnSpPr>
            <a:cxnSpLocks noChangeShapeType="1"/>
          </p:cNvCxnSpPr>
          <p:nvPr/>
        </p:nvCxnSpPr>
        <p:spPr bwMode="auto">
          <a:xfrm flipV="1">
            <a:off x="1447800" y="4114800"/>
            <a:ext cx="1905000" cy="304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9" name="TextBox 18"/>
          <p:cNvSpPr txBox="1"/>
          <p:nvPr/>
        </p:nvSpPr>
        <p:spPr>
          <a:xfrm>
            <a:off x="0" y="4953000"/>
            <a:ext cx="1447800" cy="369332"/>
          </a:xfrm>
          <a:prstGeom prst="rect">
            <a:avLst/>
          </a:prstGeom>
          <a:solidFill>
            <a:schemeClr val="accent2">
              <a:lumMod val="20000"/>
              <a:lumOff val="80000"/>
            </a:schemeClr>
          </a:solidFill>
        </p:spPr>
        <p:txBody>
          <a:bodyPr>
            <a:spAutoFit/>
          </a:bodyPr>
          <a:lstStyle/>
          <a:p>
            <a:pPr algn="ctr">
              <a:defRPr/>
            </a:pPr>
            <a:r>
              <a:rPr lang="hi-IN" dirty="0">
                <a:solidFill>
                  <a:srgbClr val="FF0000"/>
                </a:solidFill>
              </a:rPr>
              <a:t>पश्च टिबियल</a:t>
            </a:r>
            <a:endParaRPr lang="en-US" dirty="0">
              <a:solidFill>
                <a:srgbClr val="FF0000"/>
              </a:solidFill>
              <a:latin typeface="+mn-lt"/>
            </a:endParaRPr>
          </a:p>
        </p:txBody>
      </p:sp>
      <p:cxnSp>
        <p:nvCxnSpPr>
          <p:cNvPr id="20" name="Straight Arrow Connector 19"/>
          <p:cNvCxnSpPr>
            <a:cxnSpLocks noChangeShapeType="1"/>
          </p:cNvCxnSpPr>
          <p:nvPr/>
        </p:nvCxnSpPr>
        <p:spPr bwMode="auto">
          <a:xfrm>
            <a:off x="1295400" y="5257800"/>
            <a:ext cx="2438400" cy="76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2" name="TextBox 31"/>
          <p:cNvSpPr txBox="1"/>
          <p:nvPr/>
        </p:nvSpPr>
        <p:spPr>
          <a:xfrm>
            <a:off x="0" y="6019800"/>
            <a:ext cx="1447800" cy="646113"/>
          </a:xfrm>
          <a:prstGeom prst="rect">
            <a:avLst/>
          </a:prstGeom>
          <a:solidFill>
            <a:schemeClr val="accent2">
              <a:lumMod val="20000"/>
              <a:lumOff val="80000"/>
            </a:schemeClr>
          </a:solidFill>
        </p:spPr>
        <p:txBody>
          <a:bodyPr>
            <a:spAutoFit/>
          </a:bodyPr>
          <a:lstStyle/>
          <a:p>
            <a:pPr algn="ctr">
              <a:defRPr/>
            </a:pPr>
            <a:r>
              <a:rPr lang="hi-IN" dirty="0">
                <a:solidFill>
                  <a:srgbClr val="FF0000"/>
                </a:solidFill>
              </a:rPr>
              <a:t>डोर्सालिस पेडिस</a:t>
            </a:r>
            <a:endParaRPr lang="en-US" dirty="0">
              <a:solidFill>
                <a:srgbClr val="FF0000"/>
              </a:solidFill>
              <a:latin typeface="+mn-lt"/>
            </a:endParaRPr>
          </a:p>
        </p:txBody>
      </p:sp>
      <p:cxnSp>
        <p:nvCxnSpPr>
          <p:cNvPr id="33" name="Straight Arrow Connector 32"/>
          <p:cNvCxnSpPr>
            <a:cxnSpLocks noChangeShapeType="1"/>
            <a:stCxn id="32" idx="3"/>
          </p:cNvCxnSpPr>
          <p:nvPr/>
        </p:nvCxnSpPr>
        <p:spPr bwMode="auto">
          <a:xfrm flipV="1">
            <a:off x="1447800" y="6324600"/>
            <a:ext cx="2209800" cy="1905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6" name="TextBox 35"/>
          <p:cNvSpPr txBox="1"/>
          <p:nvPr/>
        </p:nvSpPr>
        <p:spPr>
          <a:xfrm>
            <a:off x="5410200" y="528638"/>
            <a:ext cx="2438400" cy="461962"/>
          </a:xfrm>
          <a:prstGeom prst="rect">
            <a:avLst/>
          </a:prstGeom>
          <a:solidFill>
            <a:schemeClr val="accent2">
              <a:lumMod val="20000"/>
              <a:lumOff val="80000"/>
            </a:schemeClr>
          </a:solidFill>
        </p:spPr>
        <p:txBody>
          <a:bodyPr>
            <a:spAutoFit/>
          </a:bodyPr>
          <a:lstStyle/>
          <a:p>
            <a:pPr algn="ctr">
              <a:defRPr/>
            </a:pPr>
            <a:r>
              <a:rPr lang="hi-IN" sz="2400" dirty="0">
                <a:solidFill>
                  <a:srgbClr val="0000FF"/>
                </a:solidFill>
              </a:rPr>
              <a:t>प्रमुख शिराएँ</a:t>
            </a:r>
            <a:endParaRPr lang="en-US" sz="2400" dirty="0">
              <a:solidFill>
                <a:srgbClr val="0000FF"/>
              </a:solidFill>
              <a:latin typeface="+mn-lt"/>
            </a:endParaRPr>
          </a:p>
        </p:txBody>
      </p:sp>
      <p:sp>
        <p:nvSpPr>
          <p:cNvPr id="37" name="TextBox 36"/>
          <p:cNvSpPr txBox="1"/>
          <p:nvPr/>
        </p:nvSpPr>
        <p:spPr>
          <a:xfrm>
            <a:off x="5943600" y="2133600"/>
            <a:ext cx="1828800" cy="830263"/>
          </a:xfrm>
          <a:prstGeom prst="rect">
            <a:avLst/>
          </a:prstGeom>
          <a:solidFill>
            <a:schemeClr val="accent2">
              <a:lumMod val="20000"/>
              <a:lumOff val="80000"/>
            </a:schemeClr>
          </a:solidFill>
        </p:spPr>
        <p:txBody>
          <a:bodyPr>
            <a:spAutoFit/>
          </a:bodyPr>
          <a:lstStyle/>
          <a:p>
            <a:pPr algn="ctr">
              <a:defRPr/>
            </a:pPr>
            <a:r>
              <a:rPr lang="en-US" sz="2400" dirty="0">
                <a:solidFill>
                  <a:srgbClr val="0000FF"/>
                </a:solidFill>
                <a:latin typeface="+mn-lt"/>
              </a:rPr>
              <a:t>Superior</a:t>
            </a:r>
          </a:p>
          <a:p>
            <a:pPr algn="ctr">
              <a:defRPr/>
            </a:pPr>
            <a:r>
              <a:rPr lang="en-US" sz="2400" dirty="0">
                <a:solidFill>
                  <a:srgbClr val="0000FF"/>
                </a:solidFill>
                <a:latin typeface="+mn-lt"/>
              </a:rPr>
              <a:t> veins</a:t>
            </a:r>
          </a:p>
        </p:txBody>
      </p:sp>
      <p:sp>
        <p:nvSpPr>
          <p:cNvPr id="39" name="TextBox 38"/>
          <p:cNvSpPr txBox="1"/>
          <p:nvPr/>
        </p:nvSpPr>
        <p:spPr>
          <a:xfrm>
            <a:off x="5715000" y="3276600"/>
            <a:ext cx="1447800" cy="461665"/>
          </a:xfrm>
          <a:prstGeom prst="rect">
            <a:avLst/>
          </a:prstGeom>
          <a:solidFill>
            <a:schemeClr val="accent2">
              <a:lumMod val="20000"/>
              <a:lumOff val="80000"/>
            </a:schemeClr>
          </a:solidFill>
        </p:spPr>
        <p:txBody>
          <a:bodyPr>
            <a:spAutoFit/>
          </a:bodyPr>
          <a:lstStyle/>
          <a:p>
            <a:pPr algn="ctr">
              <a:defRPr/>
            </a:pPr>
            <a:r>
              <a:rPr lang="hi-IN" sz="2400" dirty="0">
                <a:solidFill>
                  <a:srgbClr val="0000FF"/>
                </a:solidFill>
              </a:rPr>
              <a:t>फेमोरर</a:t>
            </a:r>
            <a:endParaRPr lang="en-US" sz="2400" dirty="0">
              <a:solidFill>
                <a:srgbClr val="0000FF"/>
              </a:solidFill>
            </a:endParaRPr>
          </a:p>
        </p:txBody>
      </p:sp>
      <p:sp>
        <p:nvSpPr>
          <p:cNvPr id="40" name="TextBox 39"/>
          <p:cNvSpPr txBox="1"/>
          <p:nvPr/>
        </p:nvSpPr>
        <p:spPr>
          <a:xfrm>
            <a:off x="5562600" y="4343400"/>
            <a:ext cx="1600200" cy="830997"/>
          </a:xfrm>
          <a:prstGeom prst="rect">
            <a:avLst/>
          </a:prstGeom>
          <a:solidFill>
            <a:schemeClr val="accent2">
              <a:lumMod val="20000"/>
              <a:lumOff val="80000"/>
            </a:schemeClr>
          </a:solidFill>
        </p:spPr>
        <p:txBody>
          <a:bodyPr>
            <a:spAutoFit/>
          </a:bodyPr>
          <a:lstStyle/>
          <a:p>
            <a:pPr algn="ctr">
              <a:defRPr/>
            </a:pPr>
            <a:r>
              <a:rPr lang="hi-IN" sz="2400" dirty="0">
                <a:solidFill>
                  <a:srgbClr val="0000FF"/>
                </a:solidFill>
              </a:rPr>
              <a:t>पश्च टिबियल</a:t>
            </a:r>
            <a:endParaRPr lang="en-US" sz="2400" dirty="0">
              <a:solidFill>
                <a:srgbClr val="0000FF"/>
              </a:solidFill>
            </a:endParaRPr>
          </a:p>
        </p:txBody>
      </p:sp>
      <p:sp>
        <p:nvSpPr>
          <p:cNvPr id="43" name="TextBox 42"/>
          <p:cNvSpPr txBox="1"/>
          <p:nvPr/>
        </p:nvSpPr>
        <p:spPr>
          <a:xfrm>
            <a:off x="6400800" y="5486400"/>
            <a:ext cx="1447800" cy="830263"/>
          </a:xfrm>
          <a:prstGeom prst="rect">
            <a:avLst/>
          </a:prstGeom>
          <a:solidFill>
            <a:schemeClr val="accent2">
              <a:lumMod val="20000"/>
              <a:lumOff val="80000"/>
            </a:schemeClr>
          </a:solidFill>
        </p:spPr>
        <p:txBody>
          <a:bodyPr>
            <a:spAutoFit/>
          </a:bodyPr>
          <a:lstStyle/>
          <a:p>
            <a:pPr algn="ctr">
              <a:defRPr/>
            </a:pPr>
            <a:r>
              <a:rPr lang="hi-IN" sz="2400" dirty="0">
                <a:solidFill>
                  <a:srgbClr val="0000FF"/>
                </a:solidFill>
              </a:rPr>
              <a:t>पृष्ठीय</a:t>
            </a:r>
          </a:p>
          <a:p>
            <a:pPr algn="ctr">
              <a:defRPr/>
            </a:pPr>
            <a:r>
              <a:rPr lang="hi-IN" sz="2400" dirty="0">
                <a:solidFill>
                  <a:srgbClr val="0000FF"/>
                </a:solidFill>
              </a:rPr>
              <a:t>शिरापरक</a:t>
            </a:r>
            <a:endParaRPr lang="en-US" sz="2400" dirty="0">
              <a:solidFill>
                <a:srgbClr val="0000FF"/>
              </a:solidFill>
              <a:latin typeface="+mn-lt"/>
            </a:endParaRPr>
          </a:p>
        </p:txBody>
      </p:sp>
      <p:cxnSp>
        <p:nvCxnSpPr>
          <p:cNvPr id="66" name="Straight Arrow Connector 65"/>
          <p:cNvCxnSpPr>
            <a:cxnSpLocks noChangeShapeType="1"/>
          </p:cNvCxnSpPr>
          <p:nvPr/>
        </p:nvCxnSpPr>
        <p:spPr bwMode="auto">
          <a:xfrm rot="10800000">
            <a:off x="3429000" y="762000"/>
            <a:ext cx="2057400" cy="76200"/>
          </a:xfrm>
          <a:prstGeom prst="straightConnector1">
            <a:avLst/>
          </a:prstGeom>
          <a:noFill/>
          <a:ln w="2857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70" name="Straight Arrow Connector 69"/>
          <p:cNvCxnSpPr>
            <a:cxnSpLocks noChangeShapeType="1"/>
            <a:stCxn id="4" idx="1"/>
          </p:cNvCxnSpPr>
          <p:nvPr/>
        </p:nvCxnSpPr>
        <p:spPr bwMode="auto">
          <a:xfrm flipH="1" flipV="1">
            <a:off x="5452328" y="1251893"/>
            <a:ext cx="685800" cy="535633"/>
          </a:xfrm>
          <a:prstGeom prst="straightConnector1">
            <a:avLst/>
          </a:prstGeom>
          <a:noFill/>
          <a:ln w="2857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71" name="Straight Arrow Connector 70"/>
          <p:cNvCxnSpPr>
            <a:cxnSpLocks noChangeShapeType="1"/>
          </p:cNvCxnSpPr>
          <p:nvPr/>
        </p:nvCxnSpPr>
        <p:spPr bwMode="auto">
          <a:xfrm rot="10800000">
            <a:off x="3429000" y="1295400"/>
            <a:ext cx="2514600" cy="1371600"/>
          </a:xfrm>
          <a:prstGeom prst="straightConnector1">
            <a:avLst/>
          </a:prstGeom>
          <a:noFill/>
          <a:ln w="2857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72" name="Straight Arrow Connector 71"/>
          <p:cNvCxnSpPr>
            <a:cxnSpLocks noChangeShapeType="1"/>
          </p:cNvCxnSpPr>
          <p:nvPr/>
        </p:nvCxnSpPr>
        <p:spPr bwMode="auto">
          <a:xfrm rot="10800000" flipV="1">
            <a:off x="4114800" y="3505200"/>
            <a:ext cx="1676400" cy="76200"/>
          </a:xfrm>
          <a:prstGeom prst="straightConnector1">
            <a:avLst/>
          </a:prstGeom>
          <a:noFill/>
          <a:ln w="2857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80" name="Straight Arrow Connector 79"/>
          <p:cNvCxnSpPr>
            <a:cxnSpLocks noChangeShapeType="1"/>
            <a:stCxn id="40" idx="1"/>
          </p:cNvCxnSpPr>
          <p:nvPr/>
        </p:nvCxnSpPr>
        <p:spPr bwMode="auto">
          <a:xfrm flipH="1">
            <a:off x="4953000" y="4758899"/>
            <a:ext cx="609600" cy="346500"/>
          </a:xfrm>
          <a:prstGeom prst="straightConnector1">
            <a:avLst/>
          </a:prstGeom>
          <a:noFill/>
          <a:ln w="2857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83" name="Straight Arrow Connector 82"/>
          <p:cNvCxnSpPr>
            <a:cxnSpLocks noChangeShapeType="1"/>
            <a:stCxn id="43" idx="1"/>
          </p:cNvCxnSpPr>
          <p:nvPr/>
        </p:nvCxnSpPr>
        <p:spPr bwMode="auto">
          <a:xfrm rot="10800000" flipV="1">
            <a:off x="5486400" y="5902325"/>
            <a:ext cx="914400" cy="6350"/>
          </a:xfrm>
          <a:prstGeom prst="straightConnector1">
            <a:avLst/>
          </a:prstGeom>
          <a:noFill/>
          <a:ln w="28575" algn="ctr">
            <a:solidFill>
              <a:srgbClr val="0000FF"/>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314413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hi-IN" b="1" u="sng" dirty="0">
                <a:solidFill>
                  <a:srgbClr val="FF0000"/>
                </a:solidFill>
              </a:rPr>
              <a:t>त्वचा</a:t>
            </a:r>
            <a:endParaRPr lang="en-US" b="1" u="sng" dirty="0">
              <a:solidFill>
                <a:srgbClr val="FF0000"/>
              </a:solidFill>
            </a:endParaRPr>
          </a:p>
        </p:txBody>
      </p:sp>
      <p:sp>
        <p:nvSpPr>
          <p:cNvPr id="3" name="Content Placeholder 2"/>
          <p:cNvSpPr>
            <a:spLocks noGrp="1"/>
          </p:cNvSpPr>
          <p:nvPr>
            <p:ph idx="1"/>
          </p:nvPr>
        </p:nvSpPr>
        <p:spPr>
          <a:xfrm>
            <a:off x="457200" y="1143000"/>
            <a:ext cx="8229600" cy="5410200"/>
          </a:xfrm>
        </p:spPr>
        <p:txBody>
          <a:bodyPr>
            <a:normAutofit fontScale="92500"/>
          </a:bodyPr>
          <a:lstStyle/>
          <a:p>
            <a:pPr algn="just">
              <a:defRPr/>
            </a:pPr>
            <a:r>
              <a:rPr lang="hi-IN" dirty="0"/>
              <a:t>सापेक्ष त्वचा के तापमान की जाँच करें। (सामान्य शरीर का तापमान: 98.6 °</a:t>
            </a:r>
            <a:r>
              <a:rPr lang="en-US" dirty="0"/>
              <a:t>F </a:t>
            </a:r>
            <a:r>
              <a:rPr lang="hi-IN" dirty="0"/>
              <a:t>या 37°</a:t>
            </a:r>
            <a:r>
              <a:rPr lang="en-US" dirty="0"/>
              <a:t>C)।</a:t>
            </a:r>
          </a:p>
          <a:p>
            <a:pPr algn="just">
              <a:defRPr/>
            </a:pPr>
            <a:r>
              <a:rPr lang="hi-IN" dirty="0"/>
              <a:t>त्वचा की स्थिति (शुष्क, नम या गीली) की जाँच करें।</a:t>
            </a:r>
          </a:p>
          <a:p>
            <a:pPr algn="just">
              <a:defRPr/>
            </a:pPr>
            <a:r>
              <a:rPr lang="hi-IN" dirty="0"/>
              <a:t>त्वचा के रंग की जाँच करें।</a:t>
            </a:r>
          </a:p>
          <a:p>
            <a:pPr algn="just">
              <a:buFont typeface="Wingdings" panose="05000000000000000000" pitchFamily="2" charset="2"/>
              <a:buChar char="Ø"/>
              <a:defRPr/>
            </a:pPr>
            <a:r>
              <a:rPr lang="hi-IN" dirty="0"/>
              <a:t>पीलापन (सफेद राख जैसा)।</a:t>
            </a:r>
          </a:p>
          <a:p>
            <a:pPr algn="just">
              <a:buFont typeface="Wingdings" panose="05000000000000000000" pitchFamily="2" charset="2"/>
              <a:buChar char="Ø"/>
              <a:defRPr/>
            </a:pPr>
            <a:r>
              <a:rPr lang="hi-IN" dirty="0"/>
              <a:t>लालिमा (लालिमा)।</a:t>
            </a:r>
          </a:p>
          <a:p>
            <a:pPr algn="just">
              <a:buFont typeface="Wingdings" panose="05000000000000000000" pitchFamily="2" charset="2"/>
              <a:buChar char="Ø"/>
              <a:defRPr/>
            </a:pPr>
            <a:r>
              <a:rPr lang="hi-IN" dirty="0"/>
              <a:t>नीलापन (सायनोसिस)।</a:t>
            </a:r>
          </a:p>
          <a:p>
            <a:pPr algn="just">
              <a:buFont typeface="Wingdings" panose="05000000000000000000" pitchFamily="2" charset="2"/>
              <a:buChar char="Ø"/>
              <a:defRPr/>
            </a:pPr>
            <a:r>
              <a:rPr lang="hi-IN" dirty="0"/>
              <a:t>पीलापन।</a:t>
            </a:r>
          </a:p>
          <a:p>
            <a:pPr algn="just">
              <a:buFont typeface="Wingdings" panose="05000000000000000000" pitchFamily="2" charset="2"/>
              <a:buChar char="Ø"/>
              <a:defRPr/>
            </a:pPr>
            <a:r>
              <a:rPr lang="hi-IN" dirty="0"/>
              <a:t>काले और नीले धब्बे।</a:t>
            </a:r>
            <a:endParaRPr lang="en-US" dirty="0"/>
          </a:p>
          <a:p>
            <a:endParaRPr lang="en-US" dirty="0"/>
          </a:p>
        </p:txBody>
      </p:sp>
    </p:spTree>
    <p:extLst>
      <p:ext uri="{BB962C8B-B14F-4D97-AF65-F5344CB8AC3E}">
        <p14:creationId xmlns:p14="http://schemas.microsoft.com/office/powerpoint/2010/main" val="279835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rPr>
              <a:t>केशिका पुनःभरण</a:t>
            </a:r>
            <a:endParaRPr lang="en-US" b="1" u="sng" dirty="0">
              <a:solidFill>
                <a:srgbClr val="FF0000"/>
              </a:solidFill>
            </a:endParaRPr>
          </a:p>
        </p:txBody>
      </p:sp>
      <p:sp>
        <p:nvSpPr>
          <p:cNvPr id="3" name="Content Placeholder 2"/>
          <p:cNvSpPr>
            <a:spLocks noGrp="1"/>
          </p:cNvSpPr>
          <p:nvPr>
            <p:ph idx="1"/>
          </p:nvPr>
        </p:nvSpPr>
        <p:spPr/>
        <p:txBody>
          <a:bodyPr>
            <a:normAutofit fontScale="92500"/>
          </a:bodyPr>
          <a:lstStyle/>
          <a:p>
            <a:pPr algn="just">
              <a:defRPr/>
            </a:pPr>
            <a:r>
              <a:rPr lang="hi-IN" dirty="0"/>
              <a:t>शिशुओं और 6 साल से कम उम्र के बच्चों के लिए इस्तेमाल किया जाता है। वयस्कों में यह हमेशा सटीक नहीं होता। नाखून के तल पर दबाएँ और देखें कि छूटने के बाद सामान्य गुलाबी रंग वापस आने में कितना समय लगता है। हमेशा उसी जगह पर दोबारा जाँच करें।</a:t>
            </a:r>
          </a:p>
          <a:p>
            <a:pPr algn="just">
              <a:defRPr/>
            </a:pPr>
            <a:r>
              <a:rPr lang="hi-IN" dirty="0"/>
              <a:t>ठंडे हाथ-पैरों वाले रोगियों में केशिका पुनःपूर्ति में देरी हो सकती है। इस विधि का उपयोग वयस्कों पर ट्राइएज स्थितियों में किया जाता है।</a:t>
            </a:r>
            <a:endParaRPr lang="en-US" dirty="0"/>
          </a:p>
        </p:txBody>
      </p:sp>
    </p:spTree>
    <p:extLst>
      <p:ext uri="{BB962C8B-B14F-4D97-AF65-F5344CB8AC3E}">
        <p14:creationId xmlns:p14="http://schemas.microsoft.com/office/powerpoint/2010/main" val="12355727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rPr>
              <a:t>आँखों की पुतलियाँ</a:t>
            </a:r>
            <a:endParaRPr lang="en-US" b="1" u="sng" dirty="0">
              <a:solidFill>
                <a:srgbClr val="FF0000"/>
              </a:solidFill>
            </a:endParaRPr>
          </a:p>
        </p:txBody>
      </p:sp>
      <p:sp>
        <p:nvSpPr>
          <p:cNvPr id="3" name="Content Placeholder 2"/>
          <p:cNvSpPr>
            <a:spLocks noGrp="1"/>
          </p:cNvSpPr>
          <p:nvPr>
            <p:ph idx="1"/>
          </p:nvPr>
        </p:nvSpPr>
        <p:spPr/>
        <p:txBody>
          <a:bodyPr/>
          <a:lstStyle/>
          <a:p>
            <a:pPr marL="0" indent="0">
              <a:buNone/>
              <a:defRPr/>
            </a:pPr>
            <a:r>
              <a:rPr lang="hi-IN" dirty="0"/>
              <a:t>जाँच करें</a:t>
            </a:r>
          </a:p>
          <a:p>
            <a:pPr marL="0" indent="0">
              <a:buNone/>
              <a:defRPr/>
            </a:pPr>
            <a:endParaRPr lang="hi-IN" dirty="0"/>
          </a:p>
          <a:p>
            <a:pPr marL="0" indent="0">
              <a:buNone/>
              <a:defRPr/>
            </a:pPr>
            <a:r>
              <a:rPr lang="hi-IN" dirty="0"/>
              <a:t>सामान्य प्रतिक्रिया।</a:t>
            </a:r>
          </a:p>
          <a:p>
            <a:pPr marL="0" indent="0">
              <a:buNone/>
              <a:defRPr/>
            </a:pPr>
            <a:endParaRPr lang="hi-IN" dirty="0"/>
          </a:p>
          <a:p>
            <a:pPr marL="0" indent="0">
              <a:buNone/>
              <a:defRPr/>
            </a:pPr>
            <a:r>
              <a:rPr lang="hi-IN" dirty="0"/>
              <a:t>असामान्य खोज।</a:t>
            </a:r>
            <a:endParaRPr lang="en-US" dirty="0"/>
          </a:p>
        </p:txBody>
      </p:sp>
    </p:spTree>
    <p:extLst>
      <p:ext uri="{BB962C8B-B14F-4D97-AF65-F5344CB8AC3E}">
        <p14:creationId xmlns:p14="http://schemas.microsoft.com/office/powerpoint/2010/main" val="17650394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rPr>
              <a:t>रक्तचाप</a:t>
            </a:r>
            <a:endParaRPr lang="en-US" b="1" u="sng" dirty="0">
              <a:solidFill>
                <a:srgbClr val="FF0000"/>
              </a:solidFill>
            </a:endParaRPr>
          </a:p>
        </p:txBody>
      </p:sp>
      <p:sp>
        <p:nvSpPr>
          <p:cNvPr id="3" name="Content Placeholder 2"/>
          <p:cNvSpPr>
            <a:spLocks noGrp="1"/>
          </p:cNvSpPr>
          <p:nvPr>
            <p:ph idx="1"/>
          </p:nvPr>
        </p:nvSpPr>
        <p:spPr/>
        <p:txBody>
          <a:bodyPr>
            <a:normAutofit/>
          </a:bodyPr>
          <a:lstStyle/>
          <a:p>
            <a:r>
              <a:rPr lang="hi-IN" dirty="0"/>
              <a:t>सामान्य रक्तचाप मान (</a:t>
            </a:r>
            <a:r>
              <a:rPr lang="en-US" dirty="0"/>
              <a:t>mmHg)                         </a:t>
            </a:r>
          </a:p>
          <a:p>
            <a:pPr marL="0" indent="0">
              <a:buNone/>
            </a:pPr>
            <a:endParaRPr lang="en-US" dirty="0"/>
          </a:p>
          <a:p>
            <a:pPr marL="0" indent="0">
              <a:buNone/>
              <a:defRPr/>
            </a:pPr>
            <a:r>
              <a:rPr lang="en-US" dirty="0">
                <a:solidFill>
                  <a:srgbClr val="0070C0"/>
                </a:solidFill>
              </a:rPr>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77849811"/>
              </p:ext>
            </p:extLst>
          </p:nvPr>
        </p:nvGraphicFramePr>
        <p:xfrm>
          <a:off x="609600" y="2514600"/>
          <a:ext cx="8001000" cy="3017520"/>
        </p:xfrm>
        <a:graphic>
          <a:graphicData uri="http://schemas.openxmlformats.org/drawingml/2006/table">
            <a:tbl>
              <a:tblPr firstRow="1" bandRow="1">
                <a:tableStyleId>{073A0DAA-6AF3-43AB-8588-CEC1D06C72B9}</a:tableStyleId>
              </a:tblPr>
              <a:tblGrid>
                <a:gridCol w="2667000">
                  <a:extLst>
                    <a:ext uri="{9D8B030D-6E8A-4147-A177-3AD203B41FA5}">
                      <a16:colId xmlns:a16="http://schemas.microsoft.com/office/drawing/2014/main" xmlns="" val="20000"/>
                    </a:ext>
                  </a:extLst>
                </a:gridCol>
                <a:gridCol w="26670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tblGrid>
              <a:tr h="533400">
                <a:tc>
                  <a:txBody>
                    <a:bodyPr/>
                    <a:lstStyle/>
                    <a:p>
                      <a:endParaRPr lang="en-US" sz="3200" dirty="0"/>
                    </a:p>
                  </a:txBody>
                  <a:tcPr/>
                </a:tc>
                <a:tc>
                  <a:txBody>
                    <a:bodyPr/>
                    <a:lstStyle/>
                    <a:p>
                      <a:pPr algn="ctr"/>
                      <a:r>
                        <a:rPr lang="hi-IN" sz="3200" u="sng" dirty="0">
                          <a:solidFill>
                            <a:srgbClr val="0070C0"/>
                          </a:solidFill>
                        </a:rPr>
                        <a:t>वयस्क</a:t>
                      </a:r>
                      <a:r>
                        <a:rPr lang="en-US" sz="3200" u="sng" dirty="0">
                          <a:solidFill>
                            <a:srgbClr val="0070C0"/>
                          </a:solidFill>
                        </a:rPr>
                        <a:t> </a:t>
                      </a:r>
                      <a:endParaRPr lang="en-US" sz="32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i-IN" sz="3200" u="sng" dirty="0">
                          <a:solidFill>
                            <a:srgbClr val="0070C0"/>
                          </a:solidFill>
                        </a:rPr>
                        <a:t>बच्चा</a:t>
                      </a:r>
                      <a:endParaRPr lang="en-US" sz="3200" u="sng" dirty="0">
                        <a:solidFill>
                          <a:srgbClr val="0070C0"/>
                        </a:solidFill>
                      </a:endParaRPr>
                    </a:p>
                  </a:txBody>
                  <a:tcPr/>
                </a:tc>
                <a:extLst>
                  <a:ext uri="{0D108BD9-81ED-4DB2-BD59-A6C34878D82A}">
                    <a16:rowId xmlns:a16="http://schemas.microsoft.com/office/drawing/2014/main" xmlns="" val="10000"/>
                  </a:ext>
                </a:extLst>
              </a:tr>
              <a:tr h="1776549">
                <a:tc>
                  <a:txBody>
                    <a:bodyPr/>
                    <a:lstStyle/>
                    <a:p>
                      <a:pPr algn="ctr"/>
                      <a:r>
                        <a:rPr lang="hi-IN" sz="3200" b="1" dirty="0">
                          <a:solidFill>
                            <a:srgbClr val="0070C0"/>
                          </a:solidFill>
                          <a:latin typeface="+mn-lt"/>
                        </a:rPr>
                        <a:t>सिस्टोलिक</a:t>
                      </a:r>
                      <a:endParaRPr lang="en-US" sz="3200" b="1" dirty="0"/>
                    </a:p>
                  </a:txBody>
                  <a:tcPr anchor="ctr" anchorCtr="1"/>
                </a:tc>
                <a:tc>
                  <a:txBody>
                    <a:bodyPr/>
                    <a:lstStyle/>
                    <a:p>
                      <a:pPr algn="ctr"/>
                      <a:r>
                        <a:rPr lang="hi-IN" sz="3200" dirty="0">
                          <a:solidFill>
                            <a:schemeClr val="tx1"/>
                          </a:solidFill>
                          <a:latin typeface="+mn-lt"/>
                        </a:rPr>
                        <a:t>100+ आयु</a:t>
                      </a:r>
                    </a:p>
                    <a:p>
                      <a:pPr algn="ctr"/>
                      <a:r>
                        <a:rPr lang="hi-IN" sz="3200" dirty="0">
                          <a:solidFill>
                            <a:schemeClr val="tx1"/>
                          </a:solidFill>
                          <a:latin typeface="+mn-lt"/>
                        </a:rPr>
                        <a:t>(150 </a:t>
                      </a:r>
                      <a:r>
                        <a:rPr lang="en-US" sz="3200" dirty="0">
                          <a:solidFill>
                            <a:schemeClr val="tx1"/>
                          </a:solidFill>
                          <a:latin typeface="+mn-lt"/>
                        </a:rPr>
                        <a:t>mmHg </a:t>
                      </a:r>
                      <a:r>
                        <a:rPr lang="hi-IN" sz="3200" dirty="0">
                          <a:solidFill>
                            <a:schemeClr val="tx1"/>
                          </a:solidFill>
                          <a:latin typeface="+mn-lt"/>
                        </a:rPr>
                        <a:t>तक)</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mn-lt"/>
                        </a:rPr>
                        <a:t>80+(2 x </a:t>
                      </a:r>
                      <a:r>
                        <a:rPr lang="hi-IN" sz="3200" dirty="0">
                          <a:solidFill>
                            <a:schemeClr val="tx1"/>
                          </a:solidFill>
                          <a:latin typeface="+mn-lt"/>
                        </a:rPr>
                        <a:t>आयु</a:t>
                      </a:r>
                      <a:r>
                        <a:rPr lang="en-US" sz="3200" dirty="0">
                          <a:solidFill>
                            <a:schemeClr val="tx1"/>
                          </a:solidFill>
                          <a:latin typeface="+mn-lt"/>
                        </a:rPr>
                        <a:t>)</a:t>
                      </a:r>
                    </a:p>
                    <a:p>
                      <a:endParaRPr lang="en-US" sz="3200" dirty="0"/>
                    </a:p>
                  </a:txBody>
                  <a:tcPr anchor="ctr" anchorCtr="1"/>
                </a:tc>
                <a:extLst>
                  <a:ext uri="{0D108BD9-81ED-4DB2-BD59-A6C34878D82A}">
                    <a16:rowId xmlns:a16="http://schemas.microsoft.com/office/drawing/2014/main" xmlns="" val="10001"/>
                  </a:ext>
                </a:extLst>
              </a:tr>
              <a:tr h="661851">
                <a:tc>
                  <a:txBody>
                    <a:bodyPr/>
                    <a:lstStyle/>
                    <a:p>
                      <a:pPr algn="ctr"/>
                      <a:r>
                        <a:rPr lang="hi-IN" sz="3200" b="1" dirty="0">
                          <a:solidFill>
                            <a:srgbClr val="0070C0"/>
                          </a:solidFill>
                          <a:latin typeface="+mn-lt"/>
                        </a:rPr>
                        <a:t>डायस्टोलिक</a:t>
                      </a:r>
                      <a:endParaRPr lang="en-US" sz="3200" b="1" dirty="0"/>
                    </a:p>
                  </a:txBody>
                  <a:tcPr/>
                </a:tc>
                <a:tc>
                  <a:txBody>
                    <a:bodyPr/>
                    <a:lstStyle/>
                    <a:p>
                      <a:pPr algn="ctr"/>
                      <a:r>
                        <a:rPr lang="en-US" sz="3200" dirty="0">
                          <a:solidFill>
                            <a:schemeClr val="tx1"/>
                          </a:solidFill>
                          <a:latin typeface="+mn-lt"/>
                        </a:rPr>
                        <a:t>65-90 mmHg</a:t>
                      </a:r>
                      <a:endParaRPr lang="en-US" sz="3200" dirty="0"/>
                    </a:p>
                  </a:txBody>
                  <a:tcPr/>
                </a:tc>
                <a:tc>
                  <a:txBody>
                    <a:bodyPr/>
                    <a:lstStyle/>
                    <a:p>
                      <a:pPr algn="ctr"/>
                      <a:r>
                        <a:rPr lang="en-US" sz="3200" dirty="0">
                          <a:solidFill>
                            <a:schemeClr val="tx1"/>
                          </a:solidFill>
                          <a:latin typeface="+mn-lt"/>
                        </a:rPr>
                        <a:t>50-80 mmHg</a:t>
                      </a:r>
                      <a:endParaRPr lang="en-US" sz="3200" b="1"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309137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i-IN" b="1" u="sng" dirty="0">
                <a:solidFill>
                  <a:srgbClr val="FF0000"/>
                </a:solidFill>
              </a:rPr>
              <a:t>रक्तचाप को प्रभावित करने वाले कारक</a:t>
            </a:r>
            <a:endParaRPr lang="en-US" b="1" u="sng" dirty="0">
              <a:solidFill>
                <a:srgbClr val="FF0000"/>
              </a:solidFill>
            </a:endParaRPr>
          </a:p>
        </p:txBody>
      </p:sp>
      <p:sp>
        <p:nvSpPr>
          <p:cNvPr id="3" name="Content Placeholder 2"/>
          <p:cNvSpPr>
            <a:spLocks noGrp="1"/>
          </p:cNvSpPr>
          <p:nvPr>
            <p:ph idx="1"/>
          </p:nvPr>
        </p:nvSpPr>
        <p:spPr/>
        <p:txBody>
          <a:bodyPr>
            <a:normAutofit/>
          </a:bodyPr>
          <a:lstStyle/>
          <a:p>
            <a:pPr marL="0" indent="0">
              <a:buNone/>
              <a:defRPr/>
            </a:pPr>
            <a:endParaRPr lang="en-US" sz="1600" dirty="0"/>
          </a:p>
          <a:p>
            <a:pPr marL="0" indent="0" algn="ctr">
              <a:buNone/>
              <a:defRPr/>
            </a:pPr>
            <a:r>
              <a:rPr lang="hi-IN" sz="3600" b="1" dirty="0"/>
              <a:t>रक्तचाप बढ़ाने वाले कारक</a:t>
            </a:r>
          </a:p>
          <a:p>
            <a:pPr algn="just">
              <a:defRPr/>
            </a:pPr>
            <a:endParaRPr lang="hi-IN" sz="3600" dirty="0"/>
          </a:p>
          <a:p>
            <a:pPr algn="just">
              <a:defRPr/>
            </a:pPr>
            <a:r>
              <a:rPr lang="hi-IN" sz="3600" dirty="0"/>
              <a:t>ठंडा वातावरण, तनाव, दर्द, धूम्रपान, कैफीन और रक्त वाहिकाओं को संकुचित करने वाली डिकंजेस्टेंट दवाएं रक्तचाप बढ़ा सकती हैं।</a:t>
            </a:r>
            <a:endParaRPr lang="en-US" dirty="0"/>
          </a:p>
        </p:txBody>
      </p:sp>
    </p:spTree>
    <p:extLst>
      <p:ext uri="{BB962C8B-B14F-4D97-AF65-F5344CB8AC3E}">
        <p14:creationId xmlns:p14="http://schemas.microsoft.com/office/powerpoint/2010/main" val="23666019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hi-IN" b="1" u="sng" dirty="0"/>
              <a:t>रक्तचाप कम करने वाले कारक</a:t>
            </a:r>
            <a:endParaRPr lang="en-US" dirty="0"/>
          </a:p>
          <a:p>
            <a:r>
              <a:rPr lang="hi-IN" dirty="0"/>
              <a:t>हृदय गति रुकना, आघात और/या सदमा रक्तचाप को कम कर देगा।</a:t>
            </a:r>
            <a:endParaRPr lang="en-US" b="1" u="sng" dirty="0"/>
          </a:p>
        </p:txBody>
      </p:sp>
    </p:spTree>
    <p:extLst>
      <p:ext uri="{BB962C8B-B14F-4D97-AF65-F5344CB8AC3E}">
        <p14:creationId xmlns:p14="http://schemas.microsoft.com/office/powerpoint/2010/main" val="1970272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286000"/>
          </a:xfrm>
        </p:spPr>
        <p:txBody>
          <a:bodyPr>
            <a:normAutofit/>
          </a:bodyPr>
          <a:lstStyle/>
          <a:p>
            <a:r>
              <a:rPr lang="hi-IN" b="1" u="sng" dirty="0">
                <a:solidFill>
                  <a:srgbClr val="FF0000"/>
                </a:solidFill>
              </a:rPr>
              <a:t>रोगी का इतिहास “</a:t>
            </a:r>
            <a:r>
              <a:rPr lang="en-US" b="1" u="sng" dirty="0">
                <a:solidFill>
                  <a:srgbClr val="FF0000"/>
                </a:solidFill>
              </a:rPr>
              <a:t>S.A.M.P.L.E.”</a:t>
            </a:r>
          </a:p>
        </p:txBody>
      </p:sp>
      <p:sp>
        <p:nvSpPr>
          <p:cNvPr id="3" name="Content Placeholder 2"/>
          <p:cNvSpPr>
            <a:spLocks noGrp="1"/>
          </p:cNvSpPr>
          <p:nvPr>
            <p:ph idx="1"/>
          </p:nvPr>
        </p:nvSpPr>
        <p:spPr>
          <a:xfrm>
            <a:off x="381000" y="1524000"/>
            <a:ext cx="8229600" cy="5181600"/>
          </a:xfrm>
        </p:spPr>
        <p:txBody>
          <a:bodyPr>
            <a:normAutofit/>
          </a:bodyPr>
          <a:lstStyle/>
          <a:p>
            <a:pPr>
              <a:lnSpc>
                <a:spcPct val="150000"/>
              </a:lnSpc>
              <a:defRPr/>
            </a:pPr>
            <a:r>
              <a:rPr lang="en-IN" dirty="0"/>
              <a:t>S-</a:t>
            </a:r>
            <a:r>
              <a:rPr lang="hi-IN" dirty="0"/>
              <a:t>संकेत और लक्षण।</a:t>
            </a:r>
          </a:p>
          <a:p>
            <a:pPr>
              <a:lnSpc>
                <a:spcPct val="150000"/>
              </a:lnSpc>
              <a:defRPr/>
            </a:pPr>
            <a:r>
              <a:rPr lang="en-IN" dirty="0"/>
              <a:t>A-</a:t>
            </a:r>
            <a:r>
              <a:rPr lang="hi-IN" dirty="0"/>
              <a:t>एलर्जी।</a:t>
            </a:r>
          </a:p>
          <a:p>
            <a:pPr>
              <a:lnSpc>
                <a:spcPct val="150000"/>
              </a:lnSpc>
              <a:defRPr/>
            </a:pPr>
            <a:r>
              <a:rPr lang="en-IN" dirty="0"/>
              <a:t>M-</a:t>
            </a:r>
            <a:r>
              <a:rPr lang="hi-IN" dirty="0"/>
              <a:t>दवाएँ।</a:t>
            </a:r>
          </a:p>
          <a:p>
            <a:pPr>
              <a:lnSpc>
                <a:spcPct val="150000"/>
              </a:lnSpc>
              <a:defRPr/>
            </a:pPr>
            <a:r>
              <a:rPr lang="en-IN" dirty="0"/>
              <a:t>P-</a:t>
            </a:r>
            <a:r>
              <a:rPr lang="hi-IN" dirty="0"/>
              <a:t>पिछला इतिहास।</a:t>
            </a:r>
          </a:p>
          <a:p>
            <a:pPr>
              <a:lnSpc>
                <a:spcPct val="150000"/>
              </a:lnSpc>
              <a:defRPr/>
            </a:pPr>
            <a:r>
              <a:rPr lang="en-IN" dirty="0"/>
              <a:t>L-</a:t>
            </a:r>
            <a:r>
              <a:rPr lang="hi-IN" dirty="0"/>
              <a:t>अंतिम बार मुँह से ली गई दवा।</a:t>
            </a:r>
          </a:p>
          <a:p>
            <a:pPr>
              <a:lnSpc>
                <a:spcPct val="150000"/>
              </a:lnSpc>
              <a:defRPr/>
            </a:pPr>
            <a:r>
              <a:rPr lang="en-IN" dirty="0"/>
              <a:t>E-</a:t>
            </a:r>
            <a:r>
              <a:rPr lang="hi-IN" dirty="0"/>
              <a:t>घटनाएँ।</a:t>
            </a:r>
            <a:endParaRPr lang="en-US" dirty="0"/>
          </a:p>
          <a:p>
            <a:endParaRPr lang="en-US" dirty="0"/>
          </a:p>
        </p:txBody>
      </p:sp>
    </p:spTree>
    <p:extLst>
      <p:ext uri="{BB962C8B-B14F-4D97-AF65-F5344CB8AC3E}">
        <p14:creationId xmlns:p14="http://schemas.microsoft.com/office/powerpoint/2010/main" val="15593930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hi-IN" b="1" u="sng" dirty="0">
                <a:solidFill>
                  <a:srgbClr val="FF0000"/>
                </a:solidFill>
              </a:rPr>
              <a:t>चल रहा मूल्यांकन</a:t>
            </a:r>
            <a:endParaRPr lang="en-US" b="1" u="sng" dirty="0">
              <a:solidFill>
                <a:srgbClr val="FF0000"/>
              </a:solidFill>
            </a:endParaRPr>
          </a:p>
        </p:txBody>
      </p:sp>
      <p:sp>
        <p:nvSpPr>
          <p:cNvPr id="3" name="Content Placeholder 2"/>
          <p:cNvSpPr>
            <a:spLocks noGrp="1"/>
          </p:cNvSpPr>
          <p:nvPr>
            <p:ph idx="1"/>
          </p:nvPr>
        </p:nvSpPr>
        <p:spPr>
          <a:xfrm>
            <a:off x="457200" y="2743201"/>
            <a:ext cx="8229600" cy="1828800"/>
          </a:xfrm>
        </p:spPr>
        <p:txBody>
          <a:bodyPr/>
          <a:lstStyle/>
          <a:p>
            <a:pPr marL="0" indent="0" algn="ctr">
              <a:buNone/>
            </a:pPr>
            <a:r>
              <a:rPr lang="hi-IN" b="1" dirty="0"/>
              <a:t>अस्थिर रोगी के लिए हर 05 मिनट और स्थिर रोगी के लिए हर 15 मिनट</a:t>
            </a:r>
            <a:endParaRPr lang="en-US" b="1" dirty="0"/>
          </a:p>
        </p:txBody>
      </p:sp>
    </p:spTree>
    <p:extLst>
      <p:ext uri="{BB962C8B-B14F-4D97-AF65-F5344CB8AC3E}">
        <p14:creationId xmlns:p14="http://schemas.microsoft.com/office/powerpoint/2010/main" val="121833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cs typeface="Times New Roman" pitchFamily="18" charset="0"/>
              </a:rPr>
              <a:t>घटनास्थल पर आगमन</a:t>
            </a:r>
            <a:endParaRPr lang="en-US" b="1" u="sng"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a:defRPr/>
            </a:pPr>
            <a:r>
              <a:rPr lang="hi-IN" dirty="0">
                <a:solidFill>
                  <a:srgbClr val="002060"/>
                </a:solidFill>
                <a:cs typeface="Times New Roman" pitchFamily="18" charset="0"/>
              </a:rPr>
              <a:t>अपने कर्मचारियों की सुरक्षा सुनिश्चित करें।</a:t>
            </a:r>
          </a:p>
          <a:p>
            <a:pPr>
              <a:defRPr/>
            </a:pPr>
            <a:endParaRPr lang="hi-IN" dirty="0">
              <a:solidFill>
                <a:srgbClr val="002060"/>
              </a:solidFill>
              <a:cs typeface="Times New Roman" pitchFamily="18" charset="0"/>
            </a:endParaRPr>
          </a:p>
          <a:p>
            <a:pPr>
              <a:defRPr/>
            </a:pPr>
            <a:r>
              <a:rPr lang="hi-IN" dirty="0">
                <a:solidFill>
                  <a:srgbClr val="002060"/>
                </a:solidFill>
                <a:cs typeface="Times New Roman" pitchFamily="18" charset="0"/>
              </a:rPr>
              <a:t>रोगी की सुरक्षा सुनिश्चित करें।</a:t>
            </a:r>
          </a:p>
          <a:p>
            <a:pPr>
              <a:defRPr/>
            </a:pPr>
            <a:endParaRPr lang="hi-IN" dirty="0">
              <a:solidFill>
                <a:srgbClr val="002060"/>
              </a:solidFill>
              <a:cs typeface="Times New Roman" pitchFamily="18" charset="0"/>
            </a:endParaRPr>
          </a:p>
          <a:p>
            <a:pPr>
              <a:defRPr/>
            </a:pPr>
            <a:r>
              <a:rPr lang="hi-IN" dirty="0">
                <a:solidFill>
                  <a:srgbClr val="002060"/>
                </a:solidFill>
                <a:cs typeface="Times New Roman" pitchFamily="18" charset="0"/>
              </a:rPr>
              <a:t>घटनास्थल का सामान्य आकलन करें और रोगी का प्रारंभिक मूल्यांकन शुरू करें (यदि प्रतिक्रिया हो, तो अपनी पहचान बताएँ)।</a:t>
            </a:r>
          </a:p>
          <a:p>
            <a:pPr>
              <a:defRPr/>
            </a:pPr>
            <a:r>
              <a:rPr lang="hi-IN" dirty="0">
                <a:solidFill>
                  <a:srgbClr val="002060"/>
                </a:solidFill>
                <a:cs typeface="Times New Roman" pitchFamily="18" charset="0"/>
              </a:rPr>
              <a:t>जीवन के लिए ख़तरा पैदा करने वाली स्थितियों की पहचान करें और उनका उपचार करें।</a:t>
            </a:r>
          </a:p>
          <a:p>
            <a:pPr>
              <a:defRPr/>
            </a:pPr>
            <a:endParaRPr lang="hi-IN" dirty="0">
              <a:solidFill>
                <a:srgbClr val="002060"/>
              </a:solidFill>
              <a:cs typeface="Times New Roman" pitchFamily="18" charset="0"/>
            </a:endParaRPr>
          </a:p>
          <a:p>
            <a:pPr>
              <a:defRPr/>
            </a:pPr>
            <a:r>
              <a:rPr lang="hi-IN" dirty="0">
                <a:solidFill>
                  <a:srgbClr val="002060"/>
                </a:solidFill>
                <a:cs typeface="Times New Roman" pitchFamily="18" charset="0"/>
              </a:rPr>
              <a:t>रोगी को स्थिर करें और उसकी निगरानी जारी रखें।</a:t>
            </a:r>
            <a:endParaRPr lang="en-US" dirty="0">
              <a:solidFill>
                <a:srgbClr val="92D050"/>
              </a:solidFill>
            </a:endParaRPr>
          </a:p>
        </p:txBody>
      </p:sp>
      <p:sp>
        <p:nvSpPr>
          <p:cNvPr id="4" name="TextBox 3"/>
          <p:cNvSpPr txBox="1"/>
          <p:nvPr/>
        </p:nvSpPr>
        <p:spPr>
          <a:xfrm>
            <a:off x="7848600" y="6400800"/>
            <a:ext cx="1066800" cy="381000"/>
          </a:xfrm>
          <a:prstGeom prst="rect">
            <a:avLst/>
          </a:prstGeom>
          <a:noFill/>
        </p:spPr>
        <p:txBody>
          <a:bodyPr wrap="square" rtlCol="0">
            <a:spAutoFit/>
          </a:bodyPr>
          <a:lstStyle/>
          <a:p>
            <a:r>
              <a:rPr lang="en-US" dirty="0" err="1"/>
              <a:t>Cont</a:t>
            </a:r>
            <a:r>
              <a:rPr lang="en-US" dirty="0"/>
              <a:t>…</a:t>
            </a:r>
          </a:p>
        </p:txBody>
      </p:sp>
    </p:spTree>
    <p:extLst>
      <p:ext uri="{BB962C8B-B14F-4D97-AF65-F5344CB8AC3E}">
        <p14:creationId xmlns:p14="http://schemas.microsoft.com/office/powerpoint/2010/main" val="13664048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rPr>
              <a:t>चल रहा मूल्यांकन</a:t>
            </a:r>
            <a:endParaRPr lang="en-US" b="1" u="sng" dirty="0">
              <a:solidFill>
                <a:srgbClr val="FF0000"/>
              </a:solidFill>
            </a:endParaRPr>
          </a:p>
        </p:txBody>
      </p:sp>
      <p:sp>
        <p:nvSpPr>
          <p:cNvPr id="3" name="Content Placeholder 2"/>
          <p:cNvSpPr>
            <a:spLocks noGrp="1"/>
          </p:cNvSpPr>
          <p:nvPr>
            <p:ph idx="1"/>
          </p:nvPr>
        </p:nvSpPr>
        <p:spPr/>
        <p:txBody>
          <a:bodyPr/>
          <a:lstStyle/>
          <a:p>
            <a:pPr marL="0" indent="0">
              <a:buNone/>
              <a:defRPr/>
            </a:pPr>
            <a:r>
              <a:rPr lang="hi-IN" dirty="0"/>
              <a:t>रोगी की प्रतिक्रिया का पुनर्मूल्यांकन करें</a:t>
            </a:r>
          </a:p>
          <a:p>
            <a:pPr marL="0" indent="0">
              <a:buNone/>
              <a:defRPr/>
            </a:pPr>
            <a:endParaRPr lang="hi-IN" dirty="0"/>
          </a:p>
          <a:p>
            <a:pPr marL="0" indent="0">
              <a:buNone/>
              <a:defRPr/>
            </a:pPr>
            <a:r>
              <a:rPr lang="hi-IN" dirty="0"/>
              <a:t>प्रतिक्रियाशीलता (</a:t>
            </a:r>
            <a:r>
              <a:rPr lang="en-US" dirty="0"/>
              <a:t>LOC)</a:t>
            </a:r>
          </a:p>
          <a:p>
            <a:pPr marL="0" indent="0">
              <a:buNone/>
              <a:defRPr/>
            </a:pPr>
            <a:endParaRPr lang="en-US" dirty="0"/>
          </a:p>
          <a:p>
            <a:pPr marL="0" indent="0">
              <a:buNone/>
              <a:defRPr/>
            </a:pPr>
            <a:r>
              <a:rPr lang="hi-IN" dirty="0"/>
              <a:t>वायुमार्ग की समस्या</a:t>
            </a:r>
          </a:p>
          <a:p>
            <a:pPr marL="0" indent="0">
              <a:buNone/>
              <a:defRPr/>
            </a:pPr>
            <a:endParaRPr lang="hi-IN" dirty="0"/>
          </a:p>
          <a:p>
            <a:pPr marL="0" indent="0">
              <a:buNone/>
              <a:defRPr/>
            </a:pPr>
            <a:r>
              <a:rPr lang="hi-IN" dirty="0"/>
              <a:t>श्वसन</a:t>
            </a:r>
            <a:endParaRPr lang="en-US" dirty="0"/>
          </a:p>
        </p:txBody>
      </p:sp>
      <p:sp>
        <p:nvSpPr>
          <p:cNvPr id="4" name="TextBox 3"/>
          <p:cNvSpPr txBox="1"/>
          <p:nvPr/>
        </p:nvSpPr>
        <p:spPr>
          <a:xfrm>
            <a:off x="8077200" y="6400800"/>
            <a:ext cx="1066800" cy="369332"/>
          </a:xfrm>
          <a:prstGeom prst="rect">
            <a:avLst/>
          </a:prstGeom>
          <a:noFill/>
        </p:spPr>
        <p:txBody>
          <a:bodyPr wrap="square" rtlCol="0">
            <a:spAutoFit/>
          </a:bodyPr>
          <a:lstStyle/>
          <a:p>
            <a:r>
              <a:rPr lang="en-US" dirty="0" err="1"/>
              <a:t>Cont</a:t>
            </a:r>
            <a:r>
              <a:rPr lang="en-US" dirty="0"/>
              <a:t>…</a:t>
            </a:r>
          </a:p>
        </p:txBody>
      </p:sp>
    </p:spTree>
    <p:extLst>
      <p:ext uri="{BB962C8B-B14F-4D97-AF65-F5344CB8AC3E}">
        <p14:creationId xmlns:p14="http://schemas.microsoft.com/office/powerpoint/2010/main" val="15799081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1437"/>
            <a:ext cx="8229600" cy="4906963"/>
          </a:xfrm>
        </p:spPr>
        <p:txBody>
          <a:bodyPr>
            <a:normAutofit/>
          </a:bodyPr>
          <a:lstStyle/>
          <a:p>
            <a:pPr>
              <a:defRPr/>
            </a:pPr>
            <a:r>
              <a:rPr lang="hi-IN" dirty="0"/>
              <a:t>नाड़ी की गति और गुणवत्ता।</a:t>
            </a:r>
          </a:p>
          <a:p>
            <a:pPr>
              <a:defRPr/>
            </a:pPr>
            <a:endParaRPr lang="hi-IN" dirty="0"/>
          </a:p>
          <a:p>
            <a:pPr>
              <a:defRPr/>
            </a:pPr>
            <a:r>
              <a:rPr lang="hi-IN" dirty="0"/>
              <a:t>त्वचा का तापमान, रंग और स्थिति।</a:t>
            </a:r>
          </a:p>
          <a:p>
            <a:pPr>
              <a:defRPr/>
            </a:pPr>
            <a:endParaRPr lang="hi-IN" dirty="0"/>
          </a:p>
          <a:p>
            <a:pPr>
              <a:defRPr/>
            </a:pPr>
            <a:r>
              <a:rPr lang="hi-IN" dirty="0"/>
              <a:t>यदि आवश्यक हो, तो शारीरिक परीक्षण के किसी भी भाग को दोहराएँ।</a:t>
            </a:r>
          </a:p>
          <a:p>
            <a:pPr>
              <a:defRPr/>
            </a:pPr>
            <a:endParaRPr lang="hi-IN" dirty="0"/>
          </a:p>
          <a:p>
            <a:pPr>
              <a:defRPr/>
            </a:pPr>
            <a:r>
              <a:rPr lang="hi-IN" dirty="0"/>
              <a:t>रोगी को शांत और आश्वस्त करते रहें।</a:t>
            </a:r>
            <a:endParaRPr lang="en-US" dirty="0"/>
          </a:p>
          <a:p>
            <a:endParaRPr lang="en-US" dirty="0"/>
          </a:p>
        </p:txBody>
      </p:sp>
      <p:sp>
        <p:nvSpPr>
          <p:cNvPr id="4" name="TextBox 3"/>
          <p:cNvSpPr txBox="1"/>
          <p:nvPr/>
        </p:nvSpPr>
        <p:spPr>
          <a:xfrm>
            <a:off x="8077200" y="6400800"/>
            <a:ext cx="1066800" cy="369332"/>
          </a:xfrm>
          <a:prstGeom prst="rect">
            <a:avLst/>
          </a:prstGeom>
          <a:noFill/>
        </p:spPr>
        <p:txBody>
          <a:bodyPr wrap="square" rtlCol="0">
            <a:spAutoFit/>
          </a:bodyPr>
          <a:lstStyle/>
          <a:p>
            <a:r>
              <a:rPr lang="en-US" dirty="0" err="1"/>
              <a:t>Cont</a:t>
            </a:r>
            <a:r>
              <a:rPr lang="en-US" dirty="0"/>
              <a:t>…</a:t>
            </a:r>
          </a:p>
        </p:txBody>
      </p:sp>
    </p:spTree>
    <p:extLst>
      <p:ext uri="{BB962C8B-B14F-4D97-AF65-F5344CB8AC3E}">
        <p14:creationId xmlns:p14="http://schemas.microsoft.com/office/powerpoint/2010/main" val="1446523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7"/>
            <a:ext cx="8229600" cy="4830763"/>
          </a:xfrm>
        </p:spPr>
        <p:txBody>
          <a:bodyPr>
            <a:normAutofit/>
          </a:bodyPr>
          <a:lstStyle/>
          <a:p>
            <a:pPr>
              <a:defRPr/>
            </a:pPr>
            <a:r>
              <a:rPr lang="hi-IN" dirty="0"/>
              <a:t>प्रारंभिक मूल्यांकन दोहराएँ।</a:t>
            </a:r>
          </a:p>
          <a:p>
            <a:pPr>
              <a:defRPr/>
            </a:pPr>
            <a:endParaRPr lang="hi-IN" dirty="0"/>
          </a:p>
          <a:p>
            <a:pPr>
              <a:defRPr/>
            </a:pPr>
            <a:r>
              <a:rPr lang="hi-IN" dirty="0"/>
              <a:t>शारीरिक परीक्षण दोहराएँ।</a:t>
            </a:r>
          </a:p>
          <a:p>
            <a:pPr>
              <a:defRPr/>
            </a:pPr>
            <a:endParaRPr lang="hi-IN" dirty="0"/>
          </a:p>
          <a:p>
            <a:pPr>
              <a:defRPr/>
            </a:pPr>
            <a:r>
              <a:rPr lang="hi-IN" dirty="0"/>
              <a:t>उपचार और हस्तक्षेपों का पुनर्मूल्यांकन करें।</a:t>
            </a:r>
          </a:p>
          <a:p>
            <a:pPr>
              <a:defRPr/>
            </a:pPr>
            <a:endParaRPr lang="hi-IN" dirty="0"/>
          </a:p>
          <a:p>
            <a:pPr>
              <a:defRPr/>
            </a:pPr>
            <a:r>
              <a:rPr lang="hi-IN" dirty="0"/>
              <a:t>रोगी को शांत और आश्वस्त करें।</a:t>
            </a:r>
            <a:endParaRPr lang="en-US" dirty="0"/>
          </a:p>
        </p:txBody>
      </p:sp>
    </p:spTree>
    <p:extLst>
      <p:ext uri="{BB962C8B-B14F-4D97-AF65-F5344CB8AC3E}">
        <p14:creationId xmlns:p14="http://schemas.microsoft.com/office/powerpoint/2010/main" val="25418219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rPr>
              <a:t>रोगी हैंड-ऑफ रिपोर्ट</a:t>
            </a:r>
            <a:endParaRPr lang="en-US" b="1" u="sng" dirty="0">
              <a:solidFill>
                <a:srgbClr val="FF0000"/>
              </a:solidFill>
            </a:endParaRPr>
          </a:p>
        </p:txBody>
      </p:sp>
      <p:sp>
        <p:nvSpPr>
          <p:cNvPr id="3" name="Content Placeholder 2"/>
          <p:cNvSpPr>
            <a:spLocks noGrp="1"/>
          </p:cNvSpPr>
          <p:nvPr>
            <p:ph idx="1"/>
          </p:nvPr>
        </p:nvSpPr>
        <p:spPr/>
        <p:txBody>
          <a:bodyPr>
            <a:noAutofit/>
          </a:bodyPr>
          <a:lstStyle/>
          <a:p>
            <a:pPr>
              <a:defRPr/>
            </a:pPr>
            <a:r>
              <a:rPr lang="hi-IN" dirty="0"/>
              <a:t>रोगी की आयु और लिंग।</a:t>
            </a:r>
          </a:p>
          <a:p>
            <a:pPr>
              <a:defRPr/>
            </a:pPr>
            <a:r>
              <a:rPr lang="hi-IN" dirty="0"/>
              <a:t>मुख्य शिकायत।</a:t>
            </a:r>
          </a:p>
          <a:p>
            <a:pPr>
              <a:defRPr/>
            </a:pPr>
            <a:r>
              <a:rPr lang="hi-IN" dirty="0"/>
              <a:t>प्रतिक्रियाशीलता का स्तर।</a:t>
            </a:r>
          </a:p>
          <a:p>
            <a:pPr>
              <a:defRPr/>
            </a:pPr>
            <a:r>
              <a:rPr lang="hi-IN" dirty="0"/>
              <a:t>वायुमार्ग की स्थिति।</a:t>
            </a:r>
          </a:p>
          <a:p>
            <a:pPr>
              <a:defRPr/>
            </a:pPr>
            <a:r>
              <a:rPr lang="hi-IN" dirty="0"/>
              <a:t>श्वास की स्थिति।</a:t>
            </a:r>
          </a:p>
          <a:p>
            <a:pPr>
              <a:defRPr/>
            </a:pPr>
            <a:r>
              <a:rPr lang="hi-IN" dirty="0"/>
              <a:t>रोगी का इतिहास।</a:t>
            </a:r>
          </a:p>
          <a:p>
            <a:pPr>
              <a:defRPr/>
            </a:pPr>
            <a:r>
              <a:rPr lang="hi-IN" dirty="0"/>
              <a:t>दिया गया उपचार।</a:t>
            </a:r>
            <a:endParaRPr lang="en-US" dirty="0"/>
          </a:p>
        </p:txBody>
      </p:sp>
    </p:spTree>
    <p:extLst>
      <p:ext uri="{BB962C8B-B14F-4D97-AF65-F5344CB8AC3E}">
        <p14:creationId xmlns:p14="http://schemas.microsoft.com/office/powerpoint/2010/main" val="16687129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Font typeface="Monotype Sorts" pitchFamily="2" charset="2"/>
              <a:buNone/>
              <a:defRPr/>
            </a:pPr>
            <a:endParaRPr lang="en-US" dirty="0"/>
          </a:p>
          <a:p>
            <a:pPr algn="ctr">
              <a:buFont typeface="Monotype Sorts" pitchFamily="2" charset="2"/>
              <a:buNone/>
              <a:defRPr/>
            </a:pPr>
            <a:r>
              <a:rPr lang="hi-IN" sz="9600" b="1" dirty="0">
                <a:solidFill>
                  <a:srgbClr val="FF0000"/>
                </a:solidFill>
              </a:rPr>
              <a:t>कोई प्रश्न</a:t>
            </a:r>
            <a:r>
              <a:rPr lang="en-IN" sz="9600" b="1" dirty="0">
                <a:solidFill>
                  <a:srgbClr val="FF0000"/>
                </a:solidFill>
              </a:rPr>
              <a:t>?</a:t>
            </a:r>
          </a:p>
        </p:txBody>
      </p:sp>
    </p:spTree>
    <p:extLst>
      <p:ext uri="{BB962C8B-B14F-4D97-AF65-F5344CB8AC3E}">
        <p14:creationId xmlns:p14="http://schemas.microsoft.com/office/powerpoint/2010/main" val="17683242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7425" y="2686050"/>
            <a:ext cx="4629150" cy="1371600"/>
          </a:xfrm>
        </p:spPr>
        <p:txBody>
          <a:bodyPr>
            <a:normAutofit fontScale="92500" lnSpcReduction="10000"/>
          </a:bodyPr>
          <a:lstStyle/>
          <a:p>
            <a:pPr marL="0" indent="0" algn="ctr">
              <a:buNone/>
              <a:defRPr/>
            </a:pPr>
            <a:r>
              <a:rPr lang="hi-IN" sz="96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धन्यवाद</a:t>
            </a:r>
            <a:endParaRPr lang="en-IN" dirty="0"/>
          </a:p>
        </p:txBody>
      </p:sp>
    </p:spTree>
    <p:extLst>
      <p:ext uri="{BB962C8B-B14F-4D97-AF65-F5344CB8AC3E}">
        <p14:creationId xmlns:p14="http://schemas.microsoft.com/office/powerpoint/2010/main" val="20248219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GB"/>
              <a:t>Rev. June 2006</a:t>
            </a:r>
          </a:p>
        </p:txBody>
      </p:sp>
      <p:sp>
        <p:nvSpPr>
          <p:cNvPr id="3" name="Footer Placeholder 2"/>
          <p:cNvSpPr>
            <a:spLocks noGrp="1"/>
          </p:cNvSpPr>
          <p:nvPr>
            <p:ph type="ftr" sz="quarter" idx="11"/>
          </p:nvPr>
        </p:nvSpPr>
        <p:spPr/>
        <p:txBody>
          <a:bodyPr/>
          <a:lstStyle/>
          <a:p>
            <a:pPr>
              <a:defRPr/>
            </a:pPr>
            <a:r>
              <a:rPr lang="en-GB"/>
              <a:t>Patient Assessment physical exam</a:t>
            </a:r>
          </a:p>
        </p:txBody>
      </p:sp>
      <p:sp>
        <p:nvSpPr>
          <p:cNvPr id="4" name="Slide Number Placeholder 3"/>
          <p:cNvSpPr>
            <a:spLocks noGrp="1"/>
          </p:cNvSpPr>
          <p:nvPr>
            <p:ph type="sldNum" sz="quarter" idx="12"/>
          </p:nvPr>
        </p:nvSpPr>
        <p:spPr/>
        <p:txBody>
          <a:bodyPr/>
          <a:lstStyle/>
          <a:p>
            <a:pPr>
              <a:defRPr/>
            </a:pPr>
            <a:r>
              <a:rPr lang="en-GB"/>
              <a:t>TR 2-1</a:t>
            </a:r>
          </a:p>
        </p:txBody>
      </p:sp>
      <p:pic>
        <p:nvPicPr>
          <p:cNvPr id="26629" name="Picture 3" descr="HTILT glo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4763"/>
            <a:ext cx="9121775" cy="614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6180138"/>
            <a:ext cx="9113838" cy="708025"/>
          </a:xfrm>
          <a:prstGeom prst="rect">
            <a:avLst/>
          </a:prstGeom>
          <a:solidFill>
            <a:srgbClr val="FFFF00"/>
          </a:solidFill>
        </p:spPr>
        <p:txBody>
          <a:bodyPr>
            <a:spAutoFit/>
          </a:bodyPr>
          <a:lstStyle/>
          <a:p>
            <a:pPr algn="ctr">
              <a:defRPr/>
            </a:pPr>
            <a:r>
              <a:rPr lang="hi-IN" sz="4000" dirty="0">
                <a:solidFill>
                  <a:srgbClr val="C00000"/>
                </a:solidFill>
              </a:rPr>
              <a:t>सिर झुकाकर ठोड़ी उठाने की विधि</a:t>
            </a:r>
            <a:endParaRPr lang="en-US" sz="4000" dirty="0">
              <a:solidFill>
                <a:srgbClr val="C00000"/>
              </a:solidFill>
              <a:latin typeface="+mn-lt"/>
            </a:endParaRPr>
          </a:p>
        </p:txBody>
      </p:sp>
      <p:sp>
        <p:nvSpPr>
          <p:cNvPr id="5" name="Right Arrow 4">
            <a:hlinkClick r:id="rId3" action="ppaction://hlinksldjump"/>
          </p:cNvPr>
          <p:cNvSpPr/>
          <p:nvPr/>
        </p:nvSpPr>
        <p:spPr>
          <a:xfrm rot="10800000">
            <a:off x="8077200" y="457200"/>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8603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GB"/>
              <a:t>Rev. June 2006</a:t>
            </a:r>
          </a:p>
        </p:txBody>
      </p:sp>
      <p:sp>
        <p:nvSpPr>
          <p:cNvPr id="3" name="Footer Placeholder 2"/>
          <p:cNvSpPr>
            <a:spLocks noGrp="1"/>
          </p:cNvSpPr>
          <p:nvPr>
            <p:ph type="ftr" sz="quarter" idx="11"/>
          </p:nvPr>
        </p:nvSpPr>
        <p:spPr/>
        <p:txBody>
          <a:bodyPr/>
          <a:lstStyle/>
          <a:p>
            <a:pPr>
              <a:defRPr/>
            </a:pPr>
            <a:r>
              <a:rPr lang="en-GB"/>
              <a:t>Patient Assessment physical exam</a:t>
            </a:r>
          </a:p>
        </p:txBody>
      </p:sp>
      <p:sp>
        <p:nvSpPr>
          <p:cNvPr id="4" name="Slide Number Placeholder 3"/>
          <p:cNvSpPr>
            <a:spLocks noGrp="1"/>
          </p:cNvSpPr>
          <p:nvPr>
            <p:ph type="sldNum" sz="quarter" idx="12"/>
          </p:nvPr>
        </p:nvSpPr>
        <p:spPr/>
        <p:txBody>
          <a:bodyPr/>
          <a:lstStyle/>
          <a:p>
            <a:pPr>
              <a:defRPr/>
            </a:pPr>
            <a:r>
              <a:rPr lang="en-GB"/>
              <a:t>TR 2-1</a:t>
            </a:r>
          </a:p>
        </p:txBody>
      </p:sp>
      <p:pic>
        <p:nvPicPr>
          <p:cNvPr id="25605" name="Picture 3" descr="E4050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738"/>
            <a:ext cx="8848725" cy="617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6135688"/>
            <a:ext cx="9144000" cy="708025"/>
          </a:xfrm>
          <a:prstGeom prst="rect">
            <a:avLst/>
          </a:prstGeom>
          <a:solidFill>
            <a:srgbClr val="FFFF00"/>
          </a:solidFill>
        </p:spPr>
        <p:txBody>
          <a:bodyPr>
            <a:spAutoFit/>
          </a:bodyPr>
          <a:lstStyle/>
          <a:p>
            <a:pPr algn="ctr">
              <a:defRPr/>
            </a:pPr>
            <a:r>
              <a:rPr lang="hi-IN" sz="4000">
                <a:solidFill>
                  <a:srgbClr val="C00000"/>
                </a:solidFill>
              </a:rPr>
              <a:t>जबड़ा धक्का विधि</a:t>
            </a:r>
            <a:endParaRPr lang="en-US" sz="4000" dirty="0">
              <a:solidFill>
                <a:srgbClr val="C00000"/>
              </a:solidFill>
              <a:latin typeface="+mn-lt"/>
            </a:endParaRPr>
          </a:p>
        </p:txBody>
      </p:sp>
      <p:sp>
        <p:nvSpPr>
          <p:cNvPr id="7" name="Right Arrow 6">
            <a:hlinkClick r:id="rId3" action="ppaction://hlinksldjump"/>
          </p:cNvPr>
          <p:cNvSpPr/>
          <p:nvPr/>
        </p:nvSpPr>
        <p:spPr>
          <a:xfrm rot="10800000">
            <a:off x="8077200" y="457200"/>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583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rPr>
              <a:t>अपनी पहचान बनाएं</a:t>
            </a:r>
            <a:endParaRPr lang="en-US" b="1" u="sng" dirty="0">
              <a:solidFill>
                <a:srgbClr val="FF0000"/>
              </a:solidFill>
            </a:endParaRPr>
          </a:p>
        </p:txBody>
      </p:sp>
      <p:sp>
        <p:nvSpPr>
          <p:cNvPr id="3" name="Content Placeholder 2"/>
          <p:cNvSpPr>
            <a:spLocks noGrp="1"/>
          </p:cNvSpPr>
          <p:nvPr>
            <p:ph idx="1"/>
          </p:nvPr>
        </p:nvSpPr>
        <p:spPr/>
        <p:txBody>
          <a:bodyPr/>
          <a:lstStyle/>
          <a:p>
            <a:pPr algn="just">
              <a:defRPr/>
            </a:pPr>
            <a:r>
              <a:rPr lang="hi-IN" dirty="0"/>
              <a:t>अपना नाम और संगठन बताएँ।</a:t>
            </a:r>
          </a:p>
          <a:p>
            <a:pPr algn="just">
              <a:defRPr/>
            </a:pPr>
            <a:endParaRPr lang="hi-IN" dirty="0"/>
          </a:p>
          <a:p>
            <a:pPr algn="just">
              <a:defRPr/>
            </a:pPr>
            <a:r>
              <a:rPr lang="hi-IN" dirty="0"/>
              <a:t>अपनी पहचान एक चिकित्सा प्रथम प्रतिक्रियाकर्ता के रूप में बताएँ।</a:t>
            </a:r>
          </a:p>
          <a:p>
            <a:pPr algn="just">
              <a:defRPr/>
            </a:pPr>
            <a:endParaRPr lang="hi-IN" dirty="0"/>
          </a:p>
          <a:p>
            <a:pPr algn="just">
              <a:defRPr/>
            </a:pPr>
            <a:r>
              <a:rPr lang="hi-IN" dirty="0"/>
              <a:t>मरीज़ से पूछें कि क्या आप उसकी मदद कर सकते हैं (सहमति प्राप्त करें)।</a:t>
            </a:r>
            <a:endParaRPr lang="en-US" dirty="0"/>
          </a:p>
        </p:txBody>
      </p:sp>
    </p:spTree>
    <p:extLst>
      <p:ext uri="{BB962C8B-B14F-4D97-AF65-F5344CB8AC3E}">
        <p14:creationId xmlns:p14="http://schemas.microsoft.com/office/powerpoint/2010/main" val="1746245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hi-IN" sz="3200" b="1" u="sng" dirty="0">
                <a:solidFill>
                  <a:srgbClr val="FF0000"/>
                </a:solidFill>
                <a:cs typeface="Times New Roman" pitchFamily="18" charset="0"/>
              </a:rPr>
              <a:t>सूचना के तत्काल स्रोत</a:t>
            </a:r>
            <a:endParaRPr lang="en-US" sz="3200" b="1" u="sng" dirty="0">
              <a:solidFill>
                <a:srgbClr val="FF0000"/>
              </a:solidFill>
            </a:endParaRPr>
          </a:p>
        </p:txBody>
      </p:sp>
      <p:sp>
        <p:nvSpPr>
          <p:cNvPr id="3" name="Content Placeholder 2"/>
          <p:cNvSpPr>
            <a:spLocks noGrp="1"/>
          </p:cNvSpPr>
          <p:nvPr>
            <p:ph idx="1"/>
          </p:nvPr>
        </p:nvSpPr>
        <p:spPr>
          <a:xfrm>
            <a:off x="457200" y="1484784"/>
            <a:ext cx="8229600" cy="4525963"/>
          </a:xfrm>
        </p:spPr>
        <p:txBody>
          <a:bodyPr>
            <a:noAutofit/>
          </a:bodyPr>
          <a:lstStyle/>
          <a:p>
            <a:pPr>
              <a:defRPr/>
            </a:pPr>
            <a:r>
              <a:rPr lang="hi-IN" dirty="0">
                <a:cs typeface="Times New Roman" pitchFamily="18" charset="0"/>
              </a:rPr>
              <a:t>दृश्य स्वयं (निरीक्षण, योजना, प्रतिक्रिया)।</a:t>
            </a:r>
          </a:p>
          <a:p>
            <a:pPr>
              <a:defRPr/>
            </a:pPr>
            <a:r>
              <a:rPr lang="hi-IN" dirty="0">
                <a:cs typeface="Times New Roman" pitchFamily="18" charset="0"/>
              </a:rPr>
              <a:t>रोगी (यदि प्रतिक्रिया दे रहा हो)।</a:t>
            </a:r>
          </a:p>
          <a:p>
            <a:pPr>
              <a:defRPr/>
            </a:pPr>
            <a:r>
              <a:rPr lang="hi-IN" dirty="0">
                <a:cs typeface="Times New Roman" pitchFamily="18" charset="0"/>
              </a:rPr>
              <a:t>रिश्तेदार और मानकों के अनुसार।</a:t>
            </a:r>
          </a:p>
          <a:p>
            <a:pPr>
              <a:defRPr/>
            </a:pPr>
            <a:r>
              <a:rPr lang="hi-IN" dirty="0">
                <a:cs typeface="Times New Roman" pitchFamily="18" charset="0"/>
              </a:rPr>
              <a:t>चोट का तंत्र, (चोट का कारण बनने वाला बल - गतिकी)।</a:t>
            </a:r>
          </a:p>
          <a:p>
            <a:pPr>
              <a:defRPr/>
            </a:pPr>
            <a:r>
              <a:rPr lang="hi-IN" dirty="0">
                <a:cs typeface="Times New Roman" pitchFamily="18" charset="0"/>
              </a:rPr>
              <a:t>कोई उल्लेखनीय विकृति या स्पष्ट चोट।</a:t>
            </a:r>
          </a:p>
          <a:p>
            <a:pPr>
              <a:defRPr/>
            </a:pPr>
            <a:r>
              <a:rPr lang="hi-IN" dirty="0">
                <a:cs typeface="Times New Roman" pitchFamily="18" charset="0"/>
              </a:rPr>
              <a:t>किसी विशेष प्रकार की चोट या बीमारी का कोई संकेत या विशेषता।</a:t>
            </a:r>
            <a:endParaRPr lang="en-US" dirty="0">
              <a:cs typeface="Times New Roman" pitchFamily="18" charset="0"/>
            </a:endParaRPr>
          </a:p>
          <a:p>
            <a:endParaRPr lang="en-US" dirty="0"/>
          </a:p>
        </p:txBody>
      </p:sp>
      <p:sp>
        <p:nvSpPr>
          <p:cNvPr id="5" name="TextBox 4"/>
          <p:cNvSpPr txBox="1"/>
          <p:nvPr/>
        </p:nvSpPr>
        <p:spPr>
          <a:xfrm>
            <a:off x="7848600" y="6400800"/>
            <a:ext cx="1066800" cy="381000"/>
          </a:xfrm>
          <a:prstGeom prst="rect">
            <a:avLst/>
          </a:prstGeom>
          <a:noFill/>
        </p:spPr>
        <p:txBody>
          <a:bodyPr wrap="square" rtlCol="0">
            <a:spAutoFit/>
          </a:bodyPr>
          <a:lstStyle/>
          <a:p>
            <a:r>
              <a:rPr lang="en-US" dirty="0" err="1"/>
              <a:t>Cont</a:t>
            </a:r>
            <a:r>
              <a:rPr lang="en-US" dirty="0"/>
              <a:t>…</a:t>
            </a:r>
          </a:p>
        </p:txBody>
      </p:sp>
    </p:spTree>
    <p:extLst>
      <p:ext uri="{BB962C8B-B14F-4D97-AF65-F5344CB8AC3E}">
        <p14:creationId xmlns:p14="http://schemas.microsoft.com/office/powerpoint/2010/main" val="4282364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Box 4"/>
          <p:cNvSpPr txBox="1">
            <a:spLocks noChangeArrowheads="1"/>
          </p:cNvSpPr>
          <p:nvPr/>
        </p:nvSpPr>
        <p:spPr bwMode="auto">
          <a:xfrm>
            <a:off x="2487731" y="602159"/>
            <a:ext cx="441018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bg2"/>
                </a:solidFill>
                <a:latin typeface="Kruti Dev 040 Wide" pitchFamily="2" charset="0"/>
              </a:defRPr>
            </a:lvl1pPr>
            <a:lvl2pPr marL="742950" indent="-285750">
              <a:defRPr kumimoji="1" b="1">
                <a:solidFill>
                  <a:schemeClr val="bg2"/>
                </a:solidFill>
                <a:latin typeface="Kruti Dev 040 Wide" pitchFamily="2" charset="0"/>
              </a:defRPr>
            </a:lvl2pPr>
            <a:lvl3pPr marL="1143000" indent="-228600">
              <a:defRPr kumimoji="1" b="1">
                <a:solidFill>
                  <a:schemeClr val="bg2"/>
                </a:solidFill>
                <a:latin typeface="Kruti Dev 040 Wide" pitchFamily="2" charset="0"/>
              </a:defRPr>
            </a:lvl3pPr>
            <a:lvl4pPr marL="1600200" indent="-228600">
              <a:defRPr kumimoji="1" b="1">
                <a:solidFill>
                  <a:schemeClr val="bg2"/>
                </a:solidFill>
                <a:latin typeface="Kruti Dev 040 Wide" pitchFamily="2" charset="0"/>
              </a:defRPr>
            </a:lvl4pPr>
            <a:lvl5pPr marL="2057400" indent="-228600">
              <a:defRPr kumimoji="1" b="1">
                <a:solidFill>
                  <a:schemeClr val="bg2"/>
                </a:solidFill>
                <a:latin typeface="Kruti Dev 040 Wide" pitchFamily="2" charset="0"/>
              </a:defRPr>
            </a:lvl5pPr>
            <a:lvl6pPr marL="2514600" indent="-228600" eaLnBrk="0" fontAlgn="base" hangingPunct="0">
              <a:spcBef>
                <a:spcPct val="0"/>
              </a:spcBef>
              <a:spcAft>
                <a:spcPct val="0"/>
              </a:spcAft>
              <a:defRPr kumimoji="1" b="1">
                <a:solidFill>
                  <a:schemeClr val="bg2"/>
                </a:solidFill>
                <a:latin typeface="Kruti Dev 040 Wide" pitchFamily="2" charset="0"/>
              </a:defRPr>
            </a:lvl6pPr>
            <a:lvl7pPr marL="2971800" indent="-228600" eaLnBrk="0" fontAlgn="base" hangingPunct="0">
              <a:spcBef>
                <a:spcPct val="0"/>
              </a:spcBef>
              <a:spcAft>
                <a:spcPct val="0"/>
              </a:spcAft>
              <a:defRPr kumimoji="1" b="1">
                <a:solidFill>
                  <a:schemeClr val="bg2"/>
                </a:solidFill>
                <a:latin typeface="Kruti Dev 040 Wide" pitchFamily="2" charset="0"/>
              </a:defRPr>
            </a:lvl7pPr>
            <a:lvl8pPr marL="3429000" indent="-228600" eaLnBrk="0" fontAlgn="base" hangingPunct="0">
              <a:spcBef>
                <a:spcPct val="0"/>
              </a:spcBef>
              <a:spcAft>
                <a:spcPct val="0"/>
              </a:spcAft>
              <a:defRPr kumimoji="1" b="1">
                <a:solidFill>
                  <a:schemeClr val="bg2"/>
                </a:solidFill>
                <a:latin typeface="Kruti Dev 040 Wide" pitchFamily="2" charset="0"/>
              </a:defRPr>
            </a:lvl8pPr>
            <a:lvl9pPr marL="3886200" indent="-228600" eaLnBrk="0" fontAlgn="base" hangingPunct="0">
              <a:spcBef>
                <a:spcPct val="0"/>
              </a:spcBef>
              <a:spcAft>
                <a:spcPct val="0"/>
              </a:spcAft>
              <a:defRPr kumimoji="1" b="1">
                <a:solidFill>
                  <a:schemeClr val="bg2"/>
                </a:solidFill>
                <a:latin typeface="Kruti Dev 040 Wide" pitchFamily="2" charset="0"/>
              </a:defRPr>
            </a:lvl9pPr>
          </a:lstStyle>
          <a:p>
            <a:pPr algn="ctr"/>
            <a:r>
              <a:rPr lang="hi-IN" sz="4400" u="sng" dirty="0">
                <a:solidFill>
                  <a:srgbClr val="FF0000"/>
                </a:solidFill>
                <a:latin typeface="+mj-lt"/>
                <a:cs typeface="Times New Roman" pitchFamily="18" charset="0"/>
              </a:rPr>
              <a:t>आरंभिक आकलन</a:t>
            </a:r>
            <a:endParaRPr lang="en-US" sz="4400" u="sng" dirty="0">
              <a:solidFill>
                <a:srgbClr val="FF0000"/>
              </a:solidFill>
              <a:latin typeface="+mj-lt"/>
              <a:cs typeface="Times New Roman" pitchFamily="18" charset="0"/>
            </a:endParaRPr>
          </a:p>
        </p:txBody>
      </p:sp>
      <p:sp>
        <p:nvSpPr>
          <p:cNvPr id="15366" name="TextBox 5"/>
          <p:cNvSpPr txBox="1">
            <a:spLocks noChangeArrowheads="1"/>
          </p:cNvSpPr>
          <p:nvPr/>
        </p:nvSpPr>
        <p:spPr bwMode="auto">
          <a:xfrm>
            <a:off x="417513" y="2055674"/>
            <a:ext cx="84042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bg2"/>
                </a:solidFill>
                <a:latin typeface="Kruti Dev 040 Wide" pitchFamily="2" charset="0"/>
              </a:defRPr>
            </a:lvl1pPr>
            <a:lvl2pPr marL="742950" indent="-285750">
              <a:defRPr kumimoji="1" b="1">
                <a:solidFill>
                  <a:schemeClr val="bg2"/>
                </a:solidFill>
                <a:latin typeface="Kruti Dev 040 Wide" pitchFamily="2" charset="0"/>
              </a:defRPr>
            </a:lvl2pPr>
            <a:lvl3pPr marL="1143000" indent="-228600">
              <a:defRPr kumimoji="1" b="1">
                <a:solidFill>
                  <a:schemeClr val="bg2"/>
                </a:solidFill>
                <a:latin typeface="Kruti Dev 040 Wide" pitchFamily="2" charset="0"/>
              </a:defRPr>
            </a:lvl3pPr>
            <a:lvl4pPr marL="1600200" indent="-228600">
              <a:defRPr kumimoji="1" b="1">
                <a:solidFill>
                  <a:schemeClr val="bg2"/>
                </a:solidFill>
                <a:latin typeface="Kruti Dev 040 Wide" pitchFamily="2" charset="0"/>
              </a:defRPr>
            </a:lvl4pPr>
            <a:lvl5pPr marL="2057400" indent="-228600">
              <a:defRPr kumimoji="1" b="1">
                <a:solidFill>
                  <a:schemeClr val="bg2"/>
                </a:solidFill>
                <a:latin typeface="Kruti Dev 040 Wide" pitchFamily="2" charset="0"/>
              </a:defRPr>
            </a:lvl5pPr>
            <a:lvl6pPr marL="2514600" indent="-228600" eaLnBrk="0" fontAlgn="base" hangingPunct="0">
              <a:spcBef>
                <a:spcPct val="0"/>
              </a:spcBef>
              <a:spcAft>
                <a:spcPct val="0"/>
              </a:spcAft>
              <a:defRPr kumimoji="1" b="1">
                <a:solidFill>
                  <a:schemeClr val="bg2"/>
                </a:solidFill>
                <a:latin typeface="Kruti Dev 040 Wide" pitchFamily="2" charset="0"/>
              </a:defRPr>
            </a:lvl6pPr>
            <a:lvl7pPr marL="2971800" indent="-228600" eaLnBrk="0" fontAlgn="base" hangingPunct="0">
              <a:spcBef>
                <a:spcPct val="0"/>
              </a:spcBef>
              <a:spcAft>
                <a:spcPct val="0"/>
              </a:spcAft>
              <a:defRPr kumimoji="1" b="1">
                <a:solidFill>
                  <a:schemeClr val="bg2"/>
                </a:solidFill>
                <a:latin typeface="Kruti Dev 040 Wide" pitchFamily="2" charset="0"/>
              </a:defRPr>
            </a:lvl7pPr>
            <a:lvl8pPr marL="3429000" indent="-228600" eaLnBrk="0" fontAlgn="base" hangingPunct="0">
              <a:spcBef>
                <a:spcPct val="0"/>
              </a:spcBef>
              <a:spcAft>
                <a:spcPct val="0"/>
              </a:spcAft>
              <a:defRPr kumimoji="1" b="1">
                <a:solidFill>
                  <a:schemeClr val="bg2"/>
                </a:solidFill>
                <a:latin typeface="Kruti Dev 040 Wide" pitchFamily="2" charset="0"/>
              </a:defRPr>
            </a:lvl8pPr>
            <a:lvl9pPr marL="3886200" indent="-228600" eaLnBrk="0" fontAlgn="base" hangingPunct="0">
              <a:spcBef>
                <a:spcPct val="0"/>
              </a:spcBef>
              <a:spcAft>
                <a:spcPct val="0"/>
              </a:spcAft>
              <a:defRPr kumimoji="1" b="1">
                <a:solidFill>
                  <a:schemeClr val="bg2"/>
                </a:solidFill>
                <a:latin typeface="Kruti Dev 040 Wide" pitchFamily="2" charset="0"/>
              </a:defRPr>
            </a:lvl9pPr>
          </a:lstStyle>
          <a:p>
            <a:pPr algn="ctr"/>
            <a:r>
              <a:rPr lang="hi-IN" sz="3600" dirty="0">
                <a:solidFill>
                  <a:srgbClr val="002060"/>
                </a:solidFill>
                <a:latin typeface="+mn-lt"/>
                <a:cs typeface="Times New Roman" pitchFamily="18" charset="0"/>
              </a:rPr>
              <a:t>“रोगी के जीवन के लिए तत्काल खतरा पैदा करने वाली स्थितियों की पहचान और उपचार के लिए उपयोग की जाने वाली प्रक्रिया”</a:t>
            </a:r>
            <a:r>
              <a:rPr lang="en-US" sz="3600" dirty="0">
                <a:solidFill>
                  <a:srgbClr val="002060"/>
                </a:solidFill>
                <a:latin typeface="+mn-lt"/>
                <a:cs typeface="Times New Roman" pitchFamily="18" charset="0"/>
              </a:rPr>
              <a:t>.</a:t>
            </a:r>
          </a:p>
        </p:txBody>
      </p:sp>
    </p:spTree>
    <p:extLst>
      <p:ext uri="{BB962C8B-B14F-4D97-AF65-F5344CB8AC3E}">
        <p14:creationId xmlns:p14="http://schemas.microsoft.com/office/powerpoint/2010/main" val="2852478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2107</Words>
  <Application>Microsoft Office PowerPoint</Application>
  <PresentationFormat>On-screen Show (4:3)</PresentationFormat>
  <Paragraphs>413</Paragraphs>
  <Slides>67</Slides>
  <Notes>2</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रोगी आकलन</vt:lpstr>
      <vt:lpstr>उद्देश्य</vt:lpstr>
      <vt:lpstr>मूल्यांकन योजना</vt:lpstr>
      <vt:lpstr>दृश्य का आकार बढ़ाना</vt:lpstr>
      <vt:lpstr>दृश्य का आकार बढ़ाना</vt:lpstr>
      <vt:lpstr>घटनास्थल पर आगमन</vt:lpstr>
      <vt:lpstr>अपनी पहचान बनाएं</vt:lpstr>
      <vt:lpstr>सूचना के तत्काल स्रोत</vt:lpstr>
      <vt:lpstr>PowerPoint Presentation</vt:lpstr>
      <vt:lpstr>प्रारंभिक मूल्यांकन के लिए चरण</vt:lpstr>
      <vt:lpstr>सामान्य प्रभाव</vt:lpstr>
      <vt:lpstr>जवाबदेही</vt:lpstr>
      <vt:lpstr>परिसंचरण का आकलन करें (सी)</vt:lpstr>
      <vt:lpstr>PowerPoint Presentation</vt:lpstr>
      <vt:lpstr>पर्याप्त वायुमार्ग सुनिश्चित करें? </vt:lpstr>
      <vt:lpstr>PowerPoint Presentation</vt:lpstr>
      <vt:lpstr>सिर झुकाने/ठोड़ी उठाने की विधि</vt:lpstr>
      <vt:lpstr>PowerPoint Presentation</vt:lpstr>
      <vt:lpstr>जबड़ा धकेलने की विधि</vt:lpstr>
      <vt:lpstr>जबड़ा धकेलने की विधि</vt:lpstr>
      <vt:lpstr>श्वास की पुष्टि करें</vt:lpstr>
      <vt:lpstr>पर्याप्त श्वास लेने की विशेषता है </vt:lpstr>
      <vt:lpstr>अपर्याप्त श्वास की विशेषता है</vt:lpstr>
      <vt:lpstr>PowerPoint Presentation</vt:lpstr>
      <vt:lpstr>रोगी की स्थिति अद्यतन</vt:lpstr>
      <vt:lpstr>PowerPoint Presentation</vt:lpstr>
      <vt:lpstr>शारीरिक परीक्षा</vt:lpstr>
      <vt:lpstr>रोगी मूल्यांकन के सिद्धांत</vt:lpstr>
      <vt:lpstr>मेडिकल बनाम ट्रॉमा रोगियों की परीक्षा आयोजित करना</vt:lpstr>
      <vt:lpstr>शारीरिक परीक्षण करते समय चोट के निम्नलिखित लक्षणों पर ध्यान दें. </vt:lpstr>
      <vt:lpstr>शारीरिक परीक्षा</vt:lpstr>
      <vt:lpstr>PowerPoint Presentation</vt:lpstr>
      <vt:lpstr>सिर की जांच</vt:lpstr>
      <vt:lpstr>गर्दन की जांच</vt:lpstr>
      <vt:lpstr>PowerPoint Presentation</vt:lpstr>
      <vt:lpstr>EXAMINATION OF THE CHEST</vt:lpstr>
      <vt:lpstr>पेट की जांच</vt:lpstr>
      <vt:lpstr>पीठ की जांच</vt:lpstr>
      <vt:lpstr>श्रोणि की जांच</vt:lpstr>
      <vt:lpstr>PowerPoint Presentation</vt:lpstr>
      <vt:lpstr>PowerPoint Presentation</vt:lpstr>
      <vt:lpstr>निचले अंगों की जांच</vt:lpstr>
      <vt:lpstr>ऊपरी अंगों की जांच</vt:lpstr>
      <vt:lpstr>महत्वपूर्ण संकेतों को मापना</vt:lpstr>
      <vt:lpstr>महत्वपूर्ण संकेतों को मापने के लिए उचित उपकरण</vt:lpstr>
      <vt:lpstr>सामान्य श्वसन दर</vt:lpstr>
      <vt:lpstr>असामान्य श्वास की स्थिति</vt:lpstr>
      <vt:lpstr>नाड़ी</vt:lpstr>
      <vt:lpstr>नाड़ी की जाँच करें</vt:lpstr>
      <vt:lpstr>नाड़ी मापने का स्थान :</vt:lpstr>
      <vt:lpstr>PowerPoint Presentation</vt:lpstr>
      <vt:lpstr>त्वचा</vt:lpstr>
      <vt:lpstr>केशिका पुनःभरण</vt:lpstr>
      <vt:lpstr>आँखों की पुतलियाँ</vt:lpstr>
      <vt:lpstr>रक्तचाप</vt:lpstr>
      <vt:lpstr>रक्तचाप को प्रभावित करने वाले कारक</vt:lpstr>
      <vt:lpstr>PowerPoint Presentation</vt:lpstr>
      <vt:lpstr>रोगी का इतिहास “S.A.M.P.L.E.”</vt:lpstr>
      <vt:lpstr>चल रहा मूल्यांकन</vt:lpstr>
      <vt:lpstr>चल रहा मूल्यांकन</vt:lpstr>
      <vt:lpstr>PowerPoint Presentation</vt:lpstr>
      <vt:lpstr>PowerPoint Presentation</vt:lpstr>
      <vt:lpstr>रोगी हैंड-ऑफ रिपोर्ट</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ASSESSMENT</dc:title>
  <dc:creator>abc</dc:creator>
  <cp:lastModifiedBy>NDRF MEDICAL</cp:lastModifiedBy>
  <cp:revision>51</cp:revision>
  <dcterms:created xsi:type="dcterms:W3CDTF">2006-08-16T00:00:00Z</dcterms:created>
  <dcterms:modified xsi:type="dcterms:W3CDTF">2025-12-19T11:21:20Z</dcterms:modified>
</cp:coreProperties>
</file>