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302" r:id="rId2"/>
    <p:sldId id="341" r:id="rId3"/>
    <p:sldId id="304" r:id="rId4"/>
    <p:sldId id="349" r:id="rId5"/>
    <p:sldId id="305" r:id="rId6"/>
    <p:sldId id="261" r:id="rId7"/>
    <p:sldId id="306" r:id="rId8"/>
    <p:sldId id="307" r:id="rId9"/>
    <p:sldId id="308" r:id="rId10"/>
    <p:sldId id="309" r:id="rId11"/>
    <p:sldId id="310" r:id="rId12"/>
    <p:sldId id="311" r:id="rId13"/>
    <p:sldId id="312" r:id="rId14"/>
    <p:sldId id="313" r:id="rId15"/>
    <p:sldId id="314" r:id="rId16"/>
    <p:sldId id="315" r:id="rId17"/>
    <p:sldId id="316" r:id="rId18"/>
    <p:sldId id="273" r:id="rId19"/>
    <p:sldId id="317" r:id="rId20"/>
    <p:sldId id="318" r:id="rId21"/>
    <p:sldId id="276"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42" r:id="rId36"/>
    <p:sldId id="343" r:id="rId37"/>
    <p:sldId id="344" r:id="rId38"/>
    <p:sldId id="345" r:id="rId39"/>
    <p:sldId id="346" r:id="rId40"/>
    <p:sldId id="347" r:id="rId41"/>
    <p:sldId id="348" r:id="rId42"/>
    <p:sldId id="350" r:id="rId43"/>
    <p:sldId id="351" r:id="rId44"/>
    <p:sldId id="352" r:id="rId45"/>
    <p:sldId id="353" r:id="rId46"/>
    <p:sldId id="354" r:id="rId47"/>
    <p:sldId id="355" r:id="rId48"/>
    <p:sldId id="356" r:id="rId49"/>
    <p:sldId id="357" r:id="rId50"/>
    <p:sldId id="358" r:id="rId51"/>
    <p:sldId id="359" r:id="rId52"/>
    <p:sldId id="360" r:id="rId53"/>
    <p:sldId id="361" r:id="rId54"/>
    <p:sldId id="362" r:id="rId55"/>
    <p:sldId id="363" r:id="rId56"/>
    <p:sldId id="364" r:id="rId57"/>
    <p:sldId id="365" r:id="rId58"/>
    <p:sldId id="366" r:id="rId59"/>
    <p:sldId id="367" r:id="rId60"/>
    <p:sldId id="368" r:id="rId61"/>
    <p:sldId id="369" r:id="rId62"/>
    <p:sldId id="370" r:id="rId63"/>
    <p:sldId id="371" r:id="rId64"/>
    <p:sldId id="372" r:id="rId65"/>
    <p:sldId id="373" r:id="rId66"/>
    <p:sldId id="374" r:id="rId67"/>
    <p:sldId id="375" r:id="rId68"/>
    <p:sldId id="376" r:id="rId69"/>
    <p:sldId id="377" r:id="rId70"/>
    <p:sldId id="378" r:id="rId71"/>
    <p:sldId id="379" r:id="rId72"/>
    <p:sldId id="380" r:id="rId73"/>
    <p:sldId id="381" r:id="rId74"/>
    <p:sldId id="382" r:id="rId75"/>
    <p:sldId id="383" r:id="rId76"/>
    <p:sldId id="384" r:id="rId77"/>
    <p:sldId id="385" r:id="rId78"/>
    <p:sldId id="386" r:id="rId79"/>
    <p:sldId id="387" r:id="rId80"/>
    <p:sldId id="388" r:id="rId81"/>
    <p:sldId id="389" r:id="rId82"/>
    <p:sldId id="390" r:id="rId83"/>
  </p:sldIdLst>
  <p:sldSz cx="914558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snapToGrid="0">
      <p:cViewPr varScale="1">
        <p:scale>
          <a:sx n="105" d="100"/>
          <a:sy n="105" d="100"/>
        </p:scale>
        <p:origin x="-1710" y="-96"/>
      </p:cViewPr>
      <p:guideLst>
        <p:guide orient="horz" pos="2160"/>
        <p:guide pos="288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52" d="100"/>
          <a:sy n="52" d="100"/>
        </p:scale>
        <p:origin x="-284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057536-30DF-4A4D-BB48-B6038707DD58}" type="datetimeFigureOut">
              <a:rPr lang="en-GB" smtClean="0"/>
              <a:pPr/>
              <a:t>20/12/2025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87734-F32E-4F2B-B420-E97EDB77F6B3}" type="slidenum">
              <a:rPr lang="en-GB" smtClean="0"/>
              <a:pPr/>
              <a:t>‹#›</a:t>
            </a:fld>
            <a:endParaRPr lang="en-GB"/>
          </a:p>
        </p:txBody>
      </p:sp>
    </p:spTree>
    <p:extLst>
      <p:ext uri="{BB962C8B-B14F-4D97-AF65-F5344CB8AC3E}">
        <p14:creationId xmlns:p14="http://schemas.microsoft.com/office/powerpoint/2010/main" val="2401431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187734-F32E-4F2B-B420-E97EDB77F6B3}"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BE07EC-86AC-410F-9C04-90BFD2798A85}" type="slidenum">
              <a:rPr lang="en-US" smtClean="0"/>
              <a:pPr/>
              <a:t>74</a:t>
            </a:fld>
            <a:endParaRPr lang="en-US"/>
          </a:p>
        </p:txBody>
      </p:sp>
    </p:spTree>
    <p:extLst>
      <p:ext uri="{BB962C8B-B14F-4D97-AF65-F5344CB8AC3E}">
        <p14:creationId xmlns:p14="http://schemas.microsoft.com/office/powerpoint/2010/main" val="3090792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199" y="1122363"/>
            <a:ext cx="6859191"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199" y="3602038"/>
            <a:ext cx="6859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19DD3E-844E-471E-BD62-35EA5D603146}"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A53C5-E424-4B56-9FF1-0C36C9EB499C}" type="slidenum">
              <a:rPr lang="en-GB" smtClean="0"/>
              <a:pPr/>
              <a:t>‹#›</a:t>
            </a:fld>
            <a:endParaRPr lang="en-GB"/>
          </a:p>
        </p:txBody>
      </p:sp>
    </p:spTree>
    <p:extLst>
      <p:ext uri="{BB962C8B-B14F-4D97-AF65-F5344CB8AC3E}">
        <p14:creationId xmlns:p14="http://schemas.microsoft.com/office/powerpoint/2010/main" val="1240871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19DD3E-844E-471E-BD62-35EA5D603146}"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A53C5-E424-4B56-9FF1-0C36C9EB499C}" type="slidenum">
              <a:rPr lang="en-GB" smtClean="0"/>
              <a:pPr/>
              <a:t>‹#›</a:t>
            </a:fld>
            <a:endParaRPr lang="en-GB"/>
          </a:p>
        </p:txBody>
      </p:sp>
    </p:spTree>
    <p:extLst>
      <p:ext uri="{BB962C8B-B14F-4D97-AF65-F5344CB8AC3E}">
        <p14:creationId xmlns:p14="http://schemas.microsoft.com/office/powerpoint/2010/main" val="993395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4811" y="365125"/>
            <a:ext cx="1972017"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759" y="365125"/>
            <a:ext cx="5801732"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19DD3E-844E-471E-BD62-35EA5D603146}"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A53C5-E424-4B56-9FF1-0C36C9EB499C}" type="slidenum">
              <a:rPr lang="en-GB" smtClean="0"/>
              <a:pPr/>
              <a:t>‹#›</a:t>
            </a:fld>
            <a:endParaRPr lang="en-GB"/>
          </a:p>
        </p:txBody>
      </p:sp>
    </p:spTree>
    <p:extLst>
      <p:ext uri="{BB962C8B-B14F-4D97-AF65-F5344CB8AC3E}">
        <p14:creationId xmlns:p14="http://schemas.microsoft.com/office/powerpoint/2010/main" val="585947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19DD3E-844E-471E-BD62-35EA5D603146}"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A53C5-E424-4B56-9FF1-0C36C9EB499C}" type="slidenum">
              <a:rPr lang="en-GB" smtClean="0"/>
              <a:pPr/>
              <a:t>‹#›</a:t>
            </a:fld>
            <a:endParaRPr lang="en-GB"/>
          </a:p>
        </p:txBody>
      </p:sp>
    </p:spTree>
    <p:extLst>
      <p:ext uri="{BB962C8B-B14F-4D97-AF65-F5344CB8AC3E}">
        <p14:creationId xmlns:p14="http://schemas.microsoft.com/office/powerpoint/2010/main" val="3481876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998" y="1709739"/>
            <a:ext cx="788807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998" y="4589467"/>
            <a:ext cx="78880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19DD3E-844E-471E-BD62-35EA5D603146}"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A53C5-E424-4B56-9FF1-0C36C9EB499C}" type="slidenum">
              <a:rPr lang="en-GB" smtClean="0"/>
              <a:pPr/>
              <a:t>‹#›</a:t>
            </a:fld>
            <a:endParaRPr lang="en-GB"/>
          </a:p>
        </p:txBody>
      </p:sp>
    </p:spTree>
    <p:extLst>
      <p:ext uri="{BB962C8B-B14F-4D97-AF65-F5344CB8AC3E}">
        <p14:creationId xmlns:p14="http://schemas.microsoft.com/office/powerpoint/2010/main" val="177408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760" y="1825625"/>
            <a:ext cx="38868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955" y="1825625"/>
            <a:ext cx="38868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619DD3E-844E-471E-BD62-35EA5D603146}" type="datetimeFigureOut">
              <a:rPr lang="en-GB" smtClean="0"/>
              <a:pPr/>
              <a:t>20/12/2025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DA53C5-E424-4B56-9FF1-0C36C9EB499C}" type="slidenum">
              <a:rPr lang="en-GB" smtClean="0"/>
              <a:pPr/>
              <a:t>‹#›</a:t>
            </a:fld>
            <a:endParaRPr lang="en-GB"/>
          </a:p>
        </p:txBody>
      </p:sp>
    </p:spTree>
    <p:extLst>
      <p:ext uri="{BB962C8B-B14F-4D97-AF65-F5344CB8AC3E}">
        <p14:creationId xmlns:p14="http://schemas.microsoft.com/office/powerpoint/2010/main" val="206309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951" y="365126"/>
            <a:ext cx="788807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955" y="1681163"/>
            <a:ext cx="38690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955" y="2505076"/>
            <a:ext cx="38690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956" y="1681163"/>
            <a:ext cx="38880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956" y="2505076"/>
            <a:ext cx="388806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619DD3E-844E-471E-BD62-35EA5D603146}" type="datetimeFigureOut">
              <a:rPr lang="en-GB" smtClean="0"/>
              <a:pPr/>
              <a:t>20/12/2025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DA53C5-E424-4B56-9FF1-0C36C9EB499C}" type="slidenum">
              <a:rPr lang="en-GB" smtClean="0"/>
              <a:pPr/>
              <a:t>‹#›</a:t>
            </a:fld>
            <a:endParaRPr lang="en-GB"/>
          </a:p>
        </p:txBody>
      </p:sp>
    </p:spTree>
    <p:extLst>
      <p:ext uri="{BB962C8B-B14F-4D97-AF65-F5344CB8AC3E}">
        <p14:creationId xmlns:p14="http://schemas.microsoft.com/office/powerpoint/2010/main" val="241965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619DD3E-844E-471E-BD62-35EA5D603146}" type="datetimeFigureOut">
              <a:rPr lang="en-GB" smtClean="0"/>
              <a:pPr/>
              <a:t>20/12/2025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DA53C5-E424-4B56-9FF1-0C36C9EB499C}" type="slidenum">
              <a:rPr lang="en-GB" smtClean="0"/>
              <a:pPr/>
              <a:t>‹#›</a:t>
            </a:fld>
            <a:endParaRPr lang="en-GB"/>
          </a:p>
        </p:txBody>
      </p:sp>
    </p:spTree>
    <p:extLst>
      <p:ext uri="{BB962C8B-B14F-4D97-AF65-F5344CB8AC3E}">
        <p14:creationId xmlns:p14="http://schemas.microsoft.com/office/powerpoint/2010/main" val="1473812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19DD3E-844E-471E-BD62-35EA5D603146}" type="datetimeFigureOut">
              <a:rPr lang="en-GB" smtClean="0"/>
              <a:pPr/>
              <a:t>20/12/2025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DA53C5-E424-4B56-9FF1-0C36C9EB499C}" type="slidenum">
              <a:rPr lang="en-GB" smtClean="0"/>
              <a:pPr/>
              <a:t>‹#›</a:t>
            </a:fld>
            <a:endParaRPr lang="en-GB"/>
          </a:p>
        </p:txBody>
      </p:sp>
    </p:spTree>
    <p:extLst>
      <p:ext uri="{BB962C8B-B14F-4D97-AF65-F5344CB8AC3E}">
        <p14:creationId xmlns:p14="http://schemas.microsoft.com/office/powerpoint/2010/main" val="48259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953" y="457200"/>
            <a:ext cx="2949689"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8069" y="987426"/>
            <a:ext cx="462995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953" y="2057400"/>
            <a:ext cx="294968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19DD3E-844E-471E-BD62-35EA5D603146}" type="datetimeFigureOut">
              <a:rPr lang="en-GB" smtClean="0"/>
              <a:pPr/>
              <a:t>20/12/2025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DA53C5-E424-4B56-9FF1-0C36C9EB499C}" type="slidenum">
              <a:rPr lang="en-GB" smtClean="0"/>
              <a:pPr/>
              <a:t>‹#›</a:t>
            </a:fld>
            <a:endParaRPr lang="en-GB"/>
          </a:p>
        </p:txBody>
      </p:sp>
    </p:spTree>
    <p:extLst>
      <p:ext uri="{BB962C8B-B14F-4D97-AF65-F5344CB8AC3E}">
        <p14:creationId xmlns:p14="http://schemas.microsoft.com/office/powerpoint/2010/main" val="1318704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953" y="457200"/>
            <a:ext cx="2949689"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8069" y="987426"/>
            <a:ext cx="462995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953" y="2057400"/>
            <a:ext cx="294968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19DD3E-844E-471E-BD62-35EA5D603146}" type="datetimeFigureOut">
              <a:rPr lang="en-GB" smtClean="0"/>
              <a:pPr/>
              <a:t>20/12/2025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DA53C5-E424-4B56-9FF1-0C36C9EB499C}" type="slidenum">
              <a:rPr lang="en-GB" smtClean="0"/>
              <a:pPr/>
              <a:t>‹#›</a:t>
            </a:fld>
            <a:endParaRPr lang="en-GB"/>
          </a:p>
        </p:txBody>
      </p:sp>
    </p:spTree>
    <p:extLst>
      <p:ext uri="{BB962C8B-B14F-4D97-AF65-F5344CB8AC3E}">
        <p14:creationId xmlns:p14="http://schemas.microsoft.com/office/powerpoint/2010/main" val="2895631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763" y="365126"/>
            <a:ext cx="788807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763" y="1825625"/>
            <a:ext cx="788807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760" y="6356354"/>
            <a:ext cx="20577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19DD3E-844E-471E-BD62-35EA5D603146}" type="datetimeFigureOut">
              <a:rPr lang="en-GB" smtClean="0"/>
              <a:pPr/>
              <a:t>20/12/2025</a:t>
            </a:fld>
            <a:endParaRPr lang="en-GB"/>
          </a:p>
        </p:txBody>
      </p:sp>
      <p:sp>
        <p:nvSpPr>
          <p:cNvPr id="5" name="Footer Placeholder 4"/>
          <p:cNvSpPr>
            <a:spLocks noGrp="1"/>
          </p:cNvSpPr>
          <p:nvPr>
            <p:ph type="ftr" sz="quarter" idx="3"/>
          </p:nvPr>
        </p:nvSpPr>
        <p:spPr>
          <a:xfrm>
            <a:off x="3029480" y="6356354"/>
            <a:ext cx="30866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9072" y="6356354"/>
            <a:ext cx="20577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A53C5-E424-4B56-9FF1-0C36C9EB499C}" type="slidenum">
              <a:rPr lang="en-GB" smtClean="0"/>
              <a:pPr/>
              <a:t>‹#›</a:t>
            </a:fld>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655871" y="8961"/>
            <a:ext cx="1458030" cy="1281953"/>
          </a:xfrm>
          <a:prstGeom prst="rect">
            <a:avLst/>
          </a:prstGeom>
        </p:spPr>
      </p:pic>
    </p:spTree>
    <p:extLst>
      <p:ext uri="{BB962C8B-B14F-4D97-AF65-F5344CB8AC3E}">
        <p14:creationId xmlns:p14="http://schemas.microsoft.com/office/powerpoint/2010/main" val="2983917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5367" y="2267683"/>
            <a:ext cx="7904937" cy="3045347"/>
          </a:xfrm>
        </p:spPr>
        <p:txBody>
          <a:bodyPr>
            <a:noAutofit/>
          </a:bodyPr>
          <a:lstStyle/>
          <a:p>
            <a:pPr>
              <a:lnSpc>
                <a:spcPct val="100000"/>
              </a:lnSpc>
              <a:spcAft>
                <a:spcPts val="1800"/>
              </a:spcAft>
            </a:pPr>
            <a:r>
              <a:rPr lang="en-US" sz="5400" b="1" u="sng" dirty="0" smtClean="0">
                <a:solidFill>
                  <a:srgbClr val="00B0F0"/>
                </a:solidFill>
                <a:latin typeface="+mn-lt"/>
              </a:rPr>
              <a:t>MEDICAL EMERGENCIES</a:t>
            </a:r>
            <a:r>
              <a:rPr lang="en-US" sz="4400" b="1" u="sng" dirty="0">
                <a:latin typeface="+mn-lt"/>
              </a:rPr>
              <a:t/>
            </a:r>
            <a:br>
              <a:rPr lang="en-US" sz="4400" b="1" u="sng" dirty="0">
                <a:latin typeface="+mn-lt"/>
              </a:rPr>
            </a:br>
            <a:r>
              <a:rPr lang="en-US" sz="4400" b="1" dirty="0">
                <a:latin typeface="+mn-lt"/>
              </a:rPr>
              <a:t/>
            </a:r>
            <a:br>
              <a:rPr lang="en-US" sz="4400" b="1" dirty="0">
                <a:latin typeface="+mn-lt"/>
              </a:rPr>
            </a:br>
            <a:endParaRPr lang="en-GB" sz="4000" dirty="0">
              <a:latin typeface="+mn-lt"/>
            </a:endParaRPr>
          </a:p>
        </p:txBody>
      </p:sp>
      <p:sp>
        <p:nvSpPr>
          <p:cNvPr id="3" name="Title 1"/>
          <p:cNvSpPr>
            <a:spLocks noGrp="1"/>
          </p:cNvSpPr>
          <p:nvPr/>
        </p:nvSpPr>
        <p:spPr>
          <a:xfrm>
            <a:off x="2401094" y="811794"/>
            <a:ext cx="43434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002060"/>
                </a:solidFill>
                <a:latin typeface="Arial" pitchFamily="34" charset="0"/>
                <a:cs typeface="Arial" pitchFamily="34" charset="0"/>
              </a:rPr>
              <a:t>LESSON -</a:t>
            </a:r>
            <a:r>
              <a:rPr lang="en-US" sz="4000" b="1" dirty="0" smtClean="0">
                <a:solidFill>
                  <a:srgbClr val="002060"/>
                </a:solidFill>
                <a:latin typeface="Arial" pitchFamily="34" charset="0"/>
                <a:cs typeface="Arial" pitchFamily="34" charset="0"/>
              </a:rPr>
              <a:t>13</a:t>
            </a:r>
            <a:endParaRPr lang="en-US" sz="4000" b="1" dirty="0">
              <a:solidFill>
                <a:srgbClr val="002060"/>
              </a:solidFill>
              <a:latin typeface="Arial" pitchFamily="34" charset="0"/>
              <a:cs typeface="Arial" pitchFamily="34" charset="0"/>
            </a:endParaRPr>
          </a:p>
        </p:txBody>
      </p:sp>
      <p:sp>
        <p:nvSpPr>
          <p:cNvPr id="4" name="Title 1">
            <a:extLst>
              <a:ext uri="{FF2B5EF4-FFF2-40B4-BE49-F238E27FC236}">
                <a16:creationId xmlns="" xmlns:a16="http://schemas.microsoft.com/office/drawing/2014/main" xmlns:lc="http://schemas.openxmlformats.org/drawingml/2006/lockedCanvas" id="{3B69F47A-239E-285A-C792-C375AD8955DA}"/>
              </a:ext>
            </a:extLst>
          </p:cNvPr>
          <p:cNvSpPr txBox="1">
            <a:spLocks/>
          </p:cNvSpPr>
          <p:nvPr/>
        </p:nvSpPr>
        <p:spPr>
          <a:xfrm>
            <a:off x="6546072" y="5305708"/>
            <a:ext cx="2209800" cy="990600"/>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rgbClr val="00B050"/>
                </a:solidFill>
                <a:latin typeface="Arial" pitchFamily="34" charset="0"/>
                <a:cs typeface="Arial" pitchFamily="34" charset="0"/>
              </a:rPr>
              <a:t>BY</a:t>
            </a:r>
          </a:p>
          <a:p>
            <a:r>
              <a:rPr lang="en-US" sz="1800" b="1" dirty="0" smtClean="0">
                <a:solidFill>
                  <a:srgbClr val="00B050"/>
                </a:solidFill>
                <a:latin typeface="Arial" pitchFamily="34" charset="0"/>
                <a:cs typeface="Arial" pitchFamily="34" charset="0"/>
              </a:rPr>
              <a:t>PRAVIN DUDHE</a:t>
            </a:r>
            <a:endParaRPr lang="en-US" sz="1800" b="1" dirty="0">
              <a:solidFill>
                <a:srgbClr val="00B050"/>
              </a:solidFill>
              <a:latin typeface="Arial" pitchFamily="34" charset="0"/>
              <a:cs typeface="Arial" pitchFamily="34" charset="0"/>
            </a:endParaRPr>
          </a:p>
          <a:p>
            <a:r>
              <a:rPr lang="en-US" sz="1800" b="1" dirty="0">
                <a:solidFill>
                  <a:srgbClr val="00B050"/>
                </a:solidFill>
                <a:latin typeface="Arial" pitchFamily="34" charset="0"/>
                <a:cs typeface="Arial" pitchFamily="34" charset="0"/>
              </a:rPr>
              <a:t>               INSP/PH</a:t>
            </a:r>
          </a:p>
        </p:txBody>
      </p:sp>
    </p:spTree>
    <p:extLst>
      <p:ext uri="{BB962C8B-B14F-4D97-AF65-F5344CB8AC3E}">
        <p14:creationId xmlns:p14="http://schemas.microsoft.com/office/powerpoint/2010/main" val="2779679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609" y="1426989"/>
            <a:ext cx="7888070" cy="5330877"/>
          </a:xfrm>
        </p:spPr>
        <p:txBody>
          <a:bodyPr>
            <a:noAutofit/>
          </a:bodyPr>
          <a:lstStyle/>
          <a:p>
            <a:r>
              <a:rPr lang="en-US" sz="3200" b="1" dirty="0">
                <a:solidFill>
                  <a:srgbClr val="002060"/>
                </a:solidFill>
              </a:rPr>
              <a:t>Pupil size, symmetry, and reactivity to light.</a:t>
            </a:r>
          </a:p>
          <a:p>
            <a:pPr>
              <a:buNone/>
            </a:pPr>
            <a:endParaRPr lang="en-US" sz="1200" b="1" dirty="0">
              <a:solidFill>
                <a:srgbClr val="002060"/>
              </a:solidFill>
            </a:endParaRPr>
          </a:p>
          <a:p>
            <a:pPr algn="just"/>
            <a:r>
              <a:rPr lang="en-US" sz="3200" b="1" dirty="0">
                <a:solidFill>
                  <a:srgbClr val="002060"/>
                </a:solidFill>
              </a:rPr>
              <a:t>Condition and color of the mucous membranes (dryness, paleness, cyanosis).</a:t>
            </a:r>
          </a:p>
          <a:p>
            <a:pPr algn="just">
              <a:buNone/>
            </a:pPr>
            <a:endParaRPr lang="en-US" sz="1400" b="1" dirty="0">
              <a:solidFill>
                <a:srgbClr val="002060"/>
              </a:solidFill>
            </a:endParaRPr>
          </a:p>
          <a:p>
            <a:r>
              <a:rPr lang="en-US" sz="3200" b="1" dirty="0">
                <a:solidFill>
                  <a:srgbClr val="002060"/>
                </a:solidFill>
              </a:rPr>
              <a:t>Breath scent (alcohol, acetone).</a:t>
            </a:r>
          </a:p>
          <a:p>
            <a:pPr>
              <a:buNone/>
            </a:pPr>
            <a:endParaRPr lang="en-US" sz="1400" b="1" dirty="0">
              <a:solidFill>
                <a:srgbClr val="002060"/>
              </a:solidFill>
            </a:endParaRPr>
          </a:p>
          <a:p>
            <a:r>
              <a:rPr lang="en-US" sz="3200" b="1" dirty="0">
                <a:solidFill>
                  <a:srgbClr val="002060"/>
                </a:solidFill>
              </a:rPr>
              <a:t>Muscular activities (spasms and paralysis).</a:t>
            </a:r>
          </a:p>
          <a:p>
            <a:pPr>
              <a:buNone/>
            </a:pPr>
            <a:endParaRPr lang="en-US" sz="1400" b="1" dirty="0">
              <a:solidFill>
                <a:srgbClr val="002060"/>
              </a:solidFill>
            </a:endParaRPr>
          </a:p>
          <a:p>
            <a:r>
              <a:rPr lang="en-US" sz="3200" b="1" dirty="0">
                <a:solidFill>
                  <a:srgbClr val="002060"/>
                </a:solidFill>
              </a:rPr>
              <a:t>Vomiting.</a:t>
            </a:r>
          </a:p>
          <a:p>
            <a:endParaRPr lang="en-GB" dirty="0"/>
          </a:p>
        </p:txBody>
      </p:sp>
    </p:spTree>
    <p:extLst>
      <p:ext uri="{BB962C8B-B14F-4D97-AF65-F5344CB8AC3E}">
        <p14:creationId xmlns:p14="http://schemas.microsoft.com/office/powerpoint/2010/main" val="50914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3" y="1285985"/>
            <a:ext cx="8200444" cy="4351338"/>
          </a:xfrm>
        </p:spPr>
        <p:txBody>
          <a:bodyPr/>
          <a:lstStyle/>
          <a:p>
            <a:pPr algn="just">
              <a:lnSpc>
                <a:spcPct val="100000"/>
              </a:lnSpc>
            </a:pPr>
            <a:r>
              <a:rPr lang="en-US" sz="3200" b="1" dirty="0">
                <a:solidFill>
                  <a:srgbClr val="002060"/>
                </a:solidFill>
              </a:rPr>
              <a:t>In an adult patient, the following conditions may indicate a possible medical emergency:</a:t>
            </a:r>
          </a:p>
          <a:p>
            <a:endParaRPr lang="en-US" sz="3200" b="1" dirty="0">
              <a:solidFill>
                <a:srgbClr val="002060"/>
              </a:solidFill>
            </a:endParaRPr>
          </a:p>
          <a:p>
            <a:pPr marL="0" indent="0">
              <a:buNone/>
            </a:pPr>
            <a:r>
              <a:rPr lang="en-US" sz="3200" b="1" dirty="0">
                <a:solidFill>
                  <a:srgbClr val="002060"/>
                </a:solidFill>
              </a:rPr>
              <a:t>        - Heart rate above 100 or less than 60 bpm.</a:t>
            </a:r>
          </a:p>
          <a:p>
            <a:pPr marL="0" indent="0">
              <a:buNone/>
            </a:pPr>
            <a:endParaRPr lang="en-US" sz="3200" b="1" dirty="0">
              <a:solidFill>
                <a:srgbClr val="002060"/>
              </a:solidFill>
            </a:endParaRPr>
          </a:p>
          <a:p>
            <a:pPr marL="0" indent="0">
              <a:buNone/>
            </a:pPr>
            <a:r>
              <a:rPr lang="en-US" sz="3200" b="1" dirty="0">
                <a:solidFill>
                  <a:srgbClr val="002060"/>
                </a:solidFill>
              </a:rPr>
              <a:t>       - Respiratory rate less than 12 or more than     </a:t>
            </a:r>
          </a:p>
          <a:p>
            <a:pPr marL="0" indent="0">
              <a:buNone/>
            </a:pPr>
            <a:r>
              <a:rPr lang="en-US" sz="3200" b="1" dirty="0">
                <a:solidFill>
                  <a:srgbClr val="002060"/>
                </a:solidFill>
              </a:rPr>
              <a:t>         20 rpm.</a:t>
            </a:r>
          </a:p>
          <a:p>
            <a:endParaRPr lang="en-GB" dirty="0"/>
          </a:p>
        </p:txBody>
      </p:sp>
    </p:spTree>
    <p:extLst>
      <p:ext uri="{BB962C8B-B14F-4D97-AF65-F5344CB8AC3E}">
        <p14:creationId xmlns:p14="http://schemas.microsoft.com/office/powerpoint/2010/main" val="2105757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u="sng" dirty="0">
                <a:solidFill>
                  <a:srgbClr val="FF0000"/>
                </a:solidFill>
                <a:latin typeface="+mn-lt"/>
              </a:rPr>
              <a:t>SYMPTOMS OF A MEDICAL EMERGENCY</a:t>
            </a:r>
            <a:endParaRPr lang="en-GB" sz="4000" u="sng" dirty="0">
              <a:solidFill>
                <a:srgbClr val="FF0000"/>
              </a:solidFill>
              <a:latin typeface="+mn-lt"/>
            </a:endParaRPr>
          </a:p>
        </p:txBody>
      </p:sp>
      <p:sp>
        <p:nvSpPr>
          <p:cNvPr id="3" name="Content Placeholder 2"/>
          <p:cNvSpPr>
            <a:spLocks noGrp="1"/>
          </p:cNvSpPr>
          <p:nvPr>
            <p:ph idx="1"/>
          </p:nvPr>
        </p:nvSpPr>
        <p:spPr>
          <a:xfrm>
            <a:off x="628763" y="1960535"/>
            <a:ext cx="7888070" cy="3151109"/>
          </a:xfrm>
        </p:spPr>
        <p:txBody>
          <a:bodyPr>
            <a:normAutofit/>
          </a:bodyPr>
          <a:lstStyle/>
          <a:p>
            <a:pPr marL="0" indent="0" algn="ctr">
              <a:lnSpc>
                <a:spcPct val="150000"/>
              </a:lnSpc>
              <a:buNone/>
            </a:pPr>
            <a:r>
              <a:rPr lang="en-US" sz="3200" b="1" dirty="0">
                <a:solidFill>
                  <a:srgbClr val="002060"/>
                </a:solidFill>
              </a:rPr>
              <a:t>Consider all patients’ complaints as valid. If the patient complains of not feeling well, assume that he/she is having a medical emergency.</a:t>
            </a:r>
          </a:p>
          <a:p>
            <a:pPr algn="ctr">
              <a:lnSpc>
                <a:spcPct val="150000"/>
              </a:lnSpc>
              <a:buNone/>
            </a:pPr>
            <a:endParaRPr lang="en-GB" sz="3200" dirty="0"/>
          </a:p>
        </p:txBody>
      </p:sp>
    </p:spTree>
    <p:extLst>
      <p:ext uri="{BB962C8B-B14F-4D97-AF65-F5344CB8AC3E}">
        <p14:creationId xmlns:p14="http://schemas.microsoft.com/office/powerpoint/2010/main" val="248262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u="sng" dirty="0">
                <a:solidFill>
                  <a:srgbClr val="FF0000"/>
                </a:solidFill>
                <a:latin typeface="+mn-lt"/>
              </a:rPr>
              <a:t>SYMPTOMS OF A MEDICAL EMERGENCY</a:t>
            </a:r>
            <a:endParaRPr lang="en-GB" sz="4000" u="sng" dirty="0">
              <a:solidFill>
                <a:srgbClr val="FF0000"/>
              </a:solidFill>
              <a:latin typeface="+mn-lt"/>
            </a:endParaRPr>
          </a:p>
        </p:txBody>
      </p:sp>
      <p:sp>
        <p:nvSpPr>
          <p:cNvPr id="3" name="Content Placeholder 2"/>
          <p:cNvSpPr>
            <a:spLocks noGrp="1"/>
          </p:cNvSpPr>
          <p:nvPr>
            <p:ph idx="1"/>
          </p:nvPr>
        </p:nvSpPr>
        <p:spPr/>
        <p:txBody>
          <a:bodyPr>
            <a:normAutofit/>
          </a:bodyPr>
          <a:lstStyle/>
          <a:p>
            <a:pPr>
              <a:spcAft>
                <a:spcPts val="1200"/>
              </a:spcAft>
            </a:pPr>
            <a:r>
              <a:rPr lang="en-US" sz="3200" b="1" dirty="0">
                <a:solidFill>
                  <a:srgbClr val="002060"/>
                </a:solidFill>
              </a:rPr>
              <a:t>Pain.</a:t>
            </a:r>
          </a:p>
          <a:p>
            <a:pPr>
              <a:spcAft>
                <a:spcPts val="1200"/>
              </a:spcAft>
            </a:pPr>
            <a:r>
              <a:rPr lang="en-US" sz="3200" b="1" dirty="0">
                <a:solidFill>
                  <a:srgbClr val="002060"/>
                </a:solidFill>
              </a:rPr>
              <a:t>Fever.</a:t>
            </a:r>
          </a:p>
          <a:p>
            <a:pPr>
              <a:spcAft>
                <a:spcPts val="1200"/>
              </a:spcAft>
            </a:pPr>
            <a:r>
              <a:rPr lang="en-US" sz="3200" b="1" dirty="0">
                <a:solidFill>
                  <a:srgbClr val="002060"/>
                </a:solidFill>
              </a:rPr>
              <a:t>Stomach discomfort, nausea, atypical bowel or bladder activity.</a:t>
            </a:r>
          </a:p>
          <a:p>
            <a:pPr>
              <a:spcAft>
                <a:spcPts val="1200"/>
              </a:spcAft>
            </a:pPr>
            <a:r>
              <a:rPr lang="en-US" sz="3200" b="1" dirty="0">
                <a:solidFill>
                  <a:srgbClr val="002060"/>
                </a:solidFill>
              </a:rPr>
              <a:t>Vertigo, fainting sensation, feeling of impending doom.</a:t>
            </a:r>
          </a:p>
          <a:p>
            <a:r>
              <a:rPr lang="en-US" sz="3200" b="1" dirty="0">
                <a:solidFill>
                  <a:srgbClr val="002060"/>
                </a:solidFill>
              </a:rPr>
              <a:t>Shortness of breath or difficulty breathing.</a:t>
            </a:r>
          </a:p>
          <a:p>
            <a:pPr algn="ctr"/>
            <a:endParaRPr lang="en-US" b="1" dirty="0">
              <a:solidFill>
                <a:srgbClr val="C00000"/>
              </a:solidFill>
            </a:endParaRPr>
          </a:p>
          <a:p>
            <a:endParaRPr lang="en-GB" dirty="0"/>
          </a:p>
        </p:txBody>
      </p:sp>
      <p:sp>
        <p:nvSpPr>
          <p:cNvPr id="4" name="TextBox 3"/>
          <p:cNvSpPr txBox="1"/>
          <p:nvPr/>
        </p:nvSpPr>
        <p:spPr>
          <a:xfrm>
            <a:off x="8273903" y="6415088"/>
            <a:ext cx="871689" cy="369332"/>
          </a:xfrm>
          <a:prstGeom prst="rect">
            <a:avLst/>
          </a:prstGeom>
          <a:noFill/>
        </p:spPr>
        <p:txBody>
          <a:bodyPr wrap="square" rtlCol="0">
            <a:spAutoFit/>
          </a:bodyPr>
          <a:lstStyle/>
          <a:p>
            <a:r>
              <a:rPr lang="en-GB" dirty="0" err="1"/>
              <a:t>Cont</a:t>
            </a:r>
            <a:r>
              <a:rPr lang="en-GB" dirty="0"/>
              <a:t>…</a:t>
            </a:r>
          </a:p>
        </p:txBody>
      </p:sp>
    </p:spTree>
    <p:extLst>
      <p:ext uri="{BB962C8B-B14F-4D97-AF65-F5344CB8AC3E}">
        <p14:creationId xmlns:p14="http://schemas.microsoft.com/office/powerpoint/2010/main" val="4130414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3" y="1064303"/>
            <a:ext cx="7888070" cy="3492708"/>
          </a:xfrm>
        </p:spPr>
        <p:txBody>
          <a:bodyPr/>
          <a:lstStyle/>
          <a:p>
            <a:r>
              <a:rPr lang="en-US" sz="3200" b="1" dirty="0">
                <a:solidFill>
                  <a:srgbClr val="002060"/>
                </a:solidFill>
              </a:rPr>
              <a:t>Chest or abdominal pain.</a:t>
            </a:r>
          </a:p>
          <a:p>
            <a:endParaRPr lang="en-US" sz="3200" b="1" dirty="0">
              <a:solidFill>
                <a:srgbClr val="002060"/>
              </a:solidFill>
            </a:endParaRPr>
          </a:p>
          <a:p>
            <a:pPr algn="just"/>
            <a:r>
              <a:rPr lang="en-US" sz="3200" b="1" dirty="0">
                <a:solidFill>
                  <a:srgbClr val="002060"/>
                </a:solidFill>
              </a:rPr>
              <a:t>Excessive thirst, hunger or strange taste in the mouth.</a:t>
            </a:r>
          </a:p>
          <a:p>
            <a:endParaRPr lang="en-US" sz="3200" b="1" dirty="0">
              <a:solidFill>
                <a:srgbClr val="002060"/>
              </a:solidFill>
            </a:endParaRPr>
          </a:p>
          <a:p>
            <a:r>
              <a:rPr lang="en-US" sz="3200" b="1" dirty="0">
                <a:solidFill>
                  <a:srgbClr val="002060"/>
                </a:solidFill>
              </a:rPr>
              <a:t>Sensation of numbness and tingling.</a:t>
            </a:r>
          </a:p>
          <a:p>
            <a:endParaRPr lang="en-GB" dirty="0"/>
          </a:p>
        </p:txBody>
      </p:sp>
    </p:spTree>
    <p:extLst>
      <p:ext uri="{BB962C8B-B14F-4D97-AF65-F5344CB8AC3E}">
        <p14:creationId xmlns:p14="http://schemas.microsoft.com/office/powerpoint/2010/main" val="352912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3" y="193680"/>
            <a:ext cx="7888070" cy="1325563"/>
          </a:xfrm>
        </p:spPr>
        <p:txBody>
          <a:bodyPr>
            <a:normAutofit/>
          </a:bodyPr>
          <a:lstStyle/>
          <a:p>
            <a:pPr algn="ctr"/>
            <a:r>
              <a:rPr lang="en-US" sz="4000" b="1" u="sng" dirty="0">
                <a:solidFill>
                  <a:srgbClr val="FF0000"/>
                </a:solidFill>
                <a:latin typeface="+mn-lt"/>
              </a:rPr>
              <a:t>CAUSES OF HEART DISEASES</a:t>
            </a:r>
            <a:endParaRPr lang="en-GB" sz="4000" u="sng" dirty="0">
              <a:solidFill>
                <a:srgbClr val="FF0000"/>
              </a:solidFill>
              <a:latin typeface="+mn-lt"/>
            </a:endParaRPr>
          </a:p>
        </p:txBody>
      </p:sp>
      <p:sp>
        <p:nvSpPr>
          <p:cNvPr id="3" name="Content Placeholder 2"/>
          <p:cNvSpPr>
            <a:spLocks noGrp="1"/>
          </p:cNvSpPr>
          <p:nvPr>
            <p:ph idx="1"/>
          </p:nvPr>
        </p:nvSpPr>
        <p:spPr/>
        <p:txBody>
          <a:bodyPr>
            <a:normAutofit lnSpcReduction="10000"/>
          </a:bodyPr>
          <a:lstStyle/>
          <a:p>
            <a:pPr>
              <a:lnSpc>
                <a:spcPct val="150000"/>
              </a:lnSpc>
            </a:pPr>
            <a:r>
              <a:rPr lang="en-US" sz="3200" b="1" dirty="0">
                <a:solidFill>
                  <a:srgbClr val="002060"/>
                </a:solidFill>
              </a:rPr>
              <a:t>The heart is a muscle that is oxygenated by the coronary arteries.</a:t>
            </a:r>
          </a:p>
          <a:p>
            <a:pPr>
              <a:lnSpc>
                <a:spcPct val="150000"/>
              </a:lnSpc>
            </a:pPr>
            <a:r>
              <a:rPr lang="en-US" sz="3200" b="1" dirty="0">
                <a:solidFill>
                  <a:srgbClr val="FF0000"/>
                </a:solidFill>
              </a:rPr>
              <a:t>Arteriosclerosis</a:t>
            </a:r>
            <a:r>
              <a:rPr lang="en-US" sz="3200" b="1" dirty="0">
                <a:solidFill>
                  <a:srgbClr val="002060"/>
                </a:solidFill>
              </a:rPr>
              <a:t> is a progressive narrowing of the arteries, in which deposits of fat attach to the internal walls of the arteries, reducing their diameter.</a:t>
            </a:r>
          </a:p>
          <a:p>
            <a:endParaRPr lang="en-GB" dirty="0"/>
          </a:p>
        </p:txBody>
      </p:sp>
      <p:sp>
        <p:nvSpPr>
          <p:cNvPr id="4" name="TextBox 3"/>
          <p:cNvSpPr txBox="1"/>
          <p:nvPr/>
        </p:nvSpPr>
        <p:spPr>
          <a:xfrm>
            <a:off x="8295333" y="6515100"/>
            <a:ext cx="850255" cy="369332"/>
          </a:xfrm>
          <a:prstGeom prst="rect">
            <a:avLst/>
          </a:prstGeom>
          <a:noFill/>
        </p:spPr>
        <p:txBody>
          <a:bodyPr wrap="square" rtlCol="0">
            <a:spAutoFit/>
          </a:bodyPr>
          <a:lstStyle/>
          <a:p>
            <a:r>
              <a:rPr lang="en-GB" dirty="0" err="1"/>
              <a:t>Cont</a:t>
            </a:r>
            <a:r>
              <a:rPr lang="en-GB" dirty="0"/>
              <a:t>…</a:t>
            </a:r>
          </a:p>
        </p:txBody>
      </p:sp>
    </p:spTree>
    <p:extLst>
      <p:ext uri="{BB962C8B-B14F-4D97-AF65-F5344CB8AC3E}">
        <p14:creationId xmlns:p14="http://schemas.microsoft.com/office/powerpoint/2010/main" val="4126238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50000"/>
              </a:lnSpc>
            </a:pPr>
            <a:r>
              <a:rPr lang="en-US" sz="3200" b="1" dirty="0">
                <a:solidFill>
                  <a:srgbClr val="002060"/>
                </a:solidFill>
              </a:rPr>
              <a:t>When the coronary arteries are narrowed, the amount of oxygen supplied to the muscle is reduced and the patient experiences chest pain. This pain is called angina pectoris</a:t>
            </a:r>
            <a:r>
              <a:rPr lang="en-US" sz="3200" b="1" i="1" dirty="0">
                <a:solidFill>
                  <a:srgbClr val="002060"/>
                </a:solidFill>
              </a:rPr>
              <a:t>.</a:t>
            </a:r>
          </a:p>
          <a:p>
            <a:pPr>
              <a:lnSpc>
                <a:spcPct val="150000"/>
              </a:lnSpc>
            </a:pPr>
            <a:endParaRPr lang="en-GB" sz="3200" dirty="0"/>
          </a:p>
        </p:txBody>
      </p:sp>
      <p:sp>
        <p:nvSpPr>
          <p:cNvPr id="4" name="TextBox 3"/>
          <p:cNvSpPr txBox="1"/>
          <p:nvPr/>
        </p:nvSpPr>
        <p:spPr>
          <a:xfrm>
            <a:off x="8295333" y="6515100"/>
            <a:ext cx="850255" cy="369332"/>
          </a:xfrm>
          <a:prstGeom prst="rect">
            <a:avLst/>
          </a:prstGeom>
          <a:noFill/>
        </p:spPr>
        <p:txBody>
          <a:bodyPr wrap="square" rtlCol="0">
            <a:spAutoFit/>
          </a:bodyPr>
          <a:lstStyle/>
          <a:p>
            <a:r>
              <a:rPr lang="en-GB" dirty="0" err="1"/>
              <a:t>Cont</a:t>
            </a:r>
            <a:r>
              <a:rPr lang="en-GB" dirty="0"/>
              <a:t>…</a:t>
            </a:r>
          </a:p>
        </p:txBody>
      </p:sp>
    </p:spTree>
    <p:extLst>
      <p:ext uri="{BB962C8B-B14F-4D97-AF65-F5344CB8AC3E}">
        <p14:creationId xmlns:p14="http://schemas.microsoft.com/office/powerpoint/2010/main" val="4202298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3" y="771524"/>
            <a:ext cx="7888070" cy="5659255"/>
          </a:xfrm>
        </p:spPr>
        <p:txBody>
          <a:bodyPr>
            <a:normAutofit/>
          </a:bodyPr>
          <a:lstStyle/>
          <a:p>
            <a:pPr algn="just">
              <a:lnSpc>
                <a:spcPct val="100000"/>
              </a:lnSpc>
            </a:pPr>
            <a:r>
              <a:rPr lang="en-US" sz="3200" b="1" dirty="0">
                <a:solidFill>
                  <a:srgbClr val="002060"/>
                </a:solidFill>
              </a:rPr>
              <a:t>When the coronary arteries are obstructed, oxygen cannot reach the muscle. This part of the muscle then dies, causing a condition called a myocardial infarction. It is the consequence of an occlusion of one or several of the coronary arteries.</a:t>
            </a:r>
          </a:p>
          <a:p>
            <a:pPr algn="just">
              <a:lnSpc>
                <a:spcPct val="100000"/>
              </a:lnSpc>
            </a:pPr>
            <a:r>
              <a:rPr lang="en-US" sz="3200" b="1" dirty="0">
                <a:solidFill>
                  <a:srgbClr val="002060"/>
                </a:solidFill>
              </a:rPr>
              <a:t>If the patient loses too much of the heart muscle, the heart will be unable to pump enough blood to supply the rest of the body. This leads to shock and soon after, death.</a:t>
            </a:r>
          </a:p>
          <a:p>
            <a:endParaRPr lang="en-GB" dirty="0"/>
          </a:p>
        </p:txBody>
      </p:sp>
    </p:spTree>
    <p:extLst>
      <p:ext uri="{BB962C8B-B14F-4D97-AF65-F5344CB8AC3E}">
        <p14:creationId xmlns:p14="http://schemas.microsoft.com/office/powerpoint/2010/main" val="1486005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Documents and Settings\jp\Desktop\s-15 &amp; 16\DSC00001.JPG"/>
          <p:cNvPicPr>
            <a:picLocks noChangeAspect="1" noChangeArrowheads="1"/>
          </p:cNvPicPr>
          <p:nvPr/>
        </p:nvPicPr>
        <p:blipFill>
          <a:blip r:embed="rId2">
            <a:lum bright="6000" contrast="36000"/>
            <a:extLst>
              <a:ext uri="{28A0092B-C50C-407E-A947-70E740481C1C}">
                <a14:useLocalDpi xmlns:a14="http://schemas.microsoft.com/office/drawing/2010/main" val="0"/>
              </a:ext>
            </a:extLst>
          </a:blip>
          <a:srcRect/>
          <a:stretch>
            <a:fillRect/>
          </a:stretch>
        </p:blipFill>
        <p:spPr bwMode="auto">
          <a:xfrm>
            <a:off x="753678" y="1933731"/>
            <a:ext cx="6655633" cy="484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4"/>
          <p:cNvSpPr txBox="1">
            <a:spLocks noChangeArrowheads="1"/>
          </p:cNvSpPr>
          <p:nvPr/>
        </p:nvSpPr>
        <p:spPr bwMode="auto">
          <a:xfrm>
            <a:off x="688495" y="178110"/>
            <a:ext cx="6934508" cy="156966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3200" b="1" dirty="0">
                <a:solidFill>
                  <a:srgbClr val="FF0000"/>
                </a:solidFill>
                <a:latin typeface="+mn-lt"/>
              </a:rPr>
              <a:t>Fatty deposits buildup in the arteries, depriving the heart muscle of blood and oxygen</a:t>
            </a:r>
          </a:p>
        </p:txBody>
      </p:sp>
      <p:sp>
        <p:nvSpPr>
          <p:cNvPr id="21508" name="Oval 5"/>
          <p:cNvSpPr>
            <a:spLocks noChangeArrowheads="1"/>
          </p:cNvSpPr>
          <p:nvPr/>
        </p:nvSpPr>
        <p:spPr bwMode="auto">
          <a:xfrm>
            <a:off x="3086639" y="4114800"/>
            <a:ext cx="2400717" cy="381000"/>
          </a:xfrm>
          <a:prstGeom prst="ellipse">
            <a:avLst/>
          </a:prstGeom>
          <a:solidFill>
            <a:srgbClr val="CCFF33"/>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b="1"/>
              <a:t>Fatty Occlusion</a:t>
            </a:r>
          </a:p>
        </p:txBody>
      </p:sp>
      <p:sp>
        <p:nvSpPr>
          <p:cNvPr id="21509" name="Line 6"/>
          <p:cNvSpPr>
            <a:spLocks noChangeShapeType="1"/>
          </p:cNvSpPr>
          <p:nvPr/>
        </p:nvSpPr>
        <p:spPr bwMode="auto">
          <a:xfrm flipV="1">
            <a:off x="3504737" y="4495800"/>
            <a:ext cx="857400"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10" name="Line 7"/>
          <p:cNvSpPr>
            <a:spLocks noChangeShapeType="1"/>
          </p:cNvSpPr>
          <p:nvPr/>
        </p:nvSpPr>
        <p:spPr bwMode="auto">
          <a:xfrm flipH="1" flipV="1">
            <a:off x="4286995" y="4495801"/>
            <a:ext cx="685919"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3333599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3" y="942975"/>
            <a:ext cx="7888070" cy="5233988"/>
          </a:xfrm>
        </p:spPr>
        <p:txBody>
          <a:bodyPr>
            <a:normAutofit fontScale="92500" lnSpcReduction="10000"/>
          </a:bodyPr>
          <a:lstStyle/>
          <a:p>
            <a:r>
              <a:rPr lang="en-US" sz="3200" b="1" dirty="0">
                <a:solidFill>
                  <a:srgbClr val="002060"/>
                </a:solidFill>
              </a:rPr>
              <a:t>The most common cardiovascular medical emergencies are:</a:t>
            </a:r>
          </a:p>
          <a:p>
            <a:endParaRPr lang="en-US" sz="3200" b="1" dirty="0">
              <a:solidFill>
                <a:srgbClr val="002060"/>
              </a:solidFill>
            </a:endParaRPr>
          </a:p>
          <a:p>
            <a:pPr>
              <a:lnSpc>
                <a:spcPct val="170000"/>
              </a:lnSpc>
              <a:spcBef>
                <a:spcPct val="50000"/>
              </a:spcBef>
              <a:buFont typeface="Wingdings" panose="05000000000000000000" pitchFamily="2" charset="2"/>
              <a:buChar char="Ø"/>
            </a:pPr>
            <a:r>
              <a:rPr lang="en-US" sz="3200" b="1" dirty="0">
                <a:solidFill>
                  <a:srgbClr val="002060"/>
                </a:solidFill>
              </a:rPr>
              <a:t> Myocardial infarction</a:t>
            </a:r>
          </a:p>
          <a:p>
            <a:pPr>
              <a:lnSpc>
                <a:spcPct val="170000"/>
              </a:lnSpc>
              <a:spcBef>
                <a:spcPct val="50000"/>
              </a:spcBef>
              <a:buFont typeface="Wingdings" panose="05000000000000000000" pitchFamily="2" charset="2"/>
              <a:buChar char="Ø"/>
            </a:pPr>
            <a:r>
              <a:rPr lang="en-US" sz="3200" b="1" dirty="0">
                <a:solidFill>
                  <a:srgbClr val="002060"/>
                </a:solidFill>
              </a:rPr>
              <a:t>  Angina pectoris</a:t>
            </a:r>
          </a:p>
          <a:p>
            <a:pPr>
              <a:lnSpc>
                <a:spcPct val="170000"/>
              </a:lnSpc>
              <a:spcBef>
                <a:spcPct val="50000"/>
              </a:spcBef>
              <a:buFont typeface="Wingdings" panose="05000000000000000000" pitchFamily="2" charset="2"/>
              <a:buChar char="Ø"/>
            </a:pPr>
            <a:r>
              <a:rPr lang="en-US" sz="3200" b="1" dirty="0">
                <a:solidFill>
                  <a:srgbClr val="002060"/>
                </a:solidFill>
              </a:rPr>
              <a:t>  Congestive heart failure</a:t>
            </a:r>
          </a:p>
          <a:p>
            <a:pPr>
              <a:lnSpc>
                <a:spcPct val="170000"/>
              </a:lnSpc>
              <a:spcBef>
                <a:spcPct val="50000"/>
              </a:spcBef>
              <a:buFont typeface="Wingdings" panose="05000000000000000000" pitchFamily="2" charset="2"/>
              <a:buChar char="Ø"/>
            </a:pPr>
            <a:r>
              <a:rPr lang="en-US" sz="3200" b="1" dirty="0">
                <a:solidFill>
                  <a:srgbClr val="002060"/>
                </a:solidFill>
              </a:rPr>
              <a:t>  Hypertension</a:t>
            </a:r>
            <a:endParaRPr lang="en-GB" sz="3200" b="1" dirty="0">
              <a:solidFill>
                <a:srgbClr val="002060"/>
              </a:solidFill>
            </a:endParaRPr>
          </a:p>
        </p:txBody>
      </p:sp>
    </p:spTree>
    <p:extLst>
      <p:ext uri="{BB962C8B-B14F-4D97-AF65-F5344CB8AC3E}">
        <p14:creationId xmlns:p14="http://schemas.microsoft.com/office/powerpoint/2010/main" val="185025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80" y="155576"/>
            <a:ext cx="8231029" cy="1139825"/>
          </a:xfrm>
        </p:spPr>
        <p:txBody>
          <a:bodyPr>
            <a:normAutofit/>
          </a:bodyPr>
          <a:lstStyle/>
          <a:p>
            <a:pPr algn="ctr" eaLnBrk="1" hangingPunct="1"/>
            <a:r>
              <a:rPr lang="en-US" sz="4000" b="1" u="sng" dirty="0">
                <a:solidFill>
                  <a:srgbClr val="FF0000"/>
                </a:solidFill>
                <a:latin typeface="+mn-lt"/>
              </a:rPr>
              <a:t>Objectives</a:t>
            </a:r>
          </a:p>
        </p:txBody>
      </p:sp>
      <p:sp>
        <p:nvSpPr>
          <p:cNvPr id="8" name="TextBox 7"/>
          <p:cNvSpPr txBox="1"/>
          <p:nvPr/>
        </p:nvSpPr>
        <p:spPr>
          <a:xfrm>
            <a:off x="142869" y="1214422"/>
            <a:ext cx="8912514" cy="861774"/>
          </a:xfrm>
          <a:prstGeom prst="rect">
            <a:avLst/>
          </a:prstGeom>
          <a:noFill/>
        </p:spPr>
        <p:txBody>
          <a:bodyPr wrap="none" rtlCol="0">
            <a:spAutoFit/>
          </a:bodyPr>
          <a:lstStyle/>
          <a:p>
            <a:r>
              <a:rPr lang="en-US" sz="3200" b="1" dirty="0">
                <a:solidFill>
                  <a:srgbClr val="002060"/>
                </a:solidFill>
                <a:cs typeface="Times New Roman" pitchFamily="18" charset="0"/>
              </a:rPr>
              <a:t>Upon completion of this lesson, you will be able to:</a:t>
            </a:r>
          </a:p>
          <a:p>
            <a:endParaRPr lang="en-US" dirty="0"/>
          </a:p>
        </p:txBody>
      </p:sp>
      <p:sp>
        <p:nvSpPr>
          <p:cNvPr id="11" name="TextBox 10"/>
          <p:cNvSpPr txBox="1"/>
          <p:nvPr/>
        </p:nvSpPr>
        <p:spPr>
          <a:xfrm>
            <a:off x="365211" y="2071678"/>
            <a:ext cx="5610575" cy="584775"/>
          </a:xfrm>
          <a:prstGeom prst="rect">
            <a:avLst/>
          </a:prstGeom>
          <a:noFill/>
        </p:spPr>
        <p:txBody>
          <a:bodyPr wrap="none" rtlCol="0">
            <a:spAutoFit/>
          </a:bodyPr>
          <a:lstStyle/>
          <a:p>
            <a:pPr marL="514350" indent="-514350">
              <a:buFontTx/>
              <a:buAutoNum type="arabicPeriod"/>
            </a:pPr>
            <a:r>
              <a:rPr lang="en-US" sz="3200" b="1" dirty="0">
                <a:solidFill>
                  <a:srgbClr val="002060"/>
                </a:solidFill>
              </a:rPr>
              <a:t>Define a medical emergency</a:t>
            </a:r>
            <a:r>
              <a:rPr lang="en-US" sz="3200" dirty="0">
                <a:solidFill>
                  <a:srgbClr val="002060"/>
                </a:solidFill>
              </a:rPr>
              <a:t>.</a:t>
            </a:r>
          </a:p>
        </p:txBody>
      </p:sp>
      <p:sp>
        <p:nvSpPr>
          <p:cNvPr id="13" name="TextBox 12"/>
          <p:cNvSpPr txBox="1"/>
          <p:nvPr/>
        </p:nvSpPr>
        <p:spPr>
          <a:xfrm>
            <a:off x="376701" y="2749311"/>
            <a:ext cx="8895640" cy="1077218"/>
          </a:xfrm>
          <a:prstGeom prst="rect">
            <a:avLst/>
          </a:prstGeom>
          <a:noFill/>
        </p:spPr>
        <p:txBody>
          <a:bodyPr wrap="none" rtlCol="0">
            <a:spAutoFit/>
          </a:bodyPr>
          <a:lstStyle/>
          <a:p>
            <a:pPr marL="514350" indent="-514350"/>
            <a:r>
              <a:rPr lang="en-US" sz="3200" b="1" dirty="0"/>
              <a:t>2.  </a:t>
            </a:r>
            <a:r>
              <a:rPr lang="en-US" sz="3200" b="1" dirty="0">
                <a:solidFill>
                  <a:srgbClr val="002060"/>
                </a:solidFill>
              </a:rPr>
              <a:t>Define angina pectoris, list six signs and </a:t>
            </a:r>
          </a:p>
          <a:p>
            <a:pPr marL="514350" indent="-514350"/>
            <a:r>
              <a:rPr lang="en-US" sz="3200" b="1" dirty="0">
                <a:solidFill>
                  <a:srgbClr val="002060"/>
                </a:solidFill>
              </a:rPr>
              <a:t>      symptoms, and describe pre-hospital treatment.</a:t>
            </a:r>
          </a:p>
        </p:txBody>
      </p:sp>
      <p:sp>
        <p:nvSpPr>
          <p:cNvPr id="7" name="TextBox 6"/>
          <p:cNvSpPr txBox="1"/>
          <p:nvPr/>
        </p:nvSpPr>
        <p:spPr>
          <a:xfrm>
            <a:off x="395191" y="3919462"/>
            <a:ext cx="8002446" cy="1569660"/>
          </a:xfrm>
          <a:prstGeom prst="rect">
            <a:avLst/>
          </a:prstGeom>
          <a:noFill/>
        </p:spPr>
        <p:txBody>
          <a:bodyPr wrap="square">
            <a:spAutoFit/>
          </a:bodyPr>
          <a:lstStyle/>
          <a:p>
            <a:pPr marL="514350" indent="-514350" algn="just">
              <a:defRPr/>
            </a:pPr>
            <a:r>
              <a:rPr lang="en-US" sz="3200" b="1" dirty="0"/>
              <a:t>3. </a:t>
            </a:r>
            <a:r>
              <a:rPr lang="en-US" sz="3200" b="1" dirty="0">
                <a:solidFill>
                  <a:srgbClr val="002060"/>
                </a:solidFill>
              </a:rPr>
              <a:t>Define myocardial infarction, list nine signs and symptoms, and list eight steps for pre-hospital treatment.</a:t>
            </a:r>
          </a:p>
        </p:txBody>
      </p:sp>
    </p:spTree>
    <p:extLst>
      <p:ext uri="{BB962C8B-B14F-4D97-AF65-F5344CB8AC3E}">
        <p14:creationId xmlns:p14="http://schemas.microsoft.com/office/powerpoint/2010/main" val="37945693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8" grpId="0"/>
      <p:bldP spid="11" grpId="0"/>
      <p:bldP spid="13"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3" y="365127"/>
            <a:ext cx="7888070" cy="684184"/>
          </a:xfrm>
        </p:spPr>
        <p:txBody>
          <a:bodyPr>
            <a:normAutofit/>
          </a:bodyPr>
          <a:lstStyle/>
          <a:p>
            <a:pPr algn="ctr"/>
            <a:r>
              <a:rPr lang="en-US" sz="4000" b="1" u="sng" dirty="0">
                <a:solidFill>
                  <a:srgbClr val="FF0000"/>
                </a:solidFill>
                <a:latin typeface="+mn-lt"/>
              </a:rPr>
              <a:t>MYOCARDIAL INFARCTION</a:t>
            </a:r>
            <a:endParaRPr lang="en-GB" sz="4000" u="sng" dirty="0">
              <a:solidFill>
                <a:srgbClr val="FF0000"/>
              </a:solidFill>
              <a:latin typeface="+mn-lt"/>
            </a:endParaRPr>
          </a:p>
        </p:txBody>
      </p:sp>
      <p:sp>
        <p:nvSpPr>
          <p:cNvPr id="3" name="Content Placeholder 2"/>
          <p:cNvSpPr>
            <a:spLocks noGrp="1"/>
          </p:cNvSpPr>
          <p:nvPr>
            <p:ph idx="1"/>
          </p:nvPr>
        </p:nvSpPr>
        <p:spPr>
          <a:xfrm>
            <a:off x="628763" y="1705705"/>
            <a:ext cx="7888070" cy="4351338"/>
          </a:xfrm>
        </p:spPr>
        <p:txBody>
          <a:bodyPr>
            <a:normAutofit lnSpcReduction="10000"/>
          </a:bodyPr>
          <a:lstStyle/>
          <a:p>
            <a:pPr algn="just">
              <a:lnSpc>
                <a:spcPct val="150000"/>
              </a:lnSpc>
            </a:pPr>
            <a:r>
              <a:rPr lang="en-US" sz="3200" b="1" dirty="0">
                <a:solidFill>
                  <a:srgbClr val="002060"/>
                </a:solidFill>
              </a:rPr>
              <a:t>Literally meaning “death of the heart,” caused by partial or total blockage of blood flow to the heart, leading to death of cardiac muscle tissue.</a:t>
            </a:r>
          </a:p>
          <a:p>
            <a:pPr>
              <a:lnSpc>
                <a:spcPct val="150000"/>
              </a:lnSpc>
            </a:pPr>
            <a:r>
              <a:rPr lang="en-US" sz="3200" b="1" dirty="0">
                <a:solidFill>
                  <a:srgbClr val="002060"/>
                </a:solidFill>
              </a:rPr>
              <a:t>Myocardial infarction is commonly known as “heart attack”.</a:t>
            </a:r>
          </a:p>
          <a:p>
            <a:endParaRPr lang="en-GB" dirty="0"/>
          </a:p>
        </p:txBody>
      </p:sp>
    </p:spTree>
    <p:extLst>
      <p:ext uri="{BB962C8B-B14F-4D97-AF65-F5344CB8AC3E}">
        <p14:creationId xmlns:p14="http://schemas.microsoft.com/office/powerpoint/2010/main" val="3849140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Documents and Settings\jp\Desktop\s-15 &amp; 16\DSC00002.JPG"/>
          <p:cNvPicPr>
            <a:picLocks noChangeAspect="1" noChangeArrowheads="1"/>
          </p:cNvPicPr>
          <p:nvPr/>
        </p:nvPicPr>
        <p:blipFill>
          <a:blip r:embed="rId2">
            <a:lum bright="8000" contrast="4000"/>
            <a:extLst>
              <a:ext uri="{28A0092B-C50C-407E-A947-70E740481C1C}">
                <a14:useLocalDpi xmlns:a14="http://schemas.microsoft.com/office/drawing/2010/main" val="0"/>
              </a:ext>
            </a:extLst>
          </a:blip>
          <a:srcRect/>
          <a:stretch>
            <a:fillRect/>
          </a:stretch>
        </p:blipFill>
        <p:spPr bwMode="auto">
          <a:xfrm>
            <a:off x="3029477" y="1424066"/>
            <a:ext cx="3429596" cy="5216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3"/>
          <p:cNvSpPr txBox="1">
            <a:spLocks noChangeArrowheads="1"/>
          </p:cNvSpPr>
          <p:nvPr/>
        </p:nvSpPr>
        <p:spPr bwMode="auto">
          <a:xfrm>
            <a:off x="407266" y="166692"/>
            <a:ext cx="83060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3200" b="1" dirty="0">
                <a:solidFill>
                  <a:srgbClr val="C00000"/>
                </a:solidFill>
                <a:latin typeface="Verdana" panose="020B0604030504040204" pitchFamily="34" charset="0"/>
              </a:rPr>
              <a:t> </a:t>
            </a:r>
            <a:r>
              <a:rPr lang="en-US" sz="3600" b="1" u="sng" dirty="0">
                <a:solidFill>
                  <a:srgbClr val="FF0000"/>
                </a:solidFill>
                <a:latin typeface="+mn-lt"/>
              </a:rPr>
              <a:t>SIGNS &amp; SYMPTOMS OF </a:t>
            </a:r>
            <a:r>
              <a:rPr lang="en-US" sz="3600" b="1" u="sng" dirty="0" smtClean="0">
                <a:solidFill>
                  <a:srgbClr val="FF0000"/>
                </a:solidFill>
                <a:latin typeface="+mn-lt"/>
              </a:rPr>
              <a:t>MI</a:t>
            </a:r>
            <a:endParaRPr lang="en-US" sz="3200" b="1" u="sng" dirty="0">
              <a:solidFill>
                <a:srgbClr val="FF0000"/>
              </a:solidFill>
              <a:latin typeface="+mn-lt"/>
            </a:endParaRPr>
          </a:p>
        </p:txBody>
      </p:sp>
      <p:sp>
        <p:nvSpPr>
          <p:cNvPr id="7172" name="Oval 4"/>
          <p:cNvSpPr>
            <a:spLocks noChangeArrowheads="1"/>
          </p:cNvSpPr>
          <p:nvPr/>
        </p:nvSpPr>
        <p:spPr bwMode="auto">
          <a:xfrm>
            <a:off x="854439" y="4470810"/>
            <a:ext cx="2517998" cy="6096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2800" dirty="0">
                <a:latin typeface="+mn-lt"/>
              </a:rPr>
              <a:t>Abnormal pulse</a:t>
            </a:r>
          </a:p>
        </p:txBody>
      </p:sp>
      <p:sp>
        <p:nvSpPr>
          <p:cNvPr id="7173" name="Oval 5"/>
          <p:cNvSpPr>
            <a:spLocks noChangeArrowheads="1"/>
          </p:cNvSpPr>
          <p:nvPr/>
        </p:nvSpPr>
        <p:spPr bwMode="auto">
          <a:xfrm>
            <a:off x="5486400" y="5435170"/>
            <a:ext cx="3028011" cy="8382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2800" dirty="0">
                <a:latin typeface="+mn-lt"/>
              </a:rPr>
              <a:t>Nausea or vomiting</a:t>
            </a:r>
          </a:p>
        </p:txBody>
      </p:sp>
      <p:sp>
        <p:nvSpPr>
          <p:cNvPr id="7174" name="Oval 6"/>
          <p:cNvSpPr>
            <a:spLocks noChangeArrowheads="1"/>
          </p:cNvSpPr>
          <p:nvPr/>
        </p:nvSpPr>
        <p:spPr bwMode="auto">
          <a:xfrm>
            <a:off x="5348653" y="4131030"/>
            <a:ext cx="3180750" cy="9144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200" dirty="0">
                <a:latin typeface="+mn-lt"/>
              </a:rPr>
              <a:t>Shortness of breath</a:t>
            </a:r>
          </a:p>
        </p:txBody>
      </p:sp>
      <p:sp>
        <p:nvSpPr>
          <p:cNvPr id="7175" name="Oval 7"/>
          <p:cNvSpPr>
            <a:spLocks noChangeArrowheads="1"/>
          </p:cNvSpPr>
          <p:nvPr/>
        </p:nvSpPr>
        <p:spPr bwMode="auto">
          <a:xfrm>
            <a:off x="614597" y="3057988"/>
            <a:ext cx="2413416" cy="1214203"/>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2800" dirty="0">
                <a:latin typeface="+mn-lt"/>
              </a:rPr>
              <a:t>Rapid, shallow</a:t>
            </a:r>
          </a:p>
          <a:p>
            <a:pPr algn="ctr" eaLnBrk="1" hangingPunct="1"/>
            <a:r>
              <a:rPr lang="en-US" sz="2800" dirty="0">
                <a:latin typeface="+mn-lt"/>
              </a:rPr>
              <a:t> respirations</a:t>
            </a:r>
          </a:p>
        </p:txBody>
      </p:sp>
      <p:sp>
        <p:nvSpPr>
          <p:cNvPr id="7176" name="Oval 8"/>
          <p:cNvSpPr>
            <a:spLocks noChangeArrowheads="1"/>
          </p:cNvSpPr>
          <p:nvPr/>
        </p:nvSpPr>
        <p:spPr bwMode="auto">
          <a:xfrm>
            <a:off x="1143199" y="5295270"/>
            <a:ext cx="2686517" cy="11430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2800" dirty="0">
                <a:latin typeface="+mn-lt"/>
              </a:rPr>
              <a:t>Sudden weakness</a:t>
            </a:r>
          </a:p>
        </p:txBody>
      </p:sp>
      <p:sp>
        <p:nvSpPr>
          <p:cNvPr id="7177" name="Oval 9"/>
          <p:cNvSpPr>
            <a:spLocks noChangeArrowheads="1"/>
          </p:cNvSpPr>
          <p:nvPr/>
        </p:nvSpPr>
        <p:spPr bwMode="auto">
          <a:xfrm>
            <a:off x="1143202" y="2142340"/>
            <a:ext cx="1943437" cy="7620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2800" dirty="0">
                <a:latin typeface="+mn-lt"/>
              </a:rPr>
              <a:t>anxiety</a:t>
            </a:r>
          </a:p>
        </p:txBody>
      </p:sp>
      <p:sp>
        <p:nvSpPr>
          <p:cNvPr id="7180" name="Oval 12"/>
          <p:cNvSpPr>
            <a:spLocks noChangeArrowheads="1"/>
          </p:cNvSpPr>
          <p:nvPr/>
        </p:nvSpPr>
        <p:spPr bwMode="auto">
          <a:xfrm>
            <a:off x="1371838" y="1324886"/>
            <a:ext cx="1600478" cy="6096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2800" dirty="0">
                <a:latin typeface="+mn-lt"/>
              </a:rPr>
              <a:t>fainting</a:t>
            </a:r>
          </a:p>
        </p:txBody>
      </p:sp>
      <p:sp>
        <p:nvSpPr>
          <p:cNvPr id="7181" name="Oval 13"/>
          <p:cNvSpPr>
            <a:spLocks noChangeArrowheads="1"/>
          </p:cNvSpPr>
          <p:nvPr/>
        </p:nvSpPr>
        <p:spPr bwMode="auto">
          <a:xfrm>
            <a:off x="5726243" y="1396581"/>
            <a:ext cx="2668689" cy="791979"/>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2800" dirty="0">
                <a:latin typeface="+mn-lt"/>
              </a:rPr>
              <a:t>Profuse sweating</a:t>
            </a:r>
          </a:p>
        </p:txBody>
      </p:sp>
      <p:sp>
        <p:nvSpPr>
          <p:cNvPr id="7182" name="Oval 14"/>
          <p:cNvSpPr>
            <a:spLocks noChangeArrowheads="1"/>
          </p:cNvSpPr>
          <p:nvPr/>
        </p:nvSpPr>
        <p:spPr bwMode="auto">
          <a:xfrm>
            <a:off x="5658833" y="2519590"/>
            <a:ext cx="3020472" cy="1482784"/>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2800" dirty="0">
                <a:latin typeface="+mn-lt"/>
              </a:rPr>
              <a:t>Chest discomfort </a:t>
            </a:r>
          </a:p>
          <a:p>
            <a:pPr algn="ctr" eaLnBrk="1" hangingPunct="1"/>
            <a:r>
              <a:rPr lang="en-US" sz="2800" dirty="0">
                <a:latin typeface="+mn-lt"/>
              </a:rPr>
              <a:t>pain or heavy ness</a:t>
            </a:r>
          </a:p>
        </p:txBody>
      </p:sp>
      <p:sp>
        <p:nvSpPr>
          <p:cNvPr id="24589" name="Line 21"/>
          <p:cNvSpPr>
            <a:spLocks noChangeShapeType="1"/>
          </p:cNvSpPr>
          <p:nvPr/>
        </p:nvSpPr>
        <p:spPr bwMode="auto">
          <a:xfrm flipH="1" flipV="1">
            <a:off x="3086640" y="2582050"/>
            <a:ext cx="971719"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90" name="Line 25"/>
          <p:cNvSpPr>
            <a:spLocks noChangeShapeType="1"/>
          </p:cNvSpPr>
          <p:nvPr/>
        </p:nvSpPr>
        <p:spPr bwMode="auto">
          <a:xfrm flipH="1">
            <a:off x="3315278" y="3908680"/>
            <a:ext cx="1028879"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91" name="Line 27"/>
          <p:cNvSpPr>
            <a:spLocks noChangeShapeType="1"/>
          </p:cNvSpPr>
          <p:nvPr/>
        </p:nvSpPr>
        <p:spPr bwMode="auto">
          <a:xfrm>
            <a:off x="4608377" y="3803750"/>
            <a:ext cx="800239"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92" name="Line 28"/>
          <p:cNvSpPr>
            <a:spLocks noChangeShapeType="1"/>
          </p:cNvSpPr>
          <p:nvPr/>
        </p:nvSpPr>
        <p:spPr bwMode="auto">
          <a:xfrm flipV="1">
            <a:off x="4744274" y="2953061"/>
            <a:ext cx="951988" cy="51465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93" name="Line 29"/>
          <p:cNvSpPr>
            <a:spLocks noChangeShapeType="1"/>
          </p:cNvSpPr>
          <p:nvPr/>
        </p:nvSpPr>
        <p:spPr bwMode="auto">
          <a:xfrm flipV="1">
            <a:off x="4401315" y="1761340"/>
            <a:ext cx="685919" cy="914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94" name="Line 30"/>
          <p:cNvSpPr>
            <a:spLocks noChangeShapeType="1"/>
          </p:cNvSpPr>
          <p:nvPr/>
        </p:nvSpPr>
        <p:spPr bwMode="auto">
          <a:xfrm flipV="1">
            <a:off x="5087233" y="1775581"/>
            <a:ext cx="594040" cy="4571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95" name="Line 31"/>
          <p:cNvSpPr>
            <a:spLocks noChangeShapeType="1"/>
          </p:cNvSpPr>
          <p:nvPr/>
        </p:nvSpPr>
        <p:spPr bwMode="auto">
          <a:xfrm>
            <a:off x="4344155" y="4202241"/>
            <a:ext cx="40012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96" name="Line 32"/>
          <p:cNvSpPr>
            <a:spLocks noChangeShapeType="1"/>
          </p:cNvSpPr>
          <p:nvPr/>
        </p:nvSpPr>
        <p:spPr bwMode="auto">
          <a:xfrm>
            <a:off x="4744277" y="4825580"/>
            <a:ext cx="1011946" cy="58587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97" name="Line 33"/>
          <p:cNvSpPr>
            <a:spLocks noChangeShapeType="1"/>
          </p:cNvSpPr>
          <p:nvPr/>
        </p:nvSpPr>
        <p:spPr bwMode="auto">
          <a:xfrm flipH="1">
            <a:off x="2972316" y="3680080"/>
            <a:ext cx="131467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98" name="Line 34"/>
          <p:cNvSpPr>
            <a:spLocks noChangeShapeType="1"/>
          </p:cNvSpPr>
          <p:nvPr/>
        </p:nvSpPr>
        <p:spPr bwMode="auto">
          <a:xfrm>
            <a:off x="2972316" y="1638920"/>
            <a:ext cx="68591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99" name="Line 35"/>
          <p:cNvSpPr>
            <a:spLocks noChangeShapeType="1"/>
          </p:cNvSpPr>
          <p:nvPr/>
        </p:nvSpPr>
        <p:spPr bwMode="auto">
          <a:xfrm flipH="1" flipV="1">
            <a:off x="3658236" y="1638920"/>
            <a:ext cx="62876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600" name="Line 25"/>
          <p:cNvSpPr>
            <a:spLocks noChangeShapeType="1"/>
          </p:cNvSpPr>
          <p:nvPr/>
        </p:nvSpPr>
        <p:spPr bwMode="auto">
          <a:xfrm flipH="1">
            <a:off x="3543919" y="4122290"/>
            <a:ext cx="743080" cy="1371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1560904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82"/>
                                        </p:tgtEl>
                                        <p:attrNameLst>
                                          <p:attrName>style.visibility</p:attrName>
                                        </p:attrNameLst>
                                      </p:cBhvr>
                                      <p:to>
                                        <p:strVal val="visible"/>
                                      </p:to>
                                    </p:set>
                                    <p:anim calcmode="lin" valueType="num">
                                      <p:cBhvr additive="base">
                                        <p:cTn id="7" dur="500" fill="hold"/>
                                        <p:tgtEl>
                                          <p:spTgt spid="7182"/>
                                        </p:tgtEl>
                                        <p:attrNameLst>
                                          <p:attrName>ppt_x</p:attrName>
                                        </p:attrNameLst>
                                      </p:cBhvr>
                                      <p:tavLst>
                                        <p:tav tm="0">
                                          <p:val>
                                            <p:strVal val="0-#ppt_w/2"/>
                                          </p:val>
                                        </p:tav>
                                        <p:tav tm="100000">
                                          <p:val>
                                            <p:strVal val="#ppt_x"/>
                                          </p:val>
                                        </p:tav>
                                      </p:tavLst>
                                    </p:anim>
                                    <p:anim calcmode="lin" valueType="num">
                                      <p:cBhvr additive="base">
                                        <p:cTn id="8" dur="500" fill="hold"/>
                                        <p:tgtEl>
                                          <p:spTgt spid="718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2"/>
                                        </p:tgtEl>
                                        <p:attrNameLst>
                                          <p:attrName>style.visibility</p:attrName>
                                        </p:attrNameLst>
                                      </p:cBhvr>
                                      <p:to>
                                        <p:strVal val="visible"/>
                                      </p:to>
                                    </p:set>
                                    <p:anim calcmode="lin" valueType="num">
                                      <p:cBhvr additive="base">
                                        <p:cTn id="13" dur="500" fill="hold"/>
                                        <p:tgtEl>
                                          <p:spTgt spid="7172"/>
                                        </p:tgtEl>
                                        <p:attrNameLst>
                                          <p:attrName>ppt_x</p:attrName>
                                        </p:attrNameLst>
                                      </p:cBhvr>
                                      <p:tavLst>
                                        <p:tav tm="0">
                                          <p:val>
                                            <p:strVal val="0-#ppt_w/2"/>
                                          </p:val>
                                        </p:tav>
                                        <p:tav tm="100000">
                                          <p:val>
                                            <p:strVal val="#ppt_x"/>
                                          </p:val>
                                        </p:tav>
                                      </p:tavLst>
                                    </p:anim>
                                    <p:anim calcmode="lin" valueType="num">
                                      <p:cBhvr additive="base">
                                        <p:cTn id="14"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3"/>
                                        </p:tgtEl>
                                        <p:attrNameLst>
                                          <p:attrName>style.visibility</p:attrName>
                                        </p:attrNameLst>
                                      </p:cBhvr>
                                      <p:to>
                                        <p:strVal val="visible"/>
                                      </p:to>
                                    </p:set>
                                    <p:anim calcmode="lin" valueType="num">
                                      <p:cBhvr additive="base">
                                        <p:cTn id="19" dur="500" fill="hold"/>
                                        <p:tgtEl>
                                          <p:spTgt spid="7173"/>
                                        </p:tgtEl>
                                        <p:attrNameLst>
                                          <p:attrName>ppt_x</p:attrName>
                                        </p:attrNameLst>
                                      </p:cBhvr>
                                      <p:tavLst>
                                        <p:tav tm="0">
                                          <p:val>
                                            <p:strVal val="0-#ppt_w/2"/>
                                          </p:val>
                                        </p:tav>
                                        <p:tav tm="100000">
                                          <p:val>
                                            <p:strVal val="#ppt_x"/>
                                          </p:val>
                                        </p:tav>
                                      </p:tavLst>
                                    </p:anim>
                                    <p:anim calcmode="lin" valueType="num">
                                      <p:cBhvr additive="base">
                                        <p:cTn id="20" dur="500" fill="hold"/>
                                        <p:tgtEl>
                                          <p:spTgt spid="717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4"/>
                                        </p:tgtEl>
                                        <p:attrNameLst>
                                          <p:attrName>style.visibility</p:attrName>
                                        </p:attrNameLst>
                                      </p:cBhvr>
                                      <p:to>
                                        <p:strVal val="visible"/>
                                      </p:to>
                                    </p:set>
                                    <p:anim calcmode="lin" valueType="num">
                                      <p:cBhvr additive="base">
                                        <p:cTn id="25" dur="500" fill="hold"/>
                                        <p:tgtEl>
                                          <p:spTgt spid="7174"/>
                                        </p:tgtEl>
                                        <p:attrNameLst>
                                          <p:attrName>ppt_x</p:attrName>
                                        </p:attrNameLst>
                                      </p:cBhvr>
                                      <p:tavLst>
                                        <p:tav tm="0">
                                          <p:val>
                                            <p:strVal val="0-#ppt_w/2"/>
                                          </p:val>
                                        </p:tav>
                                        <p:tav tm="100000">
                                          <p:val>
                                            <p:strVal val="#ppt_x"/>
                                          </p:val>
                                        </p:tav>
                                      </p:tavLst>
                                    </p:anim>
                                    <p:anim calcmode="lin" valueType="num">
                                      <p:cBhvr additive="base">
                                        <p:cTn id="26" dur="500" fill="hold"/>
                                        <p:tgtEl>
                                          <p:spTgt spid="717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75"/>
                                        </p:tgtEl>
                                        <p:attrNameLst>
                                          <p:attrName>style.visibility</p:attrName>
                                        </p:attrNameLst>
                                      </p:cBhvr>
                                      <p:to>
                                        <p:strVal val="visible"/>
                                      </p:to>
                                    </p:set>
                                    <p:anim calcmode="lin" valueType="num">
                                      <p:cBhvr additive="base">
                                        <p:cTn id="31" dur="500" fill="hold"/>
                                        <p:tgtEl>
                                          <p:spTgt spid="7175"/>
                                        </p:tgtEl>
                                        <p:attrNameLst>
                                          <p:attrName>ppt_x</p:attrName>
                                        </p:attrNameLst>
                                      </p:cBhvr>
                                      <p:tavLst>
                                        <p:tav tm="0">
                                          <p:val>
                                            <p:strVal val="0-#ppt_w/2"/>
                                          </p:val>
                                        </p:tav>
                                        <p:tav tm="100000">
                                          <p:val>
                                            <p:strVal val="#ppt_x"/>
                                          </p:val>
                                        </p:tav>
                                      </p:tavLst>
                                    </p:anim>
                                    <p:anim calcmode="lin" valueType="num">
                                      <p:cBhvr additive="base">
                                        <p:cTn id="32" dur="500" fill="hold"/>
                                        <p:tgtEl>
                                          <p:spTgt spid="717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76"/>
                                        </p:tgtEl>
                                        <p:attrNameLst>
                                          <p:attrName>style.visibility</p:attrName>
                                        </p:attrNameLst>
                                      </p:cBhvr>
                                      <p:to>
                                        <p:strVal val="visible"/>
                                      </p:to>
                                    </p:set>
                                    <p:anim calcmode="lin" valueType="num">
                                      <p:cBhvr additive="base">
                                        <p:cTn id="37" dur="500" fill="hold"/>
                                        <p:tgtEl>
                                          <p:spTgt spid="7176"/>
                                        </p:tgtEl>
                                        <p:attrNameLst>
                                          <p:attrName>ppt_x</p:attrName>
                                        </p:attrNameLst>
                                      </p:cBhvr>
                                      <p:tavLst>
                                        <p:tav tm="0">
                                          <p:val>
                                            <p:strVal val="0-#ppt_w/2"/>
                                          </p:val>
                                        </p:tav>
                                        <p:tav tm="100000">
                                          <p:val>
                                            <p:strVal val="#ppt_x"/>
                                          </p:val>
                                        </p:tav>
                                      </p:tavLst>
                                    </p:anim>
                                    <p:anim calcmode="lin" valueType="num">
                                      <p:cBhvr additive="base">
                                        <p:cTn id="38" dur="500" fill="hold"/>
                                        <p:tgtEl>
                                          <p:spTgt spid="717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177"/>
                                        </p:tgtEl>
                                        <p:attrNameLst>
                                          <p:attrName>style.visibility</p:attrName>
                                        </p:attrNameLst>
                                      </p:cBhvr>
                                      <p:to>
                                        <p:strVal val="visible"/>
                                      </p:to>
                                    </p:set>
                                    <p:anim calcmode="lin" valueType="num">
                                      <p:cBhvr additive="base">
                                        <p:cTn id="43" dur="500" fill="hold"/>
                                        <p:tgtEl>
                                          <p:spTgt spid="7177"/>
                                        </p:tgtEl>
                                        <p:attrNameLst>
                                          <p:attrName>ppt_x</p:attrName>
                                        </p:attrNameLst>
                                      </p:cBhvr>
                                      <p:tavLst>
                                        <p:tav tm="0">
                                          <p:val>
                                            <p:strVal val="0-#ppt_w/2"/>
                                          </p:val>
                                        </p:tav>
                                        <p:tav tm="100000">
                                          <p:val>
                                            <p:strVal val="#ppt_x"/>
                                          </p:val>
                                        </p:tav>
                                      </p:tavLst>
                                    </p:anim>
                                    <p:anim calcmode="lin" valueType="num">
                                      <p:cBhvr additive="base">
                                        <p:cTn id="44" dur="500" fill="hold"/>
                                        <p:tgtEl>
                                          <p:spTgt spid="7177"/>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180"/>
                                        </p:tgtEl>
                                        <p:attrNameLst>
                                          <p:attrName>style.visibility</p:attrName>
                                        </p:attrNameLst>
                                      </p:cBhvr>
                                      <p:to>
                                        <p:strVal val="visible"/>
                                      </p:to>
                                    </p:set>
                                    <p:anim calcmode="lin" valueType="num">
                                      <p:cBhvr additive="base">
                                        <p:cTn id="49" dur="500" fill="hold"/>
                                        <p:tgtEl>
                                          <p:spTgt spid="7180"/>
                                        </p:tgtEl>
                                        <p:attrNameLst>
                                          <p:attrName>ppt_x</p:attrName>
                                        </p:attrNameLst>
                                      </p:cBhvr>
                                      <p:tavLst>
                                        <p:tav tm="0">
                                          <p:val>
                                            <p:strVal val="0-#ppt_w/2"/>
                                          </p:val>
                                        </p:tav>
                                        <p:tav tm="100000">
                                          <p:val>
                                            <p:strVal val="#ppt_x"/>
                                          </p:val>
                                        </p:tav>
                                      </p:tavLst>
                                    </p:anim>
                                    <p:anim calcmode="lin" valueType="num">
                                      <p:cBhvr additive="base">
                                        <p:cTn id="50" dur="500" fill="hold"/>
                                        <p:tgtEl>
                                          <p:spTgt spid="7180"/>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181"/>
                                        </p:tgtEl>
                                        <p:attrNameLst>
                                          <p:attrName>style.visibility</p:attrName>
                                        </p:attrNameLst>
                                      </p:cBhvr>
                                      <p:to>
                                        <p:strVal val="visible"/>
                                      </p:to>
                                    </p:set>
                                    <p:anim calcmode="lin" valueType="num">
                                      <p:cBhvr additive="base">
                                        <p:cTn id="55" dur="500" fill="hold"/>
                                        <p:tgtEl>
                                          <p:spTgt spid="7181"/>
                                        </p:tgtEl>
                                        <p:attrNameLst>
                                          <p:attrName>ppt_x</p:attrName>
                                        </p:attrNameLst>
                                      </p:cBhvr>
                                      <p:tavLst>
                                        <p:tav tm="0">
                                          <p:val>
                                            <p:strVal val="0-#ppt_w/2"/>
                                          </p:val>
                                        </p:tav>
                                        <p:tav tm="100000">
                                          <p:val>
                                            <p:strVal val="#ppt_x"/>
                                          </p:val>
                                        </p:tav>
                                      </p:tavLst>
                                    </p:anim>
                                    <p:anim calcmode="lin" valueType="num">
                                      <p:cBhvr additive="base">
                                        <p:cTn id="56" dur="500" fill="hold"/>
                                        <p:tgtEl>
                                          <p:spTgt spid="71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autoUpdateAnimBg="0"/>
      <p:bldP spid="7173" grpId="0" animBg="1" autoUpdateAnimBg="0"/>
      <p:bldP spid="7174" grpId="0" animBg="1" autoUpdateAnimBg="0"/>
      <p:bldP spid="7175" grpId="0" animBg="1" autoUpdateAnimBg="0"/>
      <p:bldP spid="7176" grpId="0" animBg="1" autoUpdateAnimBg="0"/>
      <p:bldP spid="7177" grpId="0" animBg="1" autoUpdateAnimBg="0"/>
      <p:bldP spid="7180" grpId="0" animBg="1" autoUpdateAnimBg="0"/>
      <p:bldP spid="7181" grpId="0" animBg="1" autoUpdateAnimBg="0"/>
      <p:bldP spid="7182"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000" dirty="0">
                <a:solidFill>
                  <a:srgbClr val="FF0000"/>
                </a:solidFill>
              </a:rPr>
              <a:t>If any of the above signs or symptoms is present, assume that the patient is having or will soon have a myocardial infarction.</a:t>
            </a:r>
          </a:p>
          <a:p>
            <a:endParaRPr lang="en-GB" dirty="0"/>
          </a:p>
        </p:txBody>
      </p:sp>
    </p:spTree>
    <p:extLst>
      <p:ext uri="{BB962C8B-B14F-4D97-AF65-F5344CB8AC3E}">
        <p14:creationId xmlns:p14="http://schemas.microsoft.com/office/powerpoint/2010/main" val="1002420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3" y="136530"/>
            <a:ext cx="7888070" cy="1325563"/>
          </a:xfrm>
        </p:spPr>
        <p:txBody>
          <a:bodyPr>
            <a:normAutofit/>
          </a:bodyPr>
          <a:lstStyle/>
          <a:p>
            <a:pPr algn="ctr"/>
            <a:r>
              <a:rPr lang="en-US" sz="3600" b="1" u="sng" dirty="0">
                <a:solidFill>
                  <a:srgbClr val="FF0000"/>
                </a:solidFill>
                <a:latin typeface="+mn-lt"/>
              </a:rPr>
              <a:t>PRE-HOSPITAL TREATMENT FOR MYOCARDIAL INFARCTION</a:t>
            </a:r>
            <a:endParaRPr lang="en-GB" sz="3600" u="sng" dirty="0">
              <a:latin typeface="+mn-lt"/>
            </a:endParaRPr>
          </a:p>
        </p:txBody>
      </p:sp>
      <p:sp>
        <p:nvSpPr>
          <p:cNvPr id="3" name="Content Placeholder 2"/>
          <p:cNvSpPr>
            <a:spLocks noGrp="1"/>
          </p:cNvSpPr>
          <p:nvPr>
            <p:ph idx="1"/>
          </p:nvPr>
        </p:nvSpPr>
        <p:spPr>
          <a:xfrm>
            <a:off x="628763" y="1843092"/>
            <a:ext cx="7888070" cy="4737590"/>
          </a:xfrm>
        </p:spPr>
        <p:txBody>
          <a:bodyPr>
            <a:noAutofit/>
          </a:bodyPr>
          <a:lstStyle/>
          <a:p>
            <a:pPr marL="0" indent="0">
              <a:spcAft>
                <a:spcPts val="1200"/>
              </a:spcAft>
              <a:buNone/>
            </a:pPr>
            <a:r>
              <a:rPr lang="en-US" sz="3200" b="1" dirty="0">
                <a:solidFill>
                  <a:srgbClr val="002060"/>
                </a:solidFill>
              </a:rPr>
              <a:t>Use universal precautions and secure the scene.</a:t>
            </a:r>
          </a:p>
          <a:p>
            <a:r>
              <a:rPr lang="en-US" sz="3200" b="1" dirty="0">
                <a:solidFill>
                  <a:srgbClr val="002060"/>
                </a:solidFill>
              </a:rPr>
              <a:t>Instruct the patient to stop all movement.</a:t>
            </a:r>
          </a:p>
          <a:p>
            <a:pPr algn="just"/>
            <a:r>
              <a:rPr lang="en-US" sz="3200" b="1" dirty="0">
                <a:solidFill>
                  <a:srgbClr val="002060"/>
                </a:solidFill>
              </a:rPr>
              <a:t>Place the responsive patient in a comfortable position, usually semi-reclining or sitting.</a:t>
            </a:r>
          </a:p>
          <a:p>
            <a:r>
              <a:rPr lang="en-US" sz="3200" b="1" dirty="0">
                <a:solidFill>
                  <a:srgbClr val="002060"/>
                </a:solidFill>
              </a:rPr>
              <a:t>Maintain open airway.</a:t>
            </a:r>
          </a:p>
          <a:p>
            <a:r>
              <a:rPr lang="en-US" sz="3200" b="1" dirty="0">
                <a:solidFill>
                  <a:srgbClr val="002060"/>
                </a:solidFill>
              </a:rPr>
              <a:t>Administer oxygen .  If needed, provide artificial ventilation or CPR.</a:t>
            </a:r>
          </a:p>
        </p:txBody>
      </p:sp>
      <p:sp>
        <p:nvSpPr>
          <p:cNvPr id="4" name="TextBox 3"/>
          <p:cNvSpPr txBox="1"/>
          <p:nvPr/>
        </p:nvSpPr>
        <p:spPr>
          <a:xfrm>
            <a:off x="8166725" y="6557963"/>
            <a:ext cx="978863" cy="369332"/>
          </a:xfrm>
          <a:prstGeom prst="rect">
            <a:avLst/>
          </a:prstGeom>
          <a:noFill/>
        </p:spPr>
        <p:txBody>
          <a:bodyPr wrap="square" rtlCol="0">
            <a:spAutoFit/>
          </a:bodyPr>
          <a:lstStyle/>
          <a:p>
            <a:r>
              <a:rPr lang="en-GB" dirty="0" err="1"/>
              <a:t>Cont</a:t>
            </a:r>
            <a:r>
              <a:rPr lang="en-GB" dirty="0"/>
              <a:t>…</a:t>
            </a:r>
          </a:p>
        </p:txBody>
      </p:sp>
    </p:spTree>
    <p:extLst>
      <p:ext uri="{BB962C8B-B14F-4D97-AF65-F5344CB8AC3E}">
        <p14:creationId xmlns:p14="http://schemas.microsoft.com/office/powerpoint/2010/main" val="2502044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3" y="1400175"/>
            <a:ext cx="7888070" cy="4776788"/>
          </a:xfrm>
        </p:spPr>
        <p:txBody>
          <a:bodyPr>
            <a:normAutofit lnSpcReduction="10000"/>
          </a:bodyPr>
          <a:lstStyle/>
          <a:p>
            <a:r>
              <a:rPr lang="en-US" sz="3200" b="1" dirty="0">
                <a:solidFill>
                  <a:srgbClr val="002060"/>
                </a:solidFill>
              </a:rPr>
              <a:t>Loosen restrictive clothing.</a:t>
            </a:r>
          </a:p>
          <a:p>
            <a:endParaRPr lang="en-US" sz="3200" b="1" dirty="0">
              <a:solidFill>
                <a:srgbClr val="002060"/>
              </a:solidFill>
            </a:endParaRPr>
          </a:p>
          <a:p>
            <a:pPr algn="just"/>
            <a:r>
              <a:rPr lang="en-US" sz="3200" b="1" dirty="0">
                <a:solidFill>
                  <a:srgbClr val="002060"/>
                </a:solidFill>
              </a:rPr>
              <a:t>Maintain body temperature as close to normal as possible.</a:t>
            </a:r>
          </a:p>
          <a:p>
            <a:endParaRPr lang="en-US" sz="3200" b="1" dirty="0">
              <a:solidFill>
                <a:srgbClr val="002060"/>
              </a:solidFill>
            </a:endParaRPr>
          </a:p>
          <a:p>
            <a:r>
              <a:rPr lang="en-US" sz="3200" b="1" dirty="0">
                <a:solidFill>
                  <a:srgbClr val="002060"/>
                </a:solidFill>
              </a:rPr>
              <a:t>Comfort and reassure the patient.</a:t>
            </a:r>
          </a:p>
          <a:p>
            <a:endParaRPr lang="en-US" sz="3200" b="1" dirty="0">
              <a:solidFill>
                <a:srgbClr val="002060"/>
              </a:solidFill>
            </a:endParaRPr>
          </a:p>
          <a:p>
            <a:pPr algn="just"/>
            <a:r>
              <a:rPr lang="en-US" sz="3200" b="1" dirty="0">
                <a:solidFill>
                  <a:srgbClr val="002060"/>
                </a:solidFill>
              </a:rPr>
              <a:t>Continue to monitor the patient’s vital signs.</a:t>
            </a:r>
          </a:p>
          <a:p>
            <a:endParaRPr lang="en-GB" b="1" dirty="0">
              <a:solidFill>
                <a:srgbClr val="002060"/>
              </a:solidFill>
            </a:endParaRPr>
          </a:p>
        </p:txBody>
      </p:sp>
    </p:spTree>
    <p:extLst>
      <p:ext uri="{BB962C8B-B14F-4D97-AF65-F5344CB8AC3E}">
        <p14:creationId xmlns:p14="http://schemas.microsoft.com/office/powerpoint/2010/main" val="3492978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3" y="125286"/>
            <a:ext cx="7888070" cy="1325563"/>
          </a:xfrm>
        </p:spPr>
        <p:txBody>
          <a:bodyPr>
            <a:noAutofit/>
          </a:bodyPr>
          <a:lstStyle/>
          <a:p>
            <a:pPr algn="ctr"/>
            <a:r>
              <a:rPr lang="en-US" sz="4000" b="1" u="sng" dirty="0">
                <a:solidFill>
                  <a:srgbClr val="FF0000"/>
                </a:solidFill>
                <a:latin typeface="+mn-lt"/>
              </a:rPr>
              <a:t>ANGINA PECTORIS</a:t>
            </a:r>
            <a:br>
              <a:rPr lang="en-US" sz="4000" b="1" u="sng" dirty="0">
                <a:solidFill>
                  <a:srgbClr val="FF0000"/>
                </a:solidFill>
                <a:latin typeface="+mn-lt"/>
              </a:rPr>
            </a:br>
            <a:r>
              <a:rPr lang="en-US" sz="4000" b="1" dirty="0">
                <a:solidFill>
                  <a:srgbClr val="FF0000"/>
                </a:solidFill>
                <a:latin typeface="+mn-lt"/>
              </a:rPr>
              <a:t>  </a:t>
            </a:r>
            <a:r>
              <a:rPr lang="en-US" sz="4000" b="1" u="sng" dirty="0">
                <a:solidFill>
                  <a:srgbClr val="FF0000"/>
                </a:solidFill>
                <a:latin typeface="+mn-lt"/>
              </a:rPr>
              <a:t>CHEST PAIN</a:t>
            </a:r>
            <a:endParaRPr lang="en-GB" sz="4000" u="sng" dirty="0">
              <a:solidFill>
                <a:srgbClr val="FF0000"/>
              </a:solidFill>
              <a:latin typeface="+mn-lt"/>
            </a:endParaRPr>
          </a:p>
        </p:txBody>
      </p:sp>
      <p:sp>
        <p:nvSpPr>
          <p:cNvPr id="3" name="Content Placeholder 2"/>
          <p:cNvSpPr>
            <a:spLocks noGrp="1"/>
          </p:cNvSpPr>
          <p:nvPr>
            <p:ph idx="1"/>
          </p:nvPr>
        </p:nvSpPr>
        <p:spPr>
          <a:xfrm>
            <a:off x="628763" y="1555805"/>
            <a:ext cx="8035552" cy="4680106"/>
          </a:xfrm>
        </p:spPr>
        <p:txBody>
          <a:bodyPr>
            <a:normAutofit fontScale="92500" lnSpcReduction="20000"/>
          </a:bodyPr>
          <a:lstStyle/>
          <a:p>
            <a:pPr>
              <a:lnSpc>
                <a:spcPct val="150000"/>
              </a:lnSpc>
            </a:pPr>
            <a:r>
              <a:rPr lang="en-US" sz="3500" b="1" dirty="0">
                <a:solidFill>
                  <a:srgbClr val="002060"/>
                </a:solidFill>
              </a:rPr>
              <a:t>This condition is the result of reduced oxygen supply to the heart muscle (myocardium).  It can be caused by diseased or narrowed arteries which reduce blood flow.  Angina is often brought on by exertion or stress, and rarely lasts longer than 3 to 5 minutes.</a:t>
            </a:r>
          </a:p>
          <a:p>
            <a:pPr>
              <a:lnSpc>
                <a:spcPct val="150000"/>
              </a:lnSpc>
            </a:pPr>
            <a:endParaRPr lang="en-GB" sz="3200" dirty="0"/>
          </a:p>
        </p:txBody>
      </p:sp>
    </p:spTree>
    <p:extLst>
      <p:ext uri="{BB962C8B-B14F-4D97-AF65-F5344CB8AC3E}">
        <p14:creationId xmlns:p14="http://schemas.microsoft.com/office/powerpoint/2010/main" val="2305033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31" y="179383"/>
            <a:ext cx="7888070" cy="1325563"/>
          </a:xfrm>
        </p:spPr>
        <p:txBody>
          <a:bodyPr>
            <a:normAutofit/>
          </a:bodyPr>
          <a:lstStyle/>
          <a:p>
            <a:pPr algn="ctr"/>
            <a:r>
              <a:rPr lang="en-US" sz="3600" b="1" u="sng" dirty="0">
                <a:solidFill>
                  <a:srgbClr val="FF0000"/>
                </a:solidFill>
                <a:latin typeface="+mn-lt"/>
              </a:rPr>
              <a:t>SIGNS AND SYMPTOMS OF ANGINA PECTORIS</a:t>
            </a:r>
            <a:endParaRPr lang="en-GB" sz="3600" dirty="0">
              <a:solidFill>
                <a:srgbClr val="FF0000"/>
              </a:solidFill>
              <a:latin typeface="+mn-lt"/>
            </a:endParaRPr>
          </a:p>
        </p:txBody>
      </p:sp>
      <p:sp>
        <p:nvSpPr>
          <p:cNvPr id="3" name="Content Placeholder 2"/>
          <p:cNvSpPr>
            <a:spLocks noGrp="1"/>
          </p:cNvSpPr>
          <p:nvPr>
            <p:ph idx="1"/>
          </p:nvPr>
        </p:nvSpPr>
        <p:spPr>
          <a:xfrm>
            <a:off x="628763" y="1510835"/>
            <a:ext cx="7888070" cy="4732338"/>
          </a:xfrm>
        </p:spPr>
        <p:txBody>
          <a:bodyPr>
            <a:normAutofit fontScale="85000" lnSpcReduction="20000"/>
          </a:bodyPr>
          <a:lstStyle/>
          <a:p>
            <a:pPr marL="271463" lvl="1" indent="-271463">
              <a:lnSpc>
                <a:spcPct val="80000"/>
              </a:lnSpc>
              <a:spcBef>
                <a:spcPts val="1413"/>
              </a:spcBef>
            </a:pPr>
            <a:r>
              <a:rPr lang="en-US" sz="3500" b="1" dirty="0">
                <a:solidFill>
                  <a:srgbClr val="002060"/>
                </a:solidFill>
                <a:latin typeface="+mn-lt"/>
              </a:rPr>
              <a:t>Chest pain.</a:t>
            </a:r>
          </a:p>
          <a:p>
            <a:pPr marL="271463" lvl="1" indent="-271463">
              <a:lnSpc>
                <a:spcPct val="70000"/>
              </a:lnSpc>
              <a:spcBef>
                <a:spcPct val="50000"/>
              </a:spcBef>
            </a:pPr>
            <a:r>
              <a:rPr lang="en-US" sz="3500" b="1" dirty="0">
                <a:solidFill>
                  <a:srgbClr val="002060"/>
                </a:solidFill>
                <a:latin typeface="+mn-lt"/>
              </a:rPr>
              <a:t>Shortness of breath.</a:t>
            </a:r>
          </a:p>
          <a:p>
            <a:pPr marL="271463" lvl="1" indent="-271463">
              <a:spcBef>
                <a:spcPct val="50000"/>
              </a:spcBef>
            </a:pPr>
            <a:r>
              <a:rPr lang="en-US" sz="3500" b="1" dirty="0">
                <a:solidFill>
                  <a:srgbClr val="002060"/>
                </a:solidFill>
                <a:latin typeface="+mn-lt"/>
              </a:rPr>
              <a:t>Profuse sweating.</a:t>
            </a:r>
          </a:p>
          <a:p>
            <a:pPr marL="271463" lvl="1" indent="-271463">
              <a:spcBef>
                <a:spcPct val="50000"/>
              </a:spcBef>
            </a:pPr>
            <a:r>
              <a:rPr lang="en-US" sz="3500" b="1" dirty="0">
                <a:solidFill>
                  <a:srgbClr val="002060"/>
                </a:solidFill>
                <a:latin typeface="+mn-lt"/>
              </a:rPr>
              <a:t>Light-headedness.</a:t>
            </a:r>
          </a:p>
          <a:p>
            <a:pPr marL="271463" lvl="1" indent="-271463">
              <a:spcBef>
                <a:spcPct val="50000"/>
              </a:spcBef>
            </a:pPr>
            <a:r>
              <a:rPr lang="en-US" sz="3500" b="1" dirty="0">
                <a:solidFill>
                  <a:srgbClr val="002060"/>
                </a:solidFill>
                <a:latin typeface="+mn-lt"/>
              </a:rPr>
              <a:t>Palpitations (sensation of </a:t>
            </a:r>
          </a:p>
          <a:p>
            <a:pPr marL="271463" lvl="1" indent="-271463">
              <a:spcBef>
                <a:spcPct val="50000"/>
              </a:spcBef>
              <a:buNone/>
            </a:pPr>
            <a:r>
              <a:rPr lang="en-US" sz="3500" b="1" dirty="0">
                <a:solidFill>
                  <a:srgbClr val="002060"/>
                </a:solidFill>
              </a:rPr>
              <a:t>    </a:t>
            </a:r>
            <a:r>
              <a:rPr lang="en-US" sz="3500" b="1" dirty="0">
                <a:solidFill>
                  <a:srgbClr val="002060"/>
                </a:solidFill>
                <a:latin typeface="+mn-lt"/>
              </a:rPr>
              <a:t>throbbing or fluttering of </a:t>
            </a:r>
          </a:p>
          <a:p>
            <a:pPr marL="271463" lvl="1" indent="-271463">
              <a:spcBef>
                <a:spcPct val="50000"/>
              </a:spcBef>
              <a:buNone/>
            </a:pPr>
            <a:r>
              <a:rPr lang="en-US" sz="3500" b="1" dirty="0">
                <a:solidFill>
                  <a:srgbClr val="002060"/>
                </a:solidFill>
              </a:rPr>
              <a:t>    </a:t>
            </a:r>
            <a:r>
              <a:rPr lang="en-US" sz="3500" b="1" dirty="0">
                <a:solidFill>
                  <a:srgbClr val="002060"/>
                </a:solidFill>
                <a:latin typeface="+mn-lt"/>
              </a:rPr>
              <a:t>the heart).</a:t>
            </a:r>
          </a:p>
          <a:p>
            <a:pPr>
              <a:spcBef>
                <a:spcPct val="50000"/>
              </a:spcBef>
            </a:pPr>
            <a:r>
              <a:rPr lang="en-US" sz="3500" b="1" dirty="0">
                <a:solidFill>
                  <a:srgbClr val="002060"/>
                </a:solidFill>
                <a:latin typeface="+mn-lt"/>
              </a:rPr>
              <a:t>Pale, cool, moist skin.</a:t>
            </a:r>
          </a:p>
          <a:p>
            <a:pPr>
              <a:spcBef>
                <a:spcPct val="50000"/>
              </a:spcBef>
            </a:pPr>
            <a:r>
              <a:rPr lang="en-US" sz="3500" b="1" dirty="0">
                <a:solidFill>
                  <a:srgbClr val="002060"/>
                </a:solidFill>
                <a:latin typeface="+mn-lt"/>
              </a:rPr>
              <a:t>Nausea, vomiting.</a:t>
            </a:r>
          </a:p>
          <a:p>
            <a:endParaRPr lang="en-GB" dirty="0"/>
          </a:p>
        </p:txBody>
      </p:sp>
      <p:pic>
        <p:nvPicPr>
          <p:cNvPr id="4" name="Picture 2" descr="C:\Documents and Settings\jp\Desktop\s-15 &amp; 16\DSC00003.JPG"/>
          <p:cNvPicPr>
            <a:picLocks noChangeAspect="1" noChangeArrowheads="1"/>
          </p:cNvPicPr>
          <p:nvPr/>
        </p:nvPicPr>
        <p:blipFill>
          <a:blip r:embed="rId2">
            <a:lum bright="18000" contrast="24000"/>
            <a:extLst>
              <a:ext uri="{28A0092B-C50C-407E-A947-70E740481C1C}">
                <a14:useLocalDpi xmlns:a14="http://schemas.microsoft.com/office/drawing/2010/main" val="0"/>
              </a:ext>
            </a:extLst>
          </a:blip>
          <a:srcRect/>
          <a:stretch>
            <a:fillRect/>
          </a:stretch>
        </p:blipFill>
        <p:spPr bwMode="auto">
          <a:xfrm>
            <a:off x="5408758" y="1690692"/>
            <a:ext cx="3372436"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6947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2" y="514352"/>
            <a:ext cx="8110503" cy="5662613"/>
          </a:xfrm>
        </p:spPr>
        <p:txBody>
          <a:bodyPr>
            <a:normAutofit fontScale="92500" lnSpcReduction="10000"/>
          </a:bodyPr>
          <a:lstStyle/>
          <a:p>
            <a:pPr>
              <a:lnSpc>
                <a:spcPct val="150000"/>
              </a:lnSpc>
            </a:pPr>
            <a:r>
              <a:rPr lang="en-US" sz="3800" b="1" dirty="0">
                <a:solidFill>
                  <a:srgbClr val="002060"/>
                </a:solidFill>
              </a:rPr>
              <a:t>It is impossible to distinguish between angina and the pain of a heart attack. Though it does not cause permanent damage to the heart, angina can eventually lead to a heart attack</a:t>
            </a:r>
            <a:r>
              <a:rPr lang="en-US" sz="3300" dirty="0"/>
              <a:t>.</a:t>
            </a:r>
          </a:p>
          <a:p>
            <a:pPr marL="0" indent="0">
              <a:buNone/>
            </a:pPr>
            <a:r>
              <a:rPr lang="en-US" sz="3000" b="1" u="sng" dirty="0">
                <a:solidFill>
                  <a:srgbClr val="FF0000"/>
                </a:solidFill>
              </a:rPr>
              <a:t>PRE-HOSPITAL TREATMENT FOR ANGINA PECTORIS</a:t>
            </a:r>
          </a:p>
          <a:p>
            <a:endParaRPr lang="en-US" sz="1600" b="1" dirty="0">
              <a:solidFill>
                <a:srgbClr val="002060"/>
              </a:solidFill>
            </a:endParaRPr>
          </a:p>
          <a:p>
            <a:pPr algn="just"/>
            <a:r>
              <a:rPr lang="en-US" sz="3800" b="1" dirty="0">
                <a:solidFill>
                  <a:srgbClr val="002060"/>
                </a:solidFill>
              </a:rPr>
              <a:t>Pre-hospital treatment is the same as for myocardial infarction.</a:t>
            </a:r>
          </a:p>
          <a:p>
            <a:pPr>
              <a:lnSpc>
                <a:spcPct val="150000"/>
              </a:lnSpc>
            </a:pPr>
            <a:endParaRPr lang="en-US" sz="3200" dirty="0"/>
          </a:p>
          <a:p>
            <a:pPr>
              <a:lnSpc>
                <a:spcPct val="150000"/>
              </a:lnSpc>
            </a:pPr>
            <a:endParaRPr lang="en-GB" sz="3200" dirty="0"/>
          </a:p>
        </p:txBody>
      </p:sp>
    </p:spTree>
    <p:extLst>
      <p:ext uri="{BB962C8B-B14F-4D97-AF65-F5344CB8AC3E}">
        <p14:creationId xmlns:p14="http://schemas.microsoft.com/office/powerpoint/2010/main" val="2737547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3" y="265113"/>
            <a:ext cx="7888070" cy="1325563"/>
          </a:xfrm>
        </p:spPr>
        <p:txBody>
          <a:bodyPr>
            <a:normAutofit/>
          </a:bodyPr>
          <a:lstStyle/>
          <a:p>
            <a:pPr algn="ctr"/>
            <a:r>
              <a:rPr lang="en-US" sz="3600" b="1" u="sng" dirty="0">
                <a:solidFill>
                  <a:srgbClr val="FF0000"/>
                </a:solidFill>
                <a:latin typeface="+mn-lt"/>
              </a:rPr>
              <a:t>CONGESTIVE HEART FAILURE</a:t>
            </a:r>
            <a:endParaRPr lang="en-GB" sz="3600" u="sng" dirty="0">
              <a:solidFill>
                <a:srgbClr val="FF0000"/>
              </a:solidFill>
              <a:latin typeface="+mn-lt"/>
            </a:endParaRPr>
          </a:p>
        </p:txBody>
      </p:sp>
      <p:sp>
        <p:nvSpPr>
          <p:cNvPr id="3" name="Content Placeholder 2"/>
          <p:cNvSpPr>
            <a:spLocks noGrp="1"/>
          </p:cNvSpPr>
          <p:nvPr>
            <p:ph idx="1"/>
          </p:nvPr>
        </p:nvSpPr>
        <p:spPr>
          <a:xfrm>
            <a:off x="628763" y="1525825"/>
            <a:ext cx="7888070" cy="5009886"/>
          </a:xfrm>
        </p:spPr>
        <p:txBody>
          <a:bodyPr>
            <a:normAutofit lnSpcReduction="10000"/>
          </a:bodyPr>
          <a:lstStyle/>
          <a:p>
            <a:pPr algn="just">
              <a:lnSpc>
                <a:spcPct val="100000"/>
              </a:lnSpc>
            </a:pPr>
            <a:r>
              <a:rPr lang="en-US" sz="3200" b="1" dirty="0">
                <a:solidFill>
                  <a:srgbClr val="002060"/>
                </a:solidFill>
              </a:rPr>
              <a:t>A condition of excessive fluid build-up in the lungs and/or other organs due to inadequate pumping of the heart.</a:t>
            </a:r>
          </a:p>
          <a:p>
            <a:pPr algn="just">
              <a:lnSpc>
                <a:spcPct val="100000"/>
              </a:lnSpc>
            </a:pPr>
            <a:r>
              <a:rPr lang="en-US" sz="3200" b="1" dirty="0">
                <a:solidFill>
                  <a:srgbClr val="002060"/>
                </a:solidFill>
              </a:rPr>
              <a:t>This condition is called “congestive” because the fluids congest, the organs.  Congestive heart failure is often a complication of myocardial infarction,  and can also be brought on by diseased heart valves, hypertension and pulmonary diseases such as emphysema.</a:t>
            </a:r>
          </a:p>
          <a:p>
            <a:pPr>
              <a:lnSpc>
                <a:spcPct val="100000"/>
              </a:lnSpc>
            </a:pPr>
            <a:endParaRPr lang="en-US" sz="3200" dirty="0"/>
          </a:p>
          <a:p>
            <a:endParaRPr lang="en-GB" dirty="0"/>
          </a:p>
        </p:txBody>
      </p:sp>
    </p:spTree>
    <p:extLst>
      <p:ext uri="{BB962C8B-B14F-4D97-AF65-F5344CB8AC3E}">
        <p14:creationId xmlns:p14="http://schemas.microsoft.com/office/powerpoint/2010/main" val="3396866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3" y="136522"/>
            <a:ext cx="7888070" cy="1325563"/>
          </a:xfrm>
        </p:spPr>
        <p:txBody>
          <a:bodyPr>
            <a:normAutofit/>
          </a:bodyPr>
          <a:lstStyle/>
          <a:p>
            <a:pPr algn="ctr"/>
            <a:r>
              <a:rPr lang="en-US" sz="4000" b="1" u="sng" dirty="0">
                <a:solidFill>
                  <a:srgbClr val="FF0000"/>
                </a:solidFill>
                <a:latin typeface="+mn-lt"/>
              </a:rPr>
              <a:t>SIGNS AND SYMPTOMS OF CONGESTIVE HEART FAILURE</a:t>
            </a:r>
            <a:endParaRPr lang="en-GB" sz="4000" u="sng" dirty="0">
              <a:solidFill>
                <a:srgbClr val="FF0000"/>
              </a:solidFill>
              <a:latin typeface="+mn-lt"/>
            </a:endParaRPr>
          </a:p>
        </p:txBody>
      </p:sp>
      <p:sp>
        <p:nvSpPr>
          <p:cNvPr id="3" name="Content Placeholder 2"/>
          <p:cNvSpPr>
            <a:spLocks noGrp="1"/>
          </p:cNvSpPr>
          <p:nvPr>
            <p:ph idx="1"/>
          </p:nvPr>
        </p:nvSpPr>
        <p:spPr/>
        <p:txBody>
          <a:bodyPr>
            <a:normAutofit fontScale="92500" lnSpcReduction="10000"/>
          </a:bodyPr>
          <a:lstStyle/>
          <a:p>
            <a:r>
              <a:rPr lang="en-US" sz="3500" b="1" dirty="0">
                <a:solidFill>
                  <a:srgbClr val="002060"/>
                </a:solidFill>
              </a:rPr>
              <a:t>Shortness of breath,  worse by lying flat.</a:t>
            </a:r>
          </a:p>
          <a:p>
            <a:r>
              <a:rPr lang="en-US" sz="3500" b="1" dirty="0">
                <a:solidFill>
                  <a:srgbClr val="002060"/>
                </a:solidFill>
              </a:rPr>
              <a:t>Rapid heart rate.</a:t>
            </a:r>
          </a:p>
          <a:p>
            <a:r>
              <a:rPr lang="en-US" sz="3500" b="1" dirty="0">
                <a:solidFill>
                  <a:srgbClr val="002060"/>
                </a:solidFill>
              </a:rPr>
              <a:t>Anxiety.</a:t>
            </a:r>
          </a:p>
          <a:p>
            <a:r>
              <a:rPr lang="en-US" sz="3500" b="1" dirty="0">
                <a:solidFill>
                  <a:srgbClr val="002060"/>
                </a:solidFill>
              </a:rPr>
              <a:t>Increased respiratory rate.</a:t>
            </a:r>
          </a:p>
          <a:p>
            <a:r>
              <a:rPr lang="en-US" sz="3500" b="1" dirty="0">
                <a:solidFill>
                  <a:srgbClr val="002060"/>
                </a:solidFill>
              </a:rPr>
              <a:t>Normal to high blood pressure.</a:t>
            </a:r>
          </a:p>
          <a:p>
            <a:r>
              <a:rPr lang="en-US" sz="3500" b="1" dirty="0">
                <a:solidFill>
                  <a:srgbClr val="002060"/>
                </a:solidFill>
              </a:rPr>
              <a:t>Jugular vein distension.</a:t>
            </a:r>
          </a:p>
          <a:p>
            <a:r>
              <a:rPr lang="en-US" sz="3500" b="1" dirty="0">
                <a:solidFill>
                  <a:srgbClr val="002060"/>
                </a:solidFill>
              </a:rPr>
              <a:t>Swollen ankles.</a:t>
            </a:r>
          </a:p>
          <a:p>
            <a:r>
              <a:rPr lang="en-US" sz="3500" b="1" dirty="0">
                <a:solidFill>
                  <a:srgbClr val="002060"/>
                </a:solidFill>
              </a:rPr>
              <a:t>Cyanosis.</a:t>
            </a:r>
          </a:p>
          <a:p>
            <a:endParaRPr lang="en-GB" dirty="0"/>
          </a:p>
        </p:txBody>
      </p:sp>
    </p:spTree>
    <p:extLst>
      <p:ext uri="{BB962C8B-B14F-4D97-AF65-F5344CB8AC3E}">
        <p14:creationId xmlns:p14="http://schemas.microsoft.com/office/powerpoint/2010/main" val="2108907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3" y="2536620"/>
            <a:ext cx="7888070" cy="2188563"/>
          </a:xfrm>
        </p:spPr>
        <p:txBody>
          <a:bodyPr>
            <a:normAutofit fontScale="47500" lnSpcReduction="20000"/>
          </a:bodyPr>
          <a:lstStyle/>
          <a:p>
            <a:pPr algn="just">
              <a:lnSpc>
                <a:spcPct val="120000"/>
              </a:lnSpc>
            </a:pPr>
            <a:endParaRPr lang="en-US" sz="3200" dirty="0"/>
          </a:p>
          <a:p>
            <a:pPr algn="just">
              <a:lnSpc>
                <a:spcPct val="120000"/>
              </a:lnSpc>
              <a:buNone/>
            </a:pPr>
            <a:r>
              <a:rPr lang="en-US" sz="5800" dirty="0"/>
              <a:t>5</a:t>
            </a:r>
            <a:r>
              <a:rPr lang="en-US" sz="5800" dirty="0">
                <a:solidFill>
                  <a:srgbClr val="002060"/>
                </a:solidFill>
              </a:rPr>
              <a:t>.  </a:t>
            </a:r>
            <a:r>
              <a:rPr lang="en-US" sz="6700" b="1" dirty="0">
                <a:solidFill>
                  <a:srgbClr val="002060"/>
                </a:solidFill>
              </a:rPr>
              <a:t>Define hypertension, list five signs and       </a:t>
            </a:r>
          </a:p>
          <a:p>
            <a:pPr algn="just">
              <a:lnSpc>
                <a:spcPct val="120000"/>
              </a:lnSpc>
              <a:buNone/>
            </a:pPr>
            <a:r>
              <a:rPr lang="en-US" sz="6700" b="1" dirty="0">
                <a:solidFill>
                  <a:srgbClr val="002060"/>
                </a:solidFill>
              </a:rPr>
              <a:t>     symptoms and five steps for pre-hospital     </a:t>
            </a:r>
          </a:p>
          <a:p>
            <a:pPr algn="just">
              <a:lnSpc>
                <a:spcPct val="120000"/>
              </a:lnSpc>
              <a:buNone/>
            </a:pPr>
            <a:r>
              <a:rPr lang="en-US" sz="6700" b="1" dirty="0">
                <a:solidFill>
                  <a:srgbClr val="002060"/>
                </a:solidFill>
              </a:rPr>
              <a:t>     treatment</a:t>
            </a:r>
            <a:r>
              <a:rPr lang="en-US" sz="5800" dirty="0">
                <a:solidFill>
                  <a:srgbClr val="002060"/>
                </a:solidFill>
              </a:rPr>
              <a:t>.</a:t>
            </a:r>
          </a:p>
        </p:txBody>
      </p:sp>
      <p:sp>
        <p:nvSpPr>
          <p:cNvPr id="4" name="TextBox 3"/>
          <p:cNvSpPr txBox="1"/>
          <p:nvPr/>
        </p:nvSpPr>
        <p:spPr>
          <a:xfrm>
            <a:off x="571571" y="1198722"/>
            <a:ext cx="8603061" cy="1569660"/>
          </a:xfrm>
          <a:prstGeom prst="rect">
            <a:avLst/>
          </a:prstGeom>
          <a:noFill/>
        </p:spPr>
        <p:txBody>
          <a:bodyPr wrap="none" rtlCol="0">
            <a:spAutoFit/>
          </a:bodyPr>
          <a:lstStyle/>
          <a:p>
            <a:pPr marL="514350" indent="-514350">
              <a:buFontTx/>
              <a:buAutoNum type="arabicPeriod" startAt="4"/>
            </a:pPr>
            <a:r>
              <a:rPr lang="en-US" sz="3200" b="1" dirty="0">
                <a:solidFill>
                  <a:srgbClr val="002060"/>
                </a:solidFill>
              </a:rPr>
              <a:t>Define congestive heart failure, list eight signs </a:t>
            </a:r>
          </a:p>
          <a:p>
            <a:pPr marL="514350" indent="-514350"/>
            <a:r>
              <a:rPr lang="en-US" sz="3200" b="1" dirty="0">
                <a:solidFill>
                  <a:srgbClr val="002060"/>
                </a:solidFill>
              </a:rPr>
              <a:t>      and symptoms, and four steps for pre-hospital</a:t>
            </a:r>
          </a:p>
          <a:p>
            <a:pPr marL="514350" indent="-514350"/>
            <a:r>
              <a:rPr lang="en-US" sz="3200" b="1" dirty="0">
                <a:solidFill>
                  <a:srgbClr val="002060"/>
                </a:solidFill>
              </a:rPr>
              <a:t>      treatment.</a:t>
            </a:r>
          </a:p>
        </p:txBody>
      </p:sp>
      <p:sp>
        <p:nvSpPr>
          <p:cNvPr id="6" name="Content Placeholder 2"/>
          <p:cNvSpPr txBox="1">
            <a:spLocks/>
          </p:cNvSpPr>
          <p:nvPr/>
        </p:nvSpPr>
        <p:spPr>
          <a:xfrm>
            <a:off x="598779" y="4817817"/>
            <a:ext cx="7888070" cy="1107618"/>
          </a:xfrm>
          <a:prstGeom prst="rect">
            <a:avLst/>
          </a:prstGeom>
        </p:spPr>
        <p:txBody>
          <a:bodyPr vert="horz" lIns="91440" tIns="45720" rIns="91440" bIns="45720" rtlCol="0">
            <a:normAutofit lnSpcReduction="10000"/>
          </a:body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3200" b="1" dirty="0"/>
              <a:t>6.</a:t>
            </a:r>
            <a:r>
              <a:rPr kumimoji="0" lang="en-US" sz="3200" b="1" i="0" u="none" strike="noStrike" kern="1200" cap="none" spc="0" normalizeH="0" baseline="0" noProof="0" dirty="0">
                <a:ln>
                  <a:noFill/>
                </a:ln>
                <a:effectLst/>
                <a:uLnTx/>
                <a:uFillTx/>
                <a:latin typeface="+mn-lt"/>
                <a:ea typeface="+mn-ea"/>
                <a:cs typeface="+mn-cs"/>
              </a:rPr>
              <a:t>.  </a:t>
            </a:r>
            <a:r>
              <a:rPr kumimoji="0" lang="en-US" sz="3200" b="1" i="0" u="none" strike="noStrike" kern="1200" cap="none" spc="0" normalizeH="0" baseline="0" noProof="0" dirty="0">
                <a:ln>
                  <a:noFill/>
                </a:ln>
                <a:solidFill>
                  <a:srgbClr val="002060"/>
                </a:solidFill>
                <a:effectLst/>
                <a:uLnTx/>
                <a:uFillTx/>
                <a:latin typeface="+mn-lt"/>
                <a:ea typeface="+mn-ea"/>
                <a:cs typeface="Times New Roman" pitchFamily="18" charset="0"/>
              </a:rPr>
              <a:t>List nine signs and symptoms for a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2060"/>
                </a:solidFill>
                <a:effectLst/>
                <a:uLnTx/>
                <a:uFillTx/>
                <a:latin typeface="+mn-lt"/>
                <a:ea typeface="+mn-ea"/>
                <a:cs typeface="Times New Roman" pitchFamily="18" charset="0"/>
              </a:rPr>
              <a:t>      cerebral-vascular accident (CVA).</a:t>
            </a:r>
          </a:p>
        </p:txBody>
      </p:sp>
    </p:spTree>
    <p:extLst>
      <p:ext uri="{BB962C8B-B14F-4D97-AF65-F5344CB8AC3E}">
        <p14:creationId xmlns:p14="http://schemas.microsoft.com/office/powerpoint/2010/main" val="114114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3" y="2125669"/>
            <a:ext cx="7888070" cy="4351338"/>
          </a:xfrm>
        </p:spPr>
        <p:txBody>
          <a:bodyPr>
            <a:normAutofit/>
          </a:bodyPr>
          <a:lstStyle/>
          <a:p>
            <a:pPr marL="0" indent="0" algn="ctr">
              <a:lnSpc>
                <a:spcPct val="150000"/>
              </a:lnSpc>
              <a:buNone/>
            </a:pPr>
            <a:r>
              <a:rPr lang="en-US" sz="3600" b="1" dirty="0">
                <a:solidFill>
                  <a:srgbClr val="C00000"/>
                </a:solidFill>
              </a:rPr>
              <a:t>The patient with congestive heart failure may not always experience chest pain.</a:t>
            </a:r>
          </a:p>
          <a:p>
            <a:pPr marL="0" indent="0" algn="ctr">
              <a:lnSpc>
                <a:spcPct val="150000"/>
              </a:lnSpc>
              <a:buNone/>
            </a:pPr>
            <a:endParaRPr lang="en-GB" sz="3600" b="1" dirty="0">
              <a:solidFill>
                <a:srgbClr val="C00000"/>
              </a:solidFill>
            </a:endParaRPr>
          </a:p>
        </p:txBody>
      </p:sp>
    </p:spTree>
    <p:extLst>
      <p:ext uri="{BB962C8B-B14F-4D97-AF65-F5344CB8AC3E}">
        <p14:creationId xmlns:p14="http://schemas.microsoft.com/office/powerpoint/2010/main" val="2907481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3" y="0"/>
            <a:ext cx="7888070" cy="959370"/>
          </a:xfrm>
        </p:spPr>
        <p:txBody>
          <a:bodyPr>
            <a:noAutofit/>
          </a:bodyPr>
          <a:lstStyle/>
          <a:p>
            <a:pPr algn="ctr"/>
            <a:r>
              <a:rPr lang="en-US" sz="3600" b="1" u="sng" dirty="0">
                <a:solidFill>
                  <a:srgbClr val="FF0000"/>
                </a:solidFill>
                <a:latin typeface="+mn-lt"/>
              </a:rPr>
              <a:t>PRE-HOSPITAL TREATMENT FOR CONGESTIVE HEART FAILURE</a:t>
            </a:r>
            <a:endParaRPr lang="en-GB" sz="3600" u="sng" dirty="0">
              <a:solidFill>
                <a:srgbClr val="FF0000"/>
              </a:solidFill>
              <a:latin typeface="+mn-lt"/>
            </a:endParaRPr>
          </a:p>
        </p:txBody>
      </p:sp>
      <p:sp>
        <p:nvSpPr>
          <p:cNvPr id="3" name="Content Placeholder 2"/>
          <p:cNvSpPr>
            <a:spLocks noGrp="1"/>
          </p:cNvSpPr>
          <p:nvPr>
            <p:ph idx="1"/>
          </p:nvPr>
        </p:nvSpPr>
        <p:spPr>
          <a:xfrm>
            <a:off x="628763" y="1169229"/>
            <a:ext cx="8215434" cy="5726242"/>
          </a:xfrm>
        </p:spPr>
        <p:txBody>
          <a:bodyPr>
            <a:normAutofit fontScale="55000" lnSpcReduction="20000"/>
          </a:bodyPr>
          <a:lstStyle/>
          <a:p>
            <a:pPr marL="0" indent="0">
              <a:buNone/>
            </a:pPr>
            <a:r>
              <a:rPr lang="en-US" sz="5800" b="1" dirty="0">
                <a:solidFill>
                  <a:srgbClr val="002060"/>
                </a:solidFill>
              </a:rPr>
              <a:t>Use universal precautions and secure the scene.</a:t>
            </a:r>
          </a:p>
          <a:p>
            <a:pPr algn="just">
              <a:lnSpc>
                <a:spcPct val="110000"/>
              </a:lnSpc>
            </a:pPr>
            <a:r>
              <a:rPr lang="en-US" sz="5800" b="1" dirty="0">
                <a:solidFill>
                  <a:srgbClr val="002060"/>
                </a:solidFill>
              </a:rPr>
              <a:t>Maintain open airway and monitor breathing.  Provide artificial ventilation if needed.</a:t>
            </a:r>
          </a:p>
          <a:p>
            <a:pPr algn="just">
              <a:lnSpc>
                <a:spcPct val="110000"/>
              </a:lnSpc>
            </a:pPr>
            <a:r>
              <a:rPr lang="en-US" sz="6700" b="1" dirty="0">
                <a:solidFill>
                  <a:srgbClr val="002060"/>
                </a:solidFill>
              </a:rPr>
              <a:t>Place the responsive patient in a comfortable position, usually sitting upright.</a:t>
            </a:r>
          </a:p>
          <a:p>
            <a:pPr>
              <a:lnSpc>
                <a:spcPct val="110000"/>
              </a:lnSpc>
            </a:pPr>
            <a:r>
              <a:rPr lang="en-US" sz="6500" b="1" dirty="0">
                <a:solidFill>
                  <a:srgbClr val="002060"/>
                </a:solidFill>
              </a:rPr>
              <a:t>Give oxygen if needed.</a:t>
            </a:r>
          </a:p>
          <a:p>
            <a:pPr algn="just"/>
            <a:r>
              <a:rPr lang="en-US" sz="6500" b="1" dirty="0">
                <a:solidFill>
                  <a:srgbClr val="002060"/>
                </a:solidFill>
              </a:rPr>
              <a:t>Continuously monitor the patient and provide emotional support.</a:t>
            </a:r>
          </a:p>
          <a:p>
            <a:pPr marL="0" indent="0" algn="ctr">
              <a:buNone/>
            </a:pPr>
            <a:endParaRPr lang="en-US" sz="1600" dirty="0"/>
          </a:p>
          <a:p>
            <a:pPr marL="0" indent="0" algn="ctr">
              <a:buNone/>
            </a:pPr>
            <a:r>
              <a:rPr lang="en-US" sz="6500" b="1" dirty="0">
                <a:solidFill>
                  <a:srgbClr val="002060"/>
                </a:solidFill>
              </a:rPr>
              <a:t>Transport the patient as soon as possible.</a:t>
            </a:r>
          </a:p>
          <a:p>
            <a:pPr>
              <a:lnSpc>
                <a:spcPct val="110000"/>
              </a:lnSpc>
            </a:pPr>
            <a:endParaRPr lang="en-US" sz="3200" dirty="0"/>
          </a:p>
          <a:p>
            <a:endParaRPr lang="en-GB" dirty="0"/>
          </a:p>
        </p:txBody>
      </p:sp>
    </p:spTree>
    <p:extLst>
      <p:ext uri="{BB962C8B-B14F-4D97-AF65-F5344CB8AC3E}">
        <p14:creationId xmlns:p14="http://schemas.microsoft.com/office/powerpoint/2010/main" val="4256086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0000"/>
                </a:solidFill>
                <a:latin typeface="+mn-lt"/>
              </a:rPr>
              <a:t>HYPERTENSION</a:t>
            </a:r>
            <a:endParaRPr lang="en-GB" u="sng" dirty="0">
              <a:solidFill>
                <a:srgbClr val="FF0000"/>
              </a:solidFill>
              <a:latin typeface="+mn-lt"/>
            </a:endParaRPr>
          </a:p>
        </p:txBody>
      </p:sp>
      <p:sp>
        <p:nvSpPr>
          <p:cNvPr id="3" name="Content Placeholder 2"/>
          <p:cNvSpPr>
            <a:spLocks noGrp="1"/>
          </p:cNvSpPr>
          <p:nvPr>
            <p:ph idx="1"/>
          </p:nvPr>
        </p:nvSpPr>
        <p:spPr>
          <a:xfrm>
            <a:off x="628763" y="2314575"/>
            <a:ext cx="7888070" cy="3862388"/>
          </a:xfrm>
        </p:spPr>
        <p:txBody>
          <a:bodyPr/>
          <a:lstStyle/>
          <a:p>
            <a:pPr algn="ctr">
              <a:defRPr/>
            </a:pPr>
            <a:endParaRPr lang="en-US" sz="1800" dirty="0">
              <a:solidFill>
                <a:srgbClr val="C00000"/>
              </a:solidFill>
              <a:latin typeface="Times New Roman" charset="0"/>
            </a:endParaRPr>
          </a:p>
          <a:p>
            <a:pPr marL="0" indent="0" algn="ctr">
              <a:buNone/>
              <a:defRPr/>
            </a:pPr>
            <a:r>
              <a:rPr lang="en-US" sz="3200" b="1" dirty="0">
                <a:solidFill>
                  <a:srgbClr val="002060"/>
                </a:solidFill>
              </a:rPr>
              <a:t>Blood pressure that remains consistently above the normal values.</a:t>
            </a:r>
          </a:p>
          <a:p>
            <a:endParaRPr lang="en-GB" dirty="0"/>
          </a:p>
        </p:txBody>
      </p:sp>
    </p:spTree>
    <p:extLst>
      <p:ext uri="{BB962C8B-B14F-4D97-AF65-F5344CB8AC3E}">
        <p14:creationId xmlns:p14="http://schemas.microsoft.com/office/powerpoint/2010/main" val="3648713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3" y="-63499"/>
            <a:ext cx="7888070" cy="1325563"/>
          </a:xfrm>
        </p:spPr>
        <p:txBody>
          <a:bodyPr/>
          <a:lstStyle/>
          <a:p>
            <a:pPr algn="ctr"/>
            <a:r>
              <a:rPr lang="en-US" b="1" u="sng" dirty="0">
                <a:solidFill>
                  <a:srgbClr val="FF0000"/>
                </a:solidFill>
                <a:latin typeface="+mn-lt"/>
              </a:rPr>
              <a:t>SIGNS AND SYMPTOMS OF HYPERTENSION</a:t>
            </a:r>
            <a:endParaRPr lang="en-GB" u="sng" dirty="0">
              <a:solidFill>
                <a:srgbClr val="FF0000"/>
              </a:solidFill>
              <a:latin typeface="+mn-lt"/>
            </a:endParaRPr>
          </a:p>
        </p:txBody>
      </p:sp>
      <p:sp>
        <p:nvSpPr>
          <p:cNvPr id="3" name="Content Placeholder 2"/>
          <p:cNvSpPr>
            <a:spLocks noGrp="1"/>
          </p:cNvSpPr>
          <p:nvPr>
            <p:ph idx="1"/>
          </p:nvPr>
        </p:nvSpPr>
        <p:spPr>
          <a:xfrm>
            <a:off x="628763" y="1196967"/>
            <a:ext cx="7888070" cy="5278783"/>
          </a:xfrm>
        </p:spPr>
        <p:txBody>
          <a:bodyPr>
            <a:noAutofit/>
          </a:bodyPr>
          <a:lstStyle/>
          <a:p>
            <a:pPr>
              <a:spcBef>
                <a:spcPct val="50000"/>
              </a:spcBef>
            </a:pPr>
            <a:r>
              <a:rPr lang="en-US" sz="3200" b="1" dirty="0">
                <a:solidFill>
                  <a:srgbClr val="002060"/>
                </a:solidFill>
              </a:rPr>
              <a:t>Headache.</a:t>
            </a:r>
          </a:p>
          <a:p>
            <a:pPr>
              <a:spcBef>
                <a:spcPct val="50000"/>
              </a:spcBef>
            </a:pPr>
            <a:r>
              <a:rPr lang="en-US" sz="3200" b="1" dirty="0">
                <a:solidFill>
                  <a:srgbClr val="002060"/>
                </a:solidFill>
              </a:rPr>
              <a:t>Feeling of sickness.</a:t>
            </a:r>
          </a:p>
          <a:p>
            <a:pPr>
              <a:spcBef>
                <a:spcPct val="50000"/>
              </a:spcBef>
            </a:pPr>
            <a:r>
              <a:rPr lang="en-US" sz="3200" b="1" dirty="0">
                <a:solidFill>
                  <a:srgbClr val="002060"/>
                </a:solidFill>
              </a:rPr>
              <a:t>Anxiety.</a:t>
            </a:r>
          </a:p>
          <a:p>
            <a:pPr>
              <a:spcBef>
                <a:spcPct val="50000"/>
              </a:spcBef>
            </a:pPr>
            <a:r>
              <a:rPr lang="en-US" sz="3200" b="1" dirty="0">
                <a:solidFill>
                  <a:srgbClr val="002060"/>
                </a:solidFill>
              </a:rPr>
              <a:t>Ringing in the ears.   </a:t>
            </a:r>
          </a:p>
          <a:p>
            <a:pPr>
              <a:spcBef>
                <a:spcPct val="50000"/>
              </a:spcBef>
            </a:pPr>
            <a:r>
              <a:rPr lang="en-US" sz="3200" b="1" dirty="0">
                <a:solidFill>
                  <a:srgbClr val="002060"/>
                </a:solidFill>
              </a:rPr>
              <a:t>Seeing stars.</a:t>
            </a:r>
          </a:p>
          <a:p>
            <a:pPr>
              <a:spcBef>
                <a:spcPct val="50000"/>
              </a:spcBef>
            </a:pPr>
            <a:r>
              <a:rPr lang="en-US" sz="3200" b="1" dirty="0">
                <a:solidFill>
                  <a:srgbClr val="002060"/>
                </a:solidFill>
              </a:rPr>
              <a:t>Nose bleed.</a:t>
            </a:r>
          </a:p>
          <a:p>
            <a:pPr>
              <a:spcBef>
                <a:spcPct val="50000"/>
              </a:spcBef>
            </a:pPr>
            <a:r>
              <a:rPr lang="en-US" sz="3200" b="1" dirty="0">
                <a:solidFill>
                  <a:srgbClr val="002060"/>
                </a:solidFill>
              </a:rPr>
              <a:t>Diastolic blood pressure above 90 mmHg.</a:t>
            </a:r>
          </a:p>
          <a:p>
            <a:r>
              <a:rPr lang="en-US" sz="3200" b="1" dirty="0">
                <a:solidFill>
                  <a:srgbClr val="002060"/>
                </a:solidFill>
              </a:rPr>
              <a:t>Tingling in the face of extremities.</a:t>
            </a:r>
          </a:p>
          <a:p>
            <a:endParaRPr lang="en-GB" sz="3200" dirty="0"/>
          </a:p>
        </p:txBody>
      </p:sp>
    </p:spTree>
    <p:extLst>
      <p:ext uri="{BB962C8B-B14F-4D97-AF65-F5344CB8AC3E}">
        <p14:creationId xmlns:p14="http://schemas.microsoft.com/office/powerpoint/2010/main" val="2640612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u="sng" dirty="0" smtClean="0">
                <a:solidFill>
                  <a:srgbClr val="FF0000"/>
                </a:solidFill>
                <a:latin typeface="+mn-lt"/>
              </a:rPr>
              <a:t>PHT FOR </a:t>
            </a:r>
            <a:r>
              <a:rPr lang="en-US" sz="4000" b="1" u="sng" dirty="0">
                <a:solidFill>
                  <a:srgbClr val="FF0000"/>
                </a:solidFill>
                <a:latin typeface="+mn-lt"/>
              </a:rPr>
              <a:t>HYPERTENSION</a:t>
            </a:r>
            <a:endParaRPr lang="en-GB" sz="4000" u="sng" dirty="0">
              <a:solidFill>
                <a:srgbClr val="FF0000"/>
              </a:solidFill>
              <a:latin typeface="+mn-lt"/>
            </a:endParaRPr>
          </a:p>
        </p:txBody>
      </p:sp>
      <p:sp>
        <p:nvSpPr>
          <p:cNvPr id="3" name="Content Placeholder 2"/>
          <p:cNvSpPr>
            <a:spLocks noGrp="1"/>
          </p:cNvSpPr>
          <p:nvPr>
            <p:ph idx="1"/>
          </p:nvPr>
        </p:nvSpPr>
        <p:spPr>
          <a:xfrm>
            <a:off x="628763" y="1825624"/>
            <a:ext cx="7888070" cy="4800027"/>
          </a:xfrm>
        </p:spPr>
        <p:txBody>
          <a:bodyPr>
            <a:noAutofit/>
          </a:bodyPr>
          <a:lstStyle/>
          <a:p>
            <a:pPr marL="0" indent="0">
              <a:buNone/>
            </a:pPr>
            <a:r>
              <a:rPr lang="en-US" sz="3200" b="1" dirty="0">
                <a:solidFill>
                  <a:srgbClr val="002060"/>
                </a:solidFill>
              </a:rPr>
              <a:t>Use universal precautions and secure the scene.</a:t>
            </a:r>
          </a:p>
          <a:p>
            <a:r>
              <a:rPr lang="en-US" sz="3200" b="1" dirty="0">
                <a:solidFill>
                  <a:srgbClr val="002060"/>
                </a:solidFill>
              </a:rPr>
              <a:t>Maintain open airway.</a:t>
            </a:r>
          </a:p>
          <a:p>
            <a:pPr algn="just"/>
            <a:r>
              <a:rPr lang="en-US" sz="3200" b="1" dirty="0">
                <a:solidFill>
                  <a:srgbClr val="002060"/>
                </a:solidFill>
              </a:rPr>
              <a:t>Place the responsive patient in a comfortable position, usually sitting upright.</a:t>
            </a:r>
          </a:p>
          <a:p>
            <a:r>
              <a:rPr lang="en-US" sz="3200" b="1" dirty="0">
                <a:solidFill>
                  <a:srgbClr val="002060"/>
                </a:solidFill>
              </a:rPr>
              <a:t>Provide emotional support.</a:t>
            </a:r>
          </a:p>
          <a:p>
            <a:r>
              <a:rPr lang="en-US" sz="3200" b="1" dirty="0">
                <a:solidFill>
                  <a:srgbClr val="002060"/>
                </a:solidFill>
              </a:rPr>
              <a:t>Control nosebleed, if applicable.</a:t>
            </a:r>
          </a:p>
          <a:p>
            <a:r>
              <a:rPr lang="en-US" sz="3200" b="1" dirty="0">
                <a:solidFill>
                  <a:srgbClr val="002060"/>
                </a:solidFill>
              </a:rPr>
              <a:t>Transport  the patient as soon as possible.</a:t>
            </a:r>
          </a:p>
          <a:p>
            <a:endParaRPr lang="en-GB" sz="3200" dirty="0"/>
          </a:p>
        </p:txBody>
      </p:sp>
    </p:spTree>
    <p:extLst>
      <p:ext uri="{BB962C8B-B14F-4D97-AF65-F5344CB8AC3E}">
        <p14:creationId xmlns:p14="http://schemas.microsoft.com/office/powerpoint/2010/main" val="1969563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50796"/>
            <a:ext cx="7888070" cy="1325563"/>
          </a:xfrm>
        </p:spPr>
        <p:txBody>
          <a:bodyPr>
            <a:normAutofit/>
          </a:bodyPr>
          <a:lstStyle/>
          <a:p>
            <a:pPr algn="ctr"/>
            <a:r>
              <a:rPr lang="en-US" sz="3600" b="1" u="sng" dirty="0">
                <a:solidFill>
                  <a:srgbClr val="FF0000"/>
                </a:solidFill>
                <a:latin typeface="+mn-lt"/>
              </a:rPr>
              <a:t>CEREBRAL VASCULAR ACCIDENT</a:t>
            </a:r>
            <a:endParaRPr lang="en-GB" sz="3600" dirty="0">
              <a:solidFill>
                <a:srgbClr val="FF0000"/>
              </a:solidFill>
              <a:latin typeface="+mn-lt"/>
            </a:endParaRPr>
          </a:p>
        </p:txBody>
      </p:sp>
      <p:sp>
        <p:nvSpPr>
          <p:cNvPr id="3" name="Content Placeholder 2"/>
          <p:cNvSpPr>
            <a:spLocks noGrp="1"/>
          </p:cNvSpPr>
          <p:nvPr>
            <p:ph idx="1"/>
          </p:nvPr>
        </p:nvSpPr>
        <p:spPr>
          <a:xfrm>
            <a:off x="628759" y="1271588"/>
            <a:ext cx="7888070" cy="4905375"/>
          </a:xfrm>
        </p:spPr>
        <p:txBody>
          <a:bodyPr/>
          <a:lstStyle/>
          <a:p>
            <a:pPr algn="ctr"/>
            <a:r>
              <a:rPr lang="en-US" sz="3200" b="1" dirty="0">
                <a:solidFill>
                  <a:srgbClr val="002060"/>
                </a:solidFill>
              </a:rPr>
              <a:t>A sudden loss of blood supply to the brain.</a:t>
            </a:r>
          </a:p>
          <a:p>
            <a:pPr algn="ctr"/>
            <a:r>
              <a:rPr lang="en-US" sz="3200" b="1" dirty="0">
                <a:solidFill>
                  <a:srgbClr val="002060"/>
                </a:solidFill>
              </a:rPr>
              <a:t>CVA, commonly known as a “stroke,” is also becoming known as “brain attack”.</a:t>
            </a:r>
          </a:p>
          <a:p>
            <a:endParaRPr lang="en-GB" dirty="0"/>
          </a:p>
        </p:txBody>
      </p:sp>
      <p:pic>
        <p:nvPicPr>
          <p:cNvPr id="4" name="Picture 1" descr="H&amp;NA55"/>
          <p:cNvPicPr>
            <a:picLocks noChangeAspect="1" noChangeArrowheads="1"/>
          </p:cNvPicPr>
          <p:nvPr/>
        </p:nvPicPr>
        <p:blipFill>
          <a:blip r:embed="rId2" cstate="print"/>
          <a:srcRect/>
          <a:stretch>
            <a:fillRect/>
          </a:stretch>
        </p:blipFill>
        <p:spPr bwMode="auto">
          <a:xfrm>
            <a:off x="3492708" y="3057525"/>
            <a:ext cx="2327999" cy="3424984"/>
          </a:xfrm>
          <a:prstGeom prst="rect">
            <a:avLst/>
          </a:prstGeom>
          <a:noFill/>
          <a:ln w="9525">
            <a:noFill/>
            <a:miter lim="800000"/>
            <a:headEnd/>
            <a:tailEnd/>
          </a:ln>
        </p:spPr>
      </p:pic>
    </p:spTree>
    <p:extLst>
      <p:ext uri="{BB962C8B-B14F-4D97-AF65-F5344CB8AC3E}">
        <p14:creationId xmlns:p14="http://schemas.microsoft.com/office/powerpoint/2010/main" val="2710340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0000"/>
                </a:solidFill>
                <a:latin typeface="+mn-lt"/>
              </a:rPr>
              <a:t>CEREBRAL THROMBOSIS</a:t>
            </a:r>
            <a:endParaRPr lang="en-GB" dirty="0">
              <a:solidFill>
                <a:srgbClr val="FF0000"/>
              </a:solidFill>
              <a:latin typeface="+mn-lt"/>
            </a:endParaRPr>
          </a:p>
        </p:txBody>
      </p:sp>
      <p:sp>
        <p:nvSpPr>
          <p:cNvPr id="3" name="Content Placeholder 2"/>
          <p:cNvSpPr>
            <a:spLocks noGrp="1"/>
          </p:cNvSpPr>
          <p:nvPr>
            <p:ph idx="1"/>
          </p:nvPr>
        </p:nvSpPr>
        <p:spPr/>
        <p:txBody>
          <a:bodyPr>
            <a:normAutofit/>
          </a:bodyPr>
          <a:lstStyle/>
          <a:p>
            <a:pPr marL="0" indent="0" algn="ctr">
              <a:lnSpc>
                <a:spcPct val="150000"/>
              </a:lnSpc>
              <a:buNone/>
            </a:pPr>
            <a:r>
              <a:rPr lang="en-US" sz="3200" b="1" dirty="0">
                <a:solidFill>
                  <a:srgbClr val="002060"/>
                </a:solidFill>
              </a:rPr>
              <a:t>The result of a clot obstructing a cerebral artery, preventing the flow of oxygenated blood to a portion of the brain.</a:t>
            </a:r>
          </a:p>
          <a:p>
            <a:pPr algn="ctr">
              <a:lnSpc>
                <a:spcPct val="150000"/>
              </a:lnSpc>
            </a:pPr>
            <a:endParaRPr lang="en-GB" sz="3200" dirty="0"/>
          </a:p>
        </p:txBody>
      </p:sp>
    </p:spTree>
    <p:extLst>
      <p:ext uri="{BB962C8B-B14F-4D97-AF65-F5344CB8AC3E}">
        <p14:creationId xmlns:p14="http://schemas.microsoft.com/office/powerpoint/2010/main" val="1491332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125286"/>
            <a:ext cx="7888070" cy="1325563"/>
          </a:xfrm>
        </p:spPr>
        <p:txBody>
          <a:bodyPr/>
          <a:lstStyle/>
          <a:p>
            <a:pPr algn="ctr"/>
            <a:r>
              <a:rPr lang="en-US" b="1" dirty="0">
                <a:solidFill>
                  <a:srgbClr val="FF0000"/>
                </a:solidFill>
                <a:latin typeface="+mn-lt"/>
              </a:rPr>
              <a:t> </a:t>
            </a:r>
            <a:r>
              <a:rPr lang="en-US" sz="4000" b="1" u="sng" dirty="0">
                <a:solidFill>
                  <a:srgbClr val="FF0000"/>
                </a:solidFill>
                <a:latin typeface="+mn-lt"/>
              </a:rPr>
              <a:t>CEREBRAL HEMORRHAGE</a:t>
            </a:r>
            <a:endParaRPr lang="en-GB" sz="4000" dirty="0">
              <a:solidFill>
                <a:srgbClr val="FF0000"/>
              </a:solidFill>
              <a:latin typeface="+mn-lt"/>
            </a:endParaRPr>
          </a:p>
        </p:txBody>
      </p:sp>
      <p:sp>
        <p:nvSpPr>
          <p:cNvPr id="3" name="Content Placeholder 2"/>
          <p:cNvSpPr>
            <a:spLocks noGrp="1"/>
          </p:cNvSpPr>
          <p:nvPr>
            <p:ph idx="1"/>
          </p:nvPr>
        </p:nvSpPr>
        <p:spPr>
          <a:xfrm>
            <a:off x="628759" y="1570795"/>
            <a:ext cx="7888070" cy="4770044"/>
          </a:xfrm>
        </p:spPr>
        <p:txBody>
          <a:bodyPr>
            <a:noAutofit/>
          </a:bodyPr>
          <a:lstStyle/>
          <a:p>
            <a:pPr marL="231775" indent="-231775" algn="just">
              <a:lnSpc>
                <a:spcPct val="150000"/>
              </a:lnSpc>
            </a:pPr>
            <a:r>
              <a:rPr lang="en-US" sz="3200" b="1" dirty="0">
                <a:solidFill>
                  <a:srgbClr val="002060"/>
                </a:solidFill>
              </a:rPr>
              <a:t>The result of a cerebral artery breaking, leaving an area of the brain without blood supply. </a:t>
            </a:r>
          </a:p>
          <a:p>
            <a:pPr marL="231775" indent="-231775" algn="just">
              <a:lnSpc>
                <a:spcPct val="150000"/>
              </a:lnSpc>
            </a:pPr>
            <a:r>
              <a:rPr lang="en-US" sz="3200" b="1" dirty="0">
                <a:solidFill>
                  <a:srgbClr val="002060"/>
                </a:solidFill>
              </a:rPr>
              <a:t>The blood that comes out of this artery creates intracranial pressure to the brain and interferes in the brain’s functions.</a:t>
            </a:r>
          </a:p>
          <a:p>
            <a:endParaRPr lang="en-GB" b="1" dirty="0">
              <a:solidFill>
                <a:srgbClr val="002060"/>
              </a:solidFill>
            </a:endParaRPr>
          </a:p>
        </p:txBody>
      </p:sp>
    </p:spTree>
    <p:extLst>
      <p:ext uri="{BB962C8B-B14F-4D97-AF65-F5344CB8AC3E}">
        <p14:creationId xmlns:p14="http://schemas.microsoft.com/office/powerpoint/2010/main" val="313664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38901"/>
            <a:ext cx="7888070" cy="1325563"/>
          </a:xfrm>
        </p:spPr>
        <p:txBody>
          <a:bodyPr>
            <a:normAutofit/>
          </a:bodyPr>
          <a:lstStyle/>
          <a:p>
            <a:pPr algn="ctr"/>
            <a:r>
              <a:rPr lang="en-US" sz="4000" b="1" u="sng" dirty="0">
                <a:solidFill>
                  <a:srgbClr val="FF0000"/>
                </a:solidFill>
                <a:latin typeface="+mn-lt"/>
              </a:rPr>
              <a:t>SIGNS AND SYMPTOMS</a:t>
            </a:r>
            <a:endParaRPr lang="en-GB" sz="4000" dirty="0">
              <a:solidFill>
                <a:srgbClr val="FF0000"/>
              </a:solidFill>
              <a:latin typeface="+mn-lt"/>
            </a:endParaRPr>
          </a:p>
        </p:txBody>
      </p:sp>
      <p:sp>
        <p:nvSpPr>
          <p:cNvPr id="3" name="Content Placeholder 2"/>
          <p:cNvSpPr>
            <a:spLocks noGrp="1"/>
          </p:cNvSpPr>
          <p:nvPr>
            <p:ph idx="1"/>
          </p:nvPr>
        </p:nvSpPr>
        <p:spPr>
          <a:xfrm>
            <a:off x="628759" y="1406983"/>
            <a:ext cx="7888070" cy="5757861"/>
          </a:xfrm>
        </p:spPr>
        <p:txBody>
          <a:bodyPr>
            <a:normAutofit/>
          </a:bodyPr>
          <a:lstStyle/>
          <a:p>
            <a:pPr algn="just">
              <a:lnSpc>
                <a:spcPct val="120000"/>
              </a:lnSpc>
            </a:pPr>
            <a:r>
              <a:rPr lang="en-US" sz="3200" b="1" dirty="0">
                <a:solidFill>
                  <a:srgbClr val="002060"/>
                </a:solidFill>
              </a:rPr>
              <a:t>Headache (may be the first and only symptom).</a:t>
            </a:r>
          </a:p>
          <a:p>
            <a:pPr algn="just">
              <a:lnSpc>
                <a:spcPct val="120000"/>
              </a:lnSpc>
            </a:pPr>
            <a:r>
              <a:rPr lang="en-US" sz="3200" b="1" dirty="0">
                <a:solidFill>
                  <a:srgbClr val="002060"/>
                </a:solidFill>
              </a:rPr>
              <a:t>Fainting.</a:t>
            </a:r>
          </a:p>
          <a:p>
            <a:pPr algn="just">
              <a:lnSpc>
                <a:spcPct val="120000"/>
              </a:lnSpc>
            </a:pPr>
            <a:r>
              <a:rPr lang="en-US" sz="3200" b="1" dirty="0">
                <a:solidFill>
                  <a:srgbClr val="002060"/>
                </a:solidFill>
              </a:rPr>
              <a:t>Altered mental status.</a:t>
            </a:r>
          </a:p>
          <a:p>
            <a:pPr algn="just">
              <a:lnSpc>
                <a:spcPct val="120000"/>
              </a:lnSpc>
            </a:pPr>
            <a:r>
              <a:rPr lang="en-US" sz="3200" b="1" dirty="0">
                <a:solidFill>
                  <a:srgbClr val="002060"/>
                </a:solidFill>
                <a:cs typeface="Times New Roman" pitchFamily="18" charset="0"/>
              </a:rPr>
              <a:t>Tingling or paralysis of the extremities or face.</a:t>
            </a:r>
          </a:p>
          <a:p>
            <a:pPr algn="just">
              <a:lnSpc>
                <a:spcPct val="120000"/>
              </a:lnSpc>
            </a:pPr>
            <a:r>
              <a:rPr lang="en-US" sz="3200" b="1" dirty="0">
                <a:solidFill>
                  <a:srgbClr val="002060"/>
                </a:solidFill>
              </a:rPr>
              <a:t>Difficulty in speaking.</a:t>
            </a:r>
          </a:p>
          <a:p>
            <a:endParaRPr lang="en-GB" dirty="0"/>
          </a:p>
        </p:txBody>
      </p:sp>
      <p:sp>
        <p:nvSpPr>
          <p:cNvPr id="4" name="TextBox 3"/>
          <p:cNvSpPr txBox="1"/>
          <p:nvPr/>
        </p:nvSpPr>
        <p:spPr>
          <a:xfrm>
            <a:off x="8134572" y="6400800"/>
            <a:ext cx="1011016" cy="369332"/>
          </a:xfrm>
          <a:prstGeom prst="rect">
            <a:avLst/>
          </a:prstGeom>
          <a:noFill/>
        </p:spPr>
        <p:txBody>
          <a:bodyPr wrap="square" rtlCol="0">
            <a:spAutoFit/>
          </a:bodyPr>
          <a:lstStyle/>
          <a:p>
            <a:r>
              <a:rPr lang="en-GB" dirty="0" err="1"/>
              <a:t>Cont</a:t>
            </a:r>
            <a:r>
              <a:rPr lang="en-GB" dirty="0"/>
              <a:t>…</a:t>
            </a:r>
          </a:p>
        </p:txBody>
      </p:sp>
    </p:spTree>
    <p:extLst>
      <p:ext uri="{BB962C8B-B14F-4D97-AF65-F5344CB8AC3E}">
        <p14:creationId xmlns:p14="http://schemas.microsoft.com/office/powerpoint/2010/main" val="3600521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428626"/>
            <a:ext cx="7888070" cy="6105531"/>
          </a:xfrm>
        </p:spPr>
        <p:txBody>
          <a:bodyPr>
            <a:normAutofit fontScale="92500" lnSpcReduction="20000"/>
          </a:bodyPr>
          <a:lstStyle/>
          <a:p>
            <a:pPr algn="just">
              <a:lnSpc>
                <a:spcPct val="120000"/>
              </a:lnSpc>
            </a:pPr>
            <a:r>
              <a:rPr lang="en-US" sz="3500" b="1" dirty="0">
                <a:solidFill>
                  <a:srgbClr val="002060"/>
                </a:solidFill>
              </a:rPr>
              <a:t>Blurred vision.</a:t>
            </a:r>
          </a:p>
          <a:p>
            <a:pPr algn="just">
              <a:lnSpc>
                <a:spcPct val="120000"/>
              </a:lnSpc>
            </a:pPr>
            <a:r>
              <a:rPr lang="en-US" sz="3500" b="1" dirty="0">
                <a:solidFill>
                  <a:srgbClr val="002060"/>
                </a:solidFill>
                <a:cs typeface="Times New Roman" pitchFamily="18" charset="0"/>
              </a:rPr>
              <a:t>Convulsions.</a:t>
            </a:r>
          </a:p>
          <a:p>
            <a:pPr>
              <a:lnSpc>
                <a:spcPct val="120000"/>
              </a:lnSpc>
            </a:pPr>
            <a:r>
              <a:rPr lang="en-US" sz="3500" b="1" dirty="0">
                <a:solidFill>
                  <a:srgbClr val="002060"/>
                </a:solidFill>
              </a:rPr>
              <a:t>Unequal pupils.</a:t>
            </a:r>
          </a:p>
          <a:p>
            <a:pPr>
              <a:lnSpc>
                <a:spcPct val="120000"/>
              </a:lnSpc>
            </a:pPr>
            <a:r>
              <a:rPr lang="en-US" sz="3500" b="1" dirty="0">
                <a:solidFill>
                  <a:srgbClr val="002060"/>
                </a:solidFill>
              </a:rPr>
              <a:t>Loss of bladder or bowel control.</a:t>
            </a:r>
          </a:p>
          <a:p>
            <a:pPr>
              <a:lnSpc>
                <a:spcPct val="120000"/>
              </a:lnSpc>
            </a:pPr>
            <a:r>
              <a:rPr lang="en-US" sz="3500" b="1" dirty="0">
                <a:solidFill>
                  <a:srgbClr val="002060"/>
                </a:solidFill>
              </a:rPr>
              <a:t>Hypertension (High B.P.).</a:t>
            </a:r>
          </a:p>
          <a:p>
            <a:pPr>
              <a:lnSpc>
                <a:spcPct val="110000"/>
              </a:lnSpc>
            </a:pPr>
            <a:r>
              <a:rPr lang="en-US" sz="3500" b="1" dirty="0">
                <a:solidFill>
                  <a:srgbClr val="002060"/>
                </a:solidFill>
              </a:rPr>
              <a:t>If any one of these signs or symptoms is present, assume that the patient is having or is about to have a  cerebral vascular accident.</a:t>
            </a:r>
          </a:p>
          <a:p>
            <a:endParaRPr lang="en-US" sz="3500" b="1" dirty="0">
              <a:solidFill>
                <a:srgbClr val="002060"/>
              </a:solidFill>
            </a:endParaRPr>
          </a:p>
          <a:p>
            <a:pPr marL="0" indent="0" algn="ctr">
              <a:buNone/>
            </a:pPr>
            <a:r>
              <a:rPr lang="en-US" sz="3500" b="1" dirty="0">
                <a:solidFill>
                  <a:srgbClr val="002060"/>
                </a:solidFill>
              </a:rPr>
              <a:t>The risk of having a CVA increases with age.</a:t>
            </a:r>
            <a:endParaRPr lang="en-US" sz="3500" b="1" u="sng" dirty="0">
              <a:solidFill>
                <a:srgbClr val="002060"/>
              </a:solidFill>
            </a:endParaRPr>
          </a:p>
          <a:p>
            <a:pPr marL="0" indent="0" algn="just">
              <a:lnSpc>
                <a:spcPct val="110000"/>
              </a:lnSpc>
              <a:buNone/>
            </a:pPr>
            <a:endParaRPr lang="en-US" sz="3200" dirty="0"/>
          </a:p>
          <a:p>
            <a:endParaRPr lang="en-GB" dirty="0"/>
          </a:p>
        </p:txBody>
      </p:sp>
    </p:spTree>
    <p:extLst>
      <p:ext uri="{BB962C8B-B14F-4D97-AF65-F5344CB8AC3E}">
        <p14:creationId xmlns:p14="http://schemas.microsoft.com/office/powerpoint/2010/main" val="3141501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82" y="2045027"/>
            <a:ext cx="7888070" cy="1229190"/>
          </a:xfrm>
        </p:spPr>
        <p:txBody>
          <a:bodyPr>
            <a:normAutofit lnSpcReduction="10000"/>
          </a:bodyPr>
          <a:lstStyle/>
          <a:p>
            <a:pPr marL="457200" lvl="1" indent="0" algn="just">
              <a:lnSpc>
                <a:spcPct val="115000"/>
              </a:lnSpc>
              <a:buNone/>
              <a:tabLst>
                <a:tab pos="457200" algn="l"/>
              </a:tabLst>
            </a:pPr>
            <a:r>
              <a:rPr lang="en-US" sz="3200" b="1" dirty="0">
                <a:solidFill>
                  <a:srgbClr val="002060"/>
                </a:solidFill>
                <a:latin typeface="Calibri" panose="020F0502020204030204" pitchFamily="34" charset="0"/>
                <a:ea typeface="Times New Roman" panose="02020603050405020304" pitchFamily="18" charset="0"/>
                <a:cs typeface="Mangal" panose="02040503050203030202" pitchFamily="18" charset="0"/>
              </a:rPr>
              <a:t>8. Describe anaphylactic shock and list the </a:t>
            </a:r>
            <a:r>
              <a:rPr lang="en-US" sz="3200" b="1" dirty="0" smtClean="0">
                <a:solidFill>
                  <a:srgbClr val="002060"/>
                </a:solidFill>
                <a:latin typeface="Calibri" panose="020F0502020204030204" pitchFamily="34" charset="0"/>
                <a:ea typeface="Times New Roman" panose="02020603050405020304" pitchFamily="18" charset="0"/>
                <a:cs typeface="Mangal" panose="02040503050203030202" pitchFamily="18" charset="0"/>
              </a:rPr>
              <a:t>     </a:t>
            </a:r>
          </a:p>
          <a:p>
            <a:pPr marL="457200" lvl="1" indent="0" algn="just">
              <a:lnSpc>
                <a:spcPct val="115000"/>
              </a:lnSpc>
              <a:buNone/>
              <a:tabLst>
                <a:tab pos="457200" algn="l"/>
              </a:tabLst>
            </a:pPr>
            <a:r>
              <a:rPr lang="en-US" sz="3200" b="1" dirty="0">
                <a:solidFill>
                  <a:srgbClr val="002060"/>
                </a:solidFill>
                <a:latin typeface="Calibri" panose="020F0502020204030204" pitchFamily="34" charset="0"/>
                <a:ea typeface="Times New Roman" panose="02020603050405020304" pitchFamily="18" charset="0"/>
                <a:cs typeface="Mangal" panose="02040503050203030202" pitchFamily="18" charset="0"/>
              </a:rPr>
              <a:t> </a:t>
            </a:r>
            <a:r>
              <a:rPr lang="en-US" sz="3200" b="1" dirty="0" smtClean="0">
                <a:solidFill>
                  <a:srgbClr val="002060"/>
                </a:solidFill>
                <a:latin typeface="Calibri" panose="020F0502020204030204" pitchFamily="34" charset="0"/>
                <a:ea typeface="Times New Roman" panose="02020603050405020304" pitchFamily="18" charset="0"/>
                <a:cs typeface="Mangal" panose="02040503050203030202" pitchFamily="18" charset="0"/>
              </a:rPr>
              <a:t>    causes </a:t>
            </a:r>
            <a:r>
              <a:rPr lang="en-US" sz="3200" b="1" dirty="0">
                <a:solidFill>
                  <a:srgbClr val="002060"/>
                </a:solidFill>
                <a:latin typeface="Calibri" panose="020F0502020204030204" pitchFamily="34" charset="0"/>
                <a:ea typeface="Times New Roman" panose="02020603050405020304" pitchFamily="18" charset="0"/>
                <a:cs typeface="Mangal" panose="02040503050203030202" pitchFamily="18" charset="0"/>
              </a:rPr>
              <a:t>and management</a:t>
            </a:r>
            <a:r>
              <a:rPr lang="en-US" sz="3200" dirty="0">
                <a:latin typeface="Calibri" panose="020F0502020204030204" pitchFamily="34" charset="0"/>
                <a:ea typeface="Times New Roman" panose="02020603050405020304" pitchFamily="18" charset="0"/>
                <a:cs typeface="Mangal" panose="02040503050203030202" pitchFamily="18" charset="0"/>
              </a:rPr>
              <a:t>.</a:t>
            </a:r>
            <a:endParaRPr lang="en-IN" sz="3200" dirty="0">
              <a:latin typeface="Calibri" panose="020F0502020204030204" pitchFamily="34" charset="0"/>
              <a:ea typeface="Times New Roman" panose="02020603050405020304" pitchFamily="18" charset="0"/>
              <a:cs typeface="Mangal" panose="02040503050203030202" pitchFamily="18" charset="0"/>
            </a:endParaRPr>
          </a:p>
        </p:txBody>
      </p:sp>
      <p:sp>
        <p:nvSpPr>
          <p:cNvPr id="4" name="TextBox 3"/>
          <p:cNvSpPr txBox="1"/>
          <p:nvPr/>
        </p:nvSpPr>
        <p:spPr>
          <a:xfrm>
            <a:off x="-132959" y="824500"/>
            <a:ext cx="8030725" cy="1224951"/>
          </a:xfrm>
          <a:prstGeom prst="rect">
            <a:avLst/>
          </a:prstGeom>
          <a:noFill/>
        </p:spPr>
        <p:txBody>
          <a:bodyPr wrap="none" rtlCol="0">
            <a:spAutoFit/>
          </a:bodyPr>
          <a:lstStyle/>
          <a:p>
            <a:pPr lvl="1">
              <a:lnSpc>
                <a:spcPct val="115000"/>
              </a:lnSpc>
              <a:tabLst>
                <a:tab pos="457200" algn="l"/>
                <a:tab pos="3800475" algn="l"/>
              </a:tabLst>
            </a:pPr>
            <a:r>
              <a:rPr lang="en-US" sz="3200" dirty="0">
                <a:latin typeface="Calibri" panose="020F0502020204030204" pitchFamily="34" charset="0"/>
                <a:ea typeface="Times New Roman" panose="02020603050405020304" pitchFamily="18" charset="0"/>
                <a:cs typeface="Mangal" panose="02040503050203030202" pitchFamily="18" charset="0"/>
              </a:rPr>
              <a:t>7. </a:t>
            </a:r>
            <a:r>
              <a:rPr lang="en-US" sz="3200" b="1" dirty="0">
                <a:solidFill>
                  <a:srgbClr val="002060"/>
                </a:solidFill>
                <a:latin typeface="Calibri" panose="020F0502020204030204" pitchFamily="34" charset="0"/>
                <a:ea typeface="Times New Roman" panose="02020603050405020304" pitchFamily="18" charset="0"/>
                <a:cs typeface="Mangal" panose="02040503050203030202" pitchFamily="18" charset="0"/>
              </a:rPr>
              <a:t>Describe the management of respiratory </a:t>
            </a:r>
            <a:endParaRPr lang="en-US" sz="3200" b="1" dirty="0" smtClean="0">
              <a:solidFill>
                <a:srgbClr val="002060"/>
              </a:solidFill>
              <a:latin typeface="Calibri" panose="020F0502020204030204" pitchFamily="34" charset="0"/>
              <a:ea typeface="Times New Roman" panose="02020603050405020304" pitchFamily="18" charset="0"/>
              <a:cs typeface="Mangal" panose="02040503050203030202" pitchFamily="18" charset="0"/>
            </a:endParaRPr>
          </a:p>
          <a:p>
            <a:pPr lvl="1">
              <a:lnSpc>
                <a:spcPct val="115000"/>
              </a:lnSpc>
              <a:tabLst>
                <a:tab pos="457200" algn="l"/>
                <a:tab pos="3800475" algn="l"/>
              </a:tabLst>
            </a:pPr>
            <a:r>
              <a:rPr lang="en-US" sz="3200" b="1" dirty="0">
                <a:solidFill>
                  <a:srgbClr val="002060"/>
                </a:solidFill>
                <a:latin typeface="Calibri" panose="020F0502020204030204" pitchFamily="34" charset="0"/>
                <a:ea typeface="Times New Roman" panose="02020603050405020304" pitchFamily="18" charset="0"/>
                <a:cs typeface="Mangal" panose="02040503050203030202" pitchFamily="18" charset="0"/>
              </a:rPr>
              <a:t> </a:t>
            </a:r>
            <a:r>
              <a:rPr lang="en-US" sz="3200" b="1" dirty="0" smtClean="0">
                <a:solidFill>
                  <a:srgbClr val="002060"/>
                </a:solidFill>
                <a:latin typeface="Calibri" panose="020F0502020204030204" pitchFamily="34" charset="0"/>
                <a:ea typeface="Times New Roman" panose="02020603050405020304" pitchFamily="18" charset="0"/>
                <a:cs typeface="Mangal" panose="02040503050203030202" pitchFamily="18" charset="0"/>
              </a:rPr>
              <a:t>   distress</a:t>
            </a:r>
            <a:endParaRPr lang="en-IN" sz="3200" b="1" dirty="0">
              <a:solidFill>
                <a:srgbClr val="002060"/>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6" name="Content Placeholder 2"/>
          <p:cNvSpPr txBox="1">
            <a:spLocks/>
          </p:cNvSpPr>
          <p:nvPr/>
        </p:nvSpPr>
        <p:spPr>
          <a:xfrm>
            <a:off x="343949" y="3380614"/>
            <a:ext cx="7888070" cy="1107618"/>
          </a:xfrm>
          <a:prstGeom prst="rect">
            <a:avLst/>
          </a:prstGeom>
        </p:spPr>
        <p:txBody>
          <a:bodyPr vert="horz" lIns="91440" tIns="45720" rIns="91440" bIns="45720" rtlCol="0">
            <a:noAutofit/>
          </a:bodyPr>
          <a:lstStyle/>
          <a:p>
            <a:pPr marL="457200" marR="0" lvl="0" indent="-457200" algn="l" defTabSz="914400" rtl="0" eaLnBrk="1" fontAlgn="auto" latinLnBrk="0" hangingPunct="1">
              <a:lnSpc>
                <a:spcPct val="100000"/>
              </a:lnSpc>
              <a:spcBef>
                <a:spcPts val="1000"/>
              </a:spcBef>
              <a:spcAft>
                <a:spcPts val="0"/>
              </a:spcAft>
              <a:buClrTx/>
              <a:buSzTx/>
              <a:buFont typeface="Arial" panose="020B0604020202020204" pitchFamily="34" charset="0"/>
              <a:buAutoNum type="arabicPeriod" startAt="9"/>
              <a:tabLst/>
              <a:defRPr/>
            </a:pPr>
            <a:r>
              <a:rPr kumimoji="0" lang="en-US" sz="2400" b="1" i="0" u="none" strike="noStrike" kern="1200" cap="none" spc="0" normalizeH="0" baseline="0" noProof="0" dirty="0">
                <a:ln>
                  <a:noFill/>
                </a:ln>
                <a:solidFill>
                  <a:srgbClr val="002060"/>
                </a:solidFill>
                <a:effectLst/>
                <a:uLnTx/>
                <a:uFillTx/>
                <a:cs typeface="Times New Roman" pitchFamily="18" charset="0"/>
              </a:rPr>
              <a:t>LIST NINE SIGNS AND SYMPTOMS AND MANAGEMENT       </a:t>
            </a:r>
          </a:p>
          <a:p>
            <a:pPr marR="0" lvl="0" algn="l" defTabSz="914400" rtl="0" eaLnBrk="1" fontAlgn="auto" latinLnBrk="0" hangingPunct="1">
              <a:lnSpc>
                <a:spcPct val="100000"/>
              </a:lnSpc>
              <a:spcBef>
                <a:spcPts val="1000"/>
              </a:spcBef>
              <a:spcAft>
                <a:spcPts val="0"/>
              </a:spcAft>
              <a:buClrTx/>
              <a:buSzTx/>
              <a:tabLst/>
              <a:defRPr/>
            </a:pPr>
            <a:r>
              <a:rPr lang="en-US" sz="2400" b="1" dirty="0">
                <a:solidFill>
                  <a:srgbClr val="002060"/>
                </a:solidFill>
                <a:cs typeface="Times New Roman" pitchFamily="18" charset="0"/>
              </a:rPr>
              <a:t>       </a:t>
            </a:r>
            <a:r>
              <a:rPr kumimoji="0" lang="en-US" sz="2400" b="1" i="0" u="none" strike="noStrike" kern="1200" cap="none" spc="0" normalizeH="0" baseline="0" noProof="0" dirty="0">
                <a:ln>
                  <a:noFill/>
                </a:ln>
                <a:solidFill>
                  <a:srgbClr val="002060"/>
                </a:solidFill>
                <a:effectLst/>
                <a:uLnTx/>
                <a:uFillTx/>
                <a:cs typeface="Times New Roman" pitchFamily="18" charset="0"/>
              </a:rPr>
              <a:t>FOR CEREBRAL-VASCULAR ACCIDENT (CVA).</a:t>
            </a:r>
          </a:p>
        </p:txBody>
      </p:sp>
      <p:sp>
        <p:nvSpPr>
          <p:cNvPr id="5" name="TextBox 4"/>
          <p:cNvSpPr txBox="1"/>
          <p:nvPr/>
        </p:nvSpPr>
        <p:spPr>
          <a:xfrm>
            <a:off x="109453" y="4549561"/>
            <a:ext cx="8608639" cy="954107"/>
          </a:xfrm>
          <a:prstGeom prst="rect">
            <a:avLst/>
          </a:prstGeom>
          <a:noFill/>
        </p:spPr>
        <p:txBody>
          <a:bodyPr wrap="none" rtlCol="0">
            <a:spAutoFit/>
          </a:bodyPr>
          <a:lstStyle/>
          <a:p>
            <a:pPr marL="514350" indent="-514350" algn="just">
              <a:lnSpc>
                <a:spcPct val="100000"/>
              </a:lnSpc>
              <a:buAutoNum type="arabicPeriod" startAt="10"/>
            </a:pPr>
            <a:r>
              <a:rPr lang="en-US" sz="2800" b="1" dirty="0">
                <a:solidFill>
                  <a:srgbClr val="002060"/>
                </a:solidFill>
              </a:rPr>
              <a:t>List nine signs and symptoms of hypoglycemia , </a:t>
            </a:r>
          </a:p>
          <a:p>
            <a:pPr algn="just">
              <a:lnSpc>
                <a:spcPct val="100000"/>
              </a:lnSpc>
            </a:pPr>
            <a:r>
              <a:rPr lang="en-US" sz="2800" b="1" dirty="0">
                <a:solidFill>
                  <a:srgbClr val="002060"/>
                </a:solidFill>
              </a:rPr>
              <a:t>       Hyperglycemia  and describe pre-hospital treatment.</a:t>
            </a:r>
          </a:p>
        </p:txBody>
      </p:sp>
    </p:spTree>
    <p:extLst>
      <p:ext uri="{BB962C8B-B14F-4D97-AF65-F5344CB8AC3E}">
        <p14:creationId xmlns:p14="http://schemas.microsoft.com/office/powerpoint/2010/main" val="53125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22217"/>
            <a:ext cx="7888070" cy="892183"/>
          </a:xfrm>
        </p:spPr>
        <p:txBody>
          <a:bodyPr>
            <a:normAutofit/>
          </a:bodyPr>
          <a:lstStyle/>
          <a:p>
            <a:pPr algn="ctr"/>
            <a:r>
              <a:rPr lang="en-US" sz="3600" b="1" u="sng" dirty="0" smtClean="0">
                <a:solidFill>
                  <a:srgbClr val="FF0000"/>
                </a:solidFill>
                <a:latin typeface="+mn-lt"/>
              </a:rPr>
              <a:t>PHT </a:t>
            </a:r>
            <a:r>
              <a:rPr lang="en-US" sz="3600" b="1" u="sng" dirty="0">
                <a:solidFill>
                  <a:srgbClr val="FF0000"/>
                </a:solidFill>
                <a:latin typeface="+mn-lt"/>
              </a:rPr>
              <a:t>FOR CVA</a:t>
            </a:r>
            <a:endParaRPr lang="en-GB" sz="3600" dirty="0">
              <a:solidFill>
                <a:srgbClr val="FF0000"/>
              </a:solidFill>
              <a:latin typeface="+mn-lt"/>
            </a:endParaRPr>
          </a:p>
        </p:txBody>
      </p:sp>
      <p:sp>
        <p:nvSpPr>
          <p:cNvPr id="3" name="Content Placeholder 2"/>
          <p:cNvSpPr>
            <a:spLocks noGrp="1"/>
          </p:cNvSpPr>
          <p:nvPr>
            <p:ph idx="1"/>
          </p:nvPr>
        </p:nvSpPr>
        <p:spPr>
          <a:xfrm>
            <a:off x="628759" y="1240988"/>
            <a:ext cx="7888070" cy="5054881"/>
          </a:xfrm>
        </p:spPr>
        <p:txBody>
          <a:bodyPr>
            <a:normAutofit lnSpcReduction="10000"/>
          </a:bodyPr>
          <a:lstStyle/>
          <a:p>
            <a:pPr marL="0" indent="0" algn="just">
              <a:buNone/>
            </a:pPr>
            <a:r>
              <a:rPr lang="en-US" sz="3200" b="1" dirty="0">
                <a:solidFill>
                  <a:srgbClr val="002060"/>
                </a:solidFill>
              </a:rPr>
              <a:t>Use universal precautions and secure the scene.</a:t>
            </a:r>
          </a:p>
          <a:p>
            <a:pPr marL="0" indent="0" algn="just">
              <a:buNone/>
            </a:pPr>
            <a:endParaRPr lang="en-US" sz="3200" b="1" dirty="0">
              <a:solidFill>
                <a:srgbClr val="002060"/>
              </a:solidFill>
            </a:endParaRPr>
          </a:p>
          <a:p>
            <a:pPr algn="just"/>
            <a:r>
              <a:rPr lang="en-US" sz="3200" b="1" dirty="0">
                <a:solidFill>
                  <a:srgbClr val="002060"/>
                </a:solidFill>
              </a:rPr>
              <a:t>Instruct the patient to stop all movement.</a:t>
            </a:r>
          </a:p>
          <a:p>
            <a:pPr algn="just"/>
            <a:endParaRPr lang="en-US" sz="3200" b="1" dirty="0">
              <a:solidFill>
                <a:srgbClr val="002060"/>
              </a:solidFill>
            </a:endParaRPr>
          </a:p>
          <a:p>
            <a:pPr algn="just"/>
            <a:r>
              <a:rPr lang="en-US" sz="3200" b="1" dirty="0">
                <a:solidFill>
                  <a:srgbClr val="002060"/>
                </a:solidFill>
              </a:rPr>
              <a:t>Place the responsive patient in a comfortable position, usually semi-reclining or sitting.</a:t>
            </a:r>
          </a:p>
          <a:p>
            <a:pPr algn="just"/>
            <a:endParaRPr lang="en-US" sz="3200" b="1" dirty="0">
              <a:solidFill>
                <a:srgbClr val="002060"/>
              </a:solidFill>
            </a:endParaRPr>
          </a:p>
          <a:p>
            <a:pPr algn="just"/>
            <a:r>
              <a:rPr lang="en-US" sz="3200" b="1" dirty="0">
                <a:solidFill>
                  <a:srgbClr val="002060"/>
                </a:solidFill>
              </a:rPr>
              <a:t>Maintain open airway.</a:t>
            </a:r>
          </a:p>
          <a:p>
            <a:endParaRPr lang="en-GB" sz="3200" dirty="0"/>
          </a:p>
        </p:txBody>
      </p:sp>
    </p:spTree>
    <p:extLst>
      <p:ext uri="{BB962C8B-B14F-4D97-AF65-F5344CB8AC3E}">
        <p14:creationId xmlns:p14="http://schemas.microsoft.com/office/powerpoint/2010/main" val="1664377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911" y="889130"/>
            <a:ext cx="7888070" cy="6053672"/>
          </a:xfrm>
        </p:spPr>
        <p:txBody>
          <a:bodyPr>
            <a:noAutofit/>
          </a:bodyPr>
          <a:lstStyle/>
          <a:p>
            <a:pPr algn="just">
              <a:spcAft>
                <a:spcPts val="1200"/>
              </a:spcAft>
            </a:pPr>
            <a:r>
              <a:rPr lang="en-US" sz="3200" b="1" dirty="0">
                <a:solidFill>
                  <a:srgbClr val="002060"/>
                </a:solidFill>
              </a:rPr>
              <a:t>Administer oxygen . If needed, provide artificial ventilation or CPR.</a:t>
            </a:r>
          </a:p>
          <a:p>
            <a:pPr algn="just">
              <a:spcAft>
                <a:spcPts val="1200"/>
              </a:spcAft>
            </a:pPr>
            <a:r>
              <a:rPr lang="en-US" sz="3200" b="1" dirty="0">
                <a:solidFill>
                  <a:srgbClr val="002060"/>
                </a:solidFill>
              </a:rPr>
              <a:t>Loosen restrictive clothing.</a:t>
            </a:r>
          </a:p>
          <a:p>
            <a:pPr algn="just">
              <a:spcAft>
                <a:spcPts val="1200"/>
              </a:spcAft>
            </a:pPr>
            <a:r>
              <a:rPr lang="en-US" sz="3200" b="1" dirty="0">
                <a:solidFill>
                  <a:srgbClr val="002060"/>
                </a:solidFill>
              </a:rPr>
              <a:t>Maintain body temperature as close to normal as possible.</a:t>
            </a:r>
          </a:p>
          <a:p>
            <a:pPr algn="just">
              <a:spcAft>
                <a:spcPts val="1200"/>
              </a:spcAft>
            </a:pPr>
            <a:r>
              <a:rPr lang="en-US" sz="3200" b="1" dirty="0">
                <a:solidFill>
                  <a:srgbClr val="002060"/>
                </a:solidFill>
              </a:rPr>
              <a:t>Comfort and reassure the patient.</a:t>
            </a:r>
          </a:p>
          <a:p>
            <a:pPr algn="just">
              <a:spcAft>
                <a:spcPts val="1200"/>
              </a:spcAft>
            </a:pPr>
            <a:r>
              <a:rPr lang="en-US" sz="3200" b="1" dirty="0">
                <a:solidFill>
                  <a:srgbClr val="002060"/>
                </a:solidFill>
              </a:rPr>
              <a:t>Continue to monitor the patient’s vital signs.</a:t>
            </a:r>
          </a:p>
          <a:p>
            <a:pPr algn="just"/>
            <a:r>
              <a:rPr lang="en-US" sz="3200" b="1" dirty="0">
                <a:solidFill>
                  <a:srgbClr val="002060"/>
                </a:solidFill>
              </a:rPr>
              <a:t>When immobilizing the patient, protect the paralyzed part.</a:t>
            </a:r>
            <a:endParaRPr lang="en-US" sz="3200" b="1" u="sng" dirty="0">
              <a:solidFill>
                <a:srgbClr val="002060"/>
              </a:solidFill>
            </a:endParaRPr>
          </a:p>
          <a:p>
            <a:endParaRPr lang="en-GB" sz="3200" dirty="0"/>
          </a:p>
        </p:txBody>
      </p:sp>
    </p:spTree>
    <p:extLst>
      <p:ext uri="{BB962C8B-B14F-4D97-AF65-F5344CB8AC3E}">
        <p14:creationId xmlns:p14="http://schemas.microsoft.com/office/powerpoint/2010/main" val="1040191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00F03A5-46F3-B0A0-04EC-88626C3248AD}"/>
              </a:ext>
            </a:extLst>
          </p:cNvPr>
          <p:cNvSpPr txBox="1"/>
          <p:nvPr/>
        </p:nvSpPr>
        <p:spPr>
          <a:xfrm>
            <a:off x="562972" y="155275"/>
            <a:ext cx="7803947" cy="6197594"/>
          </a:xfrm>
          <a:prstGeom prst="rect">
            <a:avLst/>
          </a:prstGeom>
          <a:noFill/>
        </p:spPr>
        <p:txBody>
          <a:bodyPr wrap="square" rtlCol="0">
            <a:spAutoFit/>
          </a:bodyPr>
          <a:lstStyle/>
          <a:p>
            <a:pPr marL="228600" algn="ctr">
              <a:lnSpc>
                <a:spcPct val="115000"/>
              </a:lnSpc>
              <a:spcAft>
                <a:spcPts val="1000"/>
              </a:spcAft>
            </a:pPr>
            <a:r>
              <a:rPr lang="en-US" sz="2800" b="1"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RESPIRATORY DISTRESS</a:t>
            </a:r>
            <a:endParaRPr lang="en-IN" sz="2800" dirty="0">
              <a:effectLst/>
              <a:latin typeface="Calibri" panose="020F0502020204030204" pitchFamily="34" charset="0"/>
              <a:ea typeface="Times New Roman" panose="02020603050405020304" pitchFamily="18" charset="0"/>
              <a:cs typeface="Mangal" panose="02040503050203030202" pitchFamily="18" charset="0"/>
            </a:endParaRPr>
          </a:p>
          <a:p>
            <a:pPr marL="685800" indent="-457200" algn="just">
              <a:lnSpc>
                <a:spcPct val="115000"/>
              </a:lnSpc>
              <a:spcAft>
                <a:spcPts val="1000"/>
              </a:spcAft>
              <a:buFont typeface="Arial" pitchFamily="34" charset="0"/>
              <a:buChar char="•"/>
              <a:tabLst>
                <a:tab pos="228600" algn="l"/>
              </a:tabLst>
            </a:pPr>
            <a:r>
              <a:rPr lang="en-US" sz="3200" dirty="0">
                <a:latin typeface="Calibri" panose="020F0502020204030204" pitchFamily="34" charset="0"/>
                <a:ea typeface="Times New Roman" panose="02020603050405020304" pitchFamily="18" charset="0"/>
                <a:cs typeface="Mangal" panose="02040503050203030202" pitchFamily="18" charset="0"/>
              </a:rPr>
              <a:t>A</a:t>
            </a:r>
            <a:r>
              <a:rPr lang="en-US" sz="3200" dirty="0">
                <a:effectLst/>
                <a:latin typeface="Calibri" panose="020F0502020204030204" pitchFamily="34" charset="0"/>
                <a:ea typeface="Times New Roman" panose="02020603050405020304" pitchFamily="18" charset="0"/>
                <a:cs typeface="Mangal" panose="02040503050203030202" pitchFamily="18" charset="0"/>
              </a:rPr>
              <a:t>ffects one’s ability to exchange oxygen and carbon dioxide. </a:t>
            </a:r>
          </a:p>
          <a:p>
            <a:pPr marL="685800" indent="-457200" algn="just">
              <a:lnSpc>
                <a:spcPct val="115000"/>
              </a:lnSpc>
              <a:spcAft>
                <a:spcPts val="1000"/>
              </a:spcAft>
              <a:buFont typeface="Arial" pitchFamily="34" charset="0"/>
              <a:buChar char="•"/>
              <a:tabLst>
                <a:tab pos="2286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Common signs and symptoms inherent to all types of breathing difficulties. </a:t>
            </a:r>
          </a:p>
          <a:p>
            <a:pPr marL="685800" indent="-457200" algn="just">
              <a:lnSpc>
                <a:spcPct val="115000"/>
              </a:lnSpc>
              <a:spcAft>
                <a:spcPts val="1000"/>
              </a:spcAft>
              <a:buFont typeface="Arial" pitchFamily="34" charset="0"/>
              <a:buChar char="•"/>
              <a:tabLst>
                <a:tab pos="228600" algn="l"/>
              </a:tabLst>
            </a:pPr>
            <a:r>
              <a:rPr lang="en-US" sz="3200" dirty="0">
                <a:latin typeface="Calibri" panose="020F0502020204030204" pitchFamily="34" charset="0"/>
                <a:ea typeface="Times New Roman" panose="02020603050405020304" pitchFamily="18" charset="0"/>
                <a:cs typeface="Mangal" panose="02040503050203030202" pitchFamily="18" charset="0"/>
              </a:rPr>
              <a:t>C</a:t>
            </a:r>
            <a:r>
              <a:rPr lang="en-US" sz="3200" dirty="0">
                <a:effectLst/>
                <a:latin typeface="Calibri" panose="020F0502020204030204" pitchFamily="34" charset="0"/>
                <a:ea typeface="Times New Roman" panose="02020603050405020304" pitchFamily="18" charset="0"/>
                <a:cs typeface="Mangal" panose="02040503050203030202" pitchFamily="18" charset="0"/>
              </a:rPr>
              <a:t>haracterized by quick, </a:t>
            </a:r>
            <a:r>
              <a:rPr lang="en-US" sz="3200" dirty="0" err="1">
                <a:effectLst/>
                <a:latin typeface="Calibri" panose="020F0502020204030204" pitchFamily="34" charset="0"/>
                <a:ea typeface="Times New Roman" panose="02020603050405020304" pitchFamily="18" charset="0"/>
                <a:cs typeface="Mangal" panose="02040503050203030202" pitchFamily="18" charset="0"/>
              </a:rPr>
              <a:t>laboured</a:t>
            </a:r>
            <a:r>
              <a:rPr lang="en-US" sz="3200" dirty="0">
                <a:effectLst/>
                <a:latin typeface="Calibri" panose="020F0502020204030204" pitchFamily="34" charset="0"/>
                <a:ea typeface="Times New Roman" panose="02020603050405020304" pitchFamily="18" charset="0"/>
                <a:cs typeface="Mangal" panose="02040503050203030202" pitchFamily="18" charset="0"/>
              </a:rPr>
              <a:t> breathing, shortness of breath and the sensation of unavailable air. </a:t>
            </a:r>
          </a:p>
          <a:p>
            <a:pPr marL="685800" indent="-457200" algn="just">
              <a:lnSpc>
                <a:spcPct val="115000"/>
              </a:lnSpc>
              <a:spcAft>
                <a:spcPts val="1000"/>
              </a:spcAft>
              <a:buFont typeface="Arial" pitchFamily="34" charset="0"/>
              <a:buChar char="•"/>
              <a:tabLst>
                <a:tab pos="2286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Produce a blue coloration of the skin and mucous membranes.</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8031401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descr="KDAH"/>
          <p:cNvSpPr>
            <a:spLocks noChangeAspect="1" noChangeArrowheads="1"/>
          </p:cNvSpPr>
          <p:nvPr/>
        </p:nvSpPr>
        <p:spPr bwMode="auto">
          <a:xfrm>
            <a:off x="155602" y="-144463"/>
            <a:ext cx="304853"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3795" name="Picture 3" descr="C:\Users\vic\Downloads\5fe4a44ed9149.jpg"/>
          <p:cNvPicPr>
            <a:picLocks noChangeAspect="1" noChangeArrowheads="1"/>
          </p:cNvPicPr>
          <p:nvPr/>
        </p:nvPicPr>
        <p:blipFill>
          <a:blip r:embed="rId2"/>
          <a:srcRect/>
          <a:stretch>
            <a:fillRect/>
          </a:stretch>
        </p:blipFill>
        <p:spPr bwMode="auto">
          <a:xfrm>
            <a:off x="0" y="0"/>
            <a:ext cx="9145588" cy="6858000"/>
          </a:xfrm>
          <a:prstGeom prst="rect">
            <a:avLst/>
          </a:prstGeom>
          <a:noFill/>
        </p:spPr>
      </p:pic>
      <p:sp>
        <p:nvSpPr>
          <p:cNvPr id="6" name="TextBox 5"/>
          <p:cNvSpPr txBox="1"/>
          <p:nvPr/>
        </p:nvSpPr>
        <p:spPr>
          <a:xfrm>
            <a:off x="5487353" y="0"/>
            <a:ext cx="2702105" cy="923330"/>
          </a:xfrm>
          <a:prstGeom prst="rect">
            <a:avLst/>
          </a:prstGeom>
          <a:solidFill>
            <a:schemeClr val="bg1"/>
          </a:solidFill>
        </p:spPr>
        <p:txBody>
          <a:bodyPr wrap="square" rtlCol="0">
            <a:spAutoFit/>
          </a:bodyPr>
          <a:lstStyle/>
          <a:p>
            <a:endParaRPr lang="en-US" dirty="0"/>
          </a:p>
          <a:p>
            <a:endParaRPr lang="en-US" dirty="0"/>
          </a:p>
          <a:p>
            <a:endParaRPr lang="en-US" dirty="0"/>
          </a:p>
        </p:txBody>
      </p:sp>
    </p:spTree>
    <p:extLst>
      <p:ext uri="{BB962C8B-B14F-4D97-AF65-F5344CB8AC3E}">
        <p14:creationId xmlns:p14="http://schemas.microsoft.com/office/powerpoint/2010/main" val="30278664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84AE864-99C0-2842-F8A1-3A718AEB32CA}"/>
              </a:ext>
            </a:extLst>
          </p:cNvPr>
          <p:cNvSpPr txBox="1"/>
          <p:nvPr/>
        </p:nvSpPr>
        <p:spPr>
          <a:xfrm>
            <a:off x="457279" y="987417"/>
            <a:ext cx="8146347" cy="5293757"/>
          </a:xfrm>
          <a:prstGeom prst="rect">
            <a:avLst/>
          </a:prstGeom>
          <a:noFill/>
        </p:spPr>
        <p:txBody>
          <a:bodyPr wrap="square" rtlCol="0">
            <a:spAutoFit/>
          </a:bodyPr>
          <a:lstStyle/>
          <a:p>
            <a:pPr marL="179388" indent="269875" algn="jus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Inability to speak in full sentences without          </a:t>
            </a:r>
          </a:p>
          <a:p>
            <a:pPr marL="180000" algn="just">
              <a:tabLst>
                <a:tab pos="4457700" algn="l"/>
              </a:tabLst>
            </a:pPr>
            <a:r>
              <a:rPr lang="en-US" sz="3200" dirty="0">
                <a:latin typeface="Calibri" panose="020F0502020204030204" pitchFamily="34" charset="0"/>
                <a:ea typeface="Times New Roman" panose="02020603050405020304" pitchFamily="18" charset="0"/>
                <a:cs typeface="Mangal" panose="02040503050203030202" pitchFamily="18" charset="0"/>
              </a:rPr>
              <a:t>       </a:t>
            </a:r>
            <a:r>
              <a:rPr lang="en-US" sz="3200" dirty="0">
                <a:effectLst/>
                <a:latin typeface="Calibri" panose="020F0502020204030204" pitchFamily="34" charset="0"/>
                <a:ea typeface="Times New Roman" panose="02020603050405020304" pitchFamily="18" charset="0"/>
                <a:cs typeface="Mangal" panose="02040503050203030202" pitchFamily="18" charset="0"/>
              </a:rPr>
              <a:t>pausing to breathe</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Noisy breathing</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Use of accessory muscles to breathe</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Tripod positioning, leaning forward, sitting             </a:t>
            </a:r>
          </a:p>
          <a:p>
            <a:pPr marL="457200" algn="just">
              <a:spcAft>
                <a:spcPts val="1000"/>
              </a:spcAft>
              <a:tabLst>
                <a:tab pos="4457700" algn="l"/>
              </a:tabLst>
            </a:pPr>
            <a:r>
              <a:rPr lang="en-US" sz="3200" dirty="0">
                <a:latin typeface="Calibri" panose="020F0502020204030204" pitchFamily="34" charset="0"/>
                <a:ea typeface="Times New Roman" panose="02020603050405020304" pitchFamily="18" charset="0"/>
                <a:cs typeface="Mangal" panose="02040503050203030202" pitchFamily="18" charset="0"/>
              </a:rPr>
              <a:t>    </a:t>
            </a:r>
            <a:r>
              <a:rPr lang="en-US" sz="3200" dirty="0">
                <a:effectLst/>
                <a:latin typeface="Calibri" panose="020F0502020204030204" pitchFamily="34" charset="0"/>
                <a:ea typeface="Times New Roman" panose="02020603050405020304" pitchFamily="18" charset="0"/>
                <a:cs typeface="Mangal" panose="02040503050203030202" pitchFamily="18" charset="0"/>
              </a:rPr>
              <a:t>upright</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Abnormal breathing rate or pattern</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Increased pulse rate</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Poor skin </a:t>
            </a:r>
            <a:r>
              <a:rPr lang="en-US" sz="3200" dirty="0" err="1">
                <a:effectLst/>
                <a:latin typeface="Calibri" panose="020F0502020204030204" pitchFamily="34" charset="0"/>
                <a:ea typeface="Times New Roman" panose="02020603050405020304" pitchFamily="18" charset="0"/>
                <a:cs typeface="Mangal" panose="02040503050203030202" pitchFamily="18" charset="0"/>
              </a:rPr>
              <a:t>colour</a:t>
            </a:r>
            <a:r>
              <a:rPr lang="en-US" sz="3200" dirty="0">
                <a:effectLst/>
                <a:latin typeface="Calibri" panose="020F0502020204030204" pitchFamily="34" charset="0"/>
                <a:ea typeface="Times New Roman" panose="02020603050405020304" pitchFamily="18" charset="0"/>
                <a:cs typeface="Mangal" panose="02040503050203030202" pitchFamily="18" charset="0"/>
              </a:rPr>
              <a:t> (cyanotic, pale or ashen)</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3" name="TextBox 2"/>
          <p:cNvSpPr txBox="1"/>
          <p:nvPr/>
        </p:nvSpPr>
        <p:spPr>
          <a:xfrm>
            <a:off x="2377193" y="93118"/>
            <a:ext cx="4176035" cy="584775"/>
          </a:xfrm>
          <a:prstGeom prst="rect">
            <a:avLst/>
          </a:prstGeom>
          <a:noFill/>
        </p:spPr>
        <p:txBody>
          <a:bodyPr wrap="none" rtlCol="0">
            <a:spAutoFit/>
          </a:bodyPr>
          <a:lstStyle/>
          <a:p>
            <a:r>
              <a:rPr lang="en-US" sz="3200" b="1" dirty="0">
                <a:solidFill>
                  <a:srgbClr val="FF0000"/>
                </a:solidFill>
                <a:latin typeface="Calibri" panose="020F0502020204030204" pitchFamily="34" charset="0"/>
                <a:ea typeface="Times New Roman" panose="02020603050405020304" pitchFamily="18" charset="0"/>
                <a:cs typeface="Arial" panose="020B0604020202020204" pitchFamily="34" charset="0"/>
              </a:rPr>
              <a:t>SIGNS AND SYMPTOMS</a:t>
            </a:r>
            <a:endParaRPr lang="en-IN" sz="3200" b="1"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40197705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E9A0735-0088-2EB2-E053-D867251C8C6B}"/>
              </a:ext>
            </a:extLst>
          </p:cNvPr>
          <p:cNvSpPr txBox="1"/>
          <p:nvPr/>
        </p:nvSpPr>
        <p:spPr>
          <a:xfrm>
            <a:off x="355902" y="556152"/>
            <a:ext cx="8457119" cy="6352508"/>
          </a:xfrm>
          <a:prstGeom prst="rect">
            <a:avLst/>
          </a:prstGeom>
          <a:noFill/>
        </p:spPr>
        <p:txBody>
          <a:bodyPr wrap="square" rtlCol="0">
            <a:spAutoFit/>
          </a:bodyPr>
          <a:lstStyle/>
          <a:p>
            <a:pPr algn="just">
              <a:lnSpc>
                <a:spcPct val="115000"/>
              </a:lnSpc>
              <a:spcAft>
                <a:spcPts val="1000"/>
              </a:spcAft>
              <a:tabLst>
                <a:tab pos="4457700" algn="l"/>
              </a:tabLst>
            </a:pPr>
            <a:r>
              <a:rPr lang="en-US" sz="3200" u="sng"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Management for respiratory distress</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457200" indent="-401638"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Use universal precautions and secure the scene.</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457200" indent="-401638"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1) Move the patient away from the contaminated area (if the cause is toxic product inhalation).</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457200" indent="-401638"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2) Assess patient's breathing, to determine if adequate. Provide artificial ventilation if needed. Maintain open airway.</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457200" indent="-401638"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3) Position the responsive patient in a comfortable position, usually sitting upright.</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457200" indent="-401638"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4)  Administer oxygen high flow.</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endParaRPr lang="en-IN" sz="3200" dirty="0"/>
          </a:p>
        </p:txBody>
      </p:sp>
    </p:spTree>
    <p:extLst>
      <p:ext uri="{BB962C8B-B14F-4D97-AF65-F5344CB8AC3E}">
        <p14:creationId xmlns:p14="http://schemas.microsoft.com/office/powerpoint/2010/main" val="28729719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F2E334F-7278-DFFD-F0A9-F2332FB65D81}"/>
              </a:ext>
            </a:extLst>
          </p:cNvPr>
          <p:cNvSpPr txBox="1"/>
          <p:nvPr/>
        </p:nvSpPr>
        <p:spPr>
          <a:xfrm>
            <a:off x="401199" y="353684"/>
            <a:ext cx="8127494" cy="6889065"/>
          </a:xfrm>
          <a:prstGeom prst="rect">
            <a:avLst/>
          </a:prstGeom>
          <a:noFill/>
        </p:spPr>
        <p:txBody>
          <a:bodyPr wrap="square" rtlCol="0">
            <a:spAutoFit/>
          </a:bodyPr>
          <a:lstStyle/>
          <a:p>
            <a:pPr marL="457200" indent="-457200"/>
            <a:r>
              <a:rPr lang="en-US" sz="2800" dirty="0">
                <a:effectLst/>
                <a:latin typeface="Calibri" panose="020F0502020204030204" pitchFamily="34" charset="0"/>
                <a:ea typeface="Times New Roman" panose="02020603050405020304" pitchFamily="18" charset="0"/>
                <a:cs typeface="Mangal" panose="02040503050203030202" pitchFamily="18" charset="0"/>
              </a:rPr>
              <a:t>5) </a:t>
            </a:r>
            <a:r>
              <a:rPr lang="en-US" sz="3200" dirty="0">
                <a:effectLst/>
                <a:latin typeface="Calibri" panose="020F0502020204030204" pitchFamily="34" charset="0"/>
                <a:ea typeface="Times New Roman" panose="02020603050405020304" pitchFamily="18" charset="0"/>
                <a:cs typeface="Mangal" panose="02040503050203030202" pitchFamily="18" charset="0"/>
              </a:rPr>
              <a:t>Comfort and reassure the patient by providing emotional support.</a:t>
            </a:r>
          </a:p>
          <a:p>
            <a:pPr marL="457200" indent="-457200"/>
            <a:r>
              <a:rPr lang="en-US" sz="3200" dirty="0">
                <a:effectLst/>
                <a:latin typeface="Calibri" panose="020F0502020204030204" pitchFamily="34" charset="0"/>
                <a:ea typeface="Times New Roman" panose="02020603050405020304" pitchFamily="18" charset="0"/>
                <a:cs typeface="Mangal" panose="02040503050203030202" pitchFamily="18" charset="0"/>
              </a:rPr>
              <a:t>6) If there is wheeze, then give </a:t>
            </a:r>
            <a:r>
              <a:rPr lang="en-US" sz="3200" dirty="0" err="1">
                <a:effectLst/>
                <a:latin typeface="Calibri" panose="020F0502020204030204" pitchFamily="34" charset="0"/>
                <a:ea typeface="Times New Roman" panose="02020603050405020304" pitchFamily="18" charset="0"/>
                <a:cs typeface="Mangal" panose="02040503050203030202" pitchFamily="18" charset="0"/>
              </a:rPr>
              <a:t>nebulisation</a:t>
            </a:r>
            <a:r>
              <a:rPr lang="en-US" sz="3200" dirty="0">
                <a:effectLst/>
                <a:latin typeface="Calibri" panose="020F0502020204030204" pitchFamily="34" charset="0"/>
                <a:ea typeface="Times New Roman" panose="02020603050405020304" pitchFamily="18" charset="0"/>
                <a:cs typeface="Mangal" panose="02040503050203030202" pitchFamily="18" charset="0"/>
              </a:rPr>
              <a:t> with 0.5ml </a:t>
            </a:r>
            <a:r>
              <a:rPr lang="en-US" sz="3200" dirty="0" err="1">
                <a:effectLst/>
                <a:latin typeface="Calibri" panose="020F0502020204030204" pitchFamily="34" charset="0"/>
                <a:ea typeface="Times New Roman" panose="02020603050405020304" pitchFamily="18" charset="0"/>
                <a:cs typeface="Mangal" panose="02040503050203030202" pitchFamily="18" charset="0"/>
              </a:rPr>
              <a:t>Asthalin</a:t>
            </a:r>
            <a:r>
              <a:rPr lang="en-US" sz="3200" dirty="0">
                <a:effectLst/>
                <a:latin typeface="Calibri" panose="020F0502020204030204" pitchFamily="34" charset="0"/>
                <a:ea typeface="Times New Roman" panose="02020603050405020304" pitchFamily="18" charset="0"/>
                <a:cs typeface="Mangal" panose="02040503050203030202" pitchFamily="18" charset="0"/>
              </a:rPr>
              <a:t> respirator solution + 1ml normal </a:t>
            </a:r>
            <a:r>
              <a:rPr lang="en-US" sz="3200" dirty="0" err="1">
                <a:effectLst/>
                <a:latin typeface="Calibri" panose="020F0502020204030204" pitchFamily="34" charset="0"/>
                <a:ea typeface="Times New Roman" panose="02020603050405020304" pitchFamily="18" charset="0"/>
                <a:cs typeface="Mangal" panose="02040503050203030202" pitchFamily="18" charset="0"/>
              </a:rPr>
              <a:t>sline</a:t>
            </a:r>
            <a:r>
              <a:rPr lang="en-US" sz="3200" dirty="0">
                <a:effectLst/>
                <a:latin typeface="Calibri" panose="020F0502020204030204" pitchFamily="34" charset="0"/>
                <a:ea typeface="Times New Roman" panose="02020603050405020304" pitchFamily="18" charset="0"/>
                <a:cs typeface="Mangal" panose="02040503050203030202" pitchFamily="18" charset="0"/>
              </a:rPr>
              <a:t> if available, otherwise give </a:t>
            </a:r>
            <a:r>
              <a:rPr lang="en-US" sz="3200" dirty="0" err="1">
                <a:effectLst/>
                <a:latin typeface="Calibri" panose="020F0502020204030204" pitchFamily="34" charset="0"/>
                <a:ea typeface="Times New Roman" panose="02020603050405020304" pitchFamily="18" charset="0"/>
                <a:cs typeface="Mangal" panose="02040503050203030202" pitchFamily="18" charset="0"/>
              </a:rPr>
              <a:t>inj</a:t>
            </a: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err="1">
                <a:effectLst/>
                <a:latin typeface="Calibri" panose="020F0502020204030204" pitchFamily="34" charset="0"/>
                <a:ea typeface="Times New Roman" panose="02020603050405020304" pitchFamily="18" charset="0"/>
                <a:cs typeface="Mangal" panose="02040503050203030202" pitchFamily="18" charset="0"/>
              </a:rPr>
              <a:t>Deriphylline</a:t>
            </a:r>
            <a:r>
              <a:rPr lang="en-US" sz="3200" dirty="0">
                <a:effectLst/>
                <a:latin typeface="Calibri" panose="020F0502020204030204" pitchFamily="34" charset="0"/>
                <a:ea typeface="Times New Roman" panose="02020603050405020304" pitchFamily="18" charset="0"/>
                <a:cs typeface="Mangal" panose="02040503050203030202" pitchFamily="18" charset="0"/>
              </a:rPr>
              <a:t> 1 amp intramuscular and </a:t>
            </a:r>
            <a:r>
              <a:rPr lang="en-US" sz="3200" dirty="0" err="1">
                <a:effectLst/>
                <a:latin typeface="Calibri" panose="020F0502020204030204" pitchFamily="34" charset="0"/>
                <a:ea typeface="Times New Roman" panose="02020603050405020304" pitchFamily="18" charset="0"/>
                <a:cs typeface="Mangal" panose="02040503050203030202" pitchFamily="18" charset="0"/>
              </a:rPr>
              <a:t>inj</a:t>
            </a: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err="1">
                <a:effectLst/>
                <a:latin typeface="Calibri" panose="020F0502020204030204" pitchFamily="34" charset="0"/>
                <a:ea typeface="Times New Roman" panose="02020603050405020304" pitchFamily="18" charset="0"/>
                <a:cs typeface="Mangal" panose="02040503050203030202" pitchFamily="18" charset="0"/>
              </a:rPr>
              <a:t>devadon</a:t>
            </a:r>
            <a:r>
              <a:rPr lang="en-US" sz="3200" dirty="0">
                <a:effectLst/>
                <a:latin typeface="Calibri" panose="020F0502020204030204" pitchFamily="34" charset="0"/>
                <a:ea typeface="Times New Roman" panose="02020603050405020304" pitchFamily="18" charset="0"/>
                <a:cs typeface="Mangal" panose="02040503050203030202" pitchFamily="18" charset="0"/>
              </a:rPr>
              <a:t> 1 vail </a:t>
            </a:r>
            <a:r>
              <a:rPr lang="en-US" sz="3200" dirty="0" err="1">
                <a:effectLst/>
                <a:latin typeface="Calibri" panose="020F0502020204030204" pitchFamily="34" charset="0"/>
                <a:ea typeface="Times New Roman" panose="02020603050405020304" pitchFamily="18" charset="0"/>
                <a:cs typeface="Mangal" panose="02040503050203030202" pitchFamily="18" charset="0"/>
              </a:rPr>
              <a:t>im</a:t>
            </a:r>
            <a:r>
              <a:rPr lang="en-US" sz="3200" dirty="0">
                <a:effectLst/>
                <a:latin typeface="Calibri" panose="020F0502020204030204" pitchFamily="34" charset="0"/>
                <a:ea typeface="Times New Roman" panose="02020603050405020304" pitchFamily="18" charset="0"/>
                <a:cs typeface="Mangal" panose="02040503050203030202" pitchFamily="18" charset="0"/>
              </a:rPr>
              <a:t> stat .</a:t>
            </a:r>
          </a:p>
          <a:p>
            <a:pPr marL="401638" indent="-401638"/>
            <a:r>
              <a:rPr lang="en-US" sz="3200" dirty="0">
                <a:effectLst/>
                <a:latin typeface="Calibri" panose="020F0502020204030204" pitchFamily="34" charset="0"/>
                <a:ea typeface="Times New Roman" panose="02020603050405020304" pitchFamily="18" charset="0"/>
                <a:cs typeface="Mangal" panose="02040503050203030202" pitchFamily="18" charset="0"/>
              </a:rPr>
              <a:t>7) In case of COPD, start broad spectrum antibiotic like Cap.Amox500 mg 8 </a:t>
            </a:r>
            <a:r>
              <a:rPr lang="en-US" sz="3200" dirty="0" err="1">
                <a:effectLst/>
                <a:latin typeface="Calibri" panose="020F0502020204030204" pitchFamily="34" charset="0"/>
                <a:ea typeface="Times New Roman" panose="02020603050405020304" pitchFamily="18" charset="0"/>
                <a:cs typeface="Mangal" panose="02040503050203030202" pitchFamily="18" charset="0"/>
              </a:rPr>
              <a:t>hrly</a:t>
            </a:r>
            <a:r>
              <a:rPr lang="en-US" sz="3200" dirty="0">
                <a:effectLst/>
                <a:latin typeface="Calibri" panose="020F0502020204030204" pitchFamily="34" charset="0"/>
                <a:ea typeface="Times New Roman" panose="02020603050405020304" pitchFamily="18" charset="0"/>
                <a:cs typeface="Mangal" panose="02040503050203030202" pitchFamily="18" charset="0"/>
              </a:rPr>
              <a:t> or Cap.Augmentin625 mg 8 </a:t>
            </a:r>
            <a:r>
              <a:rPr lang="en-US" sz="3200" dirty="0" err="1">
                <a:effectLst/>
                <a:latin typeface="Calibri" panose="020F0502020204030204" pitchFamily="34" charset="0"/>
                <a:ea typeface="Times New Roman" panose="02020603050405020304" pitchFamily="18" charset="0"/>
                <a:cs typeface="Mangal" panose="02040503050203030202" pitchFamily="18" charset="0"/>
              </a:rPr>
              <a:t>hrly</a:t>
            </a:r>
            <a:r>
              <a:rPr lang="en-US" sz="3200" dirty="0">
                <a:effectLst/>
                <a:latin typeface="Calibri" panose="020F0502020204030204" pitchFamily="34" charset="0"/>
                <a:ea typeface="Times New Roman" panose="02020603050405020304" pitchFamily="18" charset="0"/>
                <a:cs typeface="Mangal" panose="02040503050203030202" pitchFamily="18" charset="0"/>
              </a:rPr>
              <a:t>.</a:t>
            </a:r>
          </a:p>
          <a:p>
            <a:pPr marL="457200" indent="-457200" algn="just">
              <a:lnSpc>
                <a:spcPct val="115000"/>
              </a:lnSpc>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Transport the patient as soon as possible.</a:t>
            </a:r>
          </a:p>
          <a:p>
            <a:pPr indent="457200" algn="just">
              <a:lnSpc>
                <a:spcPct val="115000"/>
              </a:lnSpc>
              <a:spcAft>
                <a:spcPts val="1000"/>
              </a:spcAft>
              <a:tabLst>
                <a:tab pos="4457700" algn="l"/>
              </a:tabLst>
            </a:pPr>
            <a:endParaRPr lang="en-US" sz="2800" dirty="0">
              <a:latin typeface="Calibri" panose="020F0502020204030204" pitchFamily="34" charset="0"/>
              <a:ea typeface="Times New Roman" panose="02020603050405020304" pitchFamily="18" charset="0"/>
              <a:cs typeface="Mangal" panose="02040503050203030202" pitchFamily="18" charset="0"/>
            </a:endParaRPr>
          </a:p>
          <a:p>
            <a:endParaRPr lang="en-IN" sz="1800" dirty="0">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Tree>
    <p:extLst>
      <p:ext uri="{BB962C8B-B14F-4D97-AF65-F5344CB8AC3E}">
        <p14:creationId xmlns:p14="http://schemas.microsoft.com/office/powerpoint/2010/main" val="36001719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920A442-C295-702B-0D5D-FD91B33144A6}"/>
              </a:ext>
            </a:extLst>
          </p:cNvPr>
          <p:cNvSpPr txBox="1"/>
          <p:nvPr/>
        </p:nvSpPr>
        <p:spPr>
          <a:xfrm>
            <a:off x="258838" y="61426"/>
            <a:ext cx="8665039" cy="7431778"/>
          </a:xfrm>
          <a:prstGeom prst="rect">
            <a:avLst/>
          </a:prstGeom>
          <a:noFill/>
        </p:spPr>
        <p:txBody>
          <a:bodyPr wrap="square" rtlCol="0">
            <a:spAutoFit/>
          </a:bodyPr>
          <a:lstStyle/>
          <a:p>
            <a:pPr algn="just">
              <a:spcAft>
                <a:spcPts val="1000"/>
              </a:spcAft>
              <a:tabLst>
                <a:tab pos="4457700" algn="l"/>
              </a:tabLst>
            </a:pPr>
            <a:r>
              <a:rPr lang="en-US" sz="3200" b="1" u="sng" dirty="0">
                <a:solidFill>
                  <a:srgbClr val="FF0000"/>
                </a:solidFill>
                <a:effectLst/>
                <a:latin typeface="Calibri" panose="020F0502020204030204" pitchFamily="34" charset="0"/>
                <a:ea typeface="Times New Roman" panose="02020603050405020304" pitchFamily="18" charset="0"/>
                <a:cs typeface="Arial Black" panose="020B0A04020102020204" pitchFamily="34" charset="0"/>
              </a:rPr>
              <a:t>Medical Causes of Respiratory Distress</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The following conditions are among the more common respiratory problems one will encounter in the field.</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pPr>
            <a:r>
              <a:rPr lang="en-US" sz="3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 </a:t>
            </a:r>
            <a:r>
              <a:rPr lang="en-US" sz="3200" u="sng"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Bronchial Asthma</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Bronchial asthma is an episodic illness characterized by the narrowing of the large air passages called the bronchi. The patient experiences difficulty exhaling air out of the lungs. This is usually due to a spasm</a:t>
            </a:r>
            <a:r>
              <a:rPr lang="en-IN" sz="3200" dirty="0">
                <a:latin typeface="Calibri" panose="020F0502020204030204" pitchFamily="34" charset="0"/>
                <a:ea typeface="Times New Roman" panose="02020603050405020304" pitchFamily="18" charset="0"/>
                <a:cs typeface="Mangal" panose="02040503050203030202" pitchFamily="18" charset="0"/>
              </a:rPr>
              <a:t> </a:t>
            </a:r>
            <a:r>
              <a:rPr lang="en-US" sz="3200" dirty="0">
                <a:effectLst/>
                <a:latin typeface="Calibri" panose="020F0502020204030204" pitchFamily="34" charset="0"/>
                <a:ea typeface="Times New Roman" panose="02020603050405020304" pitchFamily="18" charset="0"/>
                <a:cs typeface="Mangal" panose="02040503050203030202" pitchFamily="18" charset="0"/>
              </a:rPr>
              <a:t>of thin muscle that lines the bronchial walls. Asthma is generally triggered by allergens, strong scents, irritating gases, smoke and weather changes.</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Tree>
    <p:extLst>
      <p:ext uri="{BB962C8B-B14F-4D97-AF65-F5344CB8AC3E}">
        <p14:creationId xmlns:p14="http://schemas.microsoft.com/office/powerpoint/2010/main" val="23005810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sthma: Symptoms, Complications, and Treatment">
            <a:extLst>
              <a:ext uri="{FF2B5EF4-FFF2-40B4-BE49-F238E27FC236}">
                <a16:creationId xmlns="" xmlns:a16="http://schemas.microsoft.com/office/drawing/2014/main" id="{A3FE98A1-B349-A09F-1644-ABD090849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063" y="1357986"/>
            <a:ext cx="7822194" cy="5459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2644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F7BF90D-09BD-239F-4588-59B5892BA78F}"/>
              </a:ext>
            </a:extLst>
          </p:cNvPr>
          <p:cNvSpPr txBox="1"/>
          <p:nvPr/>
        </p:nvSpPr>
        <p:spPr>
          <a:xfrm>
            <a:off x="304853" y="689830"/>
            <a:ext cx="8272600" cy="5329664"/>
          </a:xfrm>
          <a:prstGeom prst="rect">
            <a:avLst/>
          </a:prstGeom>
          <a:noFill/>
        </p:spPr>
        <p:txBody>
          <a:bodyPr wrap="square" rtlCol="0">
            <a:spAutoFit/>
          </a:bodyPr>
          <a:lstStyle/>
          <a:p>
            <a:pPr algn="ctr">
              <a:tabLst>
                <a:tab pos="457200" algn="l"/>
              </a:tabLst>
            </a:pPr>
            <a:r>
              <a:rPr lang="en-US" sz="40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2. </a:t>
            </a:r>
            <a:r>
              <a:rPr lang="en-US" sz="3600" u="sng"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Chronic Obstructive Pulmonary </a:t>
            </a:r>
            <a:endParaRPr lang="en-US" sz="3600" u="sng"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algn="ctr">
              <a:tabLst>
                <a:tab pos="457200" algn="l"/>
              </a:tabLst>
            </a:pPr>
            <a:r>
              <a:rPr lang="en-US" sz="3600" u="sng"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Disease </a:t>
            </a:r>
            <a:r>
              <a:rPr lang="en-US" sz="3600" u="sng"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(COPD)</a:t>
            </a:r>
            <a:endParaRPr lang="en-IN" sz="4000" dirty="0">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Emphysema and chronic bronchitis are the most common forms of COPD. </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Emphysema causes the alveoli to loose their elastic properties and become distended. This traps air and prevents the alveoli from working correctly. As more and more alveoli become affected, breathing becomes increasingly difficult for the patient. </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194535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0000"/>
                </a:solidFill>
                <a:latin typeface="+mn-lt"/>
              </a:rPr>
              <a:t>MEDICAL EMERGENCIES</a:t>
            </a:r>
            <a:endParaRPr lang="en-GB" u="sng" dirty="0">
              <a:solidFill>
                <a:srgbClr val="FF0000"/>
              </a:solidFill>
              <a:latin typeface="+mn-lt"/>
            </a:endParaRPr>
          </a:p>
        </p:txBody>
      </p:sp>
      <p:sp>
        <p:nvSpPr>
          <p:cNvPr id="3" name="Content Placeholder 2"/>
          <p:cNvSpPr>
            <a:spLocks noGrp="1"/>
          </p:cNvSpPr>
          <p:nvPr>
            <p:ph idx="1"/>
          </p:nvPr>
        </p:nvSpPr>
        <p:spPr>
          <a:xfrm>
            <a:off x="628763" y="1825627"/>
            <a:ext cx="7888070" cy="4703763"/>
          </a:xfrm>
        </p:spPr>
        <p:txBody>
          <a:bodyPr>
            <a:normAutofit/>
          </a:bodyPr>
          <a:lstStyle/>
          <a:p>
            <a:pPr algn="just">
              <a:lnSpc>
                <a:spcPct val="100000"/>
              </a:lnSpc>
            </a:pPr>
            <a:r>
              <a:rPr lang="en-US" sz="3200" b="1" dirty="0">
                <a:solidFill>
                  <a:srgbClr val="002060"/>
                </a:solidFill>
              </a:rPr>
              <a:t>A critical state caused by a wide variety of illnesses whose cause does not include trauma to the patient.</a:t>
            </a:r>
          </a:p>
          <a:p>
            <a:pPr algn="just">
              <a:lnSpc>
                <a:spcPct val="100000"/>
              </a:lnSpc>
            </a:pPr>
            <a:r>
              <a:rPr lang="en-US" sz="3200" b="1" dirty="0">
                <a:solidFill>
                  <a:srgbClr val="002060"/>
                </a:solidFill>
              </a:rPr>
              <a:t>Such a state can be caused by pathogens (microorganisms), alteration in the functioning of organ, or foreign substances, such as poisons. In most cases, the problem is not a consequence of trauma.</a:t>
            </a:r>
          </a:p>
          <a:p>
            <a:pPr>
              <a:lnSpc>
                <a:spcPct val="100000"/>
              </a:lnSpc>
            </a:pPr>
            <a:endParaRPr lang="en-GB" sz="3200" dirty="0"/>
          </a:p>
        </p:txBody>
      </p:sp>
    </p:spTree>
    <p:extLst>
      <p:ext uri="{BB962C8B-B14F-4D97-AF65-F5344CB8AC3E}">
        <p14:creationId xmlns:p14="http://schemas.microsoft.com/office/powerpoint/2010/main" val="27120321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3125F490-28C7-CC4B-2CF3-CF35D2A9CB8C}"/>
              </a:ext>
            </a:extLst>
          </p:cNvPr>
          <p:cNvSpPr txBox="1"/>
          <p:nvPr/>
        </p:nvSpPr>
        <p:spPr>
          <a:xfrm>
            <a:off x="446496" y="1426147"/>
            <a:ext cx="8033959" cy="4652556"/>
          </a:xfrm>
          <a:prstGeom prst="rect">
            <a:avLst/>
          </a:prstGeom>
          <a:noFill/>
        </p:spPr>
        <p:txBody>
          <a:bodyPr wrap="square" rtlCol="0">
            <a:spAutoFit/>
          </a:bodyPr>
          <a:lstStyle/>
          <a:p>
            <a:pPr marL="457200" algn="just">
              <a:spcAft>
                <a:spcPts val="1000"/>
              </a:spcAft>
              <a:tabLst>
                <a:tab pos="4457700" algn="l"/>
              </a:tabLst>
            </a:pPr>
            <a:r>
              <a:rPr lang="en-US" sz="3200" dirty="0">
                <a:latin typeface="Calibri" panose="020F0502020204030204" pitchFamily="34" charset="0"/>
                <a:ea typeface="Times New Roman" panose="02020603050405020304" pitchFamily="18" charset="0"/>
                <a:cs typeface="Mangal" panose="02040503050203030202" pitchFamily="18" charset="0"/>
              </a:rPr>
              <a:t>Chronic bronchitis is </a:t>
            </a:r>
            <a:r>
              <a:rPr lang="en-US" sz="3200" dirty="0" err="1">
                <a:latin typeface="Calibri" panose="020F0502020204030204" pitchFamily="34" charset="0"/>
                <a:ea typeface="Times New Roman" panose="02020603050405020304" pitchFamily="18" charset="0"/>
                <a:cs typeface="Mangal" panose="02040503050203030202" pitchFamily="18" charset="0"/>
              </a:rPr>
              <a:t>characterised</a:t>
            </a:r>
            <a:r>
              <a:rPr lang="en-US" sz="3200" dirty="0">
                <a:latin typeface="Calibri" panose="020F0502020204030204" pitchFamily="34" charset="0"/>
                <a:ea typeface="Times New Roman" panose="02020603050405020304" pitchFamily="18" charset="0"/>
                <a:cs typeface="Mangal" panose="02040503050203030202" pitchFamily="18" charset="0"/>
              </a:rPr>
              <a:t> by excessive mucus becoming </a:t>
            </a:r>
            <a:r>
              <a:rPr lang="en-US" sz="3200" dirty="0">
                <a:effectLst/>
                <a:latin typeface="Calibri" panose="020F0502020204030204" pitchFamily="34" charset="0"/>
                <a:ea typeface="Times New Roman" panose="02020603050405020304" pitchFamily="18" charset="0"/>
                <a:cs typeface="Mangal" panose="02040503050203030202" pitchFamily="18" charset="0"/>
              </a:rPr>
              <a:t>trapped in the large air passages of the bronchial tree. Patients diagnosed with this condition will suffer from a consistent productive cough. Patient who have COPD usually have a history of smoking; however, it is also common among people who live in areas of high air pollution.</a:t>
            </a:r>
            <a:endParaRPr lang="en-IN" sz="4000"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3193770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PD - O2 Healthcare Group">
            <a:extLst>
              <a:ext uri="{FF2B5EF4-FFF2-40B4-BE49-F238E27FC236}">
                <a16:creationId xmlns="" xmlns:a16="http://schemas.microsoft.com/office/drawing/2014/main" id="{538DC5BE-3A7A-4DAE-7391-780C822544B1}"/>
              </a:ext>
            </a:extLst>
          </p:cNvPr>
          <p:cNvSpPr>
            <a:spLocks noChangeAspect="1" noChangeArrowheads="1"/>
          </p:cNvSpPr>
          <p:nvPr/>
        </p:nvSpPr>
        <p:spPr bwMode="auto">
          <a:xfrm>
            <a:off x="4420368" y="3276600"/>
            <a:ext cx="304853"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4" name="Picture 3">
            <a:extLst>
              <a:ext uri="{FF2B5EF4-FFF2-40B4-BE49-F238E27FC236}">
                <a16:creationId xmlns="" xmlns:a16="http://schemas.microsoft.com/office/drawing/2014/main" id="{90AF59C8-DF0E-7D2E-E70C-AFE91BFE4D87}"/>
              </a:ext>
            </a:extLst>
          </p:cNvPr>
          <p:cNvPicPr>
            <a:picLocks noChangeAspect="1"/>
          </p:cNvPicPr>
          <p:nvPr/>
        </p:nvPicPr>
        <p:blipFill>
          <a:blip r:embed="rId2"/>
          <a:stretch>
            <a:fillRect/>
          </a:stretch>
        </p:blipFill>
        <p:spPr>
          <a:xfrm>
            <a:off x="1" y="1186004"/>
            <a:ext cx="9181374" cy="5671996"/>
          </a:xfrm>
          <a:prstGeom prst="rect">
            <a:avLst/>
          </a:prstGeom>
        </p:spPr>
      </p:pic>
    </p:spTree>
    <p:extLst>
      <p:ext uri="{BB962C8B-B14F-4D97-AF65-F5344CB8AC3E}">
        <p14:creationId xmlns:p14="http://schemas.microsoft.com/office/powerpoint/2010/main" val="10320835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B74A281-0875-9F5D-D274-106979FD4687}"/>
              </a:ext>
            </a:extLst>
          </p:cNvPr>
          <p:cNvSpPr txBox="1"/>
          <p:nvPr/>
        </p:nvSpPr>
        <p:spPr>
          <a:xfrm>
            <a:off x="414141" y="345059"/>
            <a:ext cx="7907482" cy="5954451"/>
          </a:xfrm>
          <a:prstGeom prst="rect">
            <a:avLst/>
          </a:prstGeom>
          <a:noFill/>
        </p:spPr>
        <p:txBody>
          <a:bodyPr wrap="square" rtlCol="0">
            <a:spAutoFit/>
          </a:bodyPr>
          <a:lstStyle/>
          <a:p>
            <a:pPr marL="342900" lvl="0" indent="-342900" algn="just">
              <a:lnSpc>
                <a:spcPct val="115000"/>
              </a:lnSpc>
              <a:spcAft>
                <a:spcPts val="1000"/>
              </a:spcAft>
              <a:buFont typeface="+mj-lt"/>
              <a:buAutoNum type="arabicPeriod"/>
              <a:tabLst>
                <a:tab pos="457200" algn="l"/>
                <a:tab pos="859155" algn="l"/>
              </a:tabLst>
            </a:pPr>
            <a:r>
              <a:rPr lang="en-US" sz="3600" b="1" u="sng"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ANAPHYLAXIS</a:t>
            </a:r>
            <a:endParaRPr lang="en-IN" sz="3600" dirty="0">
              <a:effectLst/>
              <a:latin typeface="Calibri" panose="020F0502020204030204" pitchFamily="34" charset="0"/>
              <a:ea typeface="Times New Roman" panose="02020603050405020304" pitchFamily="18" charset="0"/>
              <a:cs typeface="Mangal" panose="02040503050203030202" pitchFamily="18" charset="0"/>
            </a:endParaRPr>
          </a:p>
          <a:p>
            <a:pPr marL="457200" algn="just">
              <a:lnSpc>
                <a:spcPct val="115000"/>
              </a:lnSpc>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Anaphylaxis is an acute, severe allergic reaction that puts the patient’s life in immediate danger. The reaction may be triggered by many different routes of exposure, including direct    skin contact,    ingestion    and inhalation.     Exposure to the allergen will cause blood   vessels to    dilate rapidly and cause a </a:t>
            </a:r>
            <a:r>
              <a:rPr lang="en-US" sz="3200" dirty="0" err="1">
                <a:effectLst/>
                <a:latin typeface="Calibri" panose="020F0502020204030204" pitchFamily="34" charset="0"/>
                <a:ea typeface="Times New Roman" panose="02020603050405020304" pitchFamily="18" charset="0"/>
                <a:cs typeface="Mangal" panose="02040503050203030202" pitchFamily="18" charset="0"/>
              </a:rPr>
              <a:t>dropin</a:t>
            </a:r>
            <a:r>
              <a:rPr lang="en-US" sz="3200" dirty="0">
                <a:effectLst/>
                <a:latin typeface="Calibri" panose="020F0502020204030204" pitchFamily="34" charset="0"/>
                <a:ea typeface="Times New Roman" panose="02020603050405020304" pitchFamily="18" charset="0"/>
                <a:cs typeface="Mangal" panose="02040503050203030202" pitchFamily="18" charset="0"/>
              </a:rPr>
              <a:t> blood pressure   (hypotension). </a:t>
            </a:r>
            <a:endParaRPr lang="en-IN" sz="3600"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8316457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3D43A4C3-727F-80FC-1518-D3402C905534}"/>
              </a:ext>
            </a:extLst>
          </p:cNvPr>
          <p:cNvSpPr txBox="1"/>
          <p:nvPr/>
        </p:nvSpPr>
        <p:spPr>
          <a:xfrm>
            <a:off x="698861" y="1370539"/>
            <a:ext cx="7551581" cy="4401205"/>
          </a:xfrm>
          <a:prstGeom prst="rect">
            <a:avLst/>
          </a:prstGeom>
          <a:noFill/>
        </p:spPr>
        <p:txBody>
          <a:bodyPr wrap="square" rtlCol="0">
            <a:spAutoFit/>
          </a:bodyPr>
          <a:lstStyle/>
          <a:p>
            <a:pPr algn="just"/>
            <a:r>
              <a:rPr lang="en-US" sz="2800" dirty="0">
                <a:latin typeface="Calibri" panose="020F0502020204030204" pitchFamily="34" charset="0"/>
                <a:ea typeface="Times New Roman" panose="02020603050405020304" pitchFamily="18" charset="0"/>
                <a:cs typeface="Mangal" panose="02040503050203030202" pitchFamily="18" charset="0"/>
              </a:rPr>
              <a:t>Many tissues may swell,   including those   lining  the </a:t>
            </a:r>
            <a:r>
              <a:rPr lang="en-US" sz="2800" dirty="0">
                <a:effectLst/>
                <a:latin typeface="Calibri" panose="020F0502020204030204" pitchFamily="34" charset="0"/>
                <a:ea typeface="Times New Roman" panose="02020603050405020304" pitchFamily="18" charset="0"/>
                <a:cs typeface="Mangal" panose="02040503050203030202" pitchFamily="18" charset="0"/>
              </a:rPr>
              <a:t>respiratory system. This swelling can obstruct the airway, leading to respiratory failure. </a:t>
            </a:r>
          </a:p>
          <a:p>
            <a:pPr algn="just"/>
            <a:r>
              <a:rPr lang="en-US" sz="2800" dirty="0">
                <a:effectLst/>
                <a:latin typeface="Calibri" panose="020F0502020204030204" pitchFamily="34" charset="0"/>
                <a:ea typeface="Times New Roman" panose="02020603050405020304" pitchFamily="18" charset="0"/>
                <a:cs typeface="Mangal" panose="02040503050203030202" pitchFamily="18" charset="0"/>
              </a:rPr>
              <a:t>Signs and </a:t>
            </a:r>
            <a:r>
              <a:rPr lang="en-US" sz="2800" dirty="0">
                <a:latin typeface="Calibri" panose="020F0502020204030204" pitchFamily="34" charset="0"/>
                <a:ea typeface="Times New Roman" panose="02020603050405020304" pitchFamily="18" charset="0"/>
                <a:cs typeface="Mangal" panose="02040503050203030202" pitchFamily="18" charset="0"/>
              </a:rPr>
              <a:t>symptoms frequently observed are -</a:t>
            </a:r>
            <a:endParaRPr lang="en-US" sz="2800" dirty="0">
              <a:effectLst/>
              <a:latin typeface="Calibri" panose="020F0502020204030204" pitchFamily="34" charset="0"/>
              <a:ea typeface="Times New Roman" panose="02020603050405020304" pitchFamily="18" charset="0"/>
              <a:cs typeface="Mangal" panose="02040503050203030202" pitchFamily="18" charset="0"/>
            </a:endParaRPr>
          </a:p>
          <a:p>
            <a:pPr algn="just"/>
            <a:r>
              <a:rPr lang="en-US" sz="2800" dirty="0">
                <a:effectLst/>
                <a:latin typeface="Calibri" panose="020F0502020204030204" pitchFamily="34" charset="0"/>
                <a:ea typeface="Times New Roman" panose="02020603050405020304" pitchFamily="18" charset="0"/>
                <a:cs typeface="Mangal" panose="02040503050203030202" pitchFamily="18" charset="0"/>
              </a:rPr>
              <a:t> -  </a:t>
            </a:r>
            <a:r>
              <a:rPr lang="en-US" sz="2800" dirty="0" err="1">
                <a:effectLst/>
                <a:latin typeface="Calibri" panose="020F0502020204030204" pitchFamily="34" charset="0"/>
                <a:ea typeface="Times New Roman" panose="02020603050405020304" pitchFamily="18" charset="0"/>
                <a:cs typeface="Mangal" panose="02040503050203030202" pitchFamily="18" charset="0"/>
              </a:rPr>
              <a:t>urticaria</a:t>
            </a:r>
            <a:r>
              <a:rPr lang="en-US" sz="2800" dirty="0">
                <a:effectLst/>
                <a:latin typeface="Calibri" panose="020F0502020204030204" pitchFamily="34" charset="0"/>
                <a:ea typeface="Times New Roman" panose="02020603050405020304" pitchFamily="18" charset="0"/>
                <a:cs typeface="Mangal" panose="02040503050203030202" pitchFamily="18" charset="0"/>
              </a:rPr>
              <a:t>, </a:t>
            </a:r>
          </a:p>
          <a:p>
            <a:pPr algn="just">
              <a:buFontTx/>
              <a:buChar char="-"/>
            </a:pPr>
            <a:r>
              <a:rPr lang="en-US" sz="2800" dirty="0">
                <a:effectLst/>
                <a:latin typeface="Calibri" panose="020F0502020204030204" pitchFamily="34" charset="0"/>
                <a:ea typeface="Times New Roman" panose="02020603050405020304" pitchFamily="18" charset="0"/>
                <a:cs typeface="Mangal" panose="02040503050203030202" pitchFamily="18" charset="0"/>
              </a:rPr>
              <a:t>   </a:t>
            </a:r>
            <a:r>
              <a:rPr lang="en-US" sz="2800" dirty="0" err="1">
                <a:effectLst/>
                <a:latin typeface="Calibri" panose="020F0502020204030204" pitchFamily="34" charset="0"/>
                <a:ea typeface="Times New Roman" panose="02020603050405020304" pitchFamily="18" charset="0"/>
                <a:cs typeface="Mangal" panose="02040503050203030202" pitchFamily="18" charset="0"/>
              </a:rPr>
              <a:t>oedema</a:t>
            </a:r>
            <a:r>
              <a:rPr lang="en-US" sz="2800" dirty="0">
                <a:effectLst/>
                <a:latin typeface="Calibri" panose="020F0502020204030204" pitchFamily="34" charset="0"/>
                <a:ea typeface="Times New Roman" panose="02020603050405020304" pitchFamily="18" charset="0"/>
                <a:cs typeface="Mangal" panose="02040503050203030202" pitchFamily="18" charset="0"/>
              </a:rPr>
              <a:t> in the face, </a:t>
            </a:r>
          </a:p>
          <a:p>
            <a:pPr algn="just">
              <a:buFontTx/>
              <a:buChar char="-"/>
            </a:pPr>
            <a:r>
              <a:rPr lang="en-US" sz="2800" dirty="0">
                <a:latin typeface="Calibri" panose="020F0502020204030204" pitchFamily="34" charset="0"/>
                <a:ea typeface="Times New Roman" panose="02020603050405020304" pitchFamily="18" charset="0"/>
                <a:cs typeface="Mangal" panose="02040503050203030202" pitchFamily="18" charset="0"/>
              </a:rPr>
              <a:t>   </a:t>
            </a:r>
            <a:r>
              <a:rPr lang="en-US" sz="2800" dirty="0">
                <a:effectLst/>
                <a:latin typeface="Calibri" panose="020F0502020204030204" pitchFamily="34" charset="0"/>
                <a:ea typeface="Times New Roman" panose="02020603050405020304" pitchFamily="18" charset="0"/>
                <a:cs typeface="Mangal" panose="02040503050203030202" pitchFamily="18" charset="0"/>
              </a:rPr>
              <a:t>lips and neck. </a:t>
            </a:r>
          </a:p>
          <a:p>
            <a:pPr algn="just"/>
            <a:r>
              <a:rPr lang="en-US" sz="2800" dirty="0">
                <a:effectLst/>
                <a:latin typeface="Calibri" panose="020F0502020204030204" pitchFamily="34" charset="0"/>
                <a:ea typeface="Times New Roman" panose="02020603050405020304" pitchFamily="18" charset="0"/>
                <a:cs typeface="Mangal" panose="02040503050203030202" pitchFamily="18" charset="0"/>
              </a:rPr>
              <a:t>In extreme cases, oedema can appear in the larynx and glottis making it difficult for the patient to breath.</a:t>
            </a:r>
            <a:endParaRPr lang="en-IN" sz="2800" dirty="0"/>
          </a:p>
        </p:txBody>
      </p:sp>
    </p:spTree>
    <p:extLst>
      <p:ext uri="{BB962C8B-B14F-4D97-AF65-F5344CB8AC3E}">
        <p14:creationId xmlns:p14="http://schemas.microsoft.com/office/powerpoint/2010/main" val="38688548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Urticaria - causes, treatment, symptoms ..."/>
          <p:cNvSpPr>
            <a:spLocks noChangeAspect="1" noChangeArrowheads="1"/>
          </p:cNvSpPr>
          <p:nvPr/>
        </p:nvSpPr>
        <p:spPr bwMode="auto">
          <a:xfrm>
            <a:off x="155602" y="-144463"/>
            <a:ext cx="304853"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Urticaria - causes, treatment, symptoms ..."/>
          <p:cNvSpPr>
            <a:spLocks noChangeAspect="1" noChangeArrowheads="1"/>
          </p:cNvSpPr>
          <p:nvPr/>
        </p:nvSpPr>
        <p:spPr bwMode="auto">
          <a:xfrm>
            <a:off x="155602" y="-144463"/>
            <a:ext cx="304853"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Urticaria - causes, treatment, symptoms ..."/>
          <p:cNvSpPr>
            <a:spLocks noChangeAspect="1" noChangeArrowheads="1"/>
          </p:cNvSpPr>
          <p:nvPr/>
        </p:nvSpPr>
        <p:spPr bwMode="auto">
          <a:xfrm>
            <a:off x="155602" y="-144463"/>
            <a:ext cx="304853"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Urticaria - causes, treatment, symptoms ..."/>
          <p:cNvSpPr>
            <a:spLocks noChangeAspect="1" noChangeArrowheads="1"/>
          </p:cNvSpPr>
          <p:nvPr/>
        </p:nvSpPr>
        <p:spPr bwMode="auto">
          <a:xfrm>
            <a:off x="155602" y="-144463"/>
            <a:ext cx="304853"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Urticaria - causes, treatment, symptoms ..."/>
          <p:cNvSpPr>
            <a:spLocks noChangeAspect="1" noChangeArrowheads="1"/>
          </p:cNvSpPr>
          <p:nvPr/>
        </p:nvSpPr>
        <p:spPr bwMode="auto">
          <a:xfrm>
            <a:off x="155602" y="-144463"/>
            <a:ext cx="304853"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6" name="Picture 12" descr="Urticaria - causes, treatment, symptoms - Hera Clinics"/>
          <p:cNvPicPr>
            <a:picLocks noChangeAspect="1" noChangeArrowheads="1"/>
          </p:cNvPicPr>
          <p:nvPr/>
        </p:nvPicPr>
        <p:blipFill>
          <a:blip r:embed="rId2"/>
          <a:srcRect/>
          <a:stretch>
            <a:fillRect/>
          </a:stretch>
        </p:blipFill>
        <p:spPr bwMode="auto">
          <a:xfrm>
            <a:off x="2" y="1"/>
            <a:ext cx="7441947" cy="6858000"/>
          </a:xfrm>
          <a:prstGeom prst="rect">
            <a:avLst/>
          </a:prstGeom>
          <a:noFill/>
        </p:spPr>
      </p:pic>
      <p:sp>
        <p:nvSpPr>
          <p:cNvPr id="1038" name="AutoShape 14" descr="Angioedema | Concise Medical Knowledge"/>
          <p:cNvSpPr>
            <a:spLocks noChangeAspect="1" noChangeArrowheads="1"/>
          </p:cNvSpPr>
          <p:nvPr/>
        </p:nvSpPr>
        <p:spPr bwMode="auto">
          <a:xfrm>
            <a:off x="155602" y="-144463"/>
            <a:ext cx="304853"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515706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descr="14 Swollen Face Causes and Treatments"/>
          <p:cNvSpPr>
            <a:spLocks noChangeAspect="1" noChangeArrowheads="1"/>
          </p:cNvSpPr>
          <p:nvPr/>
        </p:nvSpPr>
        <p:spPr bwMode="auto">
          <a:xfrm>
            <a:off x="155602" y="-144463"/>
            <a:ext cx="304853"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228" name="AutoShape 4" descr="14 Swollen Face Causes and Treatments"/>
          <p:cNvSpPr>
            <a:spLocks noChangeAspect="1" noChangeArrowheads="1"/>
          </p:cNvSpPr>
          <p:nvPr/>
        </p:nvSpPr>
        <p:spPr bwMode="auto">
          <a:xfrm>
            <a:off x="155602" y="-144463"/>
            <a:ext cx="304853"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230" name="AutoShape 6" descr="14 Swollen Face Causes and Treatments"/>
          <p:cNvSpPr>
            <a:spLocks noChangeAspect="1" noChangeArrowheads="1"/>
          </p:cNvSpPr>
          <p:nvPr/>
        </p:nvSpPr>
        <p:spPr bwMode="auto">
          <a:xfrm>
            <a:off x="155602" y="-144463"/>
            <a:ext cx="304853"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232" name="AutoShape 8" descr="14 Swollen Face Causes and Treatments"/>
          <p:cNvSpPr>
            <a:spLocks noChangeAspect="1" noChangeArrowheads="1"/>
          </p:cNvSpPr>
          <p:nvPr/>
        </p:nvSpPr>
        <p:spPr bwMode="auto">
          <a:xfrm>
            <a:off x="155602" y="-144463"/>
            <a:ext cx="304853"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234" name="AutoShape 10" descr="14 Swollen Face Causes and Treatments"/>
          <p:cNvSpPr>
            <a:spLocks noChangeAspect="1" noChangeArrowheads="1"/>
          </p:cNvSpPr>
          <p:nvPr/>
        </p:nvSpPr>
        <p:spPr bwMode="auto">
          <a:xfrm>
            <a:off x="155602" y="-144463"/>
            <a:ext cx="304853"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236" name="AutoShape 12" descr="14 Swollen Face Causes and Treatments"/>
          <p:cNvSpPr>
            <a:spLocks noChangeAspect="1" noChangeArrowheads="1"/>
          </p:cNvSpPr>
          <p:nvPr/>
        </p:nvSpPr>
        <p:spPr bwMode="auto">
          <a:xfrm>
            <a:off x="155602" y="-144463"/>
            <a:ext cx="304853"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238" name="AutoShape 14" descr="14 Swollen Face Causes and Treatments"/>
          <p:cNvSpPr>
            <a:spLocks noChangeAspect="1" noChangeArrowheads="1"/>
          </p:cNvSpPr>
          <p:nvPr/>
        </p:nvSpPr>
        <p:spPr bwMode="auto">
          <a:xfrm>
            <a:off x="155602" y="-144463"/>
            <a:ext cx="304853"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240" name="AutoShape 16" descr="Angioedema | Concise Medical Knowledge"/>
          <p:cNvSpPr>
            <a:spLocks noChangeAspect="1" noChangeArrowheads="1"/>
          </p:cNvSpPr>
          <p:nvPr/>
        </p:nvSpPr>
        <p:spPr bwMode="auto">
          <a:xfrm>
            <a:off x="155602" y="-144463"/>
            <a:ext cx="304853"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242" name="AutoShape 18" descr="Angioedema | Concise Medical Knowledge"/>
          <p:cNvSpPr>
            <a:spLocks noChangeAspect="1" noChangeArrowheads="1"/>
          </p:cNvSpPr>
          <p:nvPr/>
        </p:nvSpPr>
        <p:spPr bwMode="auto">
          <a:xfrm>
            <a:off x="155602" y="-144463"/>
            <a:ext cx="304853"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244" name="AutoShape 20" descr="Angioedema | Concise Medical Knowledge"/>
          <p:cNvSpPr>
            <a:spLocks noChangeAspect="1" noChangeArrowheads="1"/>
          </p:cNvSpPr>
          <p:nvPr/>
        </p:nvSpPr>
        <p:spPr bwMode="auto">
          <a:xfrm>
            <a:off x="155602" y="-144463"/>
            <a:ext cx="304853"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246" name="AutoShape 22" descr="Angioedema | Concise Medical Knowledge"/>
          <p:cNvSpPr>
            <a:spLocks noChangeAspect="1" noChangeArrowheads="1"/>
          </p:cNvSpPr>
          <p:nvPr/>
        </p:nvSpPr>
        <p:spPr bwMode="auto">
          <a:xfrm>
            <a:off x="155602" y="-144463"/>
            <a:ext cx="304853"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248" name="AutoShape 24" descr="Angioedema | Concise Medical Knowledge"/>
          <p:cNvSpPr>
            <a:spLocks noChangeAspect="1" noChangeArrowheads="1"/>
          </p:cNvSpPr>
          <p:nvPr/>
        </p:nvSpPr>
        <p:spPr bwMode="auto">
          <a:xfrm>
            <a:off x="155602" y="-144463"/>
            <a:ext cx="304853"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250" name="AutoShape 26" descr="14 Swollen Face Causes and Treatments"/>
          <p:cNvSpPr>
            <a:spLocks noChangeAspect="1" noChangeArrowheads="1"/>
          </p:cNvSpPr>
          <p:nvPr/>
        </p:nvSpPr>
        <p:spPr bwMode="auto">
          <a:xfrm>
            <a:off x="155602" y="-144463"/>
            <a:ext cx="304853"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252" name="AutoShape 28" descr="14 Swollen Face Causes and Treatments"/>
          <p:cNvSpPr>
            <a:spLocks noChangeAspect="1" noChangeArrowheads="1"/>
          </p:cNvSpPr>
          <p:nvPr/>
        </p:nvSpPr>
        <p:spPr bwMode="auto">
          <a:xfrm>
            <a:off x="155602" y="-144463"/>
            <a:ext cx="304853"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254" name="AutoShape 30" descr="14 Swollen Face Causes and Treatments"/>
          <p:cNvSpPr>
            <a:spLocks noChangeAspect="1" noChangeArrowheads="1"/>
          </p:cNvSpPr>
          <p:nvPr/>
        </p:nvSpPr>
        <p:spPr bwMode="auto">
          <a:xfrm>
            <a:off x="155602" y="-144463"/>
            <a:ext cx="304853"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 name="Picture 5"/>
          <p:cNvPicPr>
            <a:picLocks noChangeAspect="1" noChangeArrowheads="1"/>
          </p:cNvPicPr>
          <p:nvPr/>
        </p:nvPicPr>
        <p:blipFill>
          <a:blip r:embed="rId2"/>
          <a:srcRect/>
          <a:stretch>
            <a:fillRect/>
          </a:stretch>
        </p:blipFill>
        <p:spPr bwMode="auto">
          <a:xfrm>
            <a:off x="1" y="13855"/>
            <a:ext cx="7595855" cy="6802580"/>
          </a:xfrm>
          <a:prstGeom prst="rect">
            <a:avLst/>
          </a:prstGeom>
          <a:noFill/>
          <a:ln w="9525">
            <a:noFill/>
            <a:miter lim="800000"/>
            <a:headEnd/>
            <a:tailEnd/>
          </a:ln>
          <a:effectLst/>
        </p:spPr>
      </p:pic>
    </p:spTree>
    <p:extLst>
      <p:ext uri="{BB962C8B-B14F-4D97-AF65-F5344CB8AC3E}">
        <p14:creationId xmlns:p14="http://schemas.microsoft.com/office/powerpoint/2010/main" val="36556097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838CA42-5A7E-1C7E-C841-0B1DB03CEA80}"/>
              </a:ext>
            </a:extLst>
          </p:cNvPr>
          <p:cNvSpPr txBox="1"/>
          <p:nvPr/>
        </p:nvSpPr>
        <p:spPr>
          <a:xfrm>
            <a:off x="220013" y="1312551"/>
            <a:ext cx="8528692" cy="5290679"/>
          </a:xfrm>
          <a:prstGeom prst="rect">
            <a:avLst/>
          </a:prstGeom>
          <a:noFill/>
        </p:spPr>
        <p:txBody>
          <a:bodyPr wrap="square" rtlCol="0">
            <a:spAutoFit/>
          </a:bodyPr>
          <a:lstStyle/>
          <a:p>
            <a:pPr marL="457200" algn="just">
              <a:lnSpc>
                <a:spcPct val="115000"/>
              </a:lnSpc>
              <a:spcAft>
                <a:spcPts val="1000"/>
              </a:spcAft>
              <a:tabLst>
                <a:tab pos="4457700" algn="l"/>
              </a:tabLst>
            </a:pPr>
            <a:r>
              <a:rPr lang="en-US" sz="3200" b="1"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Definition</a:t>
            </a:r>
            <a:r>
              <a:rPr lang="en-US" sz="3200" b="1"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a:t>
            </a:r>
          </a:p>
          <a:p>
            <a:pPr marL="457200" algn="just">
              <a:lnSpc>
                <a:spcPct val="115000"/>
              </a:lnSpc>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A life-threatening reaction of the body caused by something to which the patient is extremely allergic.</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457200" algn="just">
              <a:lnSpc>
                <a:spcPct val="115000"/>
              </a:lnSpc>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This condition represents a true emergency where immediate transportation to a medical </a:t>
            </a:r>
            <a:r>
              <a:rPr lang="en-US" sz="3200" dirty="0" err="1">
                <a:effectLst/>
                <a:latin typeface="Calibri" panose="020F0502020204030204" pitchFamily="34" charset="0"/>
                <a:ea typeface="Times New Roman" panose="02020603050405020304" pitchFamily="18" charset="0"/>
                <a:cs typeface="Mangal" panose="02040503050203030202" pitchFamily="18" charset="0"/>
              </a:rPr>
              <a:t>centre</a:t>
            </a:r>
            <a:r>
              <a:rPr lang="en-US" sz="3200" dirty="0">
                <a:effectLst/>
                <a:latin typeface="Calibri" panose="020F0502020204030204" pitchFamily="34" charset="0"/>
                <a:ea typeface="Times New Roman" panose="02020603050405020304" pitchFamily="18" charset="0"/>
                <a:cs typeface="Mangal" panose="02040503050203030202" pitchFamily="18" charset="0"/>
              </a:rPr>
              <a:t> is imperative</a:t>
            </a:r>
            <a:r>
              <a:rPr lang="en-US" sz="4000" dirty="0">
                <a:effectLst/>
                <a:latin typeface="Calibri" panose="020F0502020204030204" pitchFamily="34" charset="0"/>
                <a:ea typeface="Times New Roman" panose="02020603050405020304" pitchFamily="18" charset="0"/>
                <a:cs typeface="Mangal" panose="02040503050203030202" pitchFamily="18" charset="0"/>
              </a:rPr>
              <a:t>.</a:t>
            </a:r>
            <a:endParaRPr lang="en-IN" sz="4000" dirty="0">
              <a:effectLst/>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tabLst>
                <a:tab pos="457200" algn="l"/>
              </a:tabLst>
            </a:pPr>
            <a:r>
              <a:rPr lang="en-US" sz="4000" dirty="0">
                <a:effectLst/>
                <a:latin typeface="Calibri" panose="020F0502020204030204" pitchFamily="34" charset="0"/>
                <a:ea typeface="Times New Roman" panose="02020603050405020304" pitchFamily="18" charset="0"/>
                <a:cs typeface="Arial" panose="020B0604020202020204" pitchFamily="34" charset="0"/>
              </a:rPr>
              <a:t>	</a:t>
            </a:r>
            <a:endParaRPr lang="en-IN" sz="4000" dirty="0"/>
          </a:p>
        </p:txBody>
      </p:sp>
      <p:sp>
        <p:nvSpPr>
          <p:cNvPr id="3" name="Rectangle 2"/>
          <p:cNvSpPr/>
          <p:nvPr/>
        </p:nvSpPr>
        <p:spPr>
          <a:xfrm>
            <a:off x="2542069" y="147750"/>
            <a:ext cx="4564135" cy="729430"/>
          </a:xfrm>
          <a:prstGeom prst="rect">
            <a:avLst/>
          </a:prstGeom>
        </p:spPr>
        <p:txBody>
          <a:bodyPr wrap="none">
            <a:spAutoFit/>
          </a:bodyPr>
          <a:lstStyle/>
          <a:p>
            <a:pPr algn="just">
              <a:lnSpc>
                <a:spcPct val="115000"/>
              </a:lnSpc>
              <a:spcAft>
                <a:spcPts val="1000"/>
              </a:spcAft>
              <a:tabLst>
                <a:tab pos="4457700" algn="l"/>
              </a:tabLst>
            </a:pPr>
            <a:r>
              <a:rPr lang="en-US" sz="3600" b="1" u="sng" dirty="0">
                <a:solidFill>
                  <a:srgbClr val="FF0000"/>
                </a:solidFill>
                <a:latin typeface="Calibri" panose="020F0502020204030204" pitchFamily="34" charset="0"/>
                <a:ea typeface="Times New Roman" panose="02020603050405020304" pitchFamily="18" charset="0"/>
                <a:cs typeface="Arial" panose="020B0604020202020204" pitchFamily="34" charset="0"/>
              </a:rPr>
              <a:t>ANAPHYLACTIC SHOCK</a:t>
            </a:r>
            <a:endParaRPr lang="en-IN" sz="3600" b="1"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5797820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C18C2C1-1C73-466A-D84A-AD1F19A8A69A}"/>
              </a:ext>
            </a:extLst>
          </p:cNvPr>
          <p:cNvSpPr txBox="1"/>
          <p:nvPr/>
        </p:nvSpPr>
        <p:spPr>
          <a:xfrm>
            <a:off x="595326" y="260097"/>
            <a:ext cx="8148410" cy="6538200"/>
          </a:xfrm>
          <a:prstGeom prst="rect">
            <a:avLst/>
          </a:prstGeom>
          <a:noFill/>
        </p:spPr>
        <p:txBody>
          <a:bodyPr wrap="square" rtlCol="0">
            <a:spAutoFit/>
          </a:bodyPr>
          <a:lstStyle/>
          <a:p>
            <a:pPr algn="just">
              <a:lnSpc>
                <a:spcPct val="115000"/>
              </a:lnSpc>
              <a:spcAft>
                <a:spcPts val="1000"/>
              </a:spcAft>
              <a:tabLst>
                <a:tab pos="457200" algn="l"/>
              </a:tabLst>
            </a:pPr>
            <a:r>
              <a:rPr lang="en-US" sz="3600" u="sng"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Causes of anaphylactic shock</a:t>
            </a:r>
            <a:endParaRPr lang="en-IN" sz="3600" dirty="0">
              <a:effectLst/>
              <a:latin typeface="Calibri" panose="020F0502020204030204" pitchFamily="34" charset="0"/>
              <a:ea typeface="Times New Roman" panose="02020603050405020304" pitchFamily="18" charset="0"/>
              <a:cs typeface="Mangal" panose="02040503050203030202" pitchFamily="18" charset="0"/>
            </a:endParaRPr>
          </a:p>
          <a:p>
            <a:pPr marL="803275" indent="-346075" algn="just">
              <a:lnSpc>
                <a:spcPct val="115000"/>
              </a:lnSpc>
              <a:spcAft>
                <a:spcPts val="1000"/>
              </a:spcAft>
              <a:tabLst>
                <a:tab pos="4457700" algn="l"/>
              </a:tabLst>
            </a:pPr>
            <a:r>
              <a:rPr lang="en-US" sz="36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effectLst/>
                <a:latin typeface="Calibri" panose="020F0502020204030204" pitchFamily="34" charset="0"/>
                <a:ea typeface="Times New Roman" panose="02020603050405020304" pitchFamily="18" charset="0"/>
                <a:cs typeface="Mangal" panose="02040503050203030202" pitchFamily="18" charset="0"/>
              </a:rPr>
              <a:t>Insect stings, including wasps and bees and ants</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803275" indent="-346075" algn="just">
              <a:lnSpc>
                <a:spcPct val="115000"/>
              </a:lnSpc>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Foods and spices (especially shellfish)</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803275" indent="-346075" algn="just">
              <a:lnSpc>
                <a:spcPct val="115000"/>
              </a:lnSpc>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Inhaled substances, including dust and pollen</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803275" indent="-346075" algn="just">
              <a:lnSpc>
                <a:spcPct val="115000"/>
              </a:lnSpc>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Chemicals inhaled or in contact with the skin</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803275" indent="-346075" algn="just">
              <a:lnSpc>
                <a:spcPct val="115000"/>
              </a:lnSpc>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Medications injected or taken by mouth, such as penicillin</a:t>
            </a:r>
            <a:endParaRPr lang="en-IN" sz="3600"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6664764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025ACAD-BEAF-9BB3-75E4-A06E55A82081}"/>
              </a:ext>
            </a:extLst>
          </p:cNvPr>
          <p:cNvSpPr txBox="1"/>
          <p:nvPr/>
        </p:nvSpPr>
        <p:spPr>
          <a:xfrm>
            <a:off x="349431" y="937160"/>
            <a:ext cx="8114553" cy="5483552"/>
          </a:xfrm>
          <a:prstGeom prst="rect">
            <a:avLst/>
          </a:prstGeom>
          <a:noFill/>
        </p:spPr>
        <p:txBody>
          <a:bodyPr wrap="square" rtlCol="0">
            <a:spAutoFit/>
          </a:bodyPr>
          <a:lstStyle/>
          <a:p>
            <a:pPr marL="457200" algn="just">
              <a:lnSpc>
                <a:spcPct val="115000"/>
              </a:lnSpc>
              <a:spcAft>
                <a:spcPts val="1000"/>
              </a:spcAft>
              <a:tabLst>
                <a:tab pos="4457700" algn="l"/>
              </a:tabLst>
            </a:pPr>
            <a:r>
              <a:rPr lang="en-US" sz="36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effectLst/>
                <a:latin typeface="Calibri" panose="020F0502020204030204" pitchFamily="34" charset="0"/>
                <a:ea typeface="Times New Roman" panose="02020603050405020304" pitchFamily="18" charset="0"/>
                <a:cs typeface="Mangal" panose="02040503050203030202" pitchFamily="18" charset="0"/>
              </a:rPr>
              <a:t>Skin: May be swollen with burning and itching. Face and tongue may also be swollen (oedema).</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457200" algn="just">
              <a:lnSpc>
                <a:spcPct val="115000"/>
              </a:lnSpc>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Breathing: Difficult and rapid breathing with possible wheezing.</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457200" algn="just">
              <a:lnSpc>
                <a:spcPct val="115000"/>
              </a:lnSpc>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Pulse: Rapid, weak or not detected.</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457200" algn="just">
              <a:lnSpc>
                <a:spcPct val="115000"/>
              </a:lnSpc>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State of consciousness: The patient may be restless and often may become unconscious.</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
        <p:nvSpPr>
          <p:cNvPr id="3" name="Rectangle 2"/>
          <p:cNvSpPr/>
          <p:nvPr/>
        </p:nvSpPr>
        <p:spPr>
          <a:xfrm>
            <a:off x="2841413" y="85395"/>
            <a:ext cx="3691010" cy="646331"/>
          </a:xfrm>
          <a:prstGeom prst="rect">
            <a:avLst/>
          </a:prstGeom>
        </p:spPr>
        <p:txBody>
          <a:bodyPr wrap="none">
            <a:spAutoFit/>
          </a:bodyPr>
          <a:lstStyle/>
          <a:p>
            <a:pPr marL="342900" lvl="0" indent="-342900" algn="just"/>
            <a:r>
              <a:rPr lang="en-US" sz="3600" b="1" dirty="0">
                <a:solidFill>
                  <a:srgbClr val="FF0000"/>
                </a:solidFill>
                <a:latin typeface="Calibri" panose="020F0502020204030204" pitchFamily="34" charset="0"/>
                <a:ea typeface="Times New Roman" panose="02020603050405020304" pitchFamily="18" charset="0"/>
                <a:cs typeface="Mangal" panose="02040503050203030202" pitchFamily="18" charset="0"/>
              </a:rPr>
              <a:t>SIGN &amp; SYMPTOM</a:t>
            </a:r>
            <a:endParaRPr lang="en-IN" sz="36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3910329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CCE590B-F410-10C1-D6DC-78745357D0F0}"/>
              </a:ext>
            </a:extLst>
          </p:cNvPr>
          <p:cNvSpPr txBox="1"/>
          <p:nvPr/>
        </p:nvSpPr>
        <p:spPr>
          <a:xfrm>
            <a:off x="265308" y="-91296"/>
            <a:ext cx="8616998" cy="7125027"/>
          </a:xfrm>
          <a:prstGeom prst="rect">
            <a:avLst/>
          </a:prstGeom>
          <a:noFill/>
        </p:spPr>
        <p:txBody>
          <a:bodyPr wrap="square" rtlCol="0">
            <a:spAutoFit/>
          </a:bodyPr>
          <a:lstStyle/>
          <a:p>
            <a:pPr marL="457200">
              <a:tabLst>
                <a:tab pos="4457700" algn="l"/>
              </a:tabLst>
            </a:pPr>
            <a:r>
              <a:rPr lang="en-US" sz="4000" b="1" u="sng"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Management for </a:t>
            </a:r>
            <a:r>
              <a:rPr lang="en-US" sz="4000" b="1" u="sng"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anaphylactic </a:t>
            </a:r>
          </a:p>
          <a:p>
            <a:pPr marL="457200" algn="ctr">
              <a:tabLst>
                <a:tab pos="4457700" algn="l"/>
              </a:tabLst>
            </a:pPr>
            <a:r>
              <a:rPr lang="en-US" sz="4000" b="1" u="sng"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shock</a:t>
            </a:r>
            <a:endParaRPr lang="en-IN" sz="4000" b="1"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spcAft>
                <a:spcPts val="1000"/>
              </a:spcAft>
              <a:buFont typeface="Symbol" panose="05050102010706020507" pitchFamily="18" charset="2"/>
              <a:buChar char=""/>
              <a:tabLst>
                <a:tab pos="5715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When interviewing the patient, ask about allergies to anything and if he or she was in contact with that substance.</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spcAft>
                <a:spcPts val="1000"/>
              </a:spcAft>
              <a:buFont typeface="Symbol" panose="05050102010706020507" pitchFamily="18" charset="2"/>
              <a:buChar char=""/>
              <a:tabLst>
                <a:tab pos="571500" algn="l"/>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As with any type of shock treat the patient with total care (see management for shock).</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spcAft>
                <a:spcPts val="1000"/>
              </a:spcAft>
              <a:buFont typeface="Symbol" panose="05050102010706020507" pitchFamily="18" charset="2"/>
              <a:buChar char=""/>
              <a:tabLst>
                <a:tab pos="571500" algn="l"/>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The patient needs medications to combat the allergic reaction.</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lvl="0">
              <a:buFont typeface="Arial" pitchFamily="34" charset="0"/>
              <a:buChar char="•"/>
            </a:pPr>
            <a:r>
              <a:rPr lang="en-US" sz="3200" dirty="0">
                <a:latin typeface="Calibri" panose="020F0502020204030204" pitchFamily="34" charset="0"/>
                <a:ea typeface="Times New Roman" panose="02020603050405020304" pitchFamily="18" charset="0"/>
                <a:cs typeface="Mangal" panose="02040503050203030202" pitchFamily="18" charset="0"/>
              </a:rPr>
              <a:t>  Administer </a:t>
            </a:r>
            <a:r>
              <a:rPr lang="en-US" sz="3200" dirty="0" err="1">
                <a:latin typeface="Calibri" panose="020F0502020204030204" pitchFamily="34" charset="0"/>
                <a:ea typeface="Times New Roman" panose="02020603050405020304" pitchFamily="18" charset="0"/>
                <a:cs typeface="Mangal" panose="02040503050203030202" pitchFamily="18" charset="0"/>
              </a:rPr>
              <a:t>Inj</a:t>
            </a:r>
            <a:r>
              <a:rPr lang="en-US" sz="3200" dirty="0">
                <a:latin typeface="Calibri" panose="020F0502020204030204" pitchFamily="34" charset="0"/>
                <a:ea typeface="Times New Roman" panose="02020603050405020304" pitchFamily="18" charset="0"/>
                <a:cs typeface="Mangal" panose="02040503050203030202" pitchFamily="18" charset="0"/>
              </a:rPr>
              <a:t> Adrenaline 1 amp SC slowly taking      </a:t>
            </a:r>
          </a:p>
          <a:p>
            <a:pPr lvl="0"/>
            <a:r>
              <a:rPr lang="en-US" sz="3200" dirty="0">
                <a:latin typeface="Calibri" panose="020F0502020204030204" pitchFamily="34" charset="0"/>
                <a:ea typeface="Times New Roman" panose="02020603050405020304" pitchFamily="18" charset="0"/>
                <a:cs typeface="Mangal" panose="02040503050203030202" pitchFamily="18" charset="0"/>
              </a:rPr>
              <a:t>   about 2 - 3 minutes. Take care as this medication    </a:t>
            </a:r>
          </a:p>
          <a:p>
            <a:pPr lvl="0"/>
            <a:r>
              <a:rPr lang="en-US" sz="3200" dirty="0">
                <a:latin typeface="Calibri" panose="020F0502020204030204" pitchFamily="34" charset="0"/>
                <a:ea typeface="Times New Roman" panose="02020603050405020304" pitchFamily="18" charset="0"/>
                <a:cs typeface="Mangal" panose="02040503050203030202" pitchFamily="18" charset="0"/>
              </a:rPr>
              <a:t>   can cause very rapid heart rate and sudden  </a:t>
            </a:r>
          </a:p>
          <a:p>
            <a:pPr lvl="0"/>
            <a:r>
              <a:rPr lang="en-US" sz="3200" dirty="0">
                <a:latin typeface="Calibri" panose="020F0502020204030204" pitchFamily="34" charset="0"/>
                <a:ea typeface="Times New Roman" panose="02020603050405020304" pitchFamily="18" charset="0"/>
                <a:cs typeface="Mangal" panose="02040503050203030202" pitchFamily="18" charset="0"/>
              </a:rPr>
              <a:t>   collapse of </a:t>
            </a:r>
            <a:r>
              <a:rPr lang="en-US" sz="3200" dirty="0" smtClean="0">
                <a:latin typeface="Calibri" panose="020F0502020204030204" pitchFamily="34" charset="0"/>
                <a:ea typeface="Times New Roman" panose="02020603050405020304" pitchFamily="18" charset="0"/>
                <a:cs typeface="Mangal" panose="02040503050203030202" pitchFamily="18" charset="0"/>
              </a:rPr>
              <a:t>patient</a:t>
            </a:r>
            <a:endParaRPr lang="en-IN" dirty="0"/>
          </a:p>
        </p:txBody>
      </p:sp>
    </p:spTree>
    <p:extLst>
      <p:ext uri="{BB962C8B-B14F-4D97-AF65-F5344CB8AC3E}">
        <p14:creationId xmlns:p14="http://schemas.microsoft.com/office/powerpoint/2010/main" val="4162168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314679" y="1989138"/>
            <a:ext cx="663055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4800" b="1" dirty="0">
                <a:solidFill>
                  <a:srgbClr val="C00000"/>
                </a:solidFill>
                <a:latin typeface="+mn-lt"/>
              </a:rPr>
              <a:t>If a patient presents with atypical vital signs, assume that</a:t>
            </a:r>
          </a:p>
          <a:p>
            <a:pPr algn="ctr" eaLnBrk="1" hangingPunct="1"/>
            <a:r>
              <a:rPr lang="en-US" sz="4800" b="1" dirty="0">
                <a:solidFill>
                  <a:srgbClr val="C00000"/>
                </a:solidFill>
                <a:latin typeface="+mn-lt"/>
              </a:rPr>
              <a:t>the patient has a medical emergency</a:t>
            </a:r>
            <a:endParaRPr lang="en-US" sz="4800" dirty="0">
              <a:solidFill>
                <a:srgbClr val="C00000"/>
              </a:solidFill>
              <a:latin typeface="+mn-lt"/>
            </a:endParaRPr>
          </a:p>
        </p:txBody>
      </p:sp>
    </p:spTree>
    <p:extLst>
      <p:ext uri="{BB962C8B-B14F-4D97-AF65-F5344CB8AC3E}">
        <p14:creationId xmlns:p14="http://schemas.microsoft.com/office/powerpoint/2010/main" val="1787119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BF9C06A-70E4-03EC-2592-83AE33CF7370}"/>
              </a:ext>
            </a:extLst>
          </p:cNvPr>
          <p:cNvSpPr txBox="1"/>
          <p:nvPr/>
        </p:nvSpPr>
        <p:spPr>
          <a:xfrm>
            <a:off x="265310" y="1290790"/>
            <a:ext cx="8489867" cy="5412764"/>
          </a:xfrm>
          <a:prstGeom prst="rect">
            <a:avLst/>
          </a:prstGeom>
          <a:noFill/>
        </p:spPr>
        <p:txBody>
          <a:bodyPr wrap="square" rtlCol="0">
            <a:spAutoFit/>
          </a:bodyPr>
          <a:lstStyle/>
          <a:p>
            <a:pPr marL="342900" lvl="0" indent="-342900" algn="just">
              <a:lnSpc>
                <a:spcPct val="115000"/>
              </a:lnSpc>
              <a:spcAft>
                <a:spcPts val="1000"/>
              </a:spcAft>
              <a:buFont typeface="Symbol" panose="05050102010706020507" pitchFamily="18" charset="2"/>
              <a:buChar char=""/>
              <a:tabLst>
                <a:tab pos="571500" algn="l"/>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Administer Inj. </a:t>
            </a:r>
            <a:r>
              <a:rPr lang="en-US" sz="3200" dirty="0" err="1">
                <a:effectLst/>
                <a:latin typeface="Calibri" panose="020F0502020204030204" pitchFamily="34" charset="0"/>
                <a:ea typeface="Times New Roman" panose="02020603050405020304" pitchFamily="18" charset="0"/>
                <a:cs typeface="Mangal" panose="02040503050203030202" pitchFamily="18" charset="0"/>
              </a:rPr>
              <a:t>Avil</a:t>
            </a:r>
            <a:r>
              <a:rPr lang="en-US" sz="3200" dirty="0">
                <a:effectLst/>
                <a:latin typeface="Calibri" panose="020F0502020204030204" pitchFamily="34" charset="0"/>
                <a:ea typeface="Times New Roman" panose="02020603050405020304" pitchFamily="18" charset="0"/>
                <a:cs typeface="Mangal" panose="02040503050203030202" pitchFamily="18" charset="0"/>
              </a:rPr>
              <a:t> 1 amp IM and Inj. Hydrocortisone Sodium Succinate  1 vial IV; Establish IV access</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571500" algn="l"/>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Administer Oxygen 10-15 l/min</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571500" algn="l"/>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Constantly monitor vital signs and be on the look out for airway obstruction by swelling of the soft tissues of upper airway</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571500" algn="l"/>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Transport the patient urgently</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Tree>
    <p:extLst>
      <p:ext uri="{BB962C8B-B14F-4D97-AF65-F5344CB8AC3E}">
        <p14:creationId xmlns:p14="http://schemas.microsoft.com/office/powerpoint/2010/main" val="21974679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7931"/>
            <a:ext cx="7888070" cy="1325563"/>
          </a:xfrm>
        </p:spPr>
        <p:txBody>
          <a:bodyPr>
            <a:normAutofit/>
          </a:bodyPr>
          <a:lstStyle/>
          <a:p>
            <a:pPr algn="ctr"/>
            <a:r>
              <a:rPr lang="en-US" sz="4000" b="1" u="sng" dirty="0">
                <a:solidFill>
                  <a:srgbClr val="FF0000"/>
                </a:solidFill>
                <a:latin typeface="+mn-lt"/>
              </a:rPr>
              <a:t>DIABETIC EMERGENCIES</a:t>
            </a:r>
            <a:endParaRPr lang="en-GB" sz="4000" dirty="0">
              <a:solidFill>
                <a:srgbClr val="FF0000"/>
              </a:solidFill>
              <a:latin typeface="+mn-lt"/>
            </a:endParaRPr>
          </a:p>
        </p:txBody>
      </p:sp>
      <p:sp>
        <p:nvSpPr>
          <p:cNvPr id="3" name="Content Placeholder 2"/>
          <p:cNvSpPr>
            <a:spLocks noGrp="1"/>
          </p:cNvSpPr>
          <p:nvPr>
            <p:ph idx="1"/>
          </p:nvPr>
        </p:nvSpPr>
        <p:spPr>
          <a:xfrm>
            <a:off x="628759" y="1333493"/>
            <a:ext cx="7888070" cy="4843470"/>
          </a:xfrm>
        </p:spPr>
        <p:txBody>
          <a:bodyPr>
            <a:normAutofit fontScale="92500" lnSpcReduction="10000"/>
          </a:bodyPr>
          <a:lstStyle/>
          <a:p>
            <a:pPr algn="just"/>
            <a:r>
              <a:rPr lang="en-US" sz="3200" b="1" dirty="0">
                <a:solidFill>
                  <a:srgbClr val="002060"/>
                </a:solidFill>
              </a:rPr>
              <a:t>Diabetes is an illness caused by deficient production of insulin in the body. </a:t>
            </a:r>
          </a:p>
          <a:p>
            <a:pPr algn="just"/>
            <a:endParaRPr lang="en-US" sz="3200" b="1" dirty="0">
              <a:solidFill>
                <a:srgbClr val="002060"/>
              </a:solidFill>
            </a:endParaRPr>
          </a:p>
          <a:p>
            <a:pPr algn="just"/>
            <a:r>
              <a:rPr lang="en-US" sz="3200" b="1" dirty="0">
                <a:solidFill>
                  <a:srgbClr val="002060"/>
                </a:solidFill>
              </a:rPr>
              <a:t>Your job as an MFR is not to diagnose or treat diabetes, but rather to identify and treat the conditions caused by improper management of diabetes. </a:t>
            </a:r>
          </a:p>
          <a:p>
            <a:pPr algn="just"/>
            <a:endParaRPr lang="en-US" sz="3200" b="1" dirty="0">
              <a:solidFill>
                <a:srgbClr val="002060"/>
              </a:solidFill>
            </a:endParaRPr>
          </a:p>
          <a:p>
            <a:pPr algn="just"/>
            <a:r>
              <a:rPr lang="en-US" sz="3200" b="1" dirty="0">
                <a:solidFill>
                  <a:srgbClr val="002060"/>
                </a:solidFill>
              </a:rPr>
              <a:t>These conditions are known as hyperglycemia (high blood sugar) and hypoglycemia (low blood sugar).</a:t>
            </a:r>
          </a:p>
          <a:p>
            <a:endParaRPr lang="en-GB" sz="3200" dirty="0"/>
          </a:p>
        </p:txBody>
      </p:sp>
    </p:spTree>
    <p:extLst>
      <p:ext uri="{BB962C8B-B14F-4D97-AF65-F5344CB8AC3E}">
        <p14:creationId xmlns:p14="http://schemas.microsoft.com/office/powerpoint/2010/main" val="22985779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1528763"/>
            <a:ext cx="7888070" cy="4648200"/>
          </a:xfrm>
        </p:spPr>
        <p:txBody>
          <a:bodyPr/>
          <a:lstStyle/>
          <a:p>
            <a:pPr marL="231775" indent="-231775" algn="just">
              <a:lnSpc>
                <a:spcPct val="100000"/>
              </a:lnSpc>
            </a:pPr>
            <a:r>
              <a:rPr lang="en-US" sz="3200" b="1" dirty="0">
                <a:solidFill>
                  <a:srgbClr val="002060"/>
                </a:solidFill>
              </a:rPr>
              <a:t>The most common indication that the patient may have either of these conditions is altered mental status. </a:t>
            </a:r>
          </a:p>
          <a:p>
            <a:pPr marL="231775" indent="-231775" algn="just">
              <a:lnSpc>
                <a:spcPct val="100000"/>
              </a:lnSpc>
            </a:pPr>
            <a:endParaRPr lang="en-US" sz="3200" b="1" dirty="0">
              <a:solidFill>
                <a:srgbClr val="002060"/>
              </a:solidFill>
            </a:endParaRPr>
          </a:p>
          <a:p>
            <a:pPr marL="231775" indent="-231775" algn="just">
              <a:lnSpc>
                <a:spcPct val="100000"/>
              </a:lnSpc>
            </a:pPr>
            <a:r>
              <a:rPr lang="en-US" sz="3200" b="1" dirty="0">
                <a:solidFill>
                  <a:srgbClr val="002060"/>
                </a:solidFill>
              </a:rPr>
              <a:t>Other clues, such a necklace, bracelet, medication or information provided by others, may also provide vital information.</a:t>
            </a:r>
            <a:endParaRPr lang="en-US" sz="3200" b="1" u="sng" dirty="0">
              <a:solidFill>
                <a:srgbClr val="002060"/>
              </a:solidFill>
            </a:endParaRPr>
          </a:p>
          <a:p>
            <a:pPr algn="just"/>
            <a:endParaRPr lang="en-US" sz="3200" b="1" dirty="0">
              <a:solidFill>
                <a:srgbClr val="002060"/>
              </a:solidFill>
            </a:endParaRPr>
          </a:p>
          <a:p>
            <a:endParaRPr lang="en-GB" dirty="0"/>
          </a:p>
        </p:txBody>
      </p:sp>
    </p:spTree>
    <p:extLst>
      <p:ext uri="{BB962C8B-B14F-4D97-AF65-F5344CB8AC3E}">
        <p14:creationId xmlns:p14="http://schemas.microsoft.com/office/powerpoint/2010/main" val="4708655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1000133"/>
            <a:ext cx="7888070" cy="5576888"/>
          </a:xfrm>
        </p:spPr>
        <p:txBody>
          <a:bodyPr>
            <a:normAutofit/>
          </a:bodyPr>
          <a:lstStyle/>
          <a:p>
            <a:pPr marL="173038" indent="-173038" algn="just">
              <a:lnSpc>
                <a:spcPct val="100000"/>
              </a:lnSpc>
            </a:pPr>
            <a:r>
              <a:rPr lang="en-US" sz="3200" b="1" dirty="0">
                <a:solidFill>
                  <a:srgbClr val="002060"/>
                </a:solidFill>
              </a:rPr>
              <a:t>Some hyperglycemic and hypoglycemic patients may appear to be alcohol intoxicated.</a:t>
            </a:r>
          </a:p>
          <a:p>
            <a:pPr marL="231775" indent="-231775" algn="just">
              <a:lnSpc>
                <a:spcPct val="100000"/>
              </a:lnSpc>
            </a:pPr>
            <a:r>
              <a:rPr lang="en-US" sz="3200" b="1" dirty="0">
                <a:solidFill>
                  <a:srgbClr val="002060"/>
                </a:solidFill>
              </a:rPr>
              <a:t>Always suspect a diabetic problem even in cases that appear to be only alcohol- or drug-related. </a:t>
            </a:r>
          </a:p>
          <a:p>
            <a:pPr marL="231775" indent="-231775" algn="just">
              <a:lnSpc>
                <a:spcPct val="100000"/>
              </a:lnSpc>
            </a:pPr>
            <a:r>
              <a:rPr lang="en-US" sz="3200" b="1" dirty="0">
                <a:solidFill>
                  <a:srgbClr val="002060"/>
                </a:solidFill>
              </a:rPr>
              <a:t>As we will also see, blood sugar problems are not always related to a diabetic condition.</a:t>
            </a:r>
          </a:p>
          <a:p>
            <a:endParaRPr lang="en-GB" sz="3200" b="1" dirty="0"/>
          </a:p>
        </p:txBody>
      </p:sp>
    </p:spTree>
    <p:extLst>
      <p:ext uri="{BB962C8B-B14F-4D97-AF65-F5344CB8AC3E}">
        <p14:creationId xmlns:p14="http://schemas.microsoft.com/office/powerpoint/2010/main" val="19128263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193673"/>
            <a:ext cx="7888070" cy="1325563"/>
          </a:xfrm>
        </p:spPr>
        <p:txBody>
          <a:bodyPr>
            <a:normAutofit/>
          </a:bodyPr>
          <a:lstStyle/>
          <a:p>
            <a:pPr algn="ctr"/>
            <a:r>
              <a:rPr lang="en-US" sz="4000" b="1" u="sng" dirty="0">
                <a:solidFill>
                  <a:srgbClr val="FF0000"/>
                </a:solidFill>
                <a:latin typeface="+mn-lt"/>
              </a:rPr>
              <a:t>HYPERGLYCAEMIA</a:t>
            </a:r>
            <a:endParaRPr lang="en-GB" sz="4000" dirty="0">
              <a:solidFill>
                <a:srgbClr val="FF0000"/>
              </a:solidFill>
              <a:latin typeface="+mn-lt"/>
            </a:endParaRPr>
          </a:p>
        </p:txBody>
      </p:sp>
      <p:sp>
        <p:nvSpPr>
          <p:cNvPr id="3" name="Content Placeholder 2"/>
          <p:cNvSpPr>
            <a:spLocks noGrp="1"/>
          </p:cNvSpPr>
          <p:nvPr>
            <p:ph idx="1"/>
          </p:nvPr>
        </p:nvSpPr>
        <p:spPr/>
        <p:txBody>
          <a:bodyPr/>
          <a:lstStyle/>
          <a:p>
            <a:pPr algn="just">
              <a:lnSpc>
                <a:spcPct val="150000"/>
              </a:lnSpc>
            </a:pPr>
            <a:r>
              <a:rPr lang="en-US" sz="3200" b="1" dirty="0">
                <a:solidFill>
                  <a:srgbClr val="002060"/>
                </a:solidFill>
              </a:rPr>
              <a:t>Diabetics may suffer from increased blood sugar, or hyperglycemia. This condition is basically one of too much sugar and too little insulin.</a:t>
            </a:r>
          </a:p>
          <a:p>
            <a:endParaRPr lang="en-US" b="1" dirty="0"/>
          </a:p>
          <a:p>
            <a:endParaRPr lang="en-GB" dirty="0"/>
          </a:p>
        </p:txBody>
      </p:sp>
    </p:spTree>
    <p:extLst>
      <p:ext uri="{BB962C8B-B14F-4D97-AF65-F5344CB8AC3E}">
        <p14:creationId xmlns:p14="http://schemas.microsoft.com/office/powerpoint/2010/main" val="9569351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193670"/>
            <a:ext cx="7888070" cy="1325563"/>
          </a:xfrm>
        </p:spPr>
        <p:txBody>
          <a:bodyPr>
            <a:normAutofit/>
          </a:bodyPr>
          <a:lstStyle/>
          <a:p>
            <a:pPr algn="ctr"/>
            <a:r>
              <a:rPr lang="en-US" sz="4000" b="1" u="sng" dirty="0">
                <a:solidFill>
                  <a:srgbClr val="FF0000"/>
                </a:solidFill>
                <a:latin typeface="+mn-lt"/>
              </a:rPr>
              <a:t>COMMON CAUSES OF HYPERGLYCEMIA INCLUDE</a:t>
            </a:r>
            <a:endParaRPr lang="en-GB" sz="4000" dirty="0">
              <a:solidFill>
                <a:srgbClr val="FF0000"/>
              </a:solidFill>
              <a:latin typeface="+mn-lt"/>
            </a:endParaRPr>
          </a:p>
        </p:txBody>
      </p:sp>
      <p:sp>
        <p:nvSpPr>
          <p:cNvPr id="3" name="Content Placeholder 2"/>
          <p:cNvSpPr>
            <a:spLocks noGrp="1"/>
          </p:cNvSpPr>
          <p:nvPr>
            <p:ph idx="1"/>
          </p:nvPr>
        </p:nvSpPr>
        <p:spPr>
          <a:xfrm>
            <a:off x="628759" y="1657350"/>
            <a:ext cx="7888070" cy="4519613"/>
          </a:xfrm>
        </p:spPr>
        <p:txBody>
          <a:bodyPr>
            <a:normAutofit/>
          </a:bodyPr>
          <a:lstStyle/>
          <a:p>
            <a:pPr algn="just"/>
            <a:r>
              <a:rPr lang="en-US" sz="3200" b="1" dirty="0">
                <a:solidFill>
                  <a:srgbClr val="002060"/>
                </a:solidFill>
              </a:rPr>
              <a:t>Infection.</a:t>
            </a:r>
          </a:p>
          <a:p>
            <a:pPr algn="just"/>
            <a:endParaRPr lang="en-US" sz="3200" b="1" dirty="0">
              <a:solidFill>
                <a:srgbClr val="002060"/>
              </a:solidFill>
            </a:endParaRPr>
          </a:p>
          <a:p>
            <a:pPr algn="just"/>
            <a:r>
              <a:rPr lang="en-US" sz="3200" b="1" dirty="0">
                <a:solidFill>
                  <a:srgbClr val="002060"/>
                </a:solidFill>
              </a:rPr>
              <a:t>Failure of patient to take insulin, or takes insufficient amount.</a:t>
            </a:r>
          </a:p>
          <a:p>
            <a:pPr algn="just"/>
            <a:endParaRPr lang="en-US" sz="3200" b="1" dirty="0">
              <a:solidFill>
                <a:srgbClr val="002060"/>
              </a:solidFill>
            </a:endParaRPr>
          </a:p>
          <a:p>
            <a:pPr algn="just"/>
            <a:r>
              <a:rPr lang="en-US" sz="3200" b="1" dirty="0">
                <a:solidFill>
                  <a:srgbClr val="002060"/>
                </a:solidFill>
              </a:rPr>
              <a:t>Eating excessive sugar.</a:t>
            </a:r>
          </a:p>
          <a:p>
            <a:pPr algn="just"/>
            <a:endParaRPr lang="en-US" sz="3200" b="1" dirty="0">
              <a:solidFill>
                <a:srgbClr val="002060"/>
              </a:solidFill>
            </a:endParaRPr>
          </a:p>
          <a:p>
            <a:pPr algn="just"/>
            <a:r>
              <a:rPr lang="en-US" sz="3200" b="1" dirty="0">
                <a:solidFill>
                  <a:srgbClr val="002060"/>
                </a:solidFill>
              </a:rPr>
              <a:t>Increased or prolonged stress.</a:t>
            </a:r>
            <a:endParaRPr lang="en-US" sz="3200" b="1" u="sng" dirty="0">
              <a:solidFill>
                <a:srgbClr val="002060"/>
              </a:solidFill>
            </a:endParaRPr>
          </a:p>
          <a:p>
            <a:endParaRPr lang="en-GB" sz="3200" dirty="0"/>
          </a:p>
        </p:txBody>
      </p:sp>
    </p:spTree>
    <p:extLst>
      <p:ext uri="{BB962C8B-B14F-4D97-AF65-F5344CB8AC3E}">
        <p14:creationId xmlns:p14="http://schemas.microsoft.com/office/powerpoint/2010/main" val="40253617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133302"/>
            <a:ext cx="7888070" cy="1325563"/>
          </a:xfrm>
        </p:spPr>
        <p:txBody>
          <a:bodyPr/>
          <a:lstStyle/>
          <a:p>
            <a:pPr algn="ctr"/>
            <a:r>
              <a:rPr lang="en-US" b="1" u="sng" dirty="0">
                <a:solidFill>
                  <a:srgbClr val="FF0000"/>
                </a:solidFill>
                <a:latin typeface="+mn-lt"/>
              </a:rPr>
              <a:t>SIGNS AND SYMPTOMS:</a:t>
            </a:r>
            <a:endParaRPr lang="en-GB" u="sng" dirty="0">
              <a:solidFill>
                <a:srgbClr val="FF0000"/>
              </a:solidFill>
              <a:latin typeface="+mn-lt"/>
            </a:endParaRPr>
          </a:p>
        </p:txBody>
      </p:sp>
      <p:sp>
        <p:nvSpPr>
          <p:cNvPr id="3" name="Content Placeholder 2"/>
          <p:cNvSpPr>
            <a:spLocks noGrp="1"/>
          </p:cNvSpPr>
          <p:nvPr>
            <p:ph idx="1"/>
          </p:nvPr>
        </p:nvSpPr>
        <p:spPr>
          <a:xfrm>
            <a:off x="628759" y="1042361"/>
            <a:ext cx="7888070" cy="5358439"/>
          </a:xfrm>
        </p:spPr>
        <p:txBody>
          <a:bodyPr>
            <a:normAutofit/>
          </a:bodyPr>
          <a:lstStyle/>
          <a:p>
            <a:pPr>
              <a:lnSpc>
                <a:spcPct val="110000"/>
              </a:lnSpc>
            </a:pPr>
            <a:r>
              <a:rPr lang="en-US" sz="3200" b="1" dirty="0">
                <a:solidFill>
                  <a:srgbClr val="002060"/>
                </a:solidFill>
              </a:rPr>
              <a:t>Gradual onset.</a:t>
            </a:r>
          </a:p>
          <a:p>
            <a:pPr>
              <a:lnSpc>
                <a:spcPct val="110000"/>
              </a:lnSpc>
            </a:pPr>
            <a:r>
              <a:rPr lang="en-US" sz="3200" b="1" dirty="0">
                <a:solidFill>
                  <a:srgbClr val="002060"/>
                </a:solidFill>
              </a:rPr>
              <a:t>Sweet, fruity breath.</a:t>
            </a:r>
          </a:p>
          <a:p>
            <a:pPr>
              <a:lnSpc>
                <a:spcPct val="110000"/>
              </a:lnSpc>
            </a:pPr>
            <a:r>
              <a:rPr lang="en-US" sz="3200" b="1" dirty="0">
                <a:solidFill>
                  <a:srgbClr val="002060"/>
                </a:solidFill>
              </a:rPr>
              <a:t>Flushed, dry skin.</a:t>
            </a:r>
          </a:p>
          <a:p>
            <a:pPr>
              <a:lnSpc>
                <a:spcPct val="110000"/>
              </a:lnSpc>
            </a:pPr>
            <a:r>
              <a:rPr lang="en-US" sz="3200" b="1" dirty="0">
                <a:solidFill>
                  <a:srgbClr val="002060"/>
                </a:solidFill>
              </a:rPr>
              <a:t>Hunger or thirst.</a:t>
            </a:r>
          </a:p>
          <a:p>
            <a:pPr>
              <a:lnSpc>
                <a:spcPct val="110000"/>
              </a:lnSpc>
            </a:pPr>
            <a:r>
              <a:rPr lang="en-US" sz="3200" b="1" dirty="0">
                <a:solidFill>
                  <a:srgbClr val="002060"/>
                </a:solidFill>
                <a:cs typeface="Times New Roman" pitchFamily="18" charset="0"/>
              </a:rPr>
              <a:t>Rapid weak pulse.</a:t>
            </a:r>
          </a:p>
          <a:p>
            <a:pPr>
              <a:lnSpc>
                <a:spcPct val="110000"/>
              </a:lnSpc>
            </a:pPr>
            <a:r>
              <a:rPr lang="en-US" sz="3200" b="1" dirty="0">
                <a:solidFill>
                  <a:srgbClr val="002060"/>
                </a:solidFill>
              </a:rPr>
              <a:t>Frequent urination.</a:t>
            </a:r>
          </a:p>
          <a:p>
            <a:pPr algn="just">
              <a:lnSpc>
                <a:spcPct val="110000"/>
              </a:lnSpc>
            </a:pPr>
            <a:r>
              <a:rPr lang="en-US" sz="3200" b="1" dirty="0">
                <a:solidFill>
                  <a:srgbClr val="002060"/>
                </a:solidFill>
              </a:rPr>
              <a:t>Intoxicated appearance, staggering, slurred speech.</a:t>
            </a:r>
          </a:p>
          <a:p>
            <a:pPr>
              <a:lnSpc>
                <a:spcPct val="110000"/>
              </a:lnSpc>
            </a:pPr>
            <a:endParaRPr lang="en-GB" dirty="0"/>
          </a:p>
        </p:txBody>
      </p:sp>
    </p:spTree>
    <p:extLst>
      <p:ext uri="{BB962C8B-B14F-4D97-AF65-F5344CB8AC3E}">
        <p14:creationId xmlns:p14="http://schemas.microsoft.com/office/powerpoint/2010/main" val="28998442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685802"/>
            <a:ext cx="7888070" cy="5548313"/>
          </a:xfrm>
        </p:spPr>
        <p:txBody>
          <a:bodyPr>
            <a:normAutofit/>
          </a:bodyPr>
          <a:lstStyle/>
          <a:p>
            <a:pPr marL="173038" indent="-173038" algn="just"/>
            <a:r>
              <a:rPr lang="en-US" sz="3200" b="1" dirty="0">
                <a:solidFill>
                  <a:srgbClr val="002060"/>
                </a:solidFill>
              </a:rPr>
              <a:t>The onset of severe hyperglycemia is gradual. </a:t>
            </a:r>
          </a:p>
          <a:p>
            <a:pPr marL="173038" indent="-173038" algn="just"/>
            <a:r>
              <a:rPr lang="en-US" sz="3200" b="1" dirty="0">
                <a:solidFill>
                  <a:srgbClr val="002060"/>
                </a:solidFill>
              </a:rPr>
              <a:t>In most cases it develops over a period of 12 to 48 hours. </a:t>
            </a:r>
          </a:p>
          <a:p>
            <a:pPr marL="231775" indent="-231775" algn="just">
              <a:lnSpc>
                <a:spcPct val="110000"/>
              </a:lnSpc>
            </a:pPr>
            <a:r>
              <a:rPr lang="en-US" sz="3200" b="1" dirty="0">
                <a:solidFill>
                  <a:srgbClr val="002060"/>
                </a:solidFill>
              </a:rPr>
              <a:t>At first, the patient experiences excessive hunger, thirst, and urination.</a:t>
            </a:r>
          </a:p>
          <a:p>
            <a:pPr marL="173038" indent="-173038" algn="just">
              <a:lnSpc>
                <a:spcPct val="110000"/>
              </a:lnSpc>
            </a:pPr>
            <a:r>
              <a:rPr lang="en-US" sz="3200" b="1" dirty="0">
                <a:solidFill>
                  <a:srgbClr val="002060"/>
                </a:solidFill>
              </a:rPr>
              <a:t>The patient appears extremely ill, becoming weaker and worsening as the condition progresses.</a:t>
            </a:r>
          </a:p>
          <a:p>
            <a:pPr algn="just"/>
            <a:r>
              <a:rPr lang="en-US" sz="3200" b="1" dirty="0">
                <a:solidFill>
                  <a:srgbClr val="002060"/>
                </a:solidFill>
              </a:rPr>
              <a:t>If left untreated, the patient may die.</a:t>
            </a:r>
          </a:p>
          <a:p>
            <a:endParaRPr lang="en-US" b="1" dirty="0">
              <a:solidFill>
                <a:srgbClr val="002060"/>
              </a:solidFill>
            </a:endParaRPr>
          </a:p>
          <a:p>
            <a:endParaRPr lang="en-GB" b="1" dirty="0">
              <a:solidFill>
                <a:srgbClr val="002060"/>
              </a:solidFill>
            </a:endParaRPr>
          </a:p>
        </p:txBody>
      </p:sp>
    </p:spTree>
    <p:extLst>
      <p:ext uri="{BB962C8B-B14F-4D97-AF65-F5344CB8AC3E}">
        <p14:creationId xmlns:p14="http://schemas.microsoft.com/office/powerpoint/2010/main" val="33086492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1314451"/>
            <a:ext cx="7888070" cy="4862513"/>
          </a:xfrm>
        </p:spPr>
        <p:txBody>
          <a:bodyPr>
            <a:normAutofit fontScale="92500"/>
          </a:bodyPr>
          <a:lstStyle/>
          <a:p>
            <a:pPr algn="just">
              <a:lnSpc>
                <a:spcPct val="150000"/>
              </a:lnSpc>
            </a:pPr>
            <a:r>
              <a:rPr lang="en-US" sz="3500" b="1" dirty="0">
                <a:solidFill>
                  <a:srgbClr val="002060"/>
                </a:solidFill>
              </a:rPr>
              <a:t>Even with treatment, recovery is also gradual, occurring 6 to 12 hours after insulin and intravenous fluid are administered.</a:t>
            </a:r>
          </a:p>
          <a:p>
            <a:pPr algn="just">
              <a:lnSpc>
                <a:spcPct val="150000"/>
              </a:lnSpc>
            </a:pPr>
            <a:r>
              <a:rPr lang="en-US" sz="3500" b="1" dirty="0">
                <a:solidFill>
                  <a:srgbClr val="002060"/>
                </a:solidFill>
              </a:rPr>
              <a:t>A hyperglycemic emergency is also called a ‘diabetic coma’, although the patient is not usually found in a coma.</a:t>
            </a:r>
          </a:p>
          <a:p>
            <a:endParaRPr lang="en-GB" dirty="0"/>
          </a:p>
        </p:txBody>
      </p:sp>
    </p:spTree>
    <p:extLst>
      <p:ext uri="{BB962C8B-B14F-4D97-AF65-F5344CB8AC3E}">
        <p14:creationId xmlns:p14="http://schemas.microsoft.com/office/powerpoint/2010/main" val="34061916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371"/>
            <a:ext cx="9145588" cy="1325563"/>
          </a:xfrm>
        </p:spPr>
        <p:txBody>
          <a:bodyPr>
            <a:normAutofit/>
          </a:bodyPr>
          <a:lstStyle/>
          <a:p>
            <a:pPr algn="ctr"/>
            <a:r>
              <a:rPr lang="en-US" sz="4000" b="1" u="sng" dirty="0" smtClean="0">
                <a:solidFill>
                  <a:srgbClr val="FF0000"/>
                </a:solidFill>
                <a:latin typeface="+mn-lt"/>
              </a:rPr>
              <a:t>PHT </a:t>
            </a:r>
            <a:r>
              <a:rPr lang="en-US" sz="4000" b="1" u="sng" dirty="0">
                <a:solidFill>
                  <a:srgbClr val="FF0000"/>
                </a:solidFill>
                <a:latin typeface="+mn-lt"/>
              </a:rPr>
              <a:t>FOR HYPERGLYCAEMIA</a:t>
            </a:r>
            <a:endParaRPr lang="en-GB" sz="4000" dirty="0">
              <a:solidFill>
                <a:srgbClr val="FF0000"/>
              </a:solidFill>
              <a:latin typeface="+mn-lt"/>
            </a:endParaRPr>
          </a:p>
        </p:txBody>
      </p:sp>
      <p:sp>
        <p:nvSpPr>
          <p:cNvPr id="3" name="Content Placeholder 2"/>
          <p:cNvSpPr>
            <a:spLocks noGrp="1"/>
          </p:cNvSpPr>
          <p:nvPr>
            <p:ph idx="1"/>
          </p:nvPr>
        </p:nvSpPr>
        <p:spPr>
          <a:xfrm>
            <a:off x="482290" y="1257301"/>
            <a:ext cx="8109564" cy="5429249"/>
          </a:xfrm>
        </p:spPr>
        <p:txBody>
          <a:bodyPr>
            <a:normAutofit fontScale="92500"/>
          </a:bodyPr>
          <a:lstStyle/>
          <a:p>
            <a:pPr marL="0" indent="0" algn="just">
              <a:lnSpc>
                <a:spcPct val="100000"/>
              </a:lnSpc>
              <a:spcAft>
                <a:spcPts val="1800"/>
              </a:spcAft>
              <a:buNone/>
            </a:pPr>
            <a:r>
              <a:rPr lang="en-US" sz="3200" b="1" dirty="0">
                <a:solidFill>
                  <a:srgbClr val="002060"/>
                </a:solidFill>
              </a:rPr>
              <a:t>Use universal precautions, secure the scene and alert local EMS. </a:t>
            </a:r>
          </a:p>
          <a:p>
            <a:pPr marL="0" indent="0" algn="just">
              <a:lnSpc>
                <a:spcPct val="100000"/>
              </a:lnSpc>
              <a:spcAft>
                <a:spcPts val="1800"/>
              </a:spcAft>
              <a:buNone/>
            </a:pPr>
            <a:r>
              <a:rPr lang="en-US" sz="3200" b="1" dirty="0">
                <a:solidFill>
                  <a:srgbClr val="002060"/>
                </a:solidFill>
              </a:rPr>
              <a:t>Never give patients who cannot control their airways anything to eat or drink.</a:t>
            </a:r>
          </a:p>
          <a:p>
            <a:pPr algn="just">
              <a:lnSpc>
                <a:spcPct val="100000"/>
              </a:lnSpc>
            </a:pPr>
            <a:r>
              <a:rPr lang="en-US" sz="3200" b="1" dirty="0">
                <a:solidFill>
                  <a:srgbClr val="002060"/>
                </a:solidFill>
              </a:rPr>
              <a:t>Perform initial assessment and obtain patient history.</a:t>
            </a:r>
          </a:p>
          <a:p>
            <a:pPr algn="just">
              <a:lnSpc>
                <a:spcPct val="100000"/>
              </a:lnSpc>
            </a:pPr>
            <a:r>
              <a:rPr lang="en-US" sz="3200" b="1" dirty="0">
                <a:solidFill>
                  <a:srgbClr val="002060"/>
                </a:solidFill>
              </a:rPr>
              <a:t>Administer glucose. When in doubt, give sugar.</a:t>
            </a:r>
          </a:p>
          <a:p>
            <a:pPr algn="just">
              <a:lnSpc>
                <a:spcPct val="100000"/>
              </a:lnSpc>
            </a:pPr>
            <a:r>
              <a:rPr lang="en-US" sz="3200" b="1" dirty="0">
                <a:solidFill>
                  <a:srgbClr val="002060"/>
                </a:solidFill>
              </a:rPr>
              <a:t>Reassess and transport the patient.</a:t>
            </a:r>
          </a:p>
          <a:p>
            <a:pPr algn="just">
              <a:lnSpc>
                <a:spcPct val="100000"/>
              </a:lnSpc>
            </a:pPr>
            <a:r>
              <a:rPr lang="en-US" sz="3200" b="1" dirty="0">
                <a:solidFill>
                  <a:srgbClr val="002060"/>
                </a:solidFill>
              </a:rPr>
              <a:t>Position the patient appropriately.</a:t>
            </a:r>
          </a:p>
          <a:p>
            <a:pPr>
              <a:lnSpc>
                <a:spcPct val="100000"/>
              </a:lnSpc>
            </a:pPr>
            <a:endParaRPr lang="en-GB" dirty="0"/>
          </a:p>
        </p:txBody>
      </p:sp>
    </p:spTree>
    <p:extLst>
      <p:ext uri="{BB962C8B-B14F-4D97-AF65-F5344CB8AC3E}">
        <p14:creationId xmlns:p14="http://schemas.microsoft.com/office/powerpoint/2010/main" val="1721550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3" y="110296"/>
            <a:ext cx="7888070" cy="1325563"/>
          </a:xfrm>
        </p:spPr>
        <p:txBody>
          <a:bodyPr>
            <a:normAutofit/>
          </a:bodyPr>
          <a:lstStyle/>
          <a:p>
            <a:pPr algn="ctr"/>
            <a:r>
              <a:rPr lang="en-US" sz="4000" b="1" u="sng" dirty="0">
                <a:solidFill>
                  <a:srgbClr val="FF0000"/>
                </a:solidFill>
                <a:latin typeface="+mn-lt"/>
              </a:rPr>
              <a:t>DETECTION</a:t>
            </a:r>
            <a:endParaRPr lang="en-GB" sz="4000" u="sng" dirty="0">
              <a:solidFill>
                <a:srgbClr val="FF0000"/>
              </a:solidFill>
              <a:latin typeface="+mn-lt"/>
            </a:endParaRPr>
          </a:p>
        </p:txBody>
      </p:sp>
      <p:sp>
        <p:nvSpPr>
          <p:cNvPr id="3" name="Content Placeholder 2"/>
          <p:cNvSpPr>
            <a:spLocks noGrp="1"/>
          </p:cNvSpPr>
          <p:nvPr>
            <p:ph idx="1"/>
          </p:nvPr>
        </p:nvSpPr>
        <p:spPr>
          <a:xfrm>
            <a:off x="628763" y="1675698"/>
            <a:ext cx="8230424" cy="4110498"/>
          </a:xfrm>
        </p:spPr>
        <p:txBody>
          <a:bodyPr>
            <a:noAutofit/>
          </a:bodyPr>
          <a:lstStyle/>
          <a:p>
            <a:pPr marL="0" indent="0" algn="just">
              <a:lnSpc>
                <a:spcPct val="100000"/>
              </a:lnSpc>
              <a:buNone/>
            </a:pPr>
            <a:r>
              <a:rPr lang="en-US" sz="3200" b="1" dirty="0">
                <a:solidFill>
                  <a:srgbClr val="002060"/>
                </a:solidFill>
              </a:rPr>
              <a:t>Medical emergencies can create a situation leading to trauma and may remain unnoticed. Example: A person that has a myocardial infarction can lose consciousness and fall, suffering a traumatic injury. Always consider the possibility that an underlying medical emergency may have lead to the traumatic event.</a:t>
            </a:r>
          </a:p>
          <a:p>
            <a:pPr marL="0" indent="0">
              <a:lnSpc>
                <a:spcPct val="100000"/>
              </a:lnSpc>
              <a:buNone/>
            </a:pPr>
            <a:endParaRPr lang="en-GB" sz="2400" dirty="0"/>
          </a:p>
        </p:txBody>
      </p:sp>
    </p:spTree>
    <p:extLst>
      <p:ext uri="{BB962C8B-B14F-4D97-AF65-F5344CB8AC3E}">
        <p14:creationId xmlns:p14="http://schemas.microsoft.com/office/powerpoint/2010/main" val="35717873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122235"/>
            <a:ext cx="7888070" cy="762186"/>
          </a:xfrm>
        </p:spPr>
        <p:txBody>
          <a:bodyPr>
            <a:normAutofit/>
          </a:bodyPr>
          <a:lstStyle/>
          <a:p>
            <a:pPr algn="ctr"/>
            <a:r>
              <a:rPr lang="en-US" sz="4000" b="1" u="sng" dirty="0">
                <a:solidFill>
                  <a:srgbClr val="FF0000"/>
                </a:solidFill>
                <a:latin typeface="+mn-lt"/>
              </a:rPr>
              <a:t>HYPOGLYCEMIA</a:t>
            </a:r>
            <a:endParaRPr lang="en-GB" sz="4000" u="sng" dirty="0">
              <a:solidFill>
                <a:srgbClr val="FF0000"/>
              </a:solidFill>
              <a:latin typeface="+mn-lt"/>
            </a:endParaRPr>
          </a:p>
        </p:txBody>
      </p:sp>
      <p:sp>
        <p:nvSpPr>
          <p:cNvPr id="3" name="Content Placeholder 2"/>
          <p:cNvSpPr>
            <a:spLocks noGrp="1"/>
          </p:cNvSpPr>
          <p:nvPr>
            <p:ph idx="1"/>
          </p:nvPr>
        </p:nvSpPr>
        <p:spPr>
          <a:xfrm>
            <a:off x="628759" y="792144"/>
            <a:ext cx="7888070" cy="5960925"/>
          </a:xfrm>
        </p:spPr>
        <p:txBody>
          <a:bodyPr>
            <a:noAutofit/>
          </a:bodyPr>
          <a:lstStyle/>
          <a:p>
            <a:pPr algn="just">
              <a:lnSpc>
                <a:spcPct val="100000"/>
              </a:lnSpc>
            </a:pPr>
            <a:r>
              <a:rPr lang="en-US" sz="3200" b="1" dirty="0">
                <a:solidFill>
                  <a:srgbClr val="002060"/>
                </a:solidFill>
              </a:rPr>
              <a:t>This condition consists of low blood sugar, and can be the result of one or two conditions. </a:t>
            </a:r>
          </a:p>
          <a:p>
            <a:pPr algn="just">
              <a:lnSpc>
                <a:spcPct val="100000"/>
              </a:lnSpc>
            </a:pPr>
            <a:r>
              <a:rPr lang="en-US" sz="3200" b="1" dirty="0">
                <a:solidFill>
                  <a:srgbClr val="002060"/>
                </a:solidFill>
              </a:rPr>
              <a:t>One is too much insulin in the bloodstream. </a:t>
            </a:r>
          </a:p>
          <a:p>
            <a:pPr algn="just">
              <a:lnSpc>
                <a:spcPct val="100000"/>
              </a:lnSpc>
            </a:pPr>
            <a:r>
              <a:rPr lang="en-US" sz="3200" b="1" dirty="0">
                <a:solidFill>
                  <a:srgbClr val="002060"/>
                </a:solidFill>
              </a:rPr>
              <a:t>The other is too little sugar in the bloodstream. </a:t>
            </a:r>
          </a:p>
          <a:p>
            <a:pPr algn="just">
              <a:lnSpc>
                <a:spcPct val="100000"/>
              </a:lnSpc>
            </a:pPr>
            <a:r>
              <a:rPr lang="en-US" sz="3200" b="1" dirty="0">
                <a:solidFill>
                  <a:srgbClr val="002060"/>
                </a:solidFill>
              </a:rPr>
              <a:t>People with diabetes are not the only ones who can suffer from low blood sugar.</a:t>
            </a:r>
          </a:p>
          <a:p>
            <a:pPr algn="just">
              <a:lnSpc>
                <a:spcPct val="100000"/>
              </a:lnSpc>
            </a:pPr>
            <a:r>
              <a:rPr lang="en-US" sz="3200" b="1" dirty="0">
                <a:solidFill>
                  <a:srgbClr val="002060"/>
                </a:solidFill>
              </a:rPr>
              <a:t>Alcoholics, anyone having ingested certain poisons, and people who are ill are also at risk.</a:t>
            </a:r>
          </a:p>
          <a:p>
            <a:pPr>
              <a:lnSpc>
                <a:spcPct val="100000"/>
              </a:lnSpc>
            </a:pPr>
            <a:endParaRPr lang="en-GB" b="1" dirty="0">
              <a:solidFill>
                <a:srgbClr val="002060"/>
              </a:solidFill>
            </a:endParaRPr>
          </a:p>
        </p:txBody>
      </p:sp>
    </p:spTree>
    <p:extLst>
      <p:ext uri="{BB962C8B-B14F-4D97-AF65-F5344CB8AC3E}">
        <p14:creationId xmlns:p14="http://schemas.microsoft.com/office/powerpoint/2010/main" val="28349116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4710"/>
            <a:ext cx="7888070" cy="1325563"/>
          </a:xfrm>
        </p:spPr>
        <p:txBody>
          <a:bodyPr>
            <a:normAutofit/>
          </a:bodyPr>
          <a:lstStyle/>
          <a:p>
            <a:pPr algn="ctr"/>
            <a:r>
              <a:rPr lang="en-US" sz="4000" b="1" u="sng" dirty="0">
                <a:solidFill>
                  <a:srgbClr val="FF0000"/>
                </a:solidFill>
                <a:latin typeface="+mn-lt"/>
              </a:rPr>
              <a:t>COMMON CAUSES OF HYPOGLYCEMIA</a:t>
            </a:r>
            <a:endParaRPr lang="en-GB" sz="4000" dirty="0">
              <a:solidFill>
                <a:srgbClr val="FF0000"/>
              </a:solidFill>
              <a:latin typeface="+mn-lt"/>
            </a:endParaRPr>
          </a:p>
        </p:txBody>
      </p:sp>
      <p:sp>
        <p:nvSpPr>
          <p:cNvPr id="3" name="Content Placeholder 2"/>
          <p:cNvSpPr>
            <a:spLocks noGrp="1"/>
          </p:cNvSpPr>
          <p:nvPr>
            <p:ph idx="1"/>
          </p:nvPr>
        </p:nvSpPr>
        <p:spPr>
          <a:xfrm>
            <a:off x="628759" y="1800237"/>
            <a:ext cx="7888070" cy="4791075"/>
          </a:xfrm>
        </p:spPr>
        <p:txBody>
          <a:bodyPr>
            <a:normAutofit/>
          </a:bodyPr>
          <a:lstStyle/>
          <a:p>
            <a:pPr>
              <a:spcAft>
                <a:spcPts val="1200"/>
              </a:spcAft>
            </a:pPr>
            <a:r>
              <a:rPr lang="en-US" sz="3200" b="1" dirty="0">
                <a:solidFill>
                  <a:srgbClr val="002060"/>
                </a:solidFill>
              </a:rPr>
              <a:t>Skipped meals particularly for diabetics.</a:t>
            </a:r>
          </a:p>
          <a:p>
            <a:pPr>
              <a:spcAft>
                <a:spcPts val="1200"/>
              </a:spcAft>
            </a:pPr>
            <a:r>
              <a:rPr lang="en-US" sz="3200" b="1" dirty="0">
                <a:solidFill>
                  <a:srgbClr val="002060"/>
                </a:solidFill>
              </a:rPr>
              <a:t>Vomiting.</a:t>
            </a:r>
          </a:p>
          <a:p>
            <a:pPr>
              <a:spcAft>
                <a:spcPts val="1200"/>
              </a:spcAft>
            </a:pPr>
            <a:r>
              <a:rPr lang="en-US" sz="3200" b="1" dirty="0">
                <a:solidFill>
                  <a:srgbClr val="002060"/>
                </a:solidFill>
              </a:rPr>
              <a:t>Strenuous exercise.</a:t>
            </a:r>
          </a:p>
          <a:p>
            <a:pPr>
              <a:spcAft>
                <a:spcPts val="1200"/>
              </a:spcAft>
            </a:pPr>
            <a:r>
              <a:rPr lang="en-US" sz="3200" b="1" dirty="0">
                <a:solidFill>
                  <a:srgbClr val="002060"/>
                </a:solidFill>
              </a:rPr>
              <a:t>Physical stress from extreme heat or cold.</a:t>
            </a:r>
          </a:p>
          <a:p>
            <a:pPr>
              <a:spcAft>
                <a:spcPts val="1200"/>
              </a:spcAft>
            </a:pPr>
            <a:r>
              <a:rPr lang="en-US" sz="3200" b="1" dirty="0">
                <a:solidFill>
                  <a:srgbClr val="002060"/>
                </a:solidFill>
              </a:rPr>
              <a:t>Emotional stress.</a:t>
            </a:r>
          </a:p>
          <a:p>
            <a:r>
              <a:rPr lang="en-US" sz="3200" b="1" dirty="0">
                <a:solidFill>
                  <a:srgbClr val="002060"/>
                </a:solidFill>
              </a:rPr>
              <a:t>Accidental overdose of insulin.</a:t>
            </a:r>
            <a:endParaRPr lang="en-US" sz="3200" b="1" u="sng" dirty="0">
              <a:solidFill>
                <a:srgbClr val="002060"/>
              </a:solidFill>
            </a:endParaRPr>
          </a:p>
          <a:p>
            <a:endParaRPr lang="en-GB" dirty="0"/>
          </a:p>
        </p:txBody>
      </p:sp>
    </p:spTree>
    <p:extLst>
      <p:ext uri="{BB962C8B-B14F-4D97-AF65-F5344CB8AC3E}">
        <p14:creationId xmlns:p14="http://schemas.microsoft.com/office/powerpoint/2010/main" val="32593284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814630"/>
            <a:ext cx="7888070" cy="5840995"/>
          </a:xfrm>
        </p:spPr>
        <p:txBody>
          <a:bodyPr>
            <a:noAutofit/>
          </a:bodyPr>
          <a:lstStyle/>
          <a:p>
            <a:pPr algn="just">
              <a:lnSpc>
                <a:spcPct val="100000"/>
              </a:lnSpc>
              <a:spcAft>
                <a:spcPts val="1200"/>
              </a:spcAft>
            </a:pPr>
            <a:r>
              <a:rPr lang="en-US" b="1" dirty="0">
                <a:solidFill>
                  <a:srgbClr val="002060"/>
                </a:solidFill>
              </a:rPr>
              <a:t>The onset of severe hypoglycemia is sudden. </a:t>
            </a:r>
          </a:p>
          <a:p>
            <a:pPr algn="just">
              <a:lnSpc>
                <a:spcPct val="100000"/>
              </a:lnSpc>
              <a:spcAft>
                <a:spcPts val="1200"/>
              </a:spcAft>
            </a:pPr>
            <a:r>
              <a:rPr lang="en-US" b="1" dirty="0">
                <a:solidFill>
                  <a:srgbClr val="002060"/>
                </a:solidFill>
              </a:rPr>
              <a:t>The most recognized cause of hypoglycemia is the accidental overdose of insulin by a patient with diabetes. </a:t>
            </a:r>
          </a:p>
          <a:p>
            <a:pPr algn="just">
              <a:lnSpc>
                <a:spcPct val="100000"/>
              </a:lnSpc>
              <a:spcAft>
                <a:spcPts val="1200"/>
              </a:spcAft>
            </a:pPr>
            <a:r>
              <a:rPr lang="en-US" b="1" dirty="0">
                <a:solidFill>
                  <a:srgbClr val="002060"/>
                </a:solidFill>
              </a:rPr>
              <a:t>After time, diabetes cause visual impairment in patients.</a:t>
            </a:r>
          </a:p>
          <a:p>
            <a:pPr algn="just">
              <a:lnSpc>
                <a:spcPct val="100000"/>
              </a:lnSpc>
              <a:spcAft>
                <a:spcPts val="1200"/>
              </a:spcAft>
            </a:pPr>
            <a:r>
              <a:rPr lang="en-US" b="1" dirty="0">
                <a:solidFill>
                  <a:srgbClr val="002060"/>
                </a:solidFill>
              </a:rPr>
              <a:t>This can make it very hard for patients to give themselves the proper amount of insulin. </a:t>
            </a:r>
          </a:p>
          <a:p>
            <a:pPr algn="just">
              <a:lnSpc>
                <a:spcPct val="100000"/>
              </a:lnSpc>
            </a:pPr>
            <a:r>
              <a:rPr lang="en-US" b="1" dirty="0">
                <a:solidFill>
                  <a:srgbClr val="002060"/>
                </a:solidFill>
              </a:rPr>
              <a:t>The result is an insulin overdose and hypoglycemia.</a:t>
            </a:r>
          </a:p>
          <a:p>
            <a:endParaRPr lang="en-GB" sz="3200" dirty="0"/>
          </a:p>
        </p:txBody>
      </p:sp>
    </p:spTree>
    <p:extLst>
      <p:ext uri="{BB962C8B-B14F-4D97-AF65-F5344CB8AC3E}">
        <p14:creationId xmlns:p14="http://schemas.microsoft.com/office/powerpoint/2010/main" val="14466477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477" y="-152741"/>
            <a:ext cx="7888070" cy="1325563"/>
          </a:xfrm>
        </p:spPr>
        <p:txBody>
          <a:bodyPr>
            <a:normAutofit/>
          </a:bodyPr>
          <a:lstStyle/>
          <a:p>
            <a:pPr algn="ctr"/>
            <a:r>
              <a:rPr lang="en-US" sz="4000" b="1" u="sng" dirty="0">
                <a:solidFill>
                  <a:srgbClr val="FF0000"/>
                </a:solidFill>
                <a:latin typeface="+mn-lt"/>
              </a:rPr>
              <a:t>SIGNS AND SYMPTOMS</a:t>
            </a:r>
            <a:endParaRPr lang="en-GB" sz="4000" dirty="0">
              <a:solidFill>
                <a:srgbClr val="FF0000"/>
              </a:solidFill>
              <a:latin typeface="+mn-lt"/>
            </a:endParaRPr>
          </a:p>
        </p:txBody>
      </p:sp>
      <p:sp>
        <p:nvSpPr>
          <p:cNvPr id="3" name="Content Placeholder 2"/>
          <p:cNvSpPr>
            <a:spLocks noGrp="1"/>
          </p:cNvSpPr>
          <p:nvPr>
            <p:ph idx="1"/>
          </p:nvPr>
        </p:nvSpPr>
        <p:spPr>
          <a:xfrm>
            <a:off x="628759" y="946026"/>
            <a:ext cx="7888070" cy="5586411"/>
          </a:xfrm>
        </p:spPr>
        <p:txBody>
          <a:bodyPr>
            <a:normAutofit fontScale="70000" lnSpcReduction="20000"/>
          </a:bodyPr>
          <a:lstStyle/>
          <a:p>
            <a:pPr>
              <a:spcAft>
                <a:spcPts val="1200"/>
              </a:spcAft>
            </a:pPr>
            <a:r>
              <a:rPr lang="en-US" sz="4100" b="1" dirty="0">
                <a:solidFill>
                  <a:srgbClr val="002060"/>
                </a:solidFill>
              </a:rPr>
              <a:t>Rapid onset of altered mental status.</a:t>
            </a:r>
          </a:p>
          <a:p>
            <a:pPr algn="just">
              <a:spcAft>
                <a:spcPts val="1200"/>
              </a:spcAft>
            </a:pPr>
            <a:r>
              <a:rPr lang="en-US" sz="4100" b="1" dirty="0">
                <a:solidFill>
                  <a:srgbClr val="002060"/>
                </a:solidFill>
              </a:rPr>
              <a:t>Intoxicated appearance, staggering, slurred speech.</a:t>
            </a:r>
          </a:p>
          <a:p>
            <a:pPr>
              <a:spcAft>
                <a:spcPts val="1200"/>
              </a:spcAft>
            </a:pPr>
            <a:r>
              <a:rPr lang="en-US" sz="4100" b="1" dirty="0">
                <a:solidFill>
                  <a:srgbClr val="002060"/>
                </a:solidFill>
              </a:rPr>
              <a:t>A  typical behavior.</a:t>
            </a:r>
          </a:p>
          <a:p>
            <a:pPr>
              <a:spcAft>
                <a:spcPts val="1200"/>
              </a:spcAft>
            </a:pPr>
            <a:r>
              <a:rPr lang="en-US" sz="4100" b="1" dirty="0">
                <a:solidFill>
                  <a:srgbClr val="002060"/>
                </a:solidFill>
                <a:cs typeface="Times New Roman" pitchFamily="18" charset="0"/>
              </a:rPr>
              <a:t>Combativeness and/or anxiety.</a:t>
            </a:r>
          </a:p>
          <a:p>
            <a:pPr>
              <a:spcAft>
                <a:spcPts val="1200"/>
              </a:spcAft>
            </a:pPr>
            <a:r>
              <a:rPr lang="en-US" sz="4100" b="1" dirty="0">
                <a:solidFill>
                  <a:srgbClr val="002060"/>
                </a:solidFill>
              </a:rPr>
              <a:t>Rapid pulse rate.</a:t>
            </a:r>
          </a:p>
          <a:p>
            <a:pPr>
              <a:spcAft>
                <a:spcPts val="1200"/>
              </a:spcAft>
            </a:pPr>
            <a:r>
              <a:rPr lang="en-US" sz="4100" b="1" dirty="0">
                <a:solidFill>
                  <a:srgbClr val="002060"/>
                </a:solidFill>
              </a:rPr>
              <a:t>Cool, clammy skin.</a:t>
            </a:r>
          </a:p>
          <a:p>
            <a:pPr>
              <a:spcAft>
                <a:spcPts val="1200"/>
              </a:spcAft>
            </a:pPr>
            <a:r>
              <a:rPr lang="en-US" sz="4100" b="1" dirty="0">
                <a:solidFill>
                  <a:srgbClr val="002060"/>
                </a:solidFill>
              </a:rPr>
              <a:t>Hunger.</a:t>
            </a:r>
          </a:p>
          <a:p>
            <a:pPr>
              <a:spcAft>
                <a:spcPts val="1200"/>
              </a:spcAft>
            </a:pPr>
            <a:r>
              <a:rPr lang="en-US" sz="4100" b="1" dirty="0">
                <a:solidFill>
                  <a:srgbClr val="002060"/>
                </a:solidFill>
              </a:rPr>
              <a:t>Headache.</a:t>
            </a:r>
          </a:p>
          <a:p>
            <a:r>
              <a:rPr lang="en-US" sz="4100" b="1" dirty="0">
                <a:solidFill>
                  <a:srgbClr val="002060"/>
                </a:solidFill>
              </a:rPr>
              <a:t>Seizures.</a:t>
            </a:r>
          </a:p>
          <a:p>
            <a:endParaRPr lang="en-GB" dirty="0"/>
          </a:p>
        </p:txBody>
      </p:sp>
    </p:spTree>
    <p:extLst>
      <p:ext uri="{BB962C8B-B14F-4D97-AF65-F5344CB8AC3E}">
        <p14:creationId xmlns:p14="http://schemas.microsoft.com/office/powerpoint/2010/main" val="8846601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275187"/>
            <a:ext cx="7888070" cy="549274"/>
          </a:xfrm>
        </p:spPr>
        <p:txBody>
          <a:bodyPr>
            <a:normAutofit/>
          </a:bodyPr>
          <a:lstStyle/>
          <a:p>
            <a:pPr algn="l"/>
            <a:r>
              <a:rPr lang="en-US" sz="3200" b="1" dirty="0"/>
              <a:t>                          </a:t>
            </a:r>
            <a:endParaRPr lang="en-US" sz="3200" dirty="0"/>
          </a:p>
        </p:txBody>
      </p:sp>
      <p:sp>
        <p:nvSpPr>
          <p:cNvPr id="3" name="TextBox 2"/>
          <p:cNvSpPr txBox="1"/>
          <p:nvPr/>
        </p:nvSpPr>
        <p:spPr>
          <a:xfrm>
            <a:off x="1428998" y="134718"/>
            <a:ext cx="6287592" cy="769441"/>
          </a:xfrm>
          <a:prstGeom prst="rect">
            <a:avLst/>
          </a:prstGeom>
          <a:noFill/>
        </p:spPr>
        <p:txBody>
          <a:bodyPr wrap="square" rtlCol="0">
            <a:spAutoFit/>
          </a:bodyPr>
          <a:lstStyle/>
          <a:p>
            <a:pPr algn="ctr"/>
            <a:r>
              <a:rPr lang="en-US" sz="4400" b="1" u="sng" dirty="0">
                <a:solidFill>
                  <a:srgbClr val="FF0000"/>
                </a:solidFill>
              </a:rPr>
              <a:t>COMPARISON CHART</a:t>
            </a:r>
          </a:p>
        </p:txBody>
      </p:sp>
      <p:sp>
        <p:nvSpPr>
          <p:cNvPr id="4" name="TextBox 3"/>
          <p:cNvSpPr txBox="1"/>
          <p:nvPr/>
        </p:nvSpPr>
        <p:spPr>
          <a:xfrm>
            <a:off x="1943439" y="838200"/>
            <a:ext cx="184731" cy="707886"/>
          </a:xfrm>
          <a:prstGeom prst="rect">
            <a:avLst/>
          </a:prstGeom>
          <a:noFill/>
        </p:spPr>
        <p:txBody>
          <a:bodyPr wrap="none" rtlCol="0">
            <a:spAutoFit/>
          </a:bodyPr>
          <a:lstStyle/>
          <a:p>
            <a:endParaRPr lang="en-US" sz="4000" b="1" u="sng" dirty="0"/>
          </a:p>
        </p:txBody>
      </p:sp>
      <p:graphicFrame>
        <p:nvGraphicFramePr>
          <p:cNvPr id="8" name="Table 7"/>
          <p:cNvGraphicFramePr>
            <a:graphicFrameLocks noGrp="1"/>
          </p:cNvGraphicFramePr>
          <p:nvPr/>
        </p:nvGraphicFramePr>
        <p:xfrm>
          <a:off x="314794" y="1126827"/>
          <a:ext cx="8409482" cy="5334000"/>
        </p:xfrm>
        <a:graphic>
          <a:graphicData uri="http://schemas.openxmlformats.org/drawingml/2006/table">
            <a:tbl>
              <a:tblPr firstRow="1" bandRow="1">
                <a:tableStyleId>{5C22544A-7EE6-4342-B048-85BDC9FD1C3A}</a:tableStyleId>
              </a:tblPr>
              <a:tblGrid>
                <a:gridCol w="1244183">
                  <a:extLst>
                    <a:ext uri="{9D8B030D-6E8A-4147-A177-3AD203B41FA5}">
                      <a16:colId xmlns="" xmlns:a16="http://schemas.microsoft.com/office/drawing/2014/main" val="20000"/>
                    </a:ext>
                  </a:extLst>
                </a:gridCol>
                <a:gridCol w="3342807">
                  <a:extLst>
                    <a:ext uri="{9D8B030D-6E8A-4147-A177-3AD203B41FA5}">
                      <a16:colId xmlns="" xmlns:a16="http://schemas.microsoft.com/office/drawing/2014/main" val="20001"/>
                    </a:ext>
                  </a:extLst>
                </a:gridCol>
                <a:gridCol w="3822492">
                  <a:extLst>
                    <a:ext uri="{9D8B030D-6E8A-4147-A177-3AD203B41FA5}">
                      <a16:colId xmlns="" xmlns:a16="http://schemas.microsoft.com/office/drawing/2014/main" val="20002"/>
                    </a:ext>
                  </a:extLst>
                </a:gridCol>
              </a:tblGrid>
              <a:tr h="370840">
                <a:tc>
                  <a:txBody>
                    <a:bodyPr/>
                    <a:lstStyle/>
                    <a:p>
                      <a:endParaRPr lang="en-US" sz="2800" dirty="0"/>
                    </a:p>
                  </a:txBody>
                  <a:tcPr/>
                </a:tc>
                <a:tc>
                  <a:txBody>
                    <a:bodyPr/>
                    <a:lstStyle/>
                    <a:p>
                      <a:r>
                        <a:rPr lang="en-US" sz="2800" dirty="0"/>
                        <a:t>Hyperglycemia</a:t>
                      </a:r>
                    </a:p>
                  </a:txBody>
                  <a:tcPr/>
                </a:tc>
                <a:tc>
                  <a:txBody>
                    <a:bodyPr/>
                    <a:lstStyle/>
                    <a:p>
                      <a:r>
                        <a:rPr lang="en-US" sz="2800" dirty="0"/>
                        <a:t>Hypoglycemia</a:t>
                      </a:r>
                    </a:p>
                  </a:txBody>
                  <a:tcPr/>
                </a:tc>
                <a:extLst>
                  <a:ext uri="{0D108BD9-81ED-4DB2-BD59-A6C34878D82A}">
                    <a16:rowId xmlns="" xmlns:a16="http://schemas.microsoft.com/office/drawing/2014/main" val="10000"/>
                  </a:ext>
                </a:extLst>
              </a:tr>
              <a:tr h="370840">
                <a:tc>
                  <a:txBody>
                    <a:bodyPr/>
                    <a:lstStyle/>
                    <a:p>
                      <a:pPr algn="ctr"/>
                      <a:r>
                        <a:rPr lang="en-US" sz="2800" dirty="0"/>
                        <a:t>Onset</a:t>
                      </a:r>
                    </a:p>
                  </a:txBody>
                  <a:tcPr/>
                </a:tc>
                <a:tc>
                  <a:txBody>
                    <a:bodyPr/>
                    <a:lstStyle/>
                    <a:p>
                      <a:r>
                        <a:rPr lang="en-US" sz="2800" dirty="0"/>
                        <a:t>Gradual, over a period of days.</a:t>
                      </a:r>
                    </a:p>
                  </a:txBody>
                  <a:tcPr/>
                </a:tc>
                <a:tc>
                  <a:txBody>
                    <a:bodyPr/>
                    <a:lstStyle/>
                    <a:p>
                      <a:r>
                        <a:rPr lang="en-US" sz="2800" dirty="0"/>
                        <a:t>Sudden,</a:t>
                      </a:r>
                      <a:r>
                        <a:rPr lang="en-US" sz="2800" baseline="0" dirty="0"/>
                        <a:t> within minutes</a:t>
                      </a:r>
                      <a:endParaRPr lang="en-US" sz="2800" dirty="0"/>
                    </a:p>
                  </a:txBody>
                  <a:tcPr/>
                </a:tc>
                <a:extLst>
                  <a:ext uri="{0D108BD9-81ED-4DB2-BD59-A6C34878D82A}">
                    <a16:rowId xmlns="" xmlns:a16="http://schemas.microsoft.com/office/drawing/2014/main" val="10001"/>
                  </a:ext>
                </a:extLst>
              </a:tr>
              <a:tr h="370840">
                <a:tc rowSpan="5">
                  <a:txBody>
                    <a:bodyPr/>
                    <a:lstStyle/>
                    <a:p>
                      <a:pPr algn="ctr"/>
                      <a:r>
                        <a:rPr lang="en-US" sz="2800" dirty="0"/>
                        <a:t>causes</a:t>
                      </a:r>
                    </a:p>
                  </a:txBody>
                  <a:tcPr/>
                </a:tc>
                <a:tc>
                  <a:txBody>
                    <a:bodyPr/>
                    <a:lstStyle/>
                    <a:p>
                      <a:r>
                        <a:rPr lang="en-US" sz="2800" dirty="0">
                          <a:solidFill>
                            <a:srgbClr val="00B050"/>
                          </a:solidFill>
                        </a:rPr>
                        <a:t>Insulin</a:t>
                      </a:r>
                      <a:r>
                        <a:rPr lang="en-US" sz="2800" baseline="0" dirty="0">
                          <a:solidFill>
                            <a:srgbClr val="00B050"/>
                          </a:solidFill>
                        </a:rPr>
                        <a:t> insufficiency due to failure to take any or enough insulin</a:t>
                      </a:r>
                      <a:endParaRPr lang="en-US" sz="2800" dirty="0">
                        <a:solidFill>
                          <a:srgbClr val="00B050"/>
                        </a:solidFill>
                      </a:endParaRPr>
                    </a:p>
                  </a:txBody>
                  <a:tcPr/>
                </a:tc>
                <a:tc>
                  <a:txBody>
                    <a:bodyPr/>
                    <a:lstStyle/>
                    <a:p>
                      <a:r>
                        <a:rPr lang="en-US" sz="2800" dirty="0">
                          <a:solidFill>
                            <a:srgbClr val="00B050"/>
                          </a:solidFill>
                        </a:rPr>
                        <a:t>Too much insulin,</a:t>
                      </a:r>
                      <a:r>
                        <a:rPr lang="en-US" sz="2800" baseline="0" dirty="0">
                          <a:solidFill>
                            <a:srgbClr val="00B050"/>
                          </a:solidFill>
                        </a:rPr>
                        <a:t> or inability to adjust to new dosage.</a:t>
                      </a:r>
                      <a:endParaRPr lang="en-US" sz="2800" dirty="0">
                        <a:solidFill>
                          <a:srgbClr val="00B050"/>
                        </a:solidFill>
                      </a:endParaRPr>
                    </a:p>
                  </a:txBody>
                  <a:tcPr/>
                </a:tc>
                <a:extLst>
                  <a:ext uri="{0D108BD9-81ED-4DB2-BD59-A6C34878D82A}">
                    <a16:rowId xmlns="" xmlns:a16="http://schemas.microsoft.com/office/drawing/2014/main" val="10002"/>
                  </a:ext>
                </a:extLst>
              </a:tr>
              <a:tr h="370840">
                <a:tc vMerge="1">
                  <a:txBody>
                    <a:bodyPr/>
                    <a:lstStyle/>
                    <a:p>
                      <a:endParaRPr lang="en-US" dirty="0"/>
                    </a:p>
                  </a:txBody>
                  <a:tcPr/>
                </a:tc>
                <a:tc>
                  <a:txBody>
                    <a:bodyPr/>
                    <a:lstStyle/>
                    <a:p>
                      <a:r>
                        <a:rPr lang="en-US" sz="2800" dirty="0"/>
                        <a:t>Eating too much food that contains sugar.</a:t>
                      </a:r>
                    </a:p>
                  </a:txBody>
                  <a:tcPr/>
                </a:tc>
                <a:tc>
                  <a:txBody>
                    <a:bodyPr/>
                    <a:lstStyle/>
                    <a:p>
                      <a:r>
                        <a:rPr lang="en-US" sz="2800" dirty="0"/>
                        <a:t>Inadequate food intake </a:t>
                      </a:r>
                    </a:p>
                  </a:txBody>
                  <a:tcPr/>
                </a:tc>
                <a:extLst>
                  <a:ext uri="{0D108BD9-81ED-4DB2-BD59-A6C34878D82A}">
                    <a16:rowId xmlns="" xmlns:a16="http://schemas.microsoft.com/office/drawing/2014/main" val="10003"/>
                  </a:ext>
                </a:extLst>
              </a:tr>
              <a:tr h="370840">
                <a:tc vMerge="1">
                  <a:txBody>
                    <a:bodyPr/>
                    <a:lstStyle/>
                    <a:p>
                      <a:endParaRPr lang="en-US" dirty="0"/>
                    </a:p>
                  </a:txBody>
                  <a:tcPr/>
                </a:tc>
                <a:tc>
                  <a:txBody>
                    <a:bodyPr/>
                    <a:lstStyle/>
                    <a:p>
                      <a:r>
                        <a:rPr lang="en-US" sz="2800" dirty="0">
                          <a:solidFill>
                            <a:srgbClr val="00B050"/>
                          </a:solidFill>
                        </a:rPr>
                        <a:t>Infection </a:t>
                      </a:r>
                    </a:p>
                  </a:txBody>
                  <a:tcPr/>
                </a:tc>
                <a:tc>
                  <a:txBody>
                    <a:bodyPr/>
                    <a:lstStyle/>
                    <a:p>
                      <a:r>
                        <a:rPr lang="en-US" sz="2800" dirty="0">
                          <a:solidFill>
                            <a:srgbClr val="00B050"/>
                          </a:solidFill>
                        </a:rPr>
                        <a:t>Vomiting </a:t>
                      </a:r>
                    </a:p>
                  </a:txBody>
                  <a:tcPr/>
                </a:tc>
                <a:extLst>
                  <a:ext uri="{0D108BD9-81ED-4DB2-BD59-A6C34878D82A}">
                    <a16:rowId xmlns="" xmlns:a16="http://schemas.microsoft.com/office/drawing/2014/main" val="10004"/>
                  </a:ext>
                </a:extLst>
              </a:tr>
              <a:tr h="370840">
                <a:tc vMerge="1">
                  <a:txBody>
                    <a:bodyPr/>
                    <a:lstStyle/>
                    <a:p>
                      <a:endParaRPr lang="en-US" dirty="0"/>
                    </a:p>
                  </a:txBody>
                  <a:tcPr/>
                </a:tc>
                <a:tc>
                  <a:txBody>
                    <a:bodyPr/>
                    <a:lstStyle/>
                    <a:p>
                      <a:r>
                        <a:rPr lang="en-US" sz="2800" dirty="0"/>
                        <a:t>Stress</a:t>
                      </a:r>
                    </a:p>
                  </a:txBody>
                  <a:tcPr/>
                </a:tc>
                <a:tc>
                  <a:txBody>
                    <a:bodyPr/>
                    <a:lstStyle/>
                    <a:p>
                      <a:r>
                        <a:rPr lang="en-US" sz="2800" dirty="0"/>
                        <a:t>Excessive exercise.</a:t>
                      </a:r>
                    </a:p>
                  </a:txBody>
                  <a:tcPr/>
                </a:tc>
                <a:extLst>
                  <a:ext uri="{0D108BD9-81ED-4DB2-BD59-A6C34878D82A}">
                    <a16:rowId xmlns="" xmlns:a16="http://schemas.microsoft.com/office/drawing/2014/main" val="10005"/>
                  </a:ext>
                </a:extLst>
              </a:tr>
              <a:tr h="370840">
                <a:tc vMerge="1">
                  <a:txBody>
                    <a:bodyPr/>
                    <a:lstStyle/>
                    <a:p>
                      <a:endParaRPr lang="en-US" dirty="0"/>
                    </a:p>
                  </a:txBody>
                  <a:tcPr/>
                </a:tc>
                <a:tc>
                  <a:txBody>
                    <a:bodyPr/>
                    <a:lstStyle/>
                    <a:p>
                      <a:endParaRPr lang="en-US" sz="2800"/>
                    </a:p>
                  </a:txBody>
                  <a:tcPr/>
                </a:tc>
                <a:tc>
                  <a:txBody>
                    <a:bodyPr/>
                    <a:lstStyle/>
                    <a:p>
                      <a:r>
                        <a:rPr lang="en-US" sz="2800" dirty="0"/>
                        <a:t>Emotional excitement.</a:t>
                      </a:r>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8421660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50796"/>
            <a:ext cx="7888070" cy="1325563"/>
          </a:xfrm>
        </p:spPr>
        <p:txBody>
          <a:bodyPr>
            <a:normAutofit/>
          </a:bodyPr>
          <a:lstStyle/>
          <a:p>
            <a:pPr algn="ctr"/>
            <a:r>
              <a:rPr lang="en-US" sz="3600" b="1" u="sng" dirty="0">
                <a:solidFill>
                  <a:srgbClr val="FF0000"/>
                </a:solidFill>
                <a:latin typeface="+mn-lt"/>
              </a:rPr>
              <a:t>CEREBRAL VASCULAR ACCIDENT</a:t>
            </a:r>
            <a:endParaRPr lang="en-GB" sz="3600" dirty="0">
              <a:solidFill>
                <a:srgbClr val="FF0000"/>
              </a:solidFill>
              <a:latin typeface="+mn-lt"/>
            </a:endParaRPr>
          </a:p>
        </p:txBody>
      </p:sp>
      <p:sp>
        <p:nvSpPr>
          <p:cNvPr id="3" name="Content Placeholder 2"/>
          <p:cNvSpPr>
            <a:spLocks noGrp="1"/>
          </p:cNvSpPr>
          <p:nvPr>
            <p:ph idx="1"/>
          </p:nvPr>
        </p:nvSpPr>
        <p:spPr>
          <a:xfrm>
            <a:off x="628759" y="1271588"/>
            <a:ext cx="7888070" cy="4905375"/>
          </a:xfrm>
        </p:spPr>
        <p:txBody>
          <a:bodyPr/>
          <a:lstStyle/>
          <a:p>
            <a:pPr algn="ctr"/>
            <a:r>
              <a:rPr lang="en-US" sz="3200" b="1" dirty="0">
                <a:solidFill>
                  <a:srgbClr val="002060"/>
                </a:solidFill>
              </a:rPr>
              <a:t>A sudden loss of blood supply to the brain.</a:t>
            </a:r>
          </a:p>
          <a:p>
            <a:pPr algn="ctr"/>
            <a:r>
              <a:rPr lang="en-US" sz="3200" b="1" dirty="0">
                <a:solidFill>
                  <a:srgbClr val="002060"/>
                </a:solidFill>
              </a:rPr>
              <a:t>CVA, commonly known as a “stroke,” is also becoming known as “brain attack”.</a:t>
            </a:r>
          </a:p>
          <a:p>
            <a:endParaRPr lang="en-GB" dirty="0"/>
          </a:p>
        </p:txBody>
      </p:sp>
      <p:pic>
        <p:nvPicPr>
          <p:cNvPr id="4" name="Picture 1" descr="H&amp;NA55"/>
          <p:cNvPicPr>
            <a:picLocks noChangeAspect="1" noChangeArrowheads="1"/>
          </p:cNvPicPr>
          <p:nvPr/>
        </p:nvPicPr>
        <p:blipFill>
          <a:blip r:embed="rId2" cstate="print"/>
          <a:srcRect/>
          <a:stretch>
            <a:fillRect/>
          </a:stretch>
        </p:blipFill>
        <p:spPr bwMode="auto">
          <a:xfrm>
            <a:off x="3492708" y="3057525"/>
            <a:ext cx="2327999" cy="3424984"/>
          </a:xfrm>
          <a:prstGeom prst="rect">
            <a:avLst/>
          </a:prstGeom>
          <a:noFill/>
          <a:ln w="9525">
            <a:noFill/>
            <a:miter lim="800000"/>
            <a:headEnd/>
            <a:tailEnd/>
          </a:ln>
        </p:spPr>
      </p:pic>
    </p:spTree>
    <p:extLst>
      <p:ext uri="{BB962C8B-B14F-4D97-AF65-F5344CB8AC3E}">
        <p14:creationId xmlns:p14="http://schemas.microsoft.com/office/powerpoint/2010/main" val="39106871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0000"/>
                </a:solidFill>
                <a:latin typeface="+mn-lt"/>
              </a:rPr>
              <a:t>CEREBRAL THROMBOSIS</a:t>
            </a:r>
            <a:endParaRPr lang="en-GB" dirty="0">
              <a:solidFill>
                <a:srgbClr val="FF0000"/>
              </a:solidFill>
              <a:latin typeface="+mn-lt"/>
            </a:endParaRPr>
          </a:p>
        </p:txBody>
      </p:sp>
      <p:sp>
        <p:nvSpPr>
          <p:cNvPr id="3" name="Content Placeholder 2"/>
          <p:cNvSpPr>
            <a:spLocks noGrp="1"/>
          </p:cNvSpPr>
          <p:nvPr>
            <p:ph idx="1"/>
          </p:nvPr>
        </p:nvSpPr>
        <p:spPr/>
        <p:txBody>
          <a:bodyPr>
            <a:normAutofit/>
          </a:bodyPr>
          <a:lstStyle/>
          <a:p>
            <a:pPr marL="0" indent="0" algn="ctr">
              <a:lnSpc>
                <a:spcPct val="150000"/>
              </a:lnSpc>
              <a:buNone/>
            </a:pPr>
            <a:r>
              <a:rPr lang="en-US" sz="3200" b="1" dirty="0">
                <a:solidFill>
                  <a:srgbClr val="002060"/>
                </a:solidFill>
              </a:rPr>
              <a:t>The result of a clot obstructing a cerebral artery, preventing the flow of oxygenated blood to a portion of the brain.</a:t>
            </a:r>
          </a:p>
          <a:p>
            <a:pPr algn="ctr">
              <a:lnSpc>
                <a:spcPct val="150000"/>
              </a:lnSpc>
            </a:pPr>
            <a:endParaRPr lang="en-GB" sz="3200" dirty="0"/>
          </a:p>
        </p:txBody>
      </p:sp>
    </p:spTree>
    <p:extLst>
      <p:ext uri="{BB962C8B-B14F-4D97-AF65-F5344CB8AC3E}">
        <p14:creationId xmlns:p14="http://schemas.microsoft.com/office/powerpoint/2010/main" val="30701450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125286"/>
            <a:ext cx="7888070" cy="1325563"/>
          </a:xfrm>
        </p:spPr>
        <p:txBody>
          <a:bodyPr/>
          <a:lstStyle/>
          <a:p>
            <a:pPr algn="ctr"/>
            <a:r>
              <a:rPr lang="en-US" b="1" dirty="0">
                <a:solidFill>
                  <a:srgbClr val="FF0000"/>
                </a:solidFill>
                <a:latin typeface="+mn-lt"/>
              </a:rPr>
              <a:t> </a:t>
            </a:r>
            <a:r>
              <a:rPr lang="en-US" sz="4000" b="1" u="sng" dirty="0">
                <a:solidFill>
                  <a:srgbClr val="FF0000"/>
                </a:solidFill>
                <a:latin typeface="+mn-lt"/>
              </a:rPr>
              <a:t>CEREBRAL HEMORRHAGE</a:t>
            </a:r>
            <a:endParaRPr lang="en-GB" sz="4000" dirty="0">
              <a:solidFill>
                <a:srgbClr val="FF0000"/>
              </a:solidFill>
              <a:latin typeface="+mn-lt"/>
            </a:endParaRPr>
          </a:p>
        </p:txBody>
      </p:sp>
      <p:sp>
        <p:nvSpPr>
          <p:cNvPr id="3" name="Content Placeholder 2"/>
          <p:cNvSpPr>
            <a:spLocks noGrp="1"/>
          </p:cNvSpPr>
          <p:nvPr>
            <p:ph idx="1"/>
          </p:nvPr>
        </p:nvSpPr>
        <p:spPr>
          <a:xfrm>
            <a:off x="628759" y="1570795"/>
            <a:ext cx="7888070" cy="4770044"/>
          </a:xfrm>
        </p:spPr>
        <p:txBody>
          <a:bodyPr>
            <a:noAutofit/>
          </a:bodyPr>
          <a:lstStyle/>
          <a:p>
            <a:pPr marL="231775" indent="-231775" algn="just">
              <a:lnSpc>
                <a:spcPct val="150000"/>
              </a:lnSpc>
            </a:pPr>
            <a:r>
              <a:rPr lang="en-US" sz="3200" b="1" dirty="0">
                <a:solidFill>
                  <a:srgbClr val="002060"/>
                </a:solidFill>
              </a:rPr>
              <a:t>The result of a cerebral artery breaking, leaving an area of the brain without blood supply. </a:t>
            </a:r>
          </a:p>
          <a:p>
            <a:pPr marL="231775" indent="-231775" algn="just">
              <a:lnSpc>
                <a:spcPct val="150000"/>
              </a:lnSpc>
            </a:pPr>
            <a:r>
              <a:rPr lang="en-US" sz="3200" b="1" dirty="0">
                <a:solidFill>
                  <a:srgbClr val="002060"/>
                </a:solidFill>
              </a:rPr>
              <a:t>The blood that comes out of this artery creates intracranial pressure to the brain and interferes in the brain’s functions.</a:t>
            </a:r>
          </a:p>
          <a:p>
            <a:endParaRPr lang="en-GB" b="1" dirty="0">
              <a:solidFill>
                <a:srgbClr val="002060"/>
              </a:solidFill>
            </a:endParaRPr>
          </a:p>
        </p:txBody>
      </p:sp>
    </p:spTree>
    <p:extLst>
      <p:ext uri="{BB962C8B-B14F-4D97-AF65-F5344CB8AC3E}">
        <p14:creationId xmlns:p14="http://schemas.microsoft.com/office/powerpoint/2010/main" val="17970937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38901"/>
            <a:ext cx="7888070" cy="1325563"/>
          </a:xfrm>
        </p:spPr>
        <p:txBody>
          <a:bodyPr>
            <a:normAutofit/>
          </a:bodyPr>
          <a:lstStyle/>
          <a:p>
            <a:pPr algn="ctr"/>
            <a:r>
              <a:rPr lang="en-US" sz="4000" b="1" u="sng" dirty="0">
                <a:solidFill>
                  <a:srgbClr val="FF0000"/>
                </a:solidFill>
                <a:latin typeface="+mn-lt"/>
              </a:rPr>
              <a:t>SIGNS AND SYMPTOMS</a:t>
            </a:r>
            <a:endParaRPr lang="en-GB" sz="4000" dirty="0">
              <a:solidFill>
                <a:srgbClr val="FF0000"/>
              </a:solidFill>
              <a:latin typeface="+mn-lt"/>
            </a:endParaRPr>
          </a:p>
        </p:txBody>
      </p:sp>
      <p:sp>
        <p:nvSpPr>
          <p:cNvPr id="3" name="Content Placeholder 2"/>
          <p:cNvSpPr>
            <a:spLocks noGrp="1"/>
          </p:cNvSpPr>
          <p:nvPr>
            <p:ph idx="1"/>
          </p:nvPr>
        </p:nvSpPr>
        <p:spPr>
          <a:xfrm>
            <a:off x="628759" y="1406983"/>
            <a:ext cx="7888070" cy="5757861"/>
          </a:xfrm>
        </p:spPr>
        <p:txBody>
          <a:bodyPr>
            <a:normAutofit/>
          </a:bodyPr>
          <a:lstStyle/>
          <a:p>
            <a:pPr algn="just">
              <a:lnSpc>
                <a:spcPct val="120000"/>
              </a:lnSpc>
            </a:pPr>
            <a:r>
              <a:rPr lang="en-US" sz="3200" b="1" dirty="0">
                <a:solidFill>
                  <a:srgbClr val="002060"/>
                </a:solidFill>
              </a:rPr>
              <a:t>Headache (may be the first and only symptom).</a:t>
            </a:r>
          </a:p>
          <a:p>
            <a:pPr algn="just">
              <a:lnSpc>
                <a:spcPct val="120000"/>
              </a:lnSpc>
            </a:pPr>
            <a:r>
              <a:rPr lang="en-US" sz="3200" b="1" dirty="0">
                <a:solidFill>
                  <a:srgbClr val="002060"/>
                </a:solidFill>
              </a:rPr>
              <a:t>Fainting.</a:t>
            </a:r>
          </a:p>
          <a:p>
            <a:pPr algn="just">
              <a:lnSpc>
                <a:spcPct val="120000"/>
              </a:lnSpc>
            </a:pPr>
            <a:r>
              <a:rPr lang="en-US" sz="3200" b="1" dirty="0">
                <a:solidFill>
                  <a:srgbClr val="002060"/>
                </a:solidFill>
              </a:rPr>
              <a:t>Altered mental status.</a:t>
            </a:r>
          </a:p>
          <a:p>
            <a:pPr algn="just">
              <a:lnSpc>
                <a:spcPct val="120000"/>
              </a:lnSpc>
            </a:pPr>
            <a:r>
              <a:rPr lang="en-US" sz="3200" b="1" dirty="0">
                <a:solidFill>
                  <a:srgbClr val="002060"/>
                </a:solidFill>
                <a:cs typeface="Times New Roman" pitchFamily="18" charset="0"/>
              </a:rPr>
              <a:t>Tingling or paralysis of the extremities or face.</a:t>
            </a:r>
          </a:p>
          <a:p>
            <a:pPr algn="just">
              <a:lnSpc>
                <a:spcPct val="120000"/>
              </a:lnSpc>
            </a:pPr>
            <a:r>
              <a:rPr lang="en-US" sz="3200" b="1" dirty="0">
                <a:solidFill>
                  <a:srgbClr val="002060"/>
                </a:solidFill>
              </a:rPr>
              <a:t>Difficulty in speaking.</a:t>
            </a:r>
          </a:p>
          <a:p>
            <a:endParaRPr lang="en-GB" dirty="0"/>
          </a:p>
        </p:txBody>
      </p:sp>
      <p:sp>
        <p:nvSpPr>
          <p:cNvPr id="4" name="TextBox 3"/>
          <p:cNvSpPr txBox="1"/>
          <p:nvPr/>
        </p:nvSpPr>
        <p:spPr>
          <a:xfrm>
            <a:off x="8134572" y="6400800"/>
            <a:ext cx="1011016" cy="369332"/>
          </a:xfrm>
          <a:prstGeom prst="rect">
            <a:avLst/>
          </a:prstGeom>
          <a:noFill/>
        </p:spPr>
        <p:txBody>
          <a:bodyPr wrap="square" rtlCol="0">
            <a:spAutoFit/>
          </a:bodyPr>
          <a:lstStyle/>
          <a:p>
            <a:r>
              <a:rPr lang="en-GB" dirty="0" err="1"/>
              <a:t>Cont</a:t>
            </a:r>
            <a:r>
              <a:rPr lang="en-GB" dirty="0"/>
              <a:t>…</a:t>
            </a:r>
          </a:p>
        </p:txBody>
      </p:sp>
    </p:spTree>
    <p:extLst>
      <p:ext uri="{BB962C8B-B14F-4D97-AF65-F5344CB8AC3E}">
        <p14:creationId xmlns:p14="http://schemas.microsoft.com/office/powerpoint/2010/main" val="5814927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428626"/>
            <a:ext cx="7888070" cy="6105531"/>
          </a:xfrm>
        </p:spPr>
        <p:txBody>
          <a:bodyPr>
            <a:normAutofit fontScale="92500" lnSpcReduction="20000"/>
          </a:bodyPr>
          <a:lstStyle/>
          <a:p>
            <a:pPr algn="just">
              <a:lnSpc>
                <a:spcPct val="120000"/>
              </a:lnSpc>
            </a:pPr>
            <a:r>
              <a:rPr lang="en-US" sz="3500" b="1" dirty="0">
                <a:solidFill>
                  <a:srgbClr val="002060"/>
                </a:solidFill>
              </a:rPr>
              <a:t>Blurred vision.</a:t>
            </a:r>
          </a:p>
          <a:p>
            <a:pPr algn="just">
              <a:lnSpc>
                <a:spcPct val="120000"/>
              </a:lnSpc>
            </a:pPr>
            <a:r>
              <a:rPr lang="en-US" sz="3500" b="1" dirty="0">
                <a:solidFill>
                  <a:srgbClr val="002060"/>
                </a:solidFill>
                <a:cs typeface="Times New Roman" pitchFamily="18" charset="0"/>
              </a:rPr>
              <a:t>Convulsions.</a:t>
            </a:r>
          </a:p>
          <a:p>
            <a:pPr>
              <a:lnSpc>
                <a:spcPct val="120000"/>
              </a:lnSpc>
            </a:pPr>
            <a:r>
              <a:rPr lang="en-US" sz="3500" b="1" dirty="0">
                <a:solidFill>
                  <a:srgbClr val="002060"/>
                </a:solidFill>
              </a:rPr>
              <a:t>Unequal pupils.</a:t>
            </a:r>
          </a:p>
          <a:p>
            <a:pPr>
              <a:lnSpc>
                <a:spcPct val="120000"/>
              </a:lnSpc>
            </a:pPr>
            <a:r>
              <a:rPr lang="en-US" sz="3500" b="1" dirty="0">
                <a:solidFill>
                  <a:srgbClr val="002060"/>
                </a:solidFill>
              </a:rPr>
              <a:t>Loss of bladder or bowel control.</a:t>
            </a:r>
          </a:p>
          <a:p>
            <a:pPr>
              <a:lnSpc>
                <a:spcPct val="120000"/>
              </a:lnSpc>
            </a:pPr>
            <a:r>
              <a:rPr lang="en-US" sz="3500" b="1" dirty="0">
                <a:solidFill>
                  <a:srgbClr val="002060"/>
                </a:solidFill>
              </a:rPr>
              <a:t>Hypertension (High B.P.).</a:t>
            </a:r>
          </a:p>
          <a:p>
            <a:pPr>
              <a:lnSpc>
                <a:spcPct val="110000"/>
              </a:lnSpc>
            </a:pPr>
            <a:r>
              <a:rPr lang="en-US" sz="3500" b="1" dirty="0">
                <a:solidFill>
                  <a:srgbClr val="002060"/>
                </a:solidFill>
              </a:rPr>
              <a:t>If any one of these signs or symptoms is present, assume that the patient is having or is about to have a  cerebral vascular accident.</a:t>
            </a:r>
          </a:p>
          <a:p>
            <a:endParaRPr lang="en-US" sz="3500" b="1" dirty="0">
              <a:solidFill>
                <a:srgbClr val="002060"/>
              </a:solidFill>
            </a:endParaRPr>
          </a:p>
          <a:p>
            <a:pPr marL="0" indent="0" algn="ctr">
              <a:buNone/>
            </a:pPr>
            <a:r>
              <a:rPr lang="en-US" sz="3500" b="1" dirty="0">
                <a:solidFill>
                  <a:srgbClr val="002060"/>
                </a:solidFill>
              </a:rPr>
              <a:t>The risk of having a CVA increases with age.</a:t>
            </a:r>
            <a:endParaRPr lang="en-US" sz="3500" b="1" u="sng" dirty="0">
              <a:solidFill>
                <a:srgbClr val="002060"/>
              </a:solidFill>
            </a:endParaRPr>
          </a:p>
          <a:p>
            <a:pPr marL="0" indent="0" algn="just">
              <a:lnSpc>
                <a:spcPct val="110000"/>
              </a:lnSpc>
              <a:buNone/>
            </a:pPr>
            <a:endParaRPr lang="en-US" sz="3200" dirty="0"/>
          </a:p>
          <a:p>
            <a:endParaRPr lang="en-GB" dirty="0"/>
          </a:p>
        </p:txBody>
      </p:sp>
    </p:spTree>
    <p:extLst>
      <p:ext uri="{BB962C8B-B14F-4D97-AF65-F5344CB8AC3E}">
        <p14:creationId xmlns:p14="http://schemas.microsoft.com/office/powerpoint/2010/main" val="2432609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3" y="629587"/>
            <a:ext cx="8095512" cy="5651291"/>
          </a:xfrm>
        </p:spPr>
        <p:txBody>
          <a:bodyPr>
            <a:noAutofit/>
          </a:bodyPr>
          <a:lstStyle/>
          <a:p>
            <a:pPr>
              <a:lnSpc>
                <a:spcPct val="150000"/>
              </a:lnSpc>
            </a:pPr>
            <a:endParaRPr lang="en-US" sz="3200" dirty="0"/>
          </a:p>
          <a:p>
            <a:pPr>
              <a:lnSpc>
                <a:spcPct val="150000"/>
              </a:lnSpc>
            </a:pPr>
            <a:r>
              <a:rPr lang="en-US" sz="3200" b="1" dirty="0">
                <a:solidFill>
                  <a:srgbClr val="002060"/>
                </a:solidFill>
              </a:rPr>
              <a:t>Trauma can induce a medical emergency.</a:t>
            </a:r>
          </a:p>
          <a:p>
            <a:pPr algn="just">
              <a:lnSpc>
                <a:spcPct val="150000"/>
              </a:lnSpc>
            </a:pPr>
            <a:r>
              <a:rPr lang="en-US" sz="3200" b="1" dirty="0">
                <a:solidFill>
                  <a:srgbClr val="002060"/>
                </a:solidFill>
              </a:rPr>
              <a:t> Example: the stress of an accident can produce a myocardial infarction, cerebral vascular accident or a seizure. Conduct an initial assessment and physical exam and continue monitoring the patient closely.</a:t>
            </a:r>
          </a:p>
          <a:p>
            <a:pPr>
              <a:lnSpc>
                <a:spcPct val="150000"/>
              </a:lnSpc>
            </a:pPr>
            <a:endParaRPr lang="en-GB" sz="3200" dirty="0"/>
          </a:p>
        </p:txBody>
      </p:sp>
    </p:spTree>
    <p:extLst>
      <p:ext uri="{BB962C8B-B14F-4D97-AF65-F5344CB8AC3E}">
        <p14:creationId xmlns:p14="http://schemas.microsoft.com/office/powerpoint/2010/main" val="1468579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22217"/>
            <a:ext cx="7888070" cy="892183"/>
          </a:xfrm>
        </p:spPr>
        <p:txBody>
          <a:bodyPr>
            <a:normAutofit/>
          </a:bodyPr>
          <a:lstStyle/>
          <a:p>
            <a:pPr algn="ctr"/>
            <a:r>
              <a:rPr lang="en-US" sz="4000" b="1" u="sng" dirty="0" smtClean="0">
                <a:solidFill>
                  <a:srgbClr val="FF0000"/>
                </a:solidFill>
                <a:latin typeface="+mn-lt"/>
              </a:rPr>
              <a:t>PHT </a:t>
            </a:r>
            <a:r>
              <a:rPr lang="en-US" sz="4000" b="1" u="sng" dirty="0">
                <a:solidFill>
                  <a:srgbClr val="FF0000"/>
                </a:solidFill>
                <a:latin typeface="+mn-lt"/>
              </a:rPr>
              <a:t>FOR CVA</a:t>
            </a:r>
            <a:endParaRPr lang="en-GB" sz="4000" dirty="0">
              <a:solidFill>
                <a:srgbClr val="FF0000"/>
              </a:solidFill>
              <a:latin typeface="+mn-lt"/>
            </a:endParaRPr>
          </a:p>
        </p:txBody>
      </p:sp>
      <p:sp>
        <p:nvSpPr>
          <p:cNvPr id="3" name="Content Placeholder 2"/>
          <p:cNvSpPr>
            <a:spLocks noGrp="1"/>
          </p:cNvSpPr>
          <p:nvPr>
            <p:ph idx="1"/>
          </p:nvPr>
        </p:nvSpPr>
        <p:spPr>
          <a:xfrm>
            <a:off x="628759" y="1240988"/>
            <a:ext cx="7888070" cy="5054881"/>
          </a:xfrm>
        </p:spPr>
        <p:txBody>
          <a:bodyPr>
            <a:normAutofit lnSpcReduction="10000"/>
          </a:bodyPr>
          <a:lstStyle/>
          <a:p>
            <a:pPr marL="0" indent="0" algn="just">
              <a:buNone/>
            </a:pPr>
            <a:r>
              <a:rPr lang="en-US" sz="3200" b="1" dirty="0">
                <a:solidFill>
                  <a:srgbClr val="002060"/>
                </a:solidFill>
              </a:rPr>
              <a:t>Use universal precautions and secure the scene.</a:t>
            </a:r>
          </a:p>
          <a:p>
            <a:pPr marL="0" indent="0" algn="just">
              <a:buNone/>
            </a:pPr>
            <a:endParaRPr lang="en-US" sz="3200" b="1" dirty="0">
              <a:solidFill>
                <a:srgbClr val="002060"/>
              </a:solidFill>
            </a:endParaRPr>
          </a:p>
          <a:p>
            <a:pPr algn="just"/>
            <a:r>
              <a:rPr lang="en-US" sz="3200" b="1" dirty="0">
                <a:solidFill>
                  <a:srgbClr val="002060"/>
                </a:solidFill>
              </a:rPr>
              <a:t>Instruct the patient to stop all movement.</a:t>
            </a:r>
          </a:p>
          <a:p>
            <a:pPr algn="just"/>
            <a:endParaRPr lang="en-US" sz="3200" b="1" dirty="0">
              <a:solidFill>
                <a:srgbClr val="002060"/>
              </a:solidFill>
            </a:endParaRPr>
          </a:p>
          <a:p>
            <a:pPr algn="just"/>
            <a:r>
              <a:rPr lang="en-US" sz="3200" b="1" dirty="0">
                <a:solidFill>
                  <a:srgbClr val="002060"/>
                </a:solidFill>
              </a:rPr>
              <a:t>Place the responsive patient in a comfortable position, usually semi-reclining or sitting.</a:t>
            </a:r>
          </a:p>
          <a:p>
            <a:pPr algn="just"/>
            <a:endParaRPr lang="en-US" sz="3200" b="1" dirty="0">
              <a:solidFill>
                <a:srgbClr val="002060"/>
              </a:solidFill>
            </a:endParaRPr>
          </a:p>
          <a:p>
            <a:pPr algn="just"/>
            <a:r>
              <a:rPr lang="en-US" sz="3200" b="1" dirty="0">
                <a:solidFill>
                  <a:srgbClr val="002060"/>
                </a:solidFill>
              </a:rPr>
              <a:t>Maintain open airway.</a:t>
            </a:r>
          </a:p>
          <a:p>
            <a:endParaRPr lang="en-GB" sz="3200" dirty="0"/>
          </a:p>
        </p:txBody>
      </p:sp>
    </p:spTree>
    <p:extLst>
      <p:ext uri="{BB962C8B-B14F-4D97-AF65-F5344CB8AC3E}">
        <p14:creationId xmlns:p14="http://schemas.microsoft.com/office/powerpoint/2010/main" val="27709871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911" y="527010"/>
            <a:ext cx="7888070" cy="6053672"/>
          </a:xfrm>
        </p:spPr>
        <p:txBody>
          <a:bodyPr>
            <a:noAutofit/>
          </a:bodyPr>
          <a:lstStyle/>
          <a:p>
            <a:pPr algn="just">
              <a:spcAft>
                <a:spcPts val="1200"/>
              </a:spcAft>
            </a:pPr>
            <a:r>
              <a:rPr lang="en-US" sz="3200" b="1" dirty="0">
                <a:solidFill>
                  <a:srgbClr val="002060"/>
                </a:solidFill>
              </a:rPr>
              <a:t>Administer oxygen . If needed, provide artificial ventilation or CPR.</a:t>
            </a:r>
          </a:p>
          <a:p>
            <a:pPr algn="just">
              <a:spcAft>
                <a:spcPts val="1200"/>
              </a:spcAft>
            </a:pPr>
            <a:r>
              <a:rPr lang="en-US" sz="3200" b="1" dirty="0">
                <a:solidFill>
                  <a:srgbClr val="002060"/>
                </a:solidFill>
              </a:rPr>
              <a:t>Loosen restrictive clothing.</a:t>
            </a:r>
          </a:p>
          <a:p>
            <a:pPr algn="just">
              <a:spcAft>
                <a:spcPts val="1200"/>
              </a:spcAft>
            </a:pPr>
            <a:r>
              <a:rPr lang="en-US" sz="3200" b="1" dirty="0">
                <a:solidFill>
                  <a:srgbClr val="002060"/>
                </a:solidFill>
              </a:rPr>
              <a:t>Maintain body temperature as close to normal as possible.</a:t>
            </a:r>
          </a:p>
          <a:p>
            <a:pPr algn="just">
              <a:spcAft>
                <a:spcPts val="1200"/>
              </a:spcAft>
            </a:pPr>
            <a:r>
              <a:rPr lang="en-US" sz="3200" b="1" dirty="0">
                <a:solidFill>
                  <a:srgbClr val="002060"/>
                </a:solidFill>
              </a:rPr>
              <a:t>Comfort and reassure the patient.</a:t>
            </a:r>
          </a:p>
          <a:p>
            <a:pPr algn="just">
              <a:spcAft>
                <a:spcPts val="1200"/>
              </a:spcAft>
            </a:pPr>
            <a:r>
              <a:rPr lang="en-US" sz="3200" b="1" dirty="0">
                <a:solidFill>
                  <a:srgbClr val="002060"/>
                </a:solidFill>
              </a:rPr>
              <a:t>Continue to monitor the patient’s vital signs.</a:t>
            </a:r>
          </a:p>
          <a:p>
            <a:pPr algn="just"/>
            <a:r>
              <a:rPr lang="en-US" sz="3200" b="1" dirty="0">
                <a:solidFill>
                  <a:srgbClr val="002060"/>
                </a:solidFill>
              </a:rPr>
              <a:t>When immobilizing the patient, protect the paralyzed part.</a:t>
            </a:r>
            <a:endParaRPr lang="en-US" sz="3200" b="1" u="sng" dirty="0">
              <a:solidFill>
                <a:srgbClr val="002060"/>
              </a:solidFill>
            </a:endParaRPr>
          </a:p>
          <a:p>
            <a:endParaRPr lang="en-GB" sz="3200" dirty="0"/>
          </a:p>
        </p:txBody>
      </p:sp>
    </p:spTree>
    <p:extLst>
      <p:ext uri="{BB962C8B-B14F-4D97-AF65-F5344CB8AC3E}">
        <p14:creationId xmlns:p14="http://schemas.microsoft.com/office/powerpoint/2010/main" val="17593385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ctr">
              <a:buFont typeface="Monotype Sorts" pitchFamily="2" charset="2"/>
              <a:buNone/>
              <a:defRPr/>
            </a:pPr>
            <a:endParaRPr lang="en-US" dirty="0"/>
          </a:p>
          <a:p>
            <a:pPr algn="ctr">
              <a:buFont typeface="Monotype Sorts" pitchFamily="2" charset="2"/>
              <a:buNone/>
              <a:defRPr/>
            </a:pPr>
            <a:r>
              <a:rPr lang="en-US" sz="9600" b="1" dirty="0">
                <a:solidFill>
                  <a:srgbClr val="FF0000"/>
                </a:solidFill>
              </a:rPr>
              <a:t>ANY QUESTION</a:t>
            </a:r>
          </a:p>
          <a:p>
            <a:pPr marL="0" indent="0" algn="ctr">
              <a:buNone/>
              <a:defRPr/>
            </a:pPr>
            <a:r>
              <a:rPr lang="en-IN" sz="9600" b="1" dirty="0">
                <a:solidFill>
                  <a:srgbClr val="FF0000"/>
                </a:solidFill>
              </a:rPr>
              <a:t>?</a:t>
            </a:r>
          </a:p>
        </p:txBody>
      </p:sp>
    </p:spTree>
    <p:extLst>
      <p:ext uri="{BB962C8B-B14F-4D97-AF65-F5344CB8AC3E}">
        <p14:creationId xmlns:p14="http://schemas.microsoft.com/office/powerpoint/2010/main" val="1858697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696" y="194872"/>
            <a:ext cx="7888070" cy="974361"/>
          </a:xfrm>
        </p:spPr>
        <p:txBody>
          <a:bodyPr>
            <a:normAutofit/>
          </a:bodyPr>
          <a:lstStyle/>
          <a:p>
            <a:pPr algn="ctr"/>
            <a:r>
              <a:rPr lang="en-US" sz="3600" b="1" u="sng" dirty="0">
                <a:solidFill>
                  <a:srgbClr val="FF0000"/>
                </a:solidFill>
                <a:latin typeface="+mn-lt"/>
              </a:rPr>
              <a:t>SIGNS OF A MEDICAL EMERGENCY</a:t>
            </a:r>
            <a:endParaRPr lang="en-GB" sz="3600" u="sng" dirty="0">
              <a:solidFill>
                <a:srgbClr val="FF0000"/>
              </a:solidFill>
              <a:latin typeface="+mn-lt"/>
            </a:endParaRPr>
          </a:p>
        </p:txBody>
      </p:sp>
      <p:sp>
        <p:nvSpPr>
          <p:cNvPr id="3" name="Content Placeholder 2"/>
          <p:cNvSpPr>
            <a:spLocks noGrp="1"/>
          </p:cNvSpPr>
          <p:nvPr>
            <p:ph idx="1"/>
          </p:nvPr>
        </p:nvSpPr>
        <p:spPr>
          <a:xfrm>
            <a:off x="628762" y="1438589"/>
            <a:ext cx="8155473" cy="4767337"/>
          </a:xfrm>
        </p:spPr>
        <p:txBody>
          <a:bodyPr>
            <a:normAutofit fontScale="85000" lnSpcReduction="10000"/>
          </a:bodyPr>
          <a:lstStyle/>
          <a:p>
            <a:pPr algn="just">
              <a:lnSpc>
                <a:spcPct val="120000"/>
              </a:lnSpc>
            </a:pPr>
            <a:r>
              <a:rPr lang="en-US" sz="3800" b="1" dirty="0">
                <a:solidFill>
                  <a:srgbClr val="002060"/>
                </a:solidFill>
              </a:rPr>
              <a:t>If the patient presents with atypical vital signs, assume that the patient has a medical emergency. Changes in any of the following can indicate a medical emergency:</a:t>
            </a:r>
          </a:p>
          <a:p>
            <a:r>
              <a:rPr lang="en-US" sz="3800" b="1" dirty="0">
                <a:solidFill>
                  <a:srgbClr val="002060"/>
                </a:solidFill>
              </a:rPr>
              <a:t>Mental status (unconscious, confused, comatose).</a:t>
            </a:r>
          </a:p>
          <a:p>
            <a:r>
              <a:rPr lang="en-US" sz="3800" b="1" dirty="0">
                <a:solidFill>
                  <a:srgbClr val="002060"/>
                </a:solidFill>
              </a:rPr>
              <a:t>Heart rate, rhythm and/or quality.</a:t>
            </a:r>
          </a:p>
          <a:p>
            <a:r>
              <a:rPr lang="en-US" sz="3800" b="1" dirty="0">
                <a:solidFill>
                  <a:srgbClr val="002060"/>
                </a:solidFill>
              </a:rPr>
              <a:t>Breathing rate, rhythm, and/or quality.</a:t>
            </a:r>
          </a:p>
          <a:p>
            <a:r>
              <a:rPr lang="en-US" sz="3800" b="1" dirty="0">
                <a:solidFill>
                  <a:srgbClr val="002060"/>
                </a:solidFill>
              </a:rPr>
              <a:t>Skin temperature, color and/or condition.</a:t>
            </a:r>
          </a:p>
          <a:p>
            <a:endParaRPr lang="en-GB" dirty="0"/>
          </a:p>
        </p:txBody>
      </p:sp>
    </p:spTree>
    <p:extLst>
      <p:ext uri="{BB962C8B-B14F-4D97-AF65-F5344CB8AC3E}">
        <p14:creationId xmlns:p14="http://schemas.microsoft.com/office/powerpoint/2010/main" val="239663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TotalTime>
  <Words>3494</Words>
  <Application>Microsoft Office PowerPoint</Application>
  <PresentationFormat>Custom</PresentationFormat>
  <Paragraphs>416</Paragraphs>
  <Slides>82</Slides>
  <Notes>2</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Office Theme</vt:lpstr>
      <vt:lpstr>MEDICAL EMERGENCIES  </vt:lpstr>
      <vt:lpstr>Objectives</vt:lpstr>
      <vt:lpstr>PowerPoint Presentation</vt:lpstr>
      <vt:lpstr>PowerPoint Presentation</vt:lpstr>
      <vt:lpstr>MEDICAL EMERGENCIES</vt:lpstr>
      <vt:lpstr>PowerPoint Presentation</vt:lpstr>
      <vt:lpstr>DETECTION</vt:lpstr>
      <vt:lpstr>PowerPoint Presentation</vt:lpstr>
      <vt:lpstr>SIGNS OF A MEDICAL EMERGENCY</vt:lpstr>
      <vt:lpstr>PowerPoint Presentation</vt:lpstr>
      <vt:lpstr>PowerPoint Presentation</vt:lpstr>
      <vt:lpstr>SYMPTOMS OF A MEDICAL EMERGENCY</vt:lpstr>
      <vt:lpstr>SYMPTOMS OF A MEDICAL EMERGENCY</vt:lpstr>
      <vt:lpstr>PowerPoint Presentation</vt:lpstr>
      <vt:lpstr>CAUSES OF HEART DISEASES</vt:lpstr>
      <vt:lpstr>PowerPoint Presentation</vt:lpstr>
      <vt:lpstr>PowerPoint Presentation</vt:lpstr>
      <vt:lpstr>PowerPoint Presentation</vt:lpstr>
      <vt:lpstr>PowerPoint Presentation</vt:lpstr>
      <vt:lpstr>MYOCARDIAL INFARCTION</vt:lpstr>
      <vt:lpstr>PowerPoint Presentation</vt:lpstr>
      <vt:lpstr>PowerPoint Presentation</vt:lpstr>
      <vt:lpstr>PRE-HOSPITAL TREATMENT FOR MYOCARDIAL INFARCTION</vt:lpstr>
      <vt:lpstr>PowerPoint Presentation</vt:lpstr>
      <vt:lpstr>ANGINA PECTORIS   CHEST PAIN</vt:lpstr>
      <vt:lpstr>SIGNS AND SYMPTOMS OF ANGINA PECTORIS</vt:lpstr>
      <vt:lpstr>PowerPoint Presentation</vt:lpstr>
      <vt:lpstr>CONGESTIVE HEART FAILURE</vt:lpstr>
      <vt:lpstr>SIGNS AND SYMPTOMS OF CONGESTIVE HEART FAILURE</vt:lpstr>
      <vt:lpstr>PowerPoint Presentation</vt:lpstr>
      <vt:lpstr>PRE-HOSPITAL TREATMENT FOR CONGESTIVE HEART FAILURE</vt:lpstr>
      <vt:lpstr>HYPERTENSION</vt:lpstr>
      <vt:lpstr>SIGNS AND SYMPTOMS OF HYPERTENSION</vt:lpstr>
      <vt:lpstr>PHT FOR HYPERTENSION</vt:lpstr>
      <vt:lpstr>CEREBRAL VASCULAR ACCIDENT</vt:lpstr>
      <vt:lpstr>CEREBRAL THROMBOSIS</vt:lpstr>
      <vt:lpstr> CEREBRAL HEMORRHAGE</vt:lpstr>
      <vt:lpstr>SIGNS AND SYMPTOMS</vt:lpstr>
      <vt:lpstr>PowerPoint Presentation</vt:lpstr>
      <vt:lpstr>PHT FOR CVA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DIABETIC EMERGENCIES</vt:lpstr>
      <vt:lpstr>PowerPoint Presentation</vt:lpstr>
      <vt:lpstr>PowerPoint Presentation</vt:lpstr>
      <vt:lpstr>HYPERGLYCAEMIA</vt:lpstr>
      <vt:lpstr>COMMON CAUSES OF HYPERGLYCEMIA INCLUDE</vt:lpstr>
      <vt:lpstr>SIGNS AND SYMPTOMS:</vt:lpstr>
      <vt:lpstr>PowerPoint Presentation</vt:lpstr>
      <vt:lpstr>PowerPoint Presentation</vt:lpstr>
      <vt:lpstr>PHT FOR HYPERGLYCAEMIA</vt:lpstr>
      <vt:lpstr>HYPOGLYCEMIA</vt:lpstr>
      <vt:lpstr>COMMON CAUSES OF HYPOGLYCEMIA</vt:lpstr>
      <vt:lpstr>PowerPoint Presentation</vt:lpstr>
      <vt:lpstr>SIGNS AND SYMPTOMS</vt:lpstr>
      <vt:lpstr>                          </vt:lpstr>
      <vt:lpstr>CEREBRAL VASCULAR ACCIDENT</vt:lpstr>
      <vt:lpstr>CEREBRAL THROMBOSIS</vt:lpstr>
      <vt:lpstr> CEREBRAL HEMORRHAGE</vt:lpstr>
      <vt:lpstr>SIGNS AND SYMPTOMS</vt:lpstr>
      <vt:lpstr>PowerPoint Presentation</vt:lpstr>
      <vt:lpstr>PHT FOR CVA</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Emergencies, Part 1: Myocardial Infarction, Angina Pectoris, Congestive Heart Failure, Hypertension and Abdominal Distress</dc:title>
  <dc:creator>dell</dc:creator>
  <cp:lastModifiedBy>NDRF MEDICAL</cp:lastModifiedBy>
  <cp:revision>42</cp:revision>
  <dcterms:created xsi:type="dcterms:W3CDTF">2019-01-08T06:32:34Z</dcterms:created>
  <dcterms:modified xsi:type="dcterms:W3CDTF">2025-12-20T06:37:10Z</dcterms:modified>
</cp:coreProperties>
</file>