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86" r:id="rId3"/>
    <p:sldId id="287" r:id="rId4"/>
    <p:sldId id="288" r:id="rId5"/>
    <p:sldId id="289" r:id="rId6"/>
    <p:sldId id="290" r:id="rId7"/>
    <p:sldId id="291" r:id="rId8"/>
    <p:sldId id="292" r:id="rId9"/>
    <p:sldId id="293" r:id="rId10"/>
    <p:sldId id="266" r:id="rId11"/>
    <p:sldId id="294" r:id="rId12"/>
    <p:sldId id="297" r:id="rId13"/>
    <p:sldId id="298" r:id="rId14"/>
    <p:sldId id="299" r:id="rId15"/>
    <p:sldId id="300" r:id="rId16"/>
    <p:sldId id="301" r:id="rId17"/>
    <p:sldId id="302" r:id="rId18"/>
    <p:sldId id="303" r:id="rId19"/>
    <p:sldId id="306" r:id="rId20"/>
    <p:sldId id="307" r:id="rId21"/>
    <p:sldId id="308" r:id="rId22"/>
    <p:sldId id="309" r:id="rId23"/>
    <p:sldId id="310" r:id="rId24"/>
    <p:sldId id="311" r:id="rId25"/>
    <p:sldId id="312" r:id="rId26"/>
    <p:sldId id="313" r:id="rId27"/>
    <p:sldId id="314" r:id="rId28"/>
    <p:sldId id="304" r:id="rId29"/>
    <p:sldId id="305"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84" autoAdjust="0"/>
  </p:normalViewPr>
  <p:slideViewPr>
    <p:cSldViewPr snapToGrid="0">
      <p:cViewPr varScale="1">
        <p:scale>
          <a:sx n="98" d="100"/>
          <a:sy n="98" d="100"/>
        </p:scale>
        <p:origin x="-192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DF26-F744-431D-857B-AE6C48FC0133}"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0248A-53E1-400D-9C4E-D16CEEEA0379}" type="slidenum">
              <a:rPr lang="en-GB" smtClean="0"/>
              <a:pPr/>
              <a:t>‹#›</a:t>
            </a:fld>
            <a:endParaRPr lang="en-GB"/>
          </a:p>
        </p:txBody>
      </p:sp>
    </p:spTree>
    <p:extLst>
      <p:ext uri="{BB962C8B-B14F-4D97-AF65-F5344CB8AC3E}">
        <p14:creationId xmlns:p14="http://schemas.microsoft.com/office/powerpoint/2010/main" val="322282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1D0248A-53E1-400D-9C4E-D16CEEEA0379}" type="slidenum">
              <a:rPr lang="en-GB" smtClean="0"/>
              <a:pPr/>
              <a:t>25</a:t>
            </a:fld>
            <a:endParaRPr lang="en-GB"/>
          </a:p>
        </p:txBody>
      </p:sp>
    </p:spTree>
    <p:extLst>
      <p:ext uri="{BB962C8B-B14F-4D97-AF65-F5344CB8AC3E}">
        <p14:creationId xmlns:p14="http://schemas.microsoft.com/office/powerpoint/2010/main" val="624156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908D4B9-D942-4A2C-B568-D5803B542E8B}" type="slidenum">
              <a:rPr lang="en-IN" smtClean="0"/>
              <a:pPr/>
              <a:t>28</a:t>
            </a:fld>
            <a:endParaRPr lang="en-IN"/>
          </a:p>
        </p:txBody>
      </p:sp>
    </p:spTree>
    <p:extLst>
      <p:ext uri="{BB962C8B-B14F-4D97-AF65-F5344CB8AC3E}">
        <p14:creationId xmlns:p14="http://schemas.microsoft.com/office/powerpoint/2010/main" val="128869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462423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228484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92876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53106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664300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407582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64498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858414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703364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889696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908120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EBD1-F1B7-4036-BA88-E5E5DE106B7F}" type="datetimeFigureOut">
              <a:rPr lang="en-GB" smtClean="0"/>
              <a:pPr/>
              <a:t>20/12/2025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81B88-C611-4E6B-94F8-2270CDD7A351}" type="slidenum">
              <a:rPr lang="en-GB" smtClean="0"/>
              <a:pPr/>
              <a:t>‹#›</a:t>
            </a:fld>
            <a:endParaRPr lang="en-GB"/>
          </a:p>
        </p:txBody>
      </p:sp>
      <p:pic>
        <p:nvPicPr>
          <p:cNvPr id="8" name="Picture 7">
            <a:extLst>
              <a:ext uri="{FF2B5EF4-FFF2-40B4-BE49-F238E27FC236}">
                <a16:creationId xmlns:a16="http://schemas.microsoft.com/office/drawing/2014/main" xmlns="" id="{4F299A21-3A70-8EA7-B68E-E1AACBE39D6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95669" y="150"/>
            <a:ext cx="1348331" cy="1186822"/>
          </a:xfrm>
          <a:prstGeom prst="rect">
            <a:avLst/>
          </a:prstGeom>
        </p:spPr>
      </p:pic>
    </p:spTree>
    <p:extLst>
      <p:ext uri="{BB962C8B-B14F-4D97-AF65-F5344CB8AC3E}">
        <p14:creationId xmlns:p14="http://schemas.microsoft.com/office/powerpoint/2010/main" val="3001079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7.jpeg"/></Relationships>
</file>

<file path=ppt/slides/_rels/slide2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23411"/>
            <a:ext cx="9094304" cy="1325563"/>
          </a:xfrm>
        </p:spPr>
        <p:txBody>
          <a:bodyPr>
            <a:normAutofit/>
          </a:bodyPr>
          <a:lstStyle/>
          <a:p>
            <a:pPr algn="ctr"/>
            <a:r>
              <a:rPr lang="hi-IN" sz="8000" b="1" dirty="0">
                <a:latin typeface="+mn-lt"/>
                <a:ea typeface="Times New Roman" pitchFamily="18" charset="0"/>
                <a:cs typeface="Times New Roman" pitchFamily="18" charset="0"/>
              </a:rPr>
              <a:t>ऑक्सीजन थेरेपी</a:t>
            </a:r>
            <a:endParaRPr lang="en-GB" sz="8000" dirty="0">
              <a:latin typeface="+mn-lt"/>
            </a:endParaRPr>
          </a:p>
        </p:txBody>
      </p:sp>
      <p:pic>
        <p:nvPicPr>
          <p:cNvPr id="4" name="Picture 2"/>
          <p:cNvPicPr>
            <a:picLocks noGrp="1" noChangeAspect="1" noChangeArrowheads="1"/>
          </p:cNvPicPr>
          <p:nvPr>
            <p:ph idx="1"/>
          </p:nvPr>
        </p:nvPicPr>
        <p:blipFill>
          <a:blip r:embed="rId2"/>
          <a:stretch>
            <a:fillRect/>
          </a:stretch>
        </p:blipFill>
        <p:spPr bwMode="auto">
          <a:xfrm>
            <a:off x="2271087" y="1825625"/>
            <a:ext cx="4601826" cy="4351338"/>
          </a:xfrm>
          <a:prstGeom prst="rect">
            <a:avLst/>
          </a:prstGeom>
          <a:noFill/>
          <a:ln w="9525">
            <a:noFill/>
            <a:miter lim="800000"/>
            <a:headEnd/>
            <a:tailEnd/>
          </a:ln>
        </p:spPr>
      </p:pic>
      <p:sp>
        <p:nvSpPr>
          <p:cNvPr id="3" name="TextBox 2">
            <a:extLst>
              <a:ext uri="{FF2B5EF4-FFF2-40B4-BE49-F238E27FC236}">
                <a16:creationId xmlns:a16="http://schemas.microsoft.com/office/drawing/2014/main" xmlns="" id="{EA818D04-5643-9929-4AEA-E1614AC3F386}"/>
              </a:ext>
            </a:extLst>
          </p:cNvPr>
          <p:cNvSpPr txBox="1"/>
          <p:nvPr/>
        </p:nvSpPr>
        <p:spPr>
          <a:xfrm>
            <a:off x="3610140" y="0"/>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a:solidFill>
                  <a:srgbClr val="FF0000"/>
                </a:solidFill>
                <a:latin typeface="Calibri" panose="020F0502020204030204" pitchFamily="34" charset="0"/>
                <a:ea typeface="Calibri" panose="020F0502020204030204" pitchFamily="34" charset="0"/>
                <a:cs typeface="Mangal" panose="02040503050203030202" pitchFamily="18" charset="0"/>
              </a:rPr>
              <a:t>23</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p:cNvSpPr txBox="1">
            <a:spLocks/>
          </p:cNvSpPr>
          <p:nvPr/>
        </p:nvSpPr>
        <p:spPr>
          <a:xfrm>
            <a:off x="6867728" y="5635557"/>
            <a:ext cx="1867711" cy="762000"/>
          </a:xfrm>
          <a:prstGeom prst="rect">
            <a:avLst/>
          </a:prstGeom>
        </p:spPr>
        <p:txBody>
          <a:bodyPr vert="horz" lIns="91440" tIns="45720" rIns="91440" bIns="45720" rtlCol="0" anchor="ctr">
            <a:normAutofit fontScale="40000" lnSpcReduction="2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fu0@QkekZ0</a:t>
            </a:r>
          </a:p>
          <a:p>
            <a:r>
              <a:rPr lang="en-US" sz="4000" b="1" dirty="0" err="1" smtClean="0">
                <a:solidFill>
                  <a:srgbClr val="FF0000"/>
                </a:solidFill>
                <a:latin typeface="Kruti Dev 011" pitchFamily="2" charset="0"/>
                <a:cs typeface="Arial" pitchFamily="34" charset="0"/>
              </a:rPr>
              <a:t>vksedkj</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kno</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303852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imimg.com/data2/UV/KU/MY-2995562/aluminium-high-pressure-oxygen-cylinders-250x250.jpg"/>
          <p:cNvPicPr>
            <a:picLocks noChangeAspect="1" noChangeArrowheads="1"/>
          </p:cNvPicPr>
          <p:nvPr/>
        </p:nvPicPr>
        <p:blipFill>
          <a:blip r:embed="rId2"/>
          <a:srcRect/>
          <a:stretch>
            <a:fillRect/>
          </a:stretch>
        </p:blipFill>
        <p:spPr bwMode="auto">
          <a:xfrm>
            <a:off x="462516" y="904461"/>
            <a:ext cx="7001771" cy="5420138"/>
          </a:xfrm>
          <a:prstGeom prst="rect">
            <a:avLst/>
          </a:prstGeom>
          <a:noFill/>
        </p:spPr>
      </p:pic>
      <p:sp>
        <p:nvSpPr>
          <p:cNvPr id="3" name="TextBox 2"/>
          <p:cNvSpPr txBox="1"/>
          <p:nvPr/>
        </p:nvSpPr>
        <p:spPr>
          <a:xfrm>
            <a:off x="4343400" y="1600202"/>
            <a:ext cx="685800" cy="307777"/>
          </a:xfrm>
          <a:prstGeom prst="rect">
            <a:avLst/>
          </a:prstGeom>
          <a:noFill/>
        </p:spPr>
        <p:txBody>
          <a:bodyPr wrap="square" rtlCol="0">
            <a:spAutoFit/>
          </a:bodyPr>
          <a:lstStyle/>
          <a:p>
            <a:r>
              <a:rPr lang="en-US" sz="1400" b="1" dirty="0">
                <a:latin typeface="Times New Roman" pitchFamily="18" charset="0"/>
                <a:cs typeface="Times New Roman" pitchFamily="18" charset="0"/>
              </a:rPr>
              <a:t>OXY</a:t>
            </a:r>
          </a:p>
        </p:txBody>
      </p:sp>
    </p:spTree>
    <p:extLst>
      <p:ext uri="{BB962C8B-B14F-4D97-AF65-F5344CB8AC3E}">
        <p14:creationId xmlns:p14="http://schemas.microsoft.com/office/powerpoint/2010/main" val="2944135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84"/>
            <a:ext cx="9144000" cy="1325563"/>
          </a:xfrm>
        </p:spPr>
        <p:txBody>
          <a:bodyPr>
            <a:normAutofit/>
          </a:bodyPr>
          <a:lstStyle/>
          <a:p>
            <a:pPr algn="ctr"/>
            <a:r>
              <a:rPr lang="hi-IN" sz="4000" b="1" u="sng" dirty="0">
                <a:solidFill>
                  <a:srgbClr val="FE0000"/>
                </a:solidFill>
                <a:latin typeface="+mn-lt"/>
              </a:rPr>
              <a:t>कम दबाव वाले नियामक और प्रवाह मीटर</a:t>
            </a:r>
            <a:endParaRPr lang="en-GB" sz="4000" b="1" u="sng" dirty="0">
              <a:latin typeface="+mn-lt"/>
            </a:endParaRPr>
          </a:p>
        </p:txBody>
      </p:sp>
      <p:sp>
        <p:nvSpPr>
          <p:cNvPr id="3" name="Content Placeholder 2"/>
          <p:cNvSpPr>
            <a:spLocks noGrp="1"/>
          </p:cNvSpPr>
          <p:nvPr>
            <p:ph idx="1"/>
          </p:nvPr>
        </p:nvSpPr>
        <p:spPr>
          <a:xfrm>
            <a:off x="175437" y="1288681"/>
            <a:ext cx="8766544" cy="4351338"/>
          </a:xfrm>
        </p:spPr>
        <p:txBody>
          <a:bodyPr>
            <a:normAutofit/>
          </a:bodyPr>
          <a:lstStyle/>
          <a:p>
            <a:r>
              <a:rPr lang="hi-IN" sz="3200" b="1" dirty="0"/>
              <a:t>नियामक ऑक्सीजन सिलेंडर से उच्च दबाव (2,000 पीएसआई) को कम करते हैं और इसे 40 - 70 पीएसआई के बीच कम करते हैं। 
फ्लो मीटर ऑक्सीजन के प्रवाह को नियंत्रित करते हैं, जिसे आमतौर पर 2 से 20 लीटर प्रति मिनट के बीच प्रशासित किया जाता है।</a:t>
            </a:r>
            <a:endParaRPr lang="en-GB" sz="3200" b="1" dirty="0"/>
          </a:p>
        </p:txBody>
      </p:sp>
      <p:pic>
        <p:nvPicPr>
          <p:cNvPr id="4" name="Picture 2" descr="http://t3.gstatic.com/images?q=tbn:ANd9GcS1UO0aOc7jD1jbMjkdiL-gqVG90mc1ZXvHoVvRwXWW2N8nKc_Gzg"/>
          <p:cNvPicPr>
            <a:picLocks noChangeAspect="1" noChangeArrowheads="1"/>
          </p:cNvPicPr>
          <p:nvPr/>
        </p:nvPicPr>
        <p:blipFill>
          <a:blip r:embed="rId2"/>
          <a:srcRect/>
          <a:stretch>
            <a:fillRect/>
          </a:stretch>
        </p:blipFill>
        <p:spPr bwMode="auto">
          <a:xfrm>
            <a:off x="685800" y="4032104"/>
            <a:ext cx="3902716" cy="2824893"/>
          </a:xfrm>
          <a:prstGeom prst="rect">
            <a:avLst/>
          </a:prstGeom>
          <a:noFill/>
        </p:spPr>
      </p:pic>
      <p:pic>
        <p:nvPicPr>
          <p:cNvPr id="5" name="Picture 4" descr="http://t3.gstatic.com/images?q=tbn:ANd9GcRjWql4XmOIjt525bAif2RJZ2TIyULzBAzi_woc3L4cb4IYmSoR2w"/>
          <p:cNvPicPr>
            <a:picLocks noChangeAspect="1" noChangeArrowheads="1"/>
          </p:cNvPicPr>
          <p:nvPr/>
        </p:nvPicPr>
        <p:blipFill>
          <a:blip r:embed="rId3"/>
          <a:srcRect/>
          <a:stretch>
            <a:fillRect/>
          </a:stretch>
        </p:blipFill>
        <p:spPr bwMode="auto">
          <a:xfrm>
            <a:off x="5105400" y="3974585"/>
            <a:ext cx="3429000" cy="2871789"/>
          </a:xfrm>
          <a:prstGeom prst="rect">
            <a:avLst/>
          </a:prstGeom>
          <a:noFill/>
        </p:spPr>
      </p:pic>
    </p:spTree>
    <p:extLst>
      <p:ext uri="{BB962C8B-B14F-4D97-AF65-F5344CB8AC3E}">
        <p14:creationId xmlns:p14="http://schemas.microsoft.com/office/powerpoint/2010/main" val="12248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2"/>
            <a:ext cx="10524898" cy="1600200"/>
          </a:xfrm>
        </p:spPr>
        <p:txBody>
          <a:bodyPr>
            <a:normAutofit/>
          </a:bodyPr>
          <a:lstStyle/>
          <a:p>
            <a:pPr algn="ctr"/>
            <a:r>
              <a:rPr lang="en-US" sz="4400" b="1" dirty="0">
                <a:solidFill>
                  <a:srgbClr val="FE0000"/>
                </a:solidFill>
                <a:latin typeface="+mn-lt"/>
              </a:rPr>
              <a:t>C. </a:t>
            </a:r>
            <a:r>
              <a:rPr lang="hi-IN" sz="4400" b="1" dirty="0">
                <a:solidFill>
                  <a:srgbClr val="FE0000"/>
                </a:solidFill>
                <a:latin typeface="+mn-lt"/>
              </a:rPr>
              <a:t>ह्यूमिडिफायर</a:t>
            </a:r>
            <a:endParaRPr lang="en-GB" sz="6000" dirty="0">
              <a:latin typeface="+mn-lt"/>
            </a:endParaRPr>
          </a:p>
        </p:txBody>
      </p:sp>
      <p:sp>
        <p:nvSpPr>
          <p:cNvPr id="4" name="Text Placeholder 3"/>
          <p:cNvSpPr>
            <a:spLocks noGrp="1"/>
          </p:cNvSpPr>
          <p:nvPr>
            <p:ph type="body" sz="half" idx="2"/>
          </p:nvPr>
        </p:nvSpPr>
        <p:spPr>
          <a:xfrm>
            <a:off x="313659" y="987426"/>
            <a:ext cx="5991448" cy="4881563"/>
          </a:xfrm>
        </p:spPr>
        <p:txBody>
          <a:bodyPr>
            <a:normAutofit fontScale="92500"/>
          </a:bodyPr>
          <a:lstStyle/>
          <a:p>
            <a:r>
              <a:rPr lang="hi-IN" sz="3200" b="1" dirty="0">
                <a:latin typeface="Times New Roman"/>
              </a:rPr>
              <a:t>विवरण: फ्लोमीटर से जुड़े पानी का गैर-टूटने योग्य जार। आपूर्ति सिलेंडर से आने वाली शुष्क ऑक्सीजन को नमी प्रदान करता है।</a:t>
            </a:r>
            <a:endParaRPr lang="en-US" sz="3200" b="1" dirty="0">
              <a:latin typeface="Times New Roman"/>
            </a:endParaRPr>
          </a:p>
          <a:p>
            <a:pPr algn="just"/>
            <a:r>
              <a:rPr lang="hi-IN" sz="3200" b="1" dirty="0"/>
              <a:t>टिप्पणियाँ: साफ रखा जाना चाहिए। शैवाल, हानिकारक बैक्टीरिया और कवक जीवों के लिए प्रजनन स्थल बन सकता है। अब उपयोग नहीं किया जाता है, जैसा कि संक्रमण के जोखिम के कारण छोटे परिवहन के लिए संकेत नहीं दिया गया है।</a:t>
            </a:r>
            <a:endParaRPr lang="en-GB" sz="3200" b="1" dirty="0"/>
          </a:p>
        </p:txBody>
      </p:sp>
      <p:pic>
        <p:nvPicPr>
          <p:cNvPr id="7" name="Picture 3"/>
          <p:cNvPicPr>
            <a:picLocks noChangeAspect="1" noChangeArrowheads="1"/>
          </p:cNvPicPr>
          <p:nvPr/>
        </p:nvPicPr>
        <p:blipFill>
          <a:blip r:embed="rId2"/>
          <a:srcRect/>
          <a:stretch>
            <a:fillRect/>
          </a:stretch>
        </p:blipFill>
        <p:spPr bwMode="auto">
          <a:xfrm>
            <a:off x="6453963" y="1205642"/>
            <a:ext cx="2620925" cy="4655409"/>
          </a:xfrm>
          <a:prstGeom prst="rect">
            <a:avLst/>
          </a:prstGeom>
          <a:noFill/>
          <a:ln w="9525">
            <a:noFill/>
            <a:miter lim="800000"/>
            <a:headEnd/>
            <a:tailEnd/>
          </a:ln>
          <a:effectLst/>
        </p:spPr>
      </p:pic>
    </p:spTree>
    <p:extLst>
      <p:ext uri="{BB962C8B-B14F-4D97-AF65-F5344CB8AC3E}">
        <p14:creationId xmlns:p14="http://schemas.microsoft.com/office/powerpoint/2010/main" val="357592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65126"/>
            <a:ext cx="10671629" cy="1325563"/>
          </a:xfrm>
        </p:spPr>
        <p:txBody>
          <a:bodyPr>
            <a:normAutofit/>
          </a:bodyPr>
          <a:lstStyle/>
          <a:p>
            <a:pPr algn="ctr"/>
            <a:r>
              <a:rPr lang="hi-IN" b="1" u="sng" dirty="0">
                <a:solidFill>
                  <a:srgbClr val="FF0000"/>
                </a:solidFill>
                <a:latin typeface="+mn-lt"/>
                <a:ea typeface="Times New Roman" pitchFamily="18" charset="0"/>
                <a:cs typeface="Times New Roman" pitchFamily="18" charset="0"/>
              </a:rPr>
              <a:t>ऑक्सीजन देते समय सावधानियां</a:t>
            </a:r>
            <a:endParaRPr lang="en-GB" b="1" u="sng" dirty="0">
              <a:latin typeface="+mn-lt"/>
            </a:endParaRPr>
          </a:p>
        </p:txBody>
      </p:sp>
      <p:sp>
        <p:nvSpPr>
          <p:cNvPr id="3" name="Content Placeholder 2"/>
          <p:cNvSpPr>
            <a:spLocks noGrp="1"/>
          </p:cNvSpPr>
          <p:nvPr>
            <p:ph idx="1"/>
          </p:nvPr>
        </p:nvSpPr>
        <p:spPr/>
        <p:txBody>
          <a:bodyPr>
            <a:normAutofit lnSpcReduction="10000"/>
          </a:bodyPr>
          <a:lstStyle/>
          <a:p>
            <a:pPr algn="just" eaLnBrk="0" fontAlgn="base" hangingPunct="0">
              <a:spcBef>
                <a:spcPct val="0"/>
              </a:spcBef>
              <a:spcAft>
                <a:spcPct val="0"/>
              </a:spcAft>
              <a:buFont typeface="Symbol" pitchFamily="18" charset="2"/>
              <a:buChar char=""/>
              <a:tabLst>
                <a:tab pos="571500" algn="l"/>
              </a:tabLst>
            </a:pPr>
            <a:r>
              <a:rPr lang="hi-IN" sz="3200" b="1" dirty="0">
                <a:ea typeface="Times New Roman" pitchFamily="18" charset="0"/>
                <a:cs typeface="Times New Roman" pitchFamily="18" charset="0"/>
              </a:rPr>
              <a:t>एक पूर्ण सिलेंडर में दबाव 2000 और 2200 पीएसआई के बीच होता है। रोगी को ऑक्सीजन देने से पहले दबाव को 40-70 पीएसआई तक कम करें।
 एक फ्लोमीटर और रेगुलेटर का उपयोग करके रोगी को ऑक्सीजन की उचित डिलीवरी प्राप्त की जाती है। वे आमतौर पर एक टुकड़े के रूप में जुड़े होते हैं।</a:t>
            </a:r>
            <a:endParaRPr lang="en-US" sz="3200" b="1" dirty="0">
              <a:ea typeface="Times New Roman" pitchFamily="18" charset="0"/>
              <a:cs typeface="Times New Roman" pitchFamily="18" charset="0"/>
            </a:endParaRPr>
          </a:p>
          <a:p>
            <a:pPr marL="0" indent="0" algn="ctr" eaLnBrk="0" fontAlgn="base" hangingPunct="0">
              <a:spcBef>
                <a:spcPct val="0"/>
              </a:spcBef>
              <a:spcAft>
                <a:spcPct val="0"/>
              </a:spcAft>
              <a:buNone/>
              <a:tabLst>
                <a:tab pos="571500" algn="l"/>
              </a:tabLst>
            </a:pPr>
            <a:endParaRPr lang="en-IN" sz="3200" b="1" dirty="0"/>
          </a:p>
          <a:p>
            <a:pPr marL="0" indent="0" algn="ctr" eaLnBrk="0" fontAlgn="base" hangingPunct="0">
              <a:spcBef>
                <a:spcPct val="0"/>
              </a:spcBef>
              <a:spcAft>
                <a:spcPct val="0"/>
              </a:spcAft>
              <a:buNone/>
              <a:tabLst>
                <a:tab pos="571500" algn="l"/>
              </a:tabLst>
            </a:pPr>
            <a:r>
              <a:rPr lang="hi-IN" sz="3200" b="1" dirty="0">
                <a:solidFill>
                  <a:schemeClr val="accent1">
                    <a:lumMod val="50000"/>
                  </a:schemeClr>
                </a:solidFill>
              </a:rPr>
              <a:t>ऑक्सीजन को एक दवा माना जाता है।</a:t>
            </a:r>
            <a:endParaRPr lang="en-GB" sz="3200" b="1" dirty="0">
              <a:solidFill>
                <a:schemeClr val="accent1">
                  <a:lumMod val="50000"/>
                </a:schemeClr>
              </a:solidFill>
            </a:endParaRPr>
          </a:p>
        </p:txBody>
      </p:sp>
    </p:spTree>
    <p:extLst>
      <p:ext uri="{BB962C8B-B14F-4D97-AF65-F5344CB8AC3E}">
        <p14:creationId xmlns:p14="http://schemas.microsoft.com/office/powerpoint/2010/main" val="24280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3405"/>
            <a:ext cx="10515600" cy="1325563"/>
          </a:xfrm>
        </p:spPr>
        <p:txBody>
          <a:bodyPr>
            <a:normAutofit/>
          </a:bodyPr>
          <a:lstStyle/>
          <a:p>
            <a:pPr algn="ctr"/>
            <a:r>
              <a:rPr lang="hi-IN" sz="4000" b="1" u="sng" dirty="0">
                <a:solidFill>
                  <a:srgbClr val="FF0000"/>
                </a:solidFill>
                <a:latin typeface="Times New Roman" pitchFamily="18" charset="0"/>
                <a:ea typeface="Times New Roman" pitchFamily="18" charset="0"/>
                <a:cs typeface="Times New Roman" pitchFamily="18" charset="0"/>
              </a:rPr>
              <a:t>वेंटिलेशन के लिए सहायक उपकरण</a:t>
            </a:r>
            <a:endParaRPr lang="en-GB" sz="4000" b="1" u="sng" dirty="0"/>
          </a:p>
        </p:txBody>
      </p:sp>
      <p:sp>
        <p:nvSpPr>
          <p:cNvPr id="3" name="Content Placeholder 2"/>
          <p:cNvSpPr>
            <a:spLocks noGrp="1"/>
          </p:cNvSpPr>
          <p:nvPr>
            <p:ph idx="1"/>
          </p:nvPr>
        </p:nvSpPr>
        <p:spPr>
          <a:xfrm>
            <a:off x="520995" y="995372"/>
            <a:ext cx="8165806" cy="5119688"/>
          </a:xfrm>
        </p:spPr>
        <p:txBody>
          <a:bodyPr>
            <a:normAutofit/>
          </a:bodyPr>
          <a:lstStyle/>
          <a:p>
            <a:pPr algn="just" eaLnBrk="0" fontAlgn="base" hangingPunct="0">
              <a:spcBef>
                <a:spcPct val="0"/>
              </a:spcBef>
              <a:spcAft>
                <a:spcPct val="0"/>
              </a:spcAft>
              <a:tabLst>
                <a:tab pos="630238" algn="l"/>
              </a:tabLst>
            </a:pPr>
            <a:r>
              <a:rPr lang="hi-IN" sz="3200" b="1" dirty="0">
                <a:solidFill>
                  <a:srgbClr val="7030A0"/>
                </a:solidFill>
                <a:ea typeface="Times New Roman" pitchFamily="18" charset="0"/>
                <a:cs typeface="Times New Roman" pitchFamily="18" charset="0"/>
              </a:rPr>
              <a:t>ऑरोफरीन्जियल वायुमार्ग: 
आमतौर पर प्लास्टिक से बना उपकरण, रोगी के मुंह में डाला जा सकता है और वापस गले में मुड़ जाता है। वायुमार्ग रोगी की जीभ को दबाए रखता है और एक वायु मार्ग बनाता है। वायुमार्ग कई आकारों में आते हैं, नवजात शिशुओं के लिए 0 से लेकर वयस्कों के लिए नंबर 7 तक।</a:t>
            </a:r>
            <a:endParaRPr lang="en-GB" sz="3200" b="1" dirty="0"/>
          </a:p>
        </p:txBody>
      </p:sp>
      <p:pic>
        <p:nvPicPr>
          <p:cNvPr id="4" name="Picture 2" descr="OROPHA3A"/>
          <p:cNvPicPr>
            <a:picLocks noChangeAspect="1" noChangeArrowheads="1"/>
          </p:cNvPicPr>
          <p:nvPr/>
        </p:nvPicPr>
        <p:blipFill>
          <a:blip r:embed="rId2"/>
          <a:srcRect/>
          <a:stretch>
            <a:fillRect/>
          </a:stretch>
        </p:blipFill>
        <p:spPr bwMode="auto">
          <a:xfrm>
            <a:off x="1676400" y="4105278"/>
            <a:ext cx="5638800" cy="2667000"/>
          </a:xfrm>
          <a:prstGeom prst="rect">
            <a:avLst/>
          </a:prstGeom>
          <a:noFill/>
          <a:ln w="9525">
            <a:noFill/>
            <a:miter lim="800000"/>
            <a:headEnd/>
            <a:tailEnd/>
          </a:ln>
        </p:spPr>
      </p:pic>
    </p:spTree>
    <p:extLst>
      <p:ext uri="{BB962C8B-B14F-4D97-AF65-F5344CB8AC3E}">
        <p14:creationId xmlns:p14="http://schemas.microsoft.com/office/powerpoint/2010/main" val="659775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44" y="365126"/>
            <a:ext cx="8601740" cy="1325563"/>
          </a:xfrm>
        </p:spPr>
        <p:txBody>
          <a:bodyPr>
            <a:normAutofit/>
          </a:bodyPr>
          <a:lstStyle/>
          <a:p>
            <a:pPr algn="ctr"/>
            <a:r>
              <a:rPr lang="hi-IN" sz="4000" b="1" u="sng" dirty="0">
                <a:solidFill>
                  <a:srgbClr val="FF0000"/>
                </a:solidFill>
                <a:latin typeface="Times New Roman" pitchFamily="18" charset="0"/>
                <a:ea typeface="Times New Roman" pitchFamily="18" charset="0"/>
                <a:cs typeface="Times New Roman" pitchFamily="18" charset="0"/>
              </a:rPr>
              <a:t>वायुमार्ग डालने की प्रक्रिया</a:t>
            </a:r>
            <a:endParaRPr lang="en-GB" sz="4000" b="1" u="sng" dirty="0">
              <a:solidFill>
                <a:srgbClr val="FF0000"/>
              </a:solidFill>
            </a:endParaRPr>
          </a:p>
        </p:txBody>
      </p:sp>
      <p:sp>
        <p:nvSpPr>
          <p:cNvPr id="3" name="Content Placeholder 2"/>
          <p:cNvSpPr>
            <a:spLocks noGrp="1"/>
          </p:cNvSpPr>
          <p:nvPr>
            <p:ph idx="1"/>
          </p:nvPr>
        </p:nvSpPr>
        <p:spPr>
          <a:xfrm>
            <a:off x="515678" y="2042605"/>
            <a:ext cx="8187071" cy="4351338"/>
          </a:xfrm>
        </p:spPr>
        <p:txBody>
          <a:bodyPr>
            <a:normAutofit/>
          </a:bodyPr>
          <a:lstStyle/>
          <a:p>
            <a:pPr algn="just" eaLnBrk="0" fontAlgn="base" hangingPunct="0">
              <a:spcBef>
                <a:spcPct val="0"/>
              </a:spcBef>
              <a:spcAft>
                <a:spcPts val="3600"/>
              </a:spcAft>
              <a:tabLst>
                <a:tab pos="571500" algn="l"/>
              </a:tabLst>
            </a:pPr>
            <a:r>
              <a:rPr lang="hi-IN" sz="3200" b="1" dirty="0">
                <a:ea typeface="Times New Roman" pitchFamily="18" charset="0"/>
                <a:cs typeface="Times New Roman" pitchFamily="18" charset="0"/>
              </a:rPr>
              <a:t>उचित आकार का चयन करें। यदि रोगी बच्चा है, तो डिवाइस डालने में मदद करने के लिए टंग डिप्रेसर का उपयोग करें।
रोगी का मुंह खोलें। 
सहायक को उल्टा डालें (मुंह की छत का सामना करने वाली टिप)।</a:t>
            </a:r>
            <a:endParaRPr lang="en-GB" sz="3200" b="1" dirty="0"/>
          </a:p>
        </p:txBody>
      </p:sp>
    </p:spTree>
    <p:extLst>
      <p:ext uri="{BB962C8B-B14F-4D97-AF65-F5344CB8AC3E}">
        <p14:creationId xmlns:p14="http://schemas.microsoft.com/office/powerpoint/2010/main" val="5495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2140" y="766767"/>
            <a:ext cx="8266813" cy="5943600"/>
          </a:xfrm>
        </p:spPr>
        <p:txBody>
          <a:bodyPr>
            <a:normAutofit/>
          </a:bodyPr>
          <a:lstStyle/>
          <a:p>
            <a:pPr algn="just" eaLnBrk="0" fontAlgn="base" hangingPunct="0">
              <a:spcBef>
                <a:spcPct val="0"/>
              </a:spcBef>
              <a:spcAft>
                <a:spcPts val="2400"/>
              </a:spcAft>
              <a:tabLst>
                <a:tab pos="571500" algn="l"/>
              </a:tabLst>
            </a:pPr>
            <a:r>
              <a:rPr lang="hi-IN" sz="3200" b="1" dirty="0">
                <a:ea typeface="Times New Roman" pitchFamily="18" charset="0"/>
                <a:cs typeface="Times New Roman" pitchFamily="18" charset="0"/>
              </a:rPr>
              <a:t>सहायक को धीरे से आगे बढ़ाएं जब तक कि आपको मामूली प्रतिरोध का सामना न करना पड़े (जब सहायक मुंह की छत के पिछले हिस्से को छूता है)।
वायुमार्ग को 180 डिग्री घुमाएं।
सहायक को तब तक आगे बढ़ाएं जब तक कि निकला हुआ किनारा रोगी के दांतों पर न टिकी हो, फिर इसे टेप से सुरक्षित करें।
यदि रोगी सम्मिलन के दौरान या उसके बाद गैग रिफ्लेक्स प्रदर्शित करता है, तो सहायक को हटा दें।</a:t>
            </a:r>
            <a:endParaRPr lang="en-GB" b="1" dirty="0"/>
          </a:p>
        </p:txBody>
      </p:sp>
    </p:spTree>
    <p:extLst>
      <p:ext uri="{BB962C8B-B14F-4D97-AF65-F5344CB8AC3E}">
        <p14:creationId xmlns:p14="http://schemas.microsoft.com/office/powerpoint/2010/main" val="1905124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464" y="614363"/>
            <a:ext cx="8128591" cy="5562600"/>
          </a:xfrm>
        </p:spPr>
        <p:txBody>
          <a:bodyPr>
            <a:normAutofit/>
          </a:bodyPr>
          <a:lstStyle/>
          <a:p>
            <a:r>
              <a:rPr lang="hi-IN" sz="3200" b="1" u="sng" dirty="0">
                <a:solidFill>
                  <a:srgbClr val="FF0000"/>
                </a:solidFill>
                <a:ea typeface="Segoe UI Symbol" panose="020B0502040204020203" pitchFamily="34" charset="0"/>
                <a:cs typeface="Times New Roman" pitchFamily="18" charset="0"/>
              </a:rPr>
              <a:t>सीपीआर मास्क</a:t>
            </a:r>
            <a:endParaRPr lang="en-IN" sz="3200" b="1" u="sng" dirty="0">
              <a:solidFill>
                <a:srgbClr val="FF0000"/>
              </a:solidFill>
              <a:ea typeface="Segoe UI Symbol" panose="020B0502040204020203" pitchFamily="34" charset="0"/>
              <a:cs typeface="Times New Roman" pitchFamily="18" charset="0"/>
            </a:endParaRPr>
          </a:p>
          <a:p>
            <a:pPr marL="0" indent="0" algn="just">
              <a:buNone/>
            </a:pPr>
            <a:r>
              <a:rPr lang="hi-IN" sz="3200" b="1" dirty="0">
                <a:cs typeface="Times New Roman" pitchFamily="18" charset="0"/>
              </a:rPr>
              <a:t>पॉकेट फेस मास्क को सीपीआर के दौरान वेंटिलेशन प्रदान करते समय बचावकर्ता की सहायता के लिए डिज़ाइन किया गया है। यह एक नरम प्लास्टिक से बना होता है जो रोगी के चेहरे के अनुरूप होता है। मास्क ऑक्सीजन इनलेट के साथ या उसके बिना दोनों तरह से आ सकता है। इसके उपयोग से रोगी के मुंह के सीधे संपर्क से बचा जा सकता है और संदूषण की संभावना कम हो जाती है।</a:t>
            </a:r>
            <a:endParaRPr lang="en-GB" sz="3200" b="1" dirty="0"/>
          </a:p>
        </p:txBody>
      </p:sp>
      <p:sp>
        <p:nvSpPr>
          <p:cNvPr id="4" name="Right Arrow 3">
            <a:hlinkClick r:id="rId2" action="ppaction://hlinksldjump"/>
          </p:cNvPr>
          <p:cNvSpPr/>
          <p:nvPr/>
        </p:nvSpPr>
        <p:spPr>
          <a:xfrm>
            <a:off x="9434513" y="6176964"/>
            <a:ext cx="900112"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352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902" y="957270"/>
            <a:ext cx="7841512" cy="5776913"/>
          </a:xfrm>
        </p:spPr>
        <p:txBody>
          <a:bodyPr>
            <a:normAutofit/>
          </a:bodyPr>
          <a:lstStyle/>
          <a:p>
            <a:r>
              <a:rPr lang="hi-IN" sz="3200" b="1" u="sng" dirty="0">
                <a:solidFill>
                  <a:srgbClr val="FF0000"/>
                </a:solidFill>
                <a:cs typeface="Times New Roman" pitchFamily="18" charset="0"/>
              </a:rPr>
              <a:t>बैग-वाल्व-मास्क (बीवीएम) (मैनुअल रिससिटेटर)</a:t>
            </a:r>
            <a:endParaRPr lang="en-US" sz="3200" b="1" dirty="0">
              <a:latin typeface="Times New Roman" pitchFamily="18" charset="0"/>
              <a:cs typeface="Times New Roman" pitchFamily="18" charset="0"/>
            </a:endParaRPr>
          </a:p>
          <a:p>
            <a:pPr marL="0" indent="0" algn="just">
              <a:buNone/>
            </a:pPr>
            <a:r>
              <a:rPr lang="hi-IN" sz="3200" b="1" dirty="0">
                <a:cs typeface="Times New Roman" pitchFamily="18" charset="0"/>
              </a:rPr>
              <a:t>कई अलग-अलग प्रकार उपलब्ध हैं। बैग-वाल्व-मास्क एक हाथ से पकड़ने वाला उपकरण है जिसे आप रोगी को हवादार करने के लिए निचोड़ते हैं। यह वयस्क, बच्चे और शिशु के आकार में आता है। सभी में एक ही मूल भाग होते हैं: फेस मास्क, नॉन-रिब्रीथर रोगी वाल्व, एक बैग (रबर या विनाइल), इनटेक वाल्व/ऑक्सीजन जलाशय वाल्व, ऑक्सीजन आपूर्ति कनेक्शन ट्यूब और ऑक्सीजन जलाशय।</a:t>
            </a:r>
            <a:endParaRPr lang="en-US" sz="3200" b="1" u="sng" dirty="0">
              <a:cs typeface="Times New Roman" pitchFamily="18" charset="0"/>
            </a:endParaRPr>
          </a:p>
          <a:p>
            <a:endParaRPr lang="en-GB" sz="3200" b="1" dirty="0"/>
          </a:p>
        </p:txBody>
      </p:sp>
      <p:sp>
        <p:nvSpPr>
          <p:cNvPr id="4" name="Right Arrow 3">
            <a:hlinkClick r:id="rId2" action="ppaction://hlinksldjump"/>
          </p:cNvPr>
          <p:cNvSpPr/>
          <p:nvPr/>
        </p:nvSpPr>
        <p:spPr>
          <a:xfrm>
            <a:off x="9402905" y="6176964"/>
            <a:ext cx="931721"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84318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i-IN" b="1" u="sng" dirty="0">
                <a:solidFill>
                  <a:srgbClr val="FF0000"/>
                </a:solidFill>
                <a:latin typeface="+mn-lt"/>
              </a:rPr>
              <a:t>ऑक्सीजन देने के लिए सहायक उपकरण</a:t>
            </a:r>
            <a:endParaRPr lang="en-GB" b="1" u="sng" dirty="0">
              <a:solidFill>
                <a:srgbClr val="FF0000"/>
              </a:solidFill>
              <a:latin typeface="+mn-lt"/>
            </a:endParaRPr>
          </a:p>
        </p:txBody>
      </p:sp>
      <p:sp>
        <p:nvSpPr>
          <p:cNvPr id="3" name="Content Placeholder 2"/>
          <p:cNvSpPr>
            <a:spLocks noGrp="1"/>
          </p:cNvSpPr>
          <p:nvPr>
            <p:ph idx="1"/>
          </p:nvPr>
        </p:nvSpPr>
        <p:spPr/>
        <p:txBody>
          <a:bodyPr/>
          <a:lstStyle/>
          <a:p>
            <a:r>
              <a:rPr lang="hi-IN" sz="3200" b="1" u="sng" dirty="0">
                <a:solidFill>
                  <a:srgbClr val="FF0000"/>
                </a:solidFill>
              </a:rPr>
              <a:t>नाक प्रवेशनी</a:t>
            </a:r>
            <a:endParaRPr lang="en-US" sz="3200" b="1" dirty="0"/>
          </a:p>
          <a:p>
            <a:pPr marL="0" indent="0">
              <a:buNone/>
            </a:pPr>
            <a:r>
              <a:rPr lang="hi-IN" sz="3200" b="1" dirty="0"/>
              <a:t>विवरण: इसमें दो तने होते हैं जिन्हें रोगी के नथुने में रखा जाता है। अस्पताल की सेटिंग में सबसे अधिक बार उपयोग किया जाता है। अधिकांश रोगी इसे अच्छी तरह से सहन करते हैं और यह कम सांद्रता वाली ऑक्सीजन के प्रशासन के लिए सबसे अच्छा सहायक है।</a:t>
            </a:r>
            <a:endParaRPr lang="en-US" sz="3200" b="1" u="sng" dirty="0"/>
          </a:p>
          <a:p>
            <a:endParaRPr lang="en-GB" b="1" dirty="0"/>
          </a:p>
        </p:txBody>
      </p:sp>
    </p:spTree>
    <p:extLst>
      <p:ext uri="{BB962C8B-B14F-4D97-AF65-F5344CB8AC3E}">
        <p14:creationId xmlns:p14="http://schemas.microsoft.com/office/powerpoint/2010/main" val="360601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5110"/>
            <a:ext cx="10515600" cy="1325563"/>
          </a:xfrm>
        </p:spPr>
        <p:txBody>
          <a:bodyPr/>
          <a:lstStyle/>
          <a:p>
            <a:pPr algn="ctr"/>
            <a:r>
              <a:rPr lang="hi-IN" b="1" u="sng" dirty="0">
                <a:solidFill>
                  <a:srgbClr val="FF0000"/>
                </a:solidFill>
                <a:latin typeface="+mn-lt"/>
                <a:cs typeface="Times New Roman" pitchFamily="18" charset="0"/>
              </a:rPr>
              <a:t>उद्देश्यों</a:t>
            </a:r>
            <a:endParaRPr lang="en-GB" b="1" u="sng" dirty="0">
              <a:latin typeface="+mn-lt"/>
            </a:endParaRPr>
          </a:p>
        </p:txBody>
      </p:sp>
      <p:sp>
        <p:nvSpPr>
          <p:cNvPr id="3" name="Content Placeholder 2"/>
          <p:cNvSpPr>
            <a:spLocks noGrp="1"/>
          </p:cNvSpPr>
          <p:nvPr>
            <p:ph idx="1"/>
          </p:nvPr>
        </p:nvSpPr>
        <p:spPr>
          <a:xfrm>
            <a:off x="324292" y="1313121"/>
            <a:ext cx="8495415" cy="5144829"/>
          </a:xfrm>
        </p:spPr>
        <p:txBody>
          <a:bodyPr>
            <a:noAutofit/>
          </a:bodyPr>
          <a:lstStyle/>
          <a:p>
            <a:pPr marL="0" indent="0" algn="just">
              <a:spcAft>
                <a:spcPts val="3000"/>
              </a:spcAft>
              <a:buNone/>
            </a:pPr>
            <a:r>
              <a:rPr lang="hi-IN" sz="3200" b="1" dirty="0">
                <a:cs typeface="Times New Roman" pitchFamily="18" charset="0"/>
              </a:rPr>
              <a:t>इस पाठ के पूरा होने पर, आप निम्न में सक्षम होंगे</a:t>
            </a:r>
            <a:r>
              <a:rPr lang="en-US" sz="3200" b="1" dirty="0">
                <a:cs typeface="Times New Roman" pitchFamily="18" charset="0"/>
              </a:rPr>
              <a:t>:</a:t>
            </a:r>
          </a:p>
          <a:p>
            <a:pPr algn="just">
              <a:spcAft>
                <a:spcPts val="3000"/>
              </a:spcAft>
            </a:pPr>
            <a:r>
              <a:rPr lang="hi-IN" sz="3200" b="1" dirty="0">
                <a:cs typeface="Times New Roman" pitchFamily="18" charset="0"/>
              </a:rPr>
              <a:t>उन पांच स्थितियों के नाम लिखिए जिनमें ऑक्सीजन के अनुप्रयोग का संकेत दिया गया है।
एक ऑरोफरीन्जियल वायुमार्ग, एक सीपीआर मास्क, एक बैग-वाल्व मास्क का वर्णन करें और उनके उपयोग का प्रदर्शन करें।
ऑक्सीजन वितरण प्रणाली में उपकरणों के चार प्रमुख टुकड़ों की सूची बनाएं।</a:t>
            </a:r>
            <a:endParaRPr lang="en-GB" sz="3200" b="1" dirty="0"/>
          </a:p>
        </p:txBody>
      </p:sp>
    </p:spTree>
    <p:extLst>
      <p:ext uri="{BB962C8B-B14F-4D97-AF65-F5344CB8AC3E}">
        <p14:creationId xmlns:p14="http://schemas.microsoft.com/office/powerpoint/2010/main" val="3234137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945" y="814389"/>
            <a:ext cx="8187070" cy="5386387"/>
          </a:xfrm>
        </p:spPr>
        <p:txBody>
          <a:bodyPr>
            <a:normAutofit/>
          </a:bodyPr>
          <a:lstStyle/>
          <a:p>
            <a:pPr>
              <a:lnSpc>
                <a:spcPct val="200000"/>
              </a:lnSpc>
            </a:pPr>
            <a:r>
              <a:rPr lang="hi-IN" sz="3200" b="1" dirty="0">
                <a:cs typeface="Times New Roman" pitchFamily="18" charset="0"/>
              </a:rPr>
              <a:t>प्रवाह दर: 1-6 एलपीएम (प्रत्येक लीटर </a:t>
            </a:r>
            <a:r>
              <a:rPr lang="en-US" sz="3200" b="1" dirty="0">
                <a:cs typeface="Times New Roman" pitchFamily="18" charset="0"/>
              </a:rPr>
              <a:t>O2 </a:t>
            </a:r>
            <a:r>
              <a:rPr lang="hi-IN" sz="3200" b="1" dirty="0">
                <a:cs typeface="Times New Roman" pitchFamily="18" charset="0"/>
              </a:rPr>
              <a:t>सांद्रता 3-4% बढ़ाता है)
</a:t>
            </a:r>
            <a:r>
              <a:rPr lang="en-US" sz="3200" b="1" dirty="0">
                <a:cs typeface="Times New Roman" pitchFamily="18" charset="0"/>
              </a:rPr>
              <a:t>O2 </a:t>
            </a:r>
            <a:r>
              <a:rPr lang="hi-IN" sz="3200" b="1" dirty="0">
                <a:cs typeface="Times New Roman" pitchFamily="18" charset="0"/>
              </a:rPr>
              <a:t>वितरित: 24-44% ऑक्सीजन एकाग्रता।</a:t>
            </a:r>
            <a:endParaRPr lang="en-US" sz="3200" b="1" dirty="0">
              <a:cs typeface="Times New Roman" pitchFamily="18" charset="0"/>
            </a:endParaRPr>
          </a:p>
          <a:p>
            <a:endParaRPr lang="en-US" sz="3200" b="1" dirty="0">
              <a:cs typeface="Times New Roman" pitchFamily="18" charset="0"/>
            </a:endParaRPr>
          </a:p>
          <a:p>
            <a:pPr marL="0" indent="0" algn="ctr">
              <a:buNone/>
            </a:pPr>
            <a:r>
              <a:rPr lang="hi-IN" sz="3200" b="1" dirty="0">
                <a:solidFill>
                  <a:srgbClr val="FF0000"/>
                </a:solidFill>
                <a:cs typeface="Times New Roman" pitchFamily="18" charset="0"/>
              </a:rPr>
              <a:t>नोट: नाक बलगम झिल्ली उच्च प्रवाह दर पर सूखने का कारण बन सकता है। उन रोगियों के लिए उपयुक्त जो मास्क बर्दाश्त नहीं कर सकते।</a:t>
            </a:r>
            <a:endParaRPr lang="en-GB" b="1" dirty="0">
              <a:solidFill>
                <a:srgbClr val="FF0000"/>
              </a:solidFill>
            </a:endParaRPr>
          </a:p>
        </p:txBody>
      </p:sp>
    </p:spTree>
    <p:extLst>
      <p:ext uri="{BB962C8B-B14F-4D97-AF65-F5344CB8AC3E}">
        <p14:creationId xmlns:p14="http://schemas.microsoft.com/office/powerpoint/2010/main" val="11276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986" y="928689"/>
            <a:ext cx="8171121" cy="5248275"/>
          </a:xfrm>
        </p:spPr>
        <p:txBody>
          <a:bodyPr>
            <a:normAutofit/>
          </a:bodyPr>
          <a:lstStyle/>
          <a:p>
            <a:r>
              <a:rPr lang="hi-IN" sz="3200" b="1" u="sng" dirty="0">
                <a:solidFill>
                  <a:srgbClr val="FF0000"/>
                </a:solidFill>
                <a:cs typeface="Times New Roman" pitchFamily="18" charset="0"/>
              </a:rPr>
              <a:t>नॉन-रिब्रीथर मास्क</a:t>
            </a:r>
            <a:endParaRPr lang="en-US" b="1" dirty="0">
              <a:latin typeface="Times New Roman" pitchFamily="18" charset="0"/>
              <a:cs typeface="Times New Roman" pitchFamily="18" charset="0"/>
            </a:endParaRPr>
          </a:p>
          <a:p>
            <a:pPr marL="0" indent="0" algn="just">
              <a:buNone/>
            </a:pPr>
            <a:r>
              <a:rPr lang="hi-IN" sz="3200" b="1" dirty="0">
                <a:cs typeface="Times New Roman" pitchFamily="18" charset="0"/>
              </a:rPr>
              <a:t>विवरण: फेस मास्क 
ऑक्सीजन भंडार के साथ 
बैग और एक तरह से वाल्व। 
के लिए एक तंग सील की आवश्यकता है
 उच्च ऑक्सीजन सांद्रता वितरण सुनिश्चित करें।</a:t>
            </a:r>
            <a:endParaRPr lang="en-IN" sz="3200" b="1" dirty="0">
              <a:cs typeface="Times New Roman" pitchFamily="18" charset="0"/>
            </a:endParaRPr>
          </a:p>
          <a:p>
            <a:pPr algn="just">
              <a:buFont typeface="Wingdings" panose="05000000000000000000" pitchFamily="2" charset="2"/>
              <a:buChar char="§"/>
            </a:pPr>
            <a:r>
              <a:rPr lang="hi-IN" sz="3200" b="1" dirty="0">
                <a:cs typeface="Times New Roman" pitchFamily="18" charset="0"/>
              </a:rPr>
              <a:t>प्रवाह दर: 12-15 एलपीएम
</a:t>
            </a:r>
            <a:r>
              <a:rPr lang="en-US" sz="3200" b="1" dirty="0">
                <a:cs typeface="Times New Roman" pitchFamily="18" charset="0"/>
              </a:rPr>
              <a:t>O2 </a:t>
            </a:r>
            <a:r>
              <a:rPr lang="hi-IN" sz="3200" b="1" dirty="0">
                <a:cs typeface="Times New Roman" pitchFamily="18" charset="0"/>
              </a:rPr>
              <a:t>वितरित: लगभग
 80-90% ऑक्सीजन सांद्रता।</a:t>
            </a:r>
            <a:endParaRPr lang="en-GB" sz="3200" b="1" dirty="0"/>
          </a:p>
        </p:txBody>
      </p:sp>
      <p:pic>
        <p:nvPicPr>
          <p:cNvPr id="4" name="Picture 2" descr="http://t1.gstatic.com/images?q=tbn:ANd9GcRF3wY2f8zR1hTAnipFt7kMtzK4euIhZi5INIw-6VZcZhuVdADDAg"/>
          <p:cNvPicPr>
            <a:picLocks noChangeAspect="1" noChangeArrowheads="1"/>
          </p:cNvPicPr>
          <p:nvPr/>
        </p:nvPicPr>
        <p:blipFill>
          <a:blip r:embed="rId2"/>
          <a:srcRect/>
          <a:stretch>
            <a:fillRect/>
          </a:stretch>
        </p:blipFill>
        <p:spPr bwMode="auto">
          <a:xfrm>
            <a:off x="4844456" y="1242260"/>
            <a:ext cx="3514354" cy="2297174"/>
          </a:xfrm>
          <a:prstGeom prst="rect">
            <a:avLst/>
          </a:prstGeom>
          <a:noFill/>
        </p:spPr>
      </p:pic>
    </p:spTree>
    <p:extLst>
      <p:ext uri="{BB962C8B-B14F-4D97-AF65-F5344CB8AC3E}">
        <p14:creationId xmlns:p14="http://schemas.microsoft.com/office/powerpoint/2010/main" val="3184291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507" y="815125"/>
            <a:ext cx="8011633" cy="4705350"/>
          </a:xfrm>
        </p:spPr>
        <p:txBody>
          <a:bodyPr>
            <a:normAutofit/>
          </a:bodyPr>
          <a:lstStyle/>
          <a:p>
            <a:pPr algn="just"/>
            <a:r>
              <a:rPr lang="hi-IN" sz="3200" b="1" dirty="0">
                <a:cs typeface="Times New Roman" pitchFamily="18" charset="0"/>
              </a:rPr>
              <a:t>नोट: जलाशय में हमेशा पर्याप्त ऑक्सीजन होनी चाहिए ताकि रोगी के श्वास लेने पर यह एक तिहाई से अधिक न हो (उचित प्रवाह दर बनाए रखनी चाहिए)। उच्च </a:t>
            </a:r>
            <a:r>
              <a:rPr lang="en-US" sz="3200" b="1" dirty="0">
                <a:cs typeface="Times New Roman" pitchFamily="18" charset="0"/>
              </a:rPr>
              <a:t>O2 </a:t>
            </a:r>
            <a:r>
              <a:rPr lang="hi-IN" sz="3200" b="1" dirty="0">
                <a:cs typeface="Times New Roman" pitchFamily="18" charset="0"/>
              </a:rPr>
              <a:t>सांद्रता की आवश्यकता वाले रोगियों के लिए पसंद की वितरण प्रणाली।</a:t>
            </a:r>
            <a:endParaRPr lang="en-US" sz="3200" b="1" dirty="0">
              <a:cs typeface="Times New Roman" pitchFamily="18" charset="0"/>
            </a:endParaRPr>
          </a:p>
          <a:p>
            <a:pPr algn="just"/>
            <a:r>
              <a:rPr lang="hi-IN" sz="3200" b="1" dirty="0">
                <a:cs typeface="Times New Roman" pitchFamily="18" charset="0"/>
              </a:rPr>
              <a:t>सुरक्षा सुविधा: ऑक्सीजन की आपूर्ति विफल होने की स्थिति में साँस छोड़ना बंदरगाह खुला है (100% ओ 2 वितरण को रोकता है)।</a:t>
            </a:r>
            <a:endParaRPr lang="en-GB" b="1" dirty="0"/>
          </a:p>
        </p:txBody>
      </p:sp>
    </p:spTree>
    <p:extLst>
      <p:ext uri="{BB962C8B-B14F-4D97-AF65-F5344CB8AC3E}">
        <p14:creationId xmlns:p14="http://schemas.microsoft.com/office/powerpoint/2010/main" val="1425390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631" y="-207710"/>
            <a:ext cx="11301046" cy="1325563"/>
          </a:xfrm>
        </p:spPr>
        <p:txBody>
          <a:bodyPr/>
          <a:lstStyle/>
          <a:p>
            <a:pPr algn="ctr"/>
            <a:r>
              <a:rPr lang="hi-IN" b="1" u="sng" dirty="0">
                <a:solidFill>
                  <a:srgbClr val="FF0000"/>
                </a:solidFill>
              </a:rPr>
              <a:t>सक्शन उपकरण</a:t>
            </a:r>
            <a:endParaRPr lang="en-GB" b="1" u="sng" dirty="0">
              <a:solidFill>
                <a:srgbClr val="FF0000"/>
              </a:solidFill>
              <a:latin typeface="+mn-lt"/>
            </a:endParaRPr>
          </a:p>
        </p:txBody>
      </p:sp>
      <p:sp>
        <p:nvSpPr>
          <p:cNvPr id="3" name="Content Placeholder 2"/>
          <p:cNvSpPr>
            <a:spLocks noGrp="1"/>
          </p:cNvSpPr>
          <p:nvPr>
            <p:ph idx="1"/>
          </p:nvPr>
        </p:nvSpPr>
        <p:spPr>
          <a:xfrm>
            <a:off x="324296" y="1298609"/>
            <a:ext cx="8527312" cy="5138745"/>
          </a:xfrm>
        </p:spPr>
        <p:txBody>
          <a:bodyPr>
            <a:normAutofit fontScale="92500" lnSpcReduction="10000"/>
          </a:bodyPr>
          <a:lstStyle/>
          <a:p>
            <a:pPr algn="just"/>
            <a:r>
              <a:rPr lang="hi-IN" sz="3200" b="1" dirty="0">
                <a:cs typeface="Times New Roman" pitchFamily="18" charset="0"/>
              </a:rPr>
              <a:t>हर समय वायुमार्ग बनाए रखें - रक्त, उल्टी, स्राव और अन्य तरल पदार्थ या वस्तुओं से मुक्त रखें। इन पदार्थों या वस्तुओं को हटाने के लिए यांत्रिक चूषण का उपयोग करें।
भोजन, दांत या बहुत मोटे स्राव जैसी ठोस वस्तुओं को हमेशा सक्शन के साथ नहीं हटाया जा सकता है, और इसके लिए वैकल्पिक उपकरण या फिंगर स्वीप की आवश्यकता हो सकती है।
फेफड़ों में जाने से रक्त या अन्य विदेशी पदार्थ की संभावना को कम करने के लिए सक्शन तेजी से किया जाना चाहिए, जिससे निमोनिया या पूर्ण वायुमार्ग रुकावट हो सकती है।</a:t>
            </a:r>
            <a:endParaRPr lang="en-US" sz="3200" b="1" dirty="0">
              <a:latin typeface="Arial" pitchFamily="34" charset="0"/>
              <a:cs typeface="Arial" pitchFamily="34" charset="0"/>
            </a:endParaRPr>
          </a:p>
          <a:p>
            <a:pPr algn="just"/>
            <a:endParaRPr lang="en-GB" b="1" dirty="0"/>
          </a:p>
        </p:txBody>
      </p:sp>
    </p:spTree>
    <p:extLst>
      <p:ext uri="{BB962C8B-B14F-4D97-AF65-F5344CB8AC3E}">
        <p14:creationId xmlns:p14="http://schemas.microsoft.com/office/powerpoint/2010/main" val="386321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580"/>
            <a:ext cx="10515600" cy="1325563"/>
          </a:xfrm>
        </p:spPr>
        <p:txBody>
          <a:bodyPr/>
          <a:lstStyle/>
          <a:p>
            <a:pPr algn="ctr">
              <a:tabLst>
                <a:tab pos="5205413" algn="l"/>
              </a:tabLst>
            </a:pPr>
            <a:r>
              <a:rPr lang="hi-IN" b="1" u="sng" dirty="0">
                <a:solidFill>
                  <a:srgbClr val="FF0000"/>
                </a:solidFill>
                <a:latin typeface="+mn-lt"/>
              </a:rPr>
              <a:t>सक्शन उपकरण</a:t>
            </a:r>
            <a:endParaRPr lang="en-GB" b="1" dirty="0">
              <a:solidFill>
                <a:srgbClr val="FF0000"/>
              </a:solidFill>
              <a:latin typeface="+mn-lt"/>
            </a:endParaRPr>
          </a:p>
        </p:txBody>
      </p:sp>
      <p:sp>
        <p:nvSpPr>
          <p:cNvPr id="3" name="Content Placeholder 2"/>
          <p:cNvSpPr>
            <a:spLocks noGrp="1"/>
          </p:cNvSpPr>
          <p:nvPr>
            <p:ph idx="1"/>
          </p:nvPr>
        </p:nvSpPr>
        <p:spPr>
          <a:xfrm>
            <a:off x="304800" y="1253311"/>
            <a:ext cx="8376684" cy="4605338"/>
          </a:xfrm>
        </p:spPr>
        <p:txBody>
          <a:bodyPr/>
          <a:lstStyle/>
          <a:p>
            <a:pPr algn="just"/>
            <a:r>
              <a:rPr lang="hi-IN" sz="3200" b="1" dirty="0"/>
              <a:t>एक सक्शन यूनिट में एक सक्शन स्रोत, एक संग्रह कंटेनर, टयूबिंग और सक्शन टिप्स होते हैं। पोर्टेबल या ट्रक-माउंटेड हो सकता है।
सक्शन डिवाइस नकारात्मक दबाव का उपयोग करते हैं। मैनुअल या विद्युत संचालित, हवा या ऑक्सीजन संचालित।</a:t>
            </a:r>
            <a:endParaRPr lang="en-GB" b="1" dirty="0"/>
          </a:p>
        </p:txBody>
      </p:sp>
      <p:pic>
        <p:nvPicPr>
          <p:cNvPr id="4" name="Picture 3" descr="http://t0.gstatic.com/images?q=tbn:ANd9GcTerBMeViPlbaHCJ2wbTCqOIxbvzuUxQAH8UvNjN12EfpOrztyL6Q"/>
          <p:cNvPicPr>
            <a:picLocks noChangeAspect="1" noChangeArrowheads="1"/>
          </p:cNvPicPr>
          <p:nvPr/>
        </p:nvPicPr>
        <p:blipFill>
          <a:blip r:embed="rId2"/>
          <a:srcRect/>
          <a:stretch>
            <a:fillRect/>
          </a:stretch>
        </p:blipFill>
        <p:spPr bwMode="auto">
          <a:xfrm>
            <a:off x="2819400" y="4333872"/>
            <a:ext cx="3733800" cy="2362200"/>
          </a:xfrm>
          <a:prstGeom prst="rect">
            <a:avLst/>
          </a:prstGeom>
          <a:noFill/>
        </p:spPr>
      </p:pic>
      <p:pic>
        <p:nvPicPr>
          <p:cNvPr id="5" name="Picture 2" descr="http://t1.gstatic.com/images?q=tbn:ANd9GcQeyXRkzX9Vn3347EYqFh63fXwJNGuWnLlAt9w3oiyx1LBbClbbMw"/>
          <p:cNvPicPr>
            <a:picLocks noChangeAspect="1" noChangeArrowheads="1"/>
          </p:cNvPicPr>
          <p:nvPr/>
        </p:nvPicPr>
        <p:blipFill>
          <a:blip r:embed="rId3"/>
          <a:srcRect/>
          <a:stretch>
            <a:fillRect/>
          </a:stretch>
        </p:blipFill>
        <p:spPr bwMode="auto">
          <a:xfrm>
            <a:off x="381002" y="4333872"/>
            <a:ext cx="2603239" cy="2362200"/>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6248400" y="4486272"/>
            <a:ext cx="2590800" cy="2133600"/>
          </a:xfrm>
          <a:prstGeom prst="rect">
            <a:avLst/>
          </a:prstGeom>
          <a:noFill/>
          <a:ln w="9525">
            <a:noFill/>
            <a:miter lim="800000"/>
            <a:headEnd/>
            <a:tailEnd/>
          </a:ln>
          <a:effectLst/>
        </p:spPr>
      </p:pic>
    </p:spTree>
    <p:extLst>
      <p:ext uri="{BB962C8B-B14F-4D97-AF65-F5344CB8AC3E}">
        <p14:creationId xmlns:p14="http://schemas.microsoft.com/office/powerpoint/2010/main" val="302714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799" y="785816"/>
            <a:ext cx="4900614" cy="6057900"/>
          </a:xfrm>
        </p:spPr>
        <p:txBody>
          <a:bodyPr>
            <a:normAutofit/>
          </a:bodyPr>
          <a:lstStyle/>
          <a:p>
            <a:pPr algn="just">
              <a:spcAft>
                <a:spcPts val="1800"/>
              </a:spcAft>
            </a:pPr>
            <a:r>
              <a:rPr lang="hi-IN" sz="3200" b="1" dirty="0"/>
              <a:t>एक सक्शन कैथेटर फिट करने के लिए टयूबिंग।
कई डिस्पोजेबल कैथेटर उपलब्ध होने चाहिए, जो या तो कठोर या लचीले प्लास्टिक से बने हों।
धोने और सफाई के लिए पानी के साथ अटूट संग्रह कंटेनर।
प्रभावी होने के लिए पर्याप्त वैक्यूम पावर और प्रवाह।</a:t>
            </a:r>
            <a:endParaRPr lang="en-GB" sz="3200" b="1" dirty="0"/>
          </a:p>
        </p:txBody>
      </p:sp>
      <p:pic>
        <p:nvPicPr>
          <p:cNvPr id="5" name="Picture 4" descr="http://2.imimg.com/data2/BE/LY/MY-472208/suction-catheters.jpg"/>
          <p:cNvPicPr>
            <a:picLocks noChangeAspect="1" noChangeArrowheads="1"/>
          </p:cNvPicPr>
          <p:nvPr/>
        </p:nvPicPr>
        <p:blipFill>
          <a:blip r:embed="rId3"/>
          <a:srcRect/>
          <a:stretch>
            <a:fillRect/>
          </a:stretch>
        </p:blipFill>
        <p:spPr bwMode="auto">
          <a:xfrm>
            <a:off x="5562600" y="1272924"/>
            <a:ext cx="2756452" cy="2189410"/>
          </a:xfrm>
          <a:prstGeom prst="rect">
            <a:avLst/>
          </a:prstGeom>
          <a:noFill/>
        </p:spPr>
      </p:pic>
      <p:pic>
        <p:nvPicPr>
          <p:cNvPr id="6" name="Picture 2" descr="http://t0.gstatic.com/images?q=tbn:ANd9GcQlRh_5aYcLaD7M1kjENEYbnkmEsEDkDLkbbe66zYGEU2X1MPGx"/>
          <p:cNvPicPr>
            <a:picLocks noChangeAspect="1" noChangeArrowheads="1"/>
          </p:cNvPicPr>
          <p:nvPr/>
        </p:nvPicPr>
        <p:blipFill>
          <a:blip r:embed="rId4"/>
          <a:srcRect/>
          <a:stretch>
            <a:fillRect/>
          </a:stretch>
        </p:blipFill>
        <p:spPr bwMode="auto">
          <a:xfrm>
            <a:off x="5562601" y="4120116"/>
            <a:ext cx="3276600" cy="2737884"/>
          </a:xfrm>
          <a:prstGeom prst="rect">
            <a:avLst/>
          </a:prstGeom>
          <a:noFill/>
        </p:spPr>
      </p:pic>
    </p:spTree>
    <p:extLst>
      <p:ext uri="{BB962C8B-B14F-4D97-AF65-F5344CB8AC3E}">
        <p14:creationId xmlns:p14="http://schemas.microsoft.com/office/powerpoint/2010/main" val="938232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hi-IN" sz="8800" b="1" dirty="0">
                <a:solidFill>
                  <a:srgbClr val="FF0000"/>
                </a:solidFill>
              </a:rPr>
              <a:t>कोई भी प्रश्न
?</a:t>
            </a:r>
            <a:endParaRPr lang="en-IN" sz="8800" b="1" dirty="0">
              <a:solidFill>
                <a:srgbClr val="FF0000"/>
              </a:solidFill>
            </a:endParaRPr>
          </a:p>
        </p:txBody>
      </p:sp>
    </p:spTree>
    <p:extLst>
      <p:ext uri="{BB962C8B-B14F-4D97-AF65-F5344CB8AC3E}">
        <p14:creationId xmlns:p14="http://schemas.microsoft.com/office/powerpoint/2010/main" val="3892220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1828800"/>
          </a:xfrm>
        </p:spPr>
        <p:txBody>
          <a:bodyPr/>
          <a:lstStyle/>
          <a:p>
            <a:pPr marL="0" indent="0" algn="ctr">
              <a:buNone/>
            </a:pPr>
            <a:r>
              <a:rPr lang="hi-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3972070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MTHMASK"/>
          <p:cNvPicPr>
            <a:picLocks noChangeAspect="1" noChangeArrowheads="1"/>
          </p:cNvPicPr>
          <p:nvPr/>
        </p:nvPicPr>
        <p:blipFill>
          <a:blip r:embed="rId3"/>
          <a:srcRect/>
          <a:stretch>
            <a:fillRect/>
          </a:stretch>
        </p:blipFill>
        <p:spPr bwMode="auto">
          <a:xfrm>
            <a:off x="157566" y="680713"/>
            <a:ext cx="4795434" cy="5115574"/>
          </a:xfrm>
          <a:prstGeom prst="rect">
            <a:avLst/>
          </a:prstGeom>
          <a:noFill/>
          <a:ln w="9525">
            <a:noFill/>
            <a:miter lim="800000"/>
            <a:headEnd/>
            <a:tailEnd/>
          </a:ln>
        </p:spPr>
      </p:pic>
      <p:sp>
        <p:nvSpPr>
          <p:cNvPr id="19458" name="AutoShape 2"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2" name="Picture 6" descr="http://upload.wikimedia.org/wikipedia/commons/9/91/CPR_mask_2.jpg"/>
          <p:cNvPicPr>
            <a:picLocks noChangeAspect="1" noChangeArrowheads="1"/>
          </p:cNvPicPr>
          <p:nvPr/>
        </p:nvPicPr>
        <p:blipFill>
          <a:blip r:embed="rId4" cstate="print"/>
          <a:srcRect/>
          <a:stretch>
            <a:fillRect/>
          </a:stretch>
        </p:blipFill>
        <p:spPr bwMode="auto">
          <a:xfrm>
            <a:off x="4419600" y="1282148"/>
            <a:ext cx="4009769" cy="4509052"/>
          </a:xfrm>
          <a:prstGeom prst="rect">
            <a:avLst/>
          </a:prstGeom>
          <a:noFill/>
        </p:spPr>
      </p:pic>
      <p:sp>
        <p:nvSpPr>
          <p:cNvPr id="2" name="Right Arrow 1">
            <a:hlinkClick r:id="rId5" action="ppaction://hlinksldjump"/>
          </p:cNvPr>
          <p:cNvSpPr/>
          <p:nvPr/>
        </p:nvSpPr>
        <p:spPr>
          <a:xfrm rot="10800000">
            <a:off x="9548814" y="6072189"/>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02898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NDOTUB1"/>
          <p:cNvPicPr>
            <a:picLocks noChangeAspect="1" noChangeArrowheads="1"/>
          </p:cNvPicPr>
          <p:nvPr/>
        </p:nvPicPr>
        <p:blipFill>
          <a:blip r:embed="rId2"/>
          <a:srcRect/>
          <a:stretch>
            <a:fillRect/>
          </a:stretch>
        </p:blipFill>
        <p:spPr bwMode="auto">
          <a:xfrm>
            <a:off x="914400" y="1178464"/>
            <a:ext cx="6838122" cy="5050886"/>
          </a:xfrm>
          <a:prstGeom prst="rect">
            <a:avLst/>
          </a:prstGeom>
          <a:noFill/>
          <a:ln w="9525">
            <a:noFill/>
            <a:miter lim="800000"/>
            <a:headEnd/>
            <a:tailEnd/>
          </a:ln>
        </p:spPr>
      </p:pic>
      <p:sp>
        <p:nvSpPr>
          <p:cNvPr id="3" name="Right Arrow 2">
            <a:hlinkClick r:id="rId3" action="ppaction://hlinksldjump"/>
          </p:cNvPr>
          <p:cNvSpPr/>
          <p:nvPr/>
        </p:nvSpPr>
        <p:spPr>
          <a:xfrm rot="10800000">
            <a:off x="9548814" y="6072189"/>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6099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ऑक्सीजन के उपयोग के लिए संकेत</a:t>
            </a:r>
            <a:endParaRPr lang="en-GB" b="1" u="sng" dirty="0">
              <a:solidFill>
                <a:srgbClr val="FF0000"/>
              </a:solidFill>
              <a:latin typeface="+mn-lt"/>
            </a:endParaRPr>
          </a:p>
        </p:txBody>
      </p:sp>
      <p:sp>
        <p:nvSpPr>
          <p:cNvPr id="3" name="Content Placeholder 2"/>
          <p:cNvSpPr>
            <a:spLocks noGrp="1"/>
          </p:cNvSpPr>
          <p:nvPr>
            <p:ph idx="1"/>
          </p:nvPr>
        </p:nvSpPr>
        <p:spPr/>
        <p:txBody>
          <a:bodyPr/>
          <a:lstStyle/>
          <a:p>
            <a:pPr marL="0" indent="0" algn="just">
              <a:buNone/>
            </a:pPr>
            <a:r>
              <a:rPr lang="hi-IN" sz="3200" b="1" dirty="0"/>
              <a:t>ऑक्सीजन एक रंगहीन और गैर-दहनशील गैस है और इसका उपयोग चिकित्सा उद्देश्यों के लिए भी किया जाता है। हम जिस हवा में सांस लेते हैं उसमें 21% ऑक्सीजन होती है। आमतौर पर चिकित्सा उद्देश्य में उपयोग की जाने वाली ऑक्सीजन में 100% की सांद्रता होती है।</a:t>
            </a:r>
            <a:endParaRPr lang="en-GB" b="1" dirty="0"/>
          </a:p>
        </p:txBody>
      </p:sp>
    </p:spTree>
    <p:extLst>
      <p:ext uri="{BB962C8B-B14F-4D97-AF65-F5344CB8AC3E}">
        <p14:creationId xmlns:p14="http://schemas.microsoft.com/office/powerpoint/2010/main" val="31552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2644" y="471487"/>
            <a:ext cx="8298711" cy="5915025"/>
          </a:xfrm>
        </p:spPr>
        <p:txBody>
          <a:bodyPr>
            <a:normAutofit lnSpcReduction="10000"/>
          </a:bodyPr>
          <a:lstStyle/>
          <a:p>
            <a:pPr marL="0" indent="0" algn="just">
              <a:spcAft>
                <a:spcPts val="2400"/>
              </a:spcAft>
              <a:buNone/>
            </a:pPr>
            <a:r>
              <a:rPr lang="hi-IN" sz="3200" b="1" dirty="0"/>
              <a:t>एक मरीज को विभिन्न प्रकार की चिकित्सा आवश्यकताओं के लिए ऑक्सीजन की आवश्यकता हो सकती है। ऐसे पांच विशिष्ट उदाहरण हैं जिनमें ऑक्सीजन के अनुप्रयोग का संकेत दिया गया है:</a:t>
            </a:r>
            <a:endParaRPr lang="en-IN" sz="3200" b="1" dirty="0"/>
          </a:p>
          <a:p>
            <a:pPr algn="just">
              <a:spcAft>
                <a:spcPts val="2400"/>
              </a:spcAft>
            </a:pPr>
            <a:r>
              <a:rPr lang="hi-IN" b="1" dirty="0"/>
              <a:t>दिल की विफलता/दिल का दौरा
श्वसन की कमी
रक्तस्राव
प्रसव में जटिलताएं
विषाक्तता</a:t>
            </a:r>
            <a:endParaRPr lang="en-GB" b="1" dirty="0"/>
          </a:p>
        </p:txBody>
      </p:sp>
    </p:spTree>
    <p:extLst>
      <p:ext uri="{BB962C8B-B14F-4D97-AF65-F5344CB8AC3E}">
        <p14:creationId xmlns:p14="http://schemas.microsoft.com/office/powerpoint/2010/main" val="159736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57552"/>
            <a:ext cx="10515600" cy="1325563"/>
          </a:xfrm>
        </p:spPr>
        <p:txBody>
          <a:bodyPr>
            <a:normAutofit/>
          </a:bodyPr>
          <a:lstStyle/>
          <a:p>
            <a:pPr algn="ctr"/>
            <a:r>
              <a:rPr lang="hi-IN" sz="4000" b="1" u="sng" dirty="0">
                <a:solidFill>
                  <a:srgbClr val="FE0000"/>
                </a:solidFill>
                <a:latin typeface="+mn-lt"/>
              </a:rPr>
              <a:t>ऑक्सीजन के उपयोग से जुड़े खतरे</a:t>
            </a:r>
            <a:endParaRPr lang="en-GB" sz="4000" b="1" u="sng" dirty="0">
              <a:latin typeface="+mn-lt"/>
            </a:endParaRPr>
          </a:p>
        </p:txBody>
      </p:sp>
      <p:sp>
        <p:nvSpPr>
          <p:cNvPr id="3" name="Content Placeholder 2"/>
          <p:cNvSpPr>
            <a:spLocks noGrp="1"/>
          </p:cNvSpPr>
          <p:nvPr>
            <p:ph idx="1"/>
          </p:nvPr>
        </p:nvSpPr>
        <p:spPr>
          <a:xfrm>
            <a:off x="265814" y="743714"/>
            <a:ext cx="8511363" cy="6114286"/>
          </a:xfrm>
        </p:spPr>
        <p:txBody>
          <a:bodyPr>
            <a:normAutofit/>
          </a:bodyPr>
          <a:lstStyle/>
          <a:p>
            <a:pPr algn="just">
              <a:spcAft>
                <a:spcPts val="1800"/>
              </a:spcAft>
            </a:pPr>
            <a:r>
              <a:rPr lang="hi-IN" sz="3200" b="1" dirty="0"/>
              <a:t>आग: ऑक्सीजन का उपयोग करते समय धूम्रपान या लौ के उपयोग की अनुमति न दें। ऑक्सीजन दहनशील नहीं है, लेकिन यह आग की तीव्रता को बढ़ाता है और आग भड़कने का कारण बनता है।
विस्फोट: कभी भी ऑक्सीजन सिलेंडर के चारों ओर तेल या ग्रीस का उपयोग न करें। ऑक्सीजन की उच्च सांद्रता के पास तेल और ग्रीस विस्फोट का कारण बन सकते हैं।
वाल्व क्षति: सिलेंडर को गिराने या रखने से बचें जहां वह गिर सकता है। रेगुलेटर या वाल्व क्षतिग्रस्त हो सकता है और सिलेंडर प्रोजेक्टाइल बन सकता है।</a:t>
            </a:r>
            <a:endParaRPr lang="en-GB" sz="3200" b="1" dirty="0"/>
          </a:p>
        </p:txBody>
      </p:sp>
    </p:spTree>
    <p:extLst>
      <p:ext uri="{BB962C8B-B14F-4D97-AF65-F5344CB8AC3E}">
        <p14:creationId xmlns:p14="http://schemas.microsoft.com/office/powerpoint/2010/main" val="331515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ऑक्सीजन वितरण प्रणाली</a:t>
            </a:r>
            <a:endParaRPr lang="en-GB" b="1" u="sng" dirty="0">
              <a:solidFill>
                <a:srgbClr val="FF0000"/>
              </a:solidFill>
              <a:latin typeface="+mn-lt"/>
            </a:endParaRPr>
          </a:p>
        </p:txBody>
      </p:sp>
      <p:sp>
        <p:nvSpPr>
          <p:cNvPr id="3" name="Content Placeholder 2"/>
          <p:cNvSpPr>
            <a:spLocks noGrp="1"/>
          </p:cNvSpPr>
          <p:nvPr>
            <p:ph idx="1"/>
          </p:nvPr>
        </p:nvSpPr>
        <p:spPr/>
        <p:txBody>
          <a:bodyPr>
            <a:normAutofit lnSpcReduction="10000"/>
          </a:bodyPr>
          <a:lstStyle/>
          <a:p>
            <a:pPr marL="0" indent="0">
              <a:spcAft>
                <a:spcPts val="2400"/>
              </a:spcAft>
              <a:buNone/>
            </a:pPr>
            <a:r>
              <a:rPr lang="hi-IN" sz="3200" b="1" dirty="0"/>
              <a:t>एक ऑक्सीजन वितरण प्रणाली में निम्नलिखित भाग होते हैं</a:t>
            </a:r>
            <a:r>
              <a:rPr lang="en-US" sz="3200" b="1" dirty="0"/>
              <a:t>:</a:t>
            </a:r>
          </a:p>
          <a:p>
            <a:pPr marL="514350" indent="-514350">
              <a:spcAft>
                <a:spcPts val="2400"/>
              </a:spcAft>
              <a:buFont typeface="+mj-lt"/>
              <a:buAutoNum type="alphaUcPeriod"/>
            </a:pPr>
            <a:r>
              <a:rPr lang="hi-IN" sz="3200" b="1" dirty="0"/>
              <a:t>वाल्व के साथ ऑक्सीजन सिलेंडर</a:t>
            </a:r>
            <a:endParaRPr lang="en-US" sz="3200" b="1" dirty="0"/>
          </a:p>
          <a:p>
            <a:pPr marL="514350" indent="-514350">
              <a:spcAft>
                <a:spcPts val="2400"/>
              </a:spcAft>
              <a:buFont typeface="+mj-lt"/>
              <a:buAutoNum type="alphaUcPeriod"/>
            </a:pPr>
            <a:r>
              <a:rPr lang="hi-IN" sz="3200" b="1" dirty="0"/>
              <a:t>कम दबाव नियामक</a:t>
            </a:r>
            <a:endParaRPr lang="en-IN" sz="3200" b="1" dirty="0"/>
          </a:p>
          <a:p>
            <a:pPr marL="514350" indent="-514350">
              <a:spcAft>
                <a:spcPts val="2400"/>
              </a:spcAft>
              <a:buFont typeface="+mj-lt"/>
              <a:buAutoNum type="alphaUcPeriod"/>
            </a:pPr>
            <a:r>
              <a:rPr lang="hi-IN" sz="3200" b="1" dirty="0"/>
              <a:t>ह्यूमिडिफायर के साथ फ्लोमीटर</a:t>
            </a:r>
            <a:endParaRPr lang="en-IN" sz="3200" b="1" dirty="0"/>
          </a:p>
          <a:p>
            <a:pPr marL="514350" indent="-514350">
              <a:spcAft>
                <a:spcPts val="2400"/>
              </a:spcAft>
              <a:buFont typeface="+mj-lt"/>
              <a:buAutoNum type="alphaUcPeriod"/>
            </a:pPr>
            <a:r>
              <a:rPr lang="hi-IN" sz="3200" b="1" dirty="0"/>
              <a:t>उपयुक्त ऑक्सीजन वितरण उपकरण</a:t>
            </a:r>
            <a:endParaRPr lang="en-GB" sz="3200" b="1" dirty="0"/>
          </a:p>
        </p:txBody>
      </p:sp>
      <p:sp>
        <p:nvSpPr>
          <p:cNvPr id="4" name="TextBox 3"/>
          <p:cNvSpPr txBox="1"/>
          <p:nvPr/>
        </p:nvSpPr>
        <p:spPr>
          <a:xfrm>
            <a:off x="9829800" y="6400800"/>
            <a:ext cx="838200" cy="369332"/>
          </a:xfrm>
          <a:prstGeom prst="rect">
            <a:avLst/>
          </a:prstGeom>
          <a:noFill/>
        </p:spPr>
        <p:txBody>
          <a:bodyPr wrap="square" rtlCol="0">
            <a:spAutoFit/>
          </a:bodyPr>
          <a:lstStyle/>
          <a:p>
            <a:r>
              <a:rPr lang="en-GB" b="1" dirty="0" err="1"/>
              <a:t>Cont</a:t>
            </a:r>
            <a:r>
              <a:rPr lang="en-GB" b="1" dirty="0"/>
              <a:t>…</a:t>
            </a:r>
          </a:p>
        </p:txBody>
      </p:sp>
    </p:spTree>
    <p:extLst>
      <p:ext uri="{BB962C8B-B14F-4D97-AF65-F5344CB8AC3E}">
        <p14:creationId xmlns:p14="http://schemas.microsoft.com/office/powerpoint/2010/main" val="31160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mn-lt"/>
                <a:cs typeface="Times New Roman" pitchFamily="18" charset="0"/>
              </a:rPr>
              <a:t>A. </a:t>
            </a:r>
            <a:r>
              <a:rPr lang="hi-IN" b="1" dirty="0">
                <a:solidFill>
                  <a:srgbClr val="FF0000"/>
                </a:solidFill>
                <a:latin typeface="+mn-lt"/>
                <a:cs typeface="Times New Roman" pitchFamily="18" charset="0"/>
              </a:rPr>
              <a:t>वाल्व के साथ ऑक्सीजन सिलेंडर</a:t>
            </a:r>
            <a:endParaRPr lang="en-GB" b="1" u="sng" dirty="0">
              <a:latin typeface="+mn-lt"/>
            </a:endParaRPr>
          </a:p>
        </p:txBody>
      </p:sp>
      <p:sp>
        <p:nvSpPr>
          <p:cNvPr id="3" name="Content Placeholder 2"/>
          <p:cNvSpPr>
            <a:spLocks noGrp="1"/>
          </p:cNvSpPr>
          <p:nvPr>
            <p:ph idx="1"/>
          </p:nvPr>
        </p:nvSpPr>
        <p:spPr/>
        <p:txBody>
          <a:bodyPr>
            <a:normAutofit fontScale="92500" lnSpcReduction="10000"/>
          </a:bodyPr>
          <a:lstStyle/>
          <a:p>
            <a:pPr algn="just">
              <a:spcAft>
                <a:spcPts val="1200"/>
              </a:spcAft>
            </a:pPr>
            <a:r>
              <a:rPr lang="hi-IN" sz="3200" b="1" dirty="0">
                <a:cs typeface="Times New Roman" pitchFamily="18" charset="0"/>
              </a:rPr>
              <a:t>क्षेत्र में ऑक्सीजन प्रदान करते समय, मानक स्रोत एक निर्बाध स्टील या हल्के मिश्र धातु सिलेंडर है जो दबाव वाले ऑक्सीजन से भरा होता है। एक हरा (स्टील) या ग्रे (एल्यूमीनियम) सिलेंडर ऑक्सीजन की पहचान करता है। भारत में ऑक्सीजन सिलेंडर सफेद गर्दन के साथ काले रंग के होते हैं।
उच्च दबाव सामग्री (2,000 पीएसआई) के कारण सिलेंडरों का दैनिक निरीक्षण किया जाना चाहिए और सालाना दबाव-परीक्षण किया जाना चाहिए।</a:t>
            </a:r>
            <a:endParaRPr lang="en-GB" sz="3200" b="1" dirty="0"/>
          </a:p>
        </p:txBody>
      </p:sp>
    </p:spTree>
    <p:extLst>
      <p:ext uri="{BB962C8B-B14F-4D97-AF65-F5344CB8AC3E}">
        <p14:creationId xmlns:p14="http://schemas.microsoft.com/office/powerpoint/2010/main" val="453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884" y="267953"/>
            <a:ext cx="8158716" cy="4351338"/>
          </a:xfrm>
        </p:spPr>
        <p:txBody>
          <a:bodyPr/>
          <a:lstStyle/>
          <a:p>
            <a:r>
              <a:rPr lang="hi-IN" sz="3200" b="1" u="sng" dirty="0"/>
              <a:t>वाल्व: सिलेंडर के शीर्ष पर स्थित नियंत्रण, बोतल को चालू और बंद करने के लिए उपयोग किया जाता है। ध्यान रखें कि एक निश्चित वाल्व प्रकार विभिन्न प्रकार के नियामकों के साथ काम नहीं कर सकता है।</a:t>
            </a:r>
            <a:endParaRPr lang="en-GB" b="1" dirty="0"/>
          </a:p>
        </p:txBody>
      </p:sp>
      <p:pic>
        <p:nvPicPr>
          <p:cNvPr id="4" name="Picture 2" descr="http://t3.gstatic.com/images?q=tbn:ANd9GcToNYGt5Q9DGdHs0MkysZ9J2R6lky_NBSTjqcCcFoFt9De1oF4ZpQ"/>
          <p:cNvPicPr>
            <a:picLocks noChangeAspect="1" noChangeArrowheads="1"/>
          </p:cNvPicPr>
          <p:nvPr/>
        </p:nvPicPr>
        <p:blipFill>
          <a:blip r:embed="rId2"/>
          <a:srcRect/>
          <a:stretch>
            <a:fillRect/>
          </a:stretch>
        </p:blipFill>
        <p:spPr bwMode="auto">
          <a:xfrm>
            <a:off x="533400" y="3028242"/>
            <a:ext cx="4267200" cy="3835080"/>
          </a:xfrm>
          <a:prstGeom prst="rect">
            <a:avLst/>
          </a:prstGeom>
          <a:noFill/>
        </p:spPr>
      </p:pic>
      <p:pic>
        <p:nvPicPr>
          <p:cNvPr id="5" name="Picture 4" descr="http://t2.gstatic.com/images?q=tbn:ANd9GcTddFNRQ24OqdB9-gToBFHmcxBTM8tjwAKZ4pYZz6oaGydm6T3O"/>
          <p:cNvPicPr>
            <a:picLocks noChangeAspect="1" noChangeArrowheads="1"/>
          </p:cNvPicPr>
          <p:nvPr/>
        </p:nvPicPr>
        <p:blipFill>
          <a:blip r:embed="rId3"/>
          <a:srcRect/>
          <a:stretch>
            <a:fillRect/>
          </a:stretch>
        </p:blipFill>
        <p:spPr bwMode="auto">
          <a:xfrm>
            <a:off x="5334001" y="3200400"/>
            <a:ext cx="3505200" cy="3505200"/>
          </a:xfrm>
          <a:prstGeom prst="rect">
            <a:avLst/>
          </a:prstGeom>
          <a:noFill/>
        </p:spPr>
      </p:pic>
      <p:sp>
        <p:nvSpPr>
          <p:cNvPr id="6" name="Rectangle 5"/>
          <p:cNvSpPr/>
          <p:nvPr/>
        </p:nvSpPr>
        <p:spPr>
          <a:xfrm>
            <a:off x="4800600" y="2819400"/>
            <a:ext cx="1524000" cy="584775"/>
          </a:xfrm>
          <a:prstGeom prst="rect">
            <a:avLst/>
          </a:prstGeom>
        </p:spPr>
        <p:txBody>
          <a:bodyPr wrap="square">
            <a:spAutoFit/>
          </a:bodyPr>
          <a:lstStyle/>
          <a:p>
            <a:r>
              <a:rPr lang="hi-IN" sz="3200" b="1" dirty="0">
                <a:solidFill>
                  <a:srgbClr val="0000CC"/>
                </a:solidFill>
              </a:rPr>
              <a:t>वाल्व</a:t>
            </a:r>
            <a:endParaRPr lang="en-US" sz="3200" b="1" dirty="0">
              <a:solidFill>
                <a:srgbClr val="0000CC"/>
              </a:solidFill>
            </a:endParaRPr>
          </a:p>
        </p:txBody>
      </p:sp>
      <p:cxnSp>
        <p:nvCxnSpPr>
          <p:cNvPr id="7" name="Straight Arrow Connector 6"/>
          <p:cNvCxnSpPr/>
          <p:nvPr/>
        </p:nvCxnSpPr>
        <p:spPr>
          <a:xfrm>
            <a:off x="5791200" y="2819400"/>
            <a:ext cx="1143000" cy="3810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flipV="1">
            <a:off x="3886200" y="2667000"/>
            <a:ext cx="1219200" cy="8382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4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repeatCount="indefinite"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1000"/>
                                        <p:tgtEl>
                                          <p:spTgt spid="7"/>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586" y="657218"/>
            <a:ext cx="7830879" cy="5903069"/>
          </a:xfrm>
        </p:spPr>
        <p:txBody>
          <a:bodyPr>
            <a:noAutofit/>
          </a:bodyPr>
          <a:lstStyle/>
          <a:p>
            <a:pPr marL="0" indent="0" algn="just">
              <a:spcAft>
                <a:spcPts val="2400"/>
              </a:spcAft>
              <a:buNone/>
            </a:pPr>
            <a:r>
              <a:rPr lang="hi-IN" sz="3200" b="1" u="sng" dirty="0"/>
              <a:t>सबसे आम सिलेंडर प्रकार</a:t>
            </a:r>
            <a:r>
              <a:rPr lang="en-US" sz="3200" b="1" u="sng" dirty="0"/>
              <a:t>:</a:t>
            </a:r>
          </a:p>
          <a:p>
            <a:pPr>
              <a:spcAft>
                <a:spcPts val="2400"/>
              </a:spcAft>
            </a:pPr>
            <a:r>
              <a:rPr lang="hi-IN" sz="3200" b="1" dirty="0"/>
              <a:t>सिलेंडर डी - 350 लीटर</a:t>
            </a:r>
            <a:endParaRPr lang="en-IN" sz="3200" b="1" dirty="0"/>
          </a:p>
          <a:p>
            <a:pPr>
              <a:spcAft>
                <a:spcPts val="2400"/>
              </a:spcAft>
            </a:pPr>
            <a:r>
              <a:rPr lang="hi-IN" sz="3200" b="1" dirty="0"/>
              <a:t>सिलेंडर ई - 625 लीटर
सिलेंडर एम - 3,000 लीटर</a:t>
            </a:r>
            <a:endParaRPr lang="en-IN" sz="3200" b="1" dirty="0">
              <a:ea typeface="Times New Roman"/>
              <a:cs typeface="Times New Roman" pitchFamily="18" charset="0"/>
            </a:endParaRPr>
          </a:p>
          <a:p>
            <a:pPr marL="0" indent="0">
              <a:buNone/>
            </a:pPr>
            <a:r>
              <a:rPr lang="hi-IN" sz="3200" b="1" u="sng" dirty="0">
                <a:ea typeface="Times New Roman"/>
                <a:cs typeface="Times New Roman" pitchFamily="18" charset="0"/>
              </a:rPr>
              <a:t>भारत में सबसे अधिक उपयोग किए जाने वाले सिलेंडर हैं –</a:t>
            </a:r>
            <a:endParaRPr lang="en-IN" sz="3200" b="1" u="sng" dirty="0">
              <a:ea typeface="Times New Roman"/>
              <a:cs typeface="Times New Roman" pitchFamily="18" charset="0"/>
            </a:endParaRPr>
          </a:p>
          <a:p>
            <a:pPr marL="0" indent="0">
              <a:buNone/>
            </a:pPr>
            <a:r>
              <a:rPr lang="hi-IN" sz="3200" b="1" dirty="0">
                <a:ea typeface="Times New Roman"/>
              </a:rPr>
              <a:t>100 लीटर, 320 लीटर, 600 लीटर, 720 लीटर</a:t>
            </a:r>
            <a:endParaRPr lang="en-GB" sz="3200" b="1" dirty="0"/>
          </a:p>
        </p:txBody>
      </p:sp>
    </p:spTree>
    <p:extLst>
      <p:ext uri="{BB962C8B-B14F-4D97-AF65-F5344CB8AC3E}">
        <p14:creationId xmlns:p14="http://schemas.microsoft.com/office/powerpoint/2010/main" val="5696767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176</TotalTime>
  <Words>927</Words>
  <Application>Microsoft Office PowerPoint</Application>
  <PresentationFormat>On-screen Show (4:3)</PresentationFormat>
  <Paragraphs>70</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ऑक्सीजन थेरेपी</vt:lpstr>
      <vt:lpstr>उद्देश्यों</vt:lpstr>
      <vt:lpstr>ऑक्सीजन के उपयोग के लिए संकेत</vt:lpstr>
      <vt:lpstr>PowerPoint Presentation</vt:lpstr>
      <vt:lpstr>ऑक्सीजन के उपयोग से जुड़े खतरे</vt:lpstr>
      <vt:lpstr>ऑक्सीजन वितरण प्रणाली</vt:lpstr>
      <vt:lpstr>A. वाल्व के साथ ऑक्सीजन सिलेंडर</vt:lpstr>
      <vt:lpstr>PowerPoint Presentation</vt:lpstr>
      <vt:lpstr>PowerPoint Presentation</vt:lpstr>
      <vt:lpstr>PowerPoint Presentation</vt:lpstr>
      <vt:lpstr>कम दबाव वाले नियामक और प्रवाह मीटर</vt:lpstr>
      <vt:lpstr>C. ह्यूमिडिफायर</vt:lpstr>
      <vt:lpstr>ऑक्सीजन देते समय सावधानियां</vt:lpstr>
      <vt:lpstr>वेंटिलेशन के लिए सहायक उपकरण</vt:lpstr>
      <vt:lpstr>वायुमार्ग डालने की प्रक्रिया</vt:lpstr>
      <vt:lpstr>PowerPoint Presentation</vt:lpstr>
      <vt:lpstr>PowerPoint Presentation</vt:lpstr>
      <vt:lpstr>PowerPoint Presentation</vt:lpstr>
      <vt:lpstr>ऑक्सीजन देने के लिए सहायक उपकरण</vt:lpstr>
      <vt:lpstr>PowerPoint Presentation</vt:lpstr>
      <vt:lpstr>PowerPoint Presentation</vt:lpstr>
      <vt:lpstr>PowerPoint Presentation</vt:lpstr>
      <vt:lpstr>सक्शन उपकरण</vt:lpstr>
      <vt:lpstr>सक्शन उपकरण</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THERAPY</dc:title>
  <dc:creator>dell</dc:creator>
  <cp:lastModifiedBy>NDRF MEDICAL</cp:lastModifiedBy>
  <cp:revision>26</cp:revision>
  <dcterms:created xsi:type="dcterms:W3CDTF">2019-01-04T05:06:48Z</dcterms:created>
  <dcterms:modified xsi:type="dcterms:W3CDTF">2025-12-20T08:15:21Z</dcterms:modified>
</cp:coreProperties>
</file>