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1"/>
  </p:notesMasterIdLst>
  <p:sldIdLst>
    <p:sldId id="278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68" r:id="rId16"/>
    <p:sldId id="275" r:id="rId17"/>
    <p:sldId id="269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TI MTI" initials="MM" lastIdx="1" clrIdx="0">
    <p:extLst>
      <p:ext uri="{19B8F6BF-5375-455C-9EA6-DF929625EA0E}">
        <p15:presenceInfo xmlns:p15="http://schemas.microsoft.com/office/powerpoint/2012/main" userId="cad27d19bc80ab5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746" y="96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1643-2C75-468C-963B-830C3A66CCB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41B0B-18EB-41FB-8F36-E3493F4D7B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2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41B0B-18EB-41FB-8F36-E3493F4D7B9D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346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92393-5665-AA10-38F8-719C06836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A4473-84FE-9C46-8C09-77295FE86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E5367-8223-F8AC-27BF-A1C0DC10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CED9C-E1D4-5044-178D-8A27B1FF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6BBD6-82F8-72FD-35E3-AE99B3531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290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60905-ACCD-1211-709D-4A5B27E3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6708EB-835F-E39C-6F7A-336ADBDBB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3EEE8-7B2E-47AD-D1FC-A219CF80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AFE25-DB54-3C75-ADE5-80F199B4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1770A-6E1D-21A3-4665-1641B21F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157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18EB6-F1EE-D3F4-0903-46A1A7CD8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67798-2FE7-97E3-71AD-977027D39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841BF-409B-FF59-E6B1-EAE0E19BB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AF8C6-4DED-0592-90E0-B98A2F4B7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41ED0-8E97-5B97-B435-13FD438B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741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90898-AB0D-14F8-6857-4661D7C9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AB451-3107-C025-149B-DC76D804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CCAA7-787E-5C8C-F9D6-5D221D0B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43366-E6FA-1AA6-0D6D-A7EE5E71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5FC58-86CE-A341-0783-89723C1B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152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1F305-64E0-7159-2FDA-AD4556B00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978EA-7772-A933-F8C7-F88A4AB9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9505C-371C-3503-2271-D6641263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6CDC5-6A2A-DED7-5F8E-01272689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A75C-21D3-9DB7-90F4-FCE98E9E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39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06CD3-C04A-5B2F-1CDE-4564FAF9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A2BEC-B989-803B-8D6B-EC4A679DF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D93A-31D6-8F53-D1EB-BF99C824F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3F8BD-2CC1-ED2B-60AF-B76D1DB3A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EF3B1-38B2-4500-5408-0D2EA66A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716F3-7B7F-8F17-C8BA-83B9106F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6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63AB-629D-9C99-0AFF-355B63BDA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AF6A9-B759-93A4-C078-DEC0A9F6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42205-9DD0-6FF5-5B66-17147E448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742E1-D56B-7C6E-677C-950D50F1D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60007-E21B-C27E-9CE4-D202E50510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8A0AD4-7E1E-52F9-B17C-6B49C8F5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B8592-EEF6-F64C-3E04-2D431C0E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9FB2BD-5F26-9D55-A9C2-8D7C4128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684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CC8B1-6A07-19E8-7961-11439D75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E7923-D4E0-0EDD-5142-9CE400CB9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33F072-8193-9F9F-9181-E3A74A65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A2EAA7-17AB-874B-BDFB-0008B718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862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09283-840D-0162-A01C-3FE1E904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85E85-7857-A911-18FB-1F9DB6BFA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53DD2-6E75-61E9-E568-49D46D1B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20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D0120-F895-A6C2-B7AB-ABB636FB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18649-60B7-890F-2759-64CFFD19D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53892-EFF1-68BA-9A82-F6C25AC8F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5FB96-965A-511A-0547-6EB3B68A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7D9A4-A96A-1B81-CA5E-1E1660CC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2D301-5D92-4E7F-36F3-93927B991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25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B0081-A5BD-8B51-D218-207B6BADF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E15B9F-4890-8C6D-61EF-C1A796540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0A1F7-FDA3-1CF1-72B9-27F77769C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FA49F-BE32-BEA0-14E7-AFB185F5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67E6F-BD44-04C2-0216-65046212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FA562-BB56-208D-77F4-DDF5C831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336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7C93B1-AAE9-449E-6A5D-EB9E9DE90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B4407-A341-D695-15AA-9451AE394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03123-1059-7385-7D1E-F77393CFC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A64C1-D551-4058-BA23-6E2A52A22DE7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F9247-D879-6FCD-A094-6ED979E00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12D48-8CB4-4872-46ED-EADAC5A45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67765-0982-452E-B890-BDE3A40222A8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ED524A-328E-B320-8A69-1DA95AD304A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87" y="0"/>
            <a:ext cx="1211126" cy="106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3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921E7-4BE7-BDB0-52F0-76ECB537AAAD}"/>
              </a:ext>
            </a:extLst>
          </p:cNvPr>
          <p:cNvSpPr>
            <a:spLocks noGrp="1"/>
          </p:cNvSpPr>
          <p:nvPr/>
        </p:nvSpPr>
        <p:spPr>
          <a:xfrm>
            <a:off x="2234045" y="748146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2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-13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87ABE-8B05-3ED4-C66B-FEAFE1A4C62D}"/>
              </a:ext>
            </a:extLst>
          </p:cNvPr>
          <p:cNvSpPr txBox="1"/>
          <p:nvPr/>
        </p:nvSpPr>
        <p:spPr>
          <a:xfrm>
            <a:off x="637309" y="1829047"/>
            <a:ext cx="8017163" cy="1741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en-US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INTRODUCTION &amp; GENERAL PRINCIPLES OF FIRST-AID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265719" y="5119254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OMKAR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440895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EEF5E6-6D16-137F-C4DE-F1388D10817E}"/>
              </a:ext>
            </a:extLst>
          </p:cNvPr>
          <p:cNvSpPr txBox="1"/>
          <p:nvPr/>
        </p:nvSpPr>
        <p:spPr>
          <a:xfrm>
            <a:off x="526570" y="1123751"/>
            <a:ext cx="8375869" cy="6719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SAFETY OF SELF, OTHER FIRST-AIDERS, PATIENT &amp; BYSTANDERS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GAIN ACCESS TO THE PATIENT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ASSESS PATIENT TO IDENTIFY LIFE-THREATENING FACTORS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ALERT OTHER EMERGENCY MEDICAL SERVICES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PROVIDE CARE BASED ON ASSESSMENT FINDINGS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ASSIST &amp; COORDINATE WITH OTHER FIRST-AIDERS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PARTICIPATE IN RECORD-KEEPING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ACT AS LIAISON WITH OTHER PUBLIC SAFETY WORKERS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PERFORM PATIENT-PREPARATION FOR MOVEMENT &amp;  TRANSPORTATION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72596" y="198420"/>
            <a:ext cx="4611262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DUTIES OF A FIRST-AIDER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54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3C52F5-1758-43A6-DDDA-BAA747FCE911}"/>
              </a:ext>
            </a:extLst>
          </p:cNvPr>
          <p:cNvSpPr txBox="1"/>
          <p:nvPr/>
        </p:nvSpPr>
        <p:spPr>
          <a:xfrm>
            <a:off x="608133" y="643744"/>
            <a:ext cx="8074325" cy="8188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FIRST AID KIT</a:t>
            </a:r>
          </a:p>
          <a:p>
            <a:pPr marL="243840">
              <a:lnSpc>
                <a:spcPct val="115000"/>
              </a:lnSpc>
              <a:spcBef>
                <a:spcPts val="270"/>
              </a:spcBef>
            </a:pP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KEEP A WELL-STOCKED AND REGULARLY INSPECTED FIRST AID KIT IN YOUR HOME, CAR, AND WORK PLACE</a:t>
            </a:r>
          </a:p>
          <a:p>
            <a:pPr marL="243840">
              <a:lnSpc>
                <a:spcPct val="115000"/>
              </a:lnSpc>
              <a:spcBef>
                <a:spcPts val="270"/>
              </a:spcBef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IN" sz="180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pic>
        <p:nvPicPr>
          <p:cNvPr id="4" name="image20.png">
            <a:extLst>
              <a:ext uri="{FF2B5EF4-FFF2-40B4-BE49-F238E27FC236}">
                <a16:creationId xmlns:a16="http://schemas.microsoft.com/office/drawing/2014/main" id="{D842DA64-0205-29FE-E815-6A7924DE362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100" y="1955978"/>
            <a:ext cx="7395883" cy="48674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73160" y="138050"/>
            <a:ext cx="4692054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43840">
              <a:lnSpc>
                <a:spcPct val="115000"/>
              </a:lnSpc>
              <a:spcBef>
                <a:spcPts val="2735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PREPARING TO RESPOND</a:t>
            </a:r>
            <a:endParaRPr lang="en-IN" sz="32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9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4C0413-F4F6-841B-4856-74C9BF960013}"/>
              </a:ext>
            </a:extLst>
          </p:cNvPr>
          <p:cNvSpPr txBox="1"/>
          <p:nvPr/>
        </p:nvSpPr>
        <p:spPr>
          <a:xfrm>
            <a:off x="426987" y="917404"/>
            <a:ext cx="8287849" cy="811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 marR="45720">
              <a:lnSpc>
                <a:spcPct val="120000"/>
              </a:lnSpc>
              <a:spcBef>
                <a:spcPts val="635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SOMETIMES PEOPLE DON’T WANT TO GET INVOLVED IN AN EMERGENCY. THE FOUR MOST COMMON REASONS ARE:</a:t>
            </a:r>
            <a:endParaRPr lang="en-IN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R="274320" lvl="1">
              <a:spcBef>
                <a:spcPts val="285"/>
              </a:spcBef>
              <a:buClr>
                <a:srgbClr val="231F20"/>
              </a:buClr>
              <a:buSzPts val="1000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1. THE BYSTANDER EFFECT: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“SOME ONE ELSE WILL LOOK AFTER THE  PERSON.”       </a:t>
            </a:r>
          </a:p>
          <a:p>
            <a:pPr marR="274320" lvl="1">
              <a:spcBef>
                <a:spcPts val="285"/>
              </a:spcBef>
              <a:buClr>
                <a:srgbClr val="231F20"/>
              </a:buClr>
              <a:buSzPts val="1000"/>
            </a:pP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	NEVER ASSUME THAT SOME ONE WILL TAKE ACTION.OFFER TO HELP IN ANY      </a:t>
            </a:r>
          </a:p>
          <a:p>
            <a:pPr marR="274320" lvl="1">
              <a:spcBef>
                <a:spcPts val="285"/>
              </a:spcBef>
              <a:buClr>
                <a:srgbClr val="231F20"/>
              </a:buClr>
              <a:buSzPts val="1000"/>
            </a:pPr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WAY YOU CAN.</a:t>
            </a:r>
            <a:endParaRPr lang="en-IN" sz="24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n-US" sz="2400" b="1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2. UNPLEASANT INJURIES OR ILLNESSES: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“THAT MAKES ME FEEL SICK!” CLOSE YOUR       </a:t>
            </a:r>
          </a:p>
          <a:p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EYE SORTURN AWAY FOR AMOMENT TO CALM YOURSELF, THEN DEAL WITH THE      </a:t>
            </a:r>
          </a:p>
          <a:p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SITUATION</a:t>
            </a:r>
          </a:p>
          <a:p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    3. FEAR OF CATCHING DISEASE: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“I DON’T WANT TO GET SICK!”TAKING SIMPLE         </a:t>
            </a:r>
          </a:p>
          <a:p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     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STEPS,SUCH AS WEARING GLOVES,WILL IMIT THE RISK OF CATCHING A  DISEASE.</a:t>
            </a:r>
            <a:endParaRPr lang="en-IN" sz="24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4. FEAR OF DOING SOME THING WRONG OR CAUSING MORE HARM: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“ WHAT IF I     </a:t>
            </a:r>
          </a:p>
          <a:p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MAKE THE PERSON WORSE?”THE MOST HARMFUL THING YOU CAN DO IS     </a:t>
            </a:r>
          </a:p>
          <a:p>
            <a:r>
              <a:rPr lang="en-US" sz="24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NOTHING AT ALL.</a:t>
            </a:r>
            <a:endParaRPr lang="en-IN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3131407" y="138055"/>
            <a:ext cx="3806555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4384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WILLINGESS TO ACT</a:t>
            </a:r>
            <a:endParaRPr lang="en-IN" sz="2800" b="1" u="sng" dirty="0">
              <a:solidFill>
                <a:srgbClr val="243F60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835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8F0AB0-5BEB-B8E6-18C5-A64E5D69D378}"/>
              </a:ext>
            </a:extLst>
          </p:cNvPr>
          <p:cNvSpPr txBox="1"/>
          <p:nvPr/>
        </p:nvSpPr>
        <p:spPr>
          <a:xfrm>
            <a:off x="501144" y="2"/>
            <a:ext cx="6858000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8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LEGAL ISSUES AROUND FIRST AID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FIRST AIDERS MUST:</a:t>
            </a:r>
          </a:p>
          <a:p>
            <a:pPr marL="1143000" lvl="2" indent="-22860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307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GET PERMISSION,IF POSSIBLE,BEFORE GIVING CARE.</a:t>
            </a:r>
            <a:endParaRPr lang="en-IN" sz="2800" dirty="0">
              <a:effectLst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143000" lvl="2" indent="-22860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307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GIVE ONLY THE CARE THEY WERE TRAINED TO PROVIDE.</a:t>
            </a:r>
            <a:endParaRPr lang="en-IN" sz="2800" dirty="0">
              <a:effectLst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CONTINUE GIVING CARE UNTIL ANOTHER 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TRAINED PERSON TAKES OVER, THEY ARE </a:t>
            </a:r>
            <a:endParaRPr lang="en-IN" sz="2800" dirty="0">
              <a:effectLst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TOO EXHAUSTED TO CONTINUE, THE SCENE 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BECOMES UNSAFE, OR THE PERSON’S CONDITION IMPROVES AND CARE IS NO LONGER REQUIRED</a:t>
            </a:r>
            <a:r>
              <a:rPr lang="en-US" sz="2800" dirty="0">
                <a:solidFill>
                  <a:srgbClr val="231F2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pic>
        <p:nvPicPr>
          <p:cNvPr id="19" name="image22.png">
            <a:extLst>
              <a:ext uri="{FF2B5EF4-FFF2-40B4-BE49-F238E27FC236}">
                <a16:creationId xmlns:a16="http://schemas.microsoft.com/office/drawing/2014/main" id="{C79A11A0-2491-7D04-BE17-1B2ECDE27C9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39034" y="2931458"/>
            <a:ext cx="3321423" cy="169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41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8F0AB0-5BEB-B8E6-18C5-A64E5D69D378}"/>
              </a:ext>
            </a:extLst>
          </p:cNvPr>
          <p:cNvSpPr txBox="1"/>
          <p:nvPr/>
        </p:nvSpPr>
        <p:spPr>
          <a:xfrm>
            <a:off x="0" y="1"/>
            <a:ext cx="9044796" cy="7418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8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LEGAL ISSUES AROUND FIRST AID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dirty="0">
                <a:solidFill>
                  <a:srgbClr val="231F2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        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GETTING PERMISSION TO HELP</a:t>
            </a:r>
            <a:endParaRPr lang="en-IN" sz="2800" b="1" dirty="0">
              <a:solidFill>
                <a:srgbClr val="243F60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YOU MUST GET PERMISSION (CONSENT)BEFORE  GIVING CARE.                                                                                                                                          </a:t>
            </a: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FOR AN UNRESPONSIVE PERSON, THE LAW ASSUMES YOU HAVE PERMISSION.</a:t>
            </a: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FOR A YOUNG CHILD WITHOUT A CARE GIVER, PROVIDE CARE.</a:t>
            </a: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IF A PERSON REFUSES CARE, CALL EMS/9-1-1.</a:t>
            </a:r>
            <a:endParaRPr lang="en-IN" sz="2800" dirty="0">
              <a:effectLst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800" b="1" dirty="0">
              <a:solidFill>
                <a:srgbClr val="4F81BD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pic>
        <p:nvPicPr>
          <p:cNvPr id="19" name="image22.png">
            <a:extLst>
              <a:ext uri="{FF2B5EF4-FFF2-40B4-BE49-F238E27FC236}">
                <a16:creationId xmlns:a16="http://schemas.microsoft.com/office/drawing/2014/main" id="{C79A11A0-2491-7D04-BE17-1B2ECDE27C9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2576" y="2931458"/>
            <a:ext cx="3321423" cy="169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839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9CAD429-76E5-697B-BC50-F53CBE013EAF}"/>
              </a:ext>
            </a:extLst>
          </p:cNvPr>
          <p:cNvSpPr txBox="1"/>
          <p:nvPr/>
        </p:nvSpPr>
        <p:spPr>
          <a:xfrm>
            <a:off x="600054" y="80682"/>
            <a:ext cx="8236195" cy="8878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YOUR ROLE AS AFIRST AIDER</a:t>
            </a:r>
          </a:p>
          <a:p>
            <a:pPr lvl="0">
              <a:lnSpc>
                <a:spcPct val="115000"/>
              </a:lnSpc>
              <a:spcBef>
                <a:spcPts val="635"/>
              </a:spcBef>
              <a:spcAft>
                <a:spcPts val="1000"/>
              </a:spcAft>
              <a:buClr>
                <a:srgbClr val="231F20"/>
              </a:buClr>
              <a:buSzPts val="1000"/>
              <a:tabLst>
                <a:tab pos="475615" algn="l"/>
              </a:tabLst>
            </a:pPr>
            <a:r>
              <a:rPr lang="en-US" sz="2800" spc="-5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1. RECOGNIZE THE EMERGENCY.</a:t>
            </a:r>
            <a:endParaRPr lang="en-IN" sz="2800" dirty="0">
              <a:effectLst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2. PROTECT YOUR SELF AND OTHERS.</a:t>
            </a:r>
            <a:endParaRPr lang="en-IN" sz="280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IN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3. </a:t>
            </a: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ACCESS HELP (ONE OF THE SIMPLE STAND MOST</a:t>
            </a: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US" sz="2800" dirty="0">
                <a:solidFill>
                  <a:srgbClr val="231F2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 IMPORTANT WAYS OF PROVIDING FIRST AID).</a:t>
            </a: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ACT </a:t>
            </a: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US" sz="2800" dirty="0">
                <a:solidFill>
                  <a:srgbClr val="231F2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ACCORDING TO YOUR SKILLS AND TRAINING                                                                                                     </a:t>
            </a:r>
          </a:p>
          <a:p>
            <a:pPr marL="246380" marR="284734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EMERGENCY MEDICAL SERVICES SYSTEM</a:t>
            </a:r>
            <a:endParaRPr lang="en-IN" sz="2800" b="1" dirty="0">
              <a:solidFill>
                <a:srgbClr val="243F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THE EMERGENCY MEDICAL SERVICES(EMS)SYSTEM 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IS A NETWORK OF COMMUNITY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800" dirty="0">
                <a:solidFill>
                  <a:srgbClr val="231F20"/>
                </a:solidFill>
                <a:effectLst/>
                <a:ea typeface="Trebuchet MS" panose="020B0603020202020204" pitchFamily="34" charset="0"/>
                <a:cs typeface="Trebuchet MS" panose="020B0603020202020204" pitchFamily="34" charset="0"/>
              </a:rPr>
              <a:t> RESOURCES AND</a:t>
            </a:r>
            <a:r>
              <a:rPr lang="en-US" sz="28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TRAINED PERSONNEL ORGANIZED TO  GIVE EMERGENCY CARE IN CASES OF INJURY.</a:t>
            </a:r>
            <a:r>
              <a:rPr lang="en-US" sz="2800" dirty="0">
                <a:solidFill>
                  <a:srgbClr val="231F2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0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          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pic>
        <p:nvPicPr>
          <p:cNvPr id="10" name="image24.png">
            <a:extLst>
              <a:ext uri="{FF2B5EF4-FFF2-40B4-BE49-F238E27FC236}">
                <a16:creationId xmlns:a16="http://schemas.microsoft.com/office/drawing/2014/main" id="{655C6657-9316-D733-59BE-FA130F5D8D3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80254" y="1810326"/>
            <a:ext cx="2326341" cy="306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796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9CAD429-76E5-697B-BC50-F53CBE013EAF}"/>
              </a:ext>
            </a:extLst>
          </p:cNvPr>
          <p:cNvSpPr txBox="1"/>
          <p:nvPr/>
        </p:nvSpPr>
        <p:spPr>
          <a:xfrm>
            <a:off x="394639" y="912590"/>
            <a:ext cx="8125108" cy="8423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AFTER AN EMERGENCY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BEING INVOLVED IN AN EMERGENCY AND 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PROVIDING FIRST AID CAN BE STRESSFUL. 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AFTER THE EMERGENCY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IS RESOLVED, YOU MAY HAVE IN GETTING 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FEELINGS SUCH AS UNEASINESS, DOUBT</a:t>
            </a:r>
            <a:endParaRPr lang="en-IN" sz="2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ANXIETY, AND FEAR. IT IS OFTEN HELPFUL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TO TALK TO SOME BODY ABOUT THE SITUATION.</a:t>
            </a:r>
            <a:r>
              <a:rPr lang="en-US" sz="20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                                                             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pic>
        <p:nvPicPr>
          <p:cNvPr id="10" name="image24.png">
            <a:extLst>
              <a:ext uri="{FF2B5EF4-FFF2-40B4-BE49-F238E27FC236}">
                <a16:creationId xmlns:a16="http://schemas.microsoft.com/office/drawing/2014/main" id="{655C6657-9316-D733-59BE-FA130F5D8D3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13118" y="1810326"/>
            <a:ext cx="2326341" cy="306647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89617" y="190256"/>
            <a:ext cx="3997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ROLE AS AFIRST AIDER</a:t>
            </a:r>
          </a:p>
        </p:txBody>
      </p:sp>
    </p:spTree>
    <p:extLst>
      <p:ext uri="{BB962C8B-B14F-4D97-AF65-F5344CB8AC3E}">
        <p14:creationId xmlns:p14="http://schemas.microsoft.com/office/powerpoint/2010/main" val="4091168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7AA5A0-8D96-6654-C838-D1CE9448AEC6}"/>
              </a:ext>
            </a:extLst>
          </p:cNvPr>
          <p:cNvSpPr txBox="1"/>
          <p:nvPr/>
        </p:nvSpPr>
        <p:spPr>
          <a:xfrm>
            <a:off x="877045" y="729468"/>
            <a:ext cx="6802582" cy="7390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Consider seeking professional help (such as from your family doctor or mental health professional) if you experience any of the following for more than two weeks after the emergency.</a:t>
            </a:r>
          </a:p>
          <a:p>
            <a:pPr marL="742950" lvl="1" indent="-285750">
              <a:lnSpc>
                <a:spcPts val="1145"/>
              </a:lnSpc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endParaRPr lang="en-US" sz="2800" dirty="0">
              <a:solidFill>
                <a:srgbClr val="231F20"/>
              </a:solidFill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ts val="1145"/>
              </a:lnSpc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Crying fits or uncontrol able anger</a:t>
            </a:r>
            <a:endParaRPr lang="en-IN" sz="28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Trouble eating or sleeping</a:t>
            </a:r>
            <a:endParaRPr lang="en-IN" sz="28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35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Loss of engagement with former interests</a:t>
            </a:r>
            <a:endParaRPr lang="en-IN" sz="28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Feelings of guilt ,help lessness, or hopelessness</a:t>
            </a:r>
            <a:endParaRPr lang="en-IN" sz="28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Avoiding family and friends</a:t>
            </a:r>
            <a:endParaRPr lang="en-IN" sz="28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28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Ignoring  daily tasks, such as going to work</a:t>
            </a:r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083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68324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425" y="2686050"/>
            <a:ext cx="4629150" cy="1371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482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7E37ED-5DE6-F16C-47F3-3772BCD4440C}"/>
              </a:ext>
            </a:extLst>
          </p:cNvPr>
          <p:cNvSpPr txBox="1"/>
          <p:nvPr/>
        </p:nvSpPr>
        <p:spPr>
          <a:xfrm>
            <a:off x="53788" y="71720"/>
            <a:ext cx="9090212" cy="14787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en-US" sz="40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OBJECTIVES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UPON COMPLETION OF THIS LESSON YOU WILL BE ABLE TO: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1. DEFINE “FIRST-AID” &amp; “FIRST-AIDER”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2. AIM, SCOPE &amp; RULES OF FIRST-AID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3. QUALITIES &amp; DUTIES OF THE FIRST-AIDER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en-US" b="1" u="sng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US" sz="4800" b="1" u="sng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1000"/>
              </a:spcAft>
            </a:pPr>
            <a:endParaRPr lang="en-IN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3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F89CFE-9CD4-8136-7F3B-C3CC8F989DA2}"/>
              </a:ext>
            </a:extLst>
          </p:cNvPr>
          <p:cNvSpPr txBox="1"/>
          <p:nvPr/>
        </p:nvSpPr>
        <p:spPr>
          <a:xfrm>
            <a:off x="47065" y="71720"/>
            <a:ext cx="9096935" cy="12276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				</a:t>
            </a:r>
            <a:r>
              <a:rPr lang="en-US" sz="40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FIRST-AID</a:t>
            </a:r>
            <a:endParaRPr lang="en-US" sz="40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DEFINITIONS-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	FIRST-AID IS THE IMMEDIATE TREATMENT GIVEN TO A 		VICTIM OF AN ACCIDENT OR SUDDEN ILLNESS, BEFORE MEDICAL 	HELP IS OBTAINED.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THE FIRST-AIDER IS THE FIRST PERSON AT THE SCENE OF AN 	INCIDENT WITH EMERGENCY CARE SKILLS, TYPICALLY TRAINED 	TO THE MOST BASIC EMERGENCY MEDICAL SERVICES LEVEL.</a:t>
            </a:r>
            <a:endParaRPr lang="en-IN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u="sng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40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4000" b="1" u="sng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40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4000" b="1" u="sng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40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70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5D4176-04FF-F20F-F802-D4CC4E1F10A1}"/>
              </a:ext>
            </a:extLst>
          </p:cNvPr>
          <p:cNvSpPr txBox="1"/>
          <p:nvPr/>
        </p:nvSpPr>
        <p:spPr>
          <a:xfrm>
            <a:off x="0" y="1"/>
            <a:ext cx="9144000" cy="16624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			</a:t>
            </a:r>
            <a:r>
              <a:rPr lang="en-US" sz="3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AIM OF FIRST-AID</a:t>
            </a:r>
            <a:r>
              <a:rPr lang="en-US" sz="3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1. </a:t>
            </a:r>
            <a:r>
              <a:rPr lang="en-US" sz="2800" u="sng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PRESERVE LIFE</a:t>
            </a:r>
            <a:endParaRPr lang="en-IN" sz="2800" u="sng" dirty="0">
              <a:solidFill>
                <a:schemeClr val="accent1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    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FIRST-AIDER SHOULD DO HIS UTMOST TO COUNTER THE CONDITIONS </a:t>
            </a: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        </a:t>
            </a:r>
          </a:p>
          <a:p>
            <a:pPr>
              <a:lnSpc>
                <a:spcPct val="115000"/>
              </a:lnSpc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        WHICH ARE A THREAT TO THE PATIENT’S LIFE; </a:t>
            </a:r>
            <a:endParaRPr lang="en-IN" sz="28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      </a:t>
            </a:r>
            <a:r>
              <a:rPr lang="en-US" sz="2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eg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 STOP EXCESSIVE BLEEDING, REMOVE OBSTRUCTION TO AIRWAY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>
              <a:spcAft>
                <a:spcPts val="1000"/>
              </a:spcAft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2. TO PROMOTE RECOVERY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>
              <a:tabLst>
                <a:tab pos="11430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PRO-ACTIVE ACTIONS TO HELP IN IMPROVING THE PATIENT’S CONDITION;</a:t>
            </a:r>
            <a:endParaRPr lang="en-IN" sz="28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>
              <a:tabLst>
                <a:tab pos="1143000" algn="l"/>
              </a:tabLst>
            </a:pPr>
            <a:r>
              <a:rPr lang="en-IN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eg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 CLEANING &amp; DRESSING OF WOUNDS TO PREVENT INFECTION &amp;      </a:t>
            </a:r>
          </a:p>
          <a:p>
            <a:pPr lvl="1">
              <a:tabLst>
                <a:tab pos="11430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PROMOTE HEALING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0">
              <a:lnSpc>
                <a:spcPct val="115000"/>
              </a:lnSpc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3. TO PREVENT WORSENING OF THE PATIENT’S CONDITION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>
              <a:lnSpc>
                <a:spcPct val="115000"/>
              </a:lnSpc>
              <a:tabLst>
                <a:tab pos="11430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  TO ASSESS FACTORS WHICH COULD COMPLICATE THE PATIENT’S  CONDITION        </a:t>
            </a:r>
          </a:p>
          <a:p>
            <a:pPr lvl="1">
              <a:lnSpc>
                <a:spcPct val="115000"/>
              </a:lnSpc>
              <a:tabLst>
                <a:tab pos="1143000" algn="l"/>
              </a:tabLst>
            </a:pP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AND COUNTER-ACT THEM.</a:t>
            </a:r>
            <a:endParaRPr lang="en-IN" sz="28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>
              <a:lnSpc>
                <a:spcPct val="115000"/>
              </a:lnSpc>
              <a:tabLst>
                <a:tab pos="1143000" algn="l"/>
              </a:tabLst>
            </a:pPr>
            <a:r>
              <a:rPr lang="en-IN" sz="2800" dirty="0"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ea typeface="Times New Roman" panose="02020603050405020304" pitchFamily="18" charset="0"/>
                <a:cs typeface="Mangal" panose="02040503050203030202" pitchFamily="18" charset="0"/>
              </a:rPr>
              <a:t>e.g.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IMMOBILISE FRACTURE SO AS TO PREVENT SHOCK DURING TPT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b="1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46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4EDE6A-2A2A-5ABE-205F-221869723FD4}"/>
              </a:ext>
            </a:extLst>
          </p:cNvPr>
          <p:cNvSpPr txBox="1"/>
          <p:nvPr/>
        </p:nvSpPr>
        <p:spPr>
          <a:xfrm>
            <a:off x="610419" y="556129"/>
            <a:ext cx="8039693" cy="7846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ASSESSMENT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PATIENT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600200" lvl="3" indent="-228600"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HISTORY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600200" lvl="3" indent="-228600"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600200" lvl="3" indent="-228600"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SIGNS (INSPECTION/PALPATION/PERCUSSION/AUSCULTATION)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INCIDENT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TREATMENT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REMOVAL OF CAUSE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ASSURE, SHELTER AND MAKE PATIENT COMFORTABLE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PRIORITY TREATMENT 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600200" lvl="3" indent="-228600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AIRWAY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600200" lvl="3" indent="-228600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CIRCULATION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OTHER TREATMENT</a:t>
            </a:r>
            <a:endParaRPr lang="en-IN" sz="12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6718" y="43154"/>
            <a:ext cx="3714607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SCOPE OF FIRST-AID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3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4EDE6A-2A2A-5ABE-205F-221869723FD4}"/>
              </a:ext>
            </a:extLst>
          </p:cNvPr>
          <p:cNvSpPr txBox="1"/>
          <p:nvPr/>
        </p:nvSpPr>
        <p:spPr>
          <a:xfrm>
            <a:off x="707461" y="1487737"/>
            <a:ext cx="6797489" cy="3773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DISPOSAL</a:t>
            </a:r>
            <a:endParaRPr lang="en-IN" sz="2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INFORM HOSPITAL, POLICE, RELATIVES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TRANSPORTATION BY QUICKEST &amp; SAFEST MEANS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“HAND-OFF” REPORT (VERBAL/ WRITTEN)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6718" y="500332"/>
            <a:ext cx="3714607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SCOPE OF FIRST-AID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08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044272-A37D-E0FB-8A06-B3C654FA8F0F}"/>
              </a:ext>
            </a:extLst>
          </p:cNvPr>
          <p:cNvSpPr txBox="1"/>
          <p:nvPr/>
        </p:nvSpPr>
        <p:spPr>
          <a:xfrm>
            <a:off x="1132163" y="836724"/>
            <a:ext cx="6858000" cy="6073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HASTE SLOWLY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REACH THE SPOT QUICKLY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BE CALM &amp; METHODICAL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LOOK FOR BREATHING, BLEEDING &amp; SHOCK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TREAT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RESPIRATION, IF NOT BREATHING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CONTROL BLEEDING</a:t>
            </a:r>
            <a:endParaRPr lang="en-IN" sz="28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SHOCK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AVOID UNNECESSARY HANDLING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1403" y="215641"/>
            <a:ext cx="3671903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RULES OF FIRST-AID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3104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B2C819-4E29-BC58-BA43-BAF72A23984F}"/>
              </a:ext>
            </a:extLst>
          </p:cNvPr>
          <p:cNvSpPr txBox="1"/>
          <p:nvPr/>
        </p:nvSpPr>
        <p:spPr>
          <a:xfrm>
            <a:off x="579850" y="1557761"/>
            <a:ext cx="7940892" cy="53214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AVAILABLE, USE FIRST-AID EQUIPMENT; IF NOT, IMPROVISE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CASUALTY TO A SAFER PLACE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CLEAR CROWD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REASSURE CASUALTY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ARRANGE FOR DISPATCH TO NEAREST MEDICAL FACILITY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INTIMATE POLICE (IF REQUIRED) AND RELATIVES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DO NOT ATTEMPT BEYOND OWN COMPETENCE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868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FB0C1C-C28D-AC87-82F8-0B386F0B590F}"/>
              </a:ext>
            </a:extLst>
          </p:cNvPr>
          <p:cNvSpPr txBox="1"/>
          <p:nvPr/>
        </p:nvSpPr>
        <p:spPr>
          <a:xfrm>
            <a:off x="569316" y="1130006"/>
            <a:ext cx="8009653" cy="4867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RESPONSIBLE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SOCIABLE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HONEST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PRIDE (PERSONAL HYGIENE; TURN-OUT; APPEARANCE)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EMOTIONAL STABILITY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PROFESSIONAL BEARING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GOOD PHYSICAL HEALTH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DEMONSTRATED ABILITY</a:t>
            </a:r>
            <a:endParaRPr lang="en-IN" sz="20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5576" y="146669"/>
            <a:ext cx="5154873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QUALITIES OF A FIRST-AIDER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15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983</Words>
  <Application>Microsoft Office PowerPoint</Application>
  <PresentationFormat>On-screen Show (4:3)</PresentationFormat>
  <Paragraphs>191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Arial Black</vt:lpstr>
      <vt:lpstr>Bookman Old Style</vt:lpstr>
      <vt:lpstr>Calibri</vt:lpstr>
      <vt:lpstr>Calibri Light</vt:lpstr>
      <vt:lpstr>Cambria</vt:lpstr>
      <vt:lpstr>Courier New</vt:lpstr>
      <vt:lpstr>Monotype Sorts</vt:lpstr>
      <vt:lpstr>Times New Roman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MTI MTI</dc:creator>
  <cp:lastModifiedBy>MTI MTI</cp:lastModifiedBy>
  <cp:revision>20</cp:revision>
  <dcterms:created xsi:type="dcterms:W3CDTF">2022-07-19T10:30:58Z</dcterms:created>
  <dcterms:modified xsi:type="dcterms:W3CDTF">2025-12-18T12:33:25Z</dcterms:modified>
</cp:coreProperties>
</file>