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6" r:id="rId5"/>
    <p:sldId id="277" r:id="rId6"/>
    <p:sldId id="259" r:id="rId7"/>
    <p:sldId id="260" r:id="rId8"/>
    <p:sldId id="261" r:id="rId9"/>
    <p:sldId id="262" r:id="rId10"/>
    <p:sldId id="278" r:id="rId11"/>
    <p:sldId id="280" r:id="rId12"/>
    <p:sldId id="263" r:id="rId13"/>
    <p:sldId id="264" r:id="rId14"/>
    <p:sldId id="279" r:id="rId15"/>
    <p:sldId id="265" r:id="rId16"/>
    <p:sldId id="281" r:id="rId17"/>
    <p:sldId id="266" r:id="rId18"/>
    <p:sldId id="267" r:id="rId19"/>
    <p:sldId id="282" r:id="rId20"/>
    <p:sldId id="283" r:id="rId21"/>
    <p:sldId id="268" r:id="rId22"/>
    <p:sldId id="269" r:id="rId23"/>
    <p:sldId id="270" r:id="rId24"/>
    <p:sldId id="271" r:id="rId25"/>
    <p:sldId id="272" r:id="rId26"/>
    <p:sldId id="274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F3150-FF37-4203-BBD5-3DD8AEC3E879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08646-9492-47D9-BCCA-01443C66876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3141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Set clear goals for understanding ECG in MI interpretation.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diagnostic value of reciprocal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77E91B-1D19-B817-C651-6B93ADD8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0527A75-6D91-BE37-9EAA-F9C9BEBD5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D088C6A-5F8E-528C-C203-08DF43A57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86FDAD-EC6B-DE3C-2648-59FC8434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3144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4ACA44-4CB8-D2CC-23A5-CBFD7459F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9579E8B-15EC-B028-21F6-8255F47B6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A9DFFFF-340D-0DA9-B3CC-85687A3C0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labeled ECG samples for visual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66CC3C-63A7-B2AA-9243-245DC49EC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95799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post-MI risks and ECG warning 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correlation with ECG and biomarkers.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Outline initial emergency care for MI.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serial ECG utility.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Summarize and prepare for next module on ischemic heart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Define MI and its diagnostic importance.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ischemic cascade.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Differentiate based on ECG and cardiac enzyme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ECG as the first-line diagnostic tool.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progression of ECG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STEMI features and urgency.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Differentiate NSTEMI from STEMI on ECG.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regional MI diagnosis by lead involvement.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435A78-A598-6C18-7991-195D6A38202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97665" y="0"/>
            <a:ext cx="1446335" cy="12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Myocardial Infarction (MI)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BC5B2722-BE69-E25A-A76B-DB41E863087B}"/>
              </a:ext>
            </a:extLst>
          </p:cNvPr>
          <p:cNvSpPr>
            <a:spLocks noGrp="1"/>
          </p:cNvSpPr>
          <p:nvPr/>
        </p:nvSpPr>
        <p:spPr>
          <a:xfrm>
            <a:off x="2400300" y="1073439"/>
            <a:ext cx="434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LESSON -12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3C05307E-C94C-F4D1-E549-6BEC44D3C122}"/>
              </a:ext>
            </a:extLst>
          </p:cNvPr>
          <p:cNvSpPr txBox="1"/>
          <p:nvPr/>
        </p:nvSpPr>
        <p:spPr>
          <a:xfrm>
            <a:off x="6264402" y="5061048"/>
            <a:ext cx="2478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b="1" dirty="0">
                <a:solidFill>
                  <a:srgbClr val="00B0F0"/>
                </a:solidFill>
              </a:rPr>
              <a:t>By </a:t>
            </a:r>
          </a:p>
          <a:p>
            <a:r>
              <a:rPr lang="en-IN" sz="2400" b="1" dirty="0" smtClean="0">
                <a:solidFill>
                  <a:srgbClr val="00B0F0"/>
                </a:solidFill>
              </a:rPr>
              <a:t>PARMOD KUMAR</a:t>
            </a:r>
            <a:endParaRPr lang="en-IN" sz="2400" b="1" dirty="0">
              <a:solidFill>
                <a:srgbClr val="00B0F0"/>
              </a:solidFill>
            </a:endParaRPr>
          </a:p>
          <a:p>
            <a:r>
              <a:rPr lang="en-IN" sz="2400" b="1">
                <a:solidFill>
                  <a:srgbClr val="00B0F0"/>
                </a:solidFill>
              </a:rPr>
              <a:t>               </a:t>
            </a:r>
            <a:r>
              <a:rPr lang="en-IN" sz="2400" b="1" smtClean="0">
                <a:solidFill>
                  <a:srgbClr val="00B0F0"/>
                </a:solidFill>
              </a:rPr>
              <a:t>HC/MED</a:t>
            </a:r>
            <a:endParaRPr lang="en-IN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3C2557-F6AA-6D03-288D-D382BB50B5F3}"/>
              </a:ext>
            </a:extLst>
          </p:cNvPr>
          <p:cNvSpPr txBox="1"/>
          <p:nvPr/>
        </p:nvSpPr>
        <p:spPr>
          <a:xfrm>
            <a:off x="1423555" y="2355285"/>
            <a:ext cx="66501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</a:rPr>
              <a:t>The ECG findings of an acute anterior myocardial infarction wall include: </a:t>
            </a:r>
            <a:r>
              <a:rPr lang="en-US" sz="2400" b="1" dirty="0">
                <a:solidFill>
                  <a:srgbClr val="202124"/>
                </a:solidFill>
              </a:rPr>
              <a:t>ST segment elevation in the anterior leads (V3 and V4) at the J point and sometimes in the septal or lateral leads</a:t>
            </a:r>
            <a:r>
              <a:rPr lang="en-US" sz="2400" dirty="0">
                <a:solidFill>
                  <a:srgbClr val="202124"/>
                </a:solidFill>
              </a:rPr>
              <a:t>, depending on the extent of the MI. This ST segment elevation is concave downward and frequently overwhelms the T wave.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AB49DC-EE55-A270-D8BD-35FC0BC223E9}"/>
              </a:ext>
            </a:extLst>
          </p:cNvPr>
          <p:cNvSpPr txBox="1"/>
          <p:nvPr/>
        </p:nvSpPr>
        <p:spPr>
          <a:xfrm>
            <a:off x="920749" y="1358331"/>
            <a:ext cx="59372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7030A0"/>
                </a:solidFill>
              </a:rPr>
              <a:t>CHANGES IN ECG IN MI</a:t>
            </a:r>
            <a:endParaRPr lang="en-IN" sz="3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6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89196B-B0CB-31FC-218B-82A476E1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STEMI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ST elevation ≥1 mm in ≥2 contiguous leads</a:t>
            </a:r>
          </a:p>
          <a:p>
            <a:pPr marL="0" indent="0">
              <a:buNone/>
            </a:pPr>
            <a:r>
              <a:rPr dirty="0"/>
              <a:t>• Represents full-thickness myocardial injury</a:t>
            </a:r>
          </a:p>
          <a:p>
            <a:pPr marL="0" indent="0">
              <a:buNone/>
            </a:pPr>
            <a:r>
              <a:rPr dirty="0"/>
              <a:t>• Requires immediate reperfusion (PCI or thrombolysis)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NSTEMI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No ST elevation</a:t>
            </a:r>
          </a:p>
          <a:p>
            <a:pPr marL="0" indent="0">
              <a:buNone/>
            </a:pPr>
            <a:r>
              <a:rPr dirty="0"/>
              <a:t>• ST depression or T wave inversion</a:t>
            </a:r>
          </a:p>
          <a:p>
            <a:pPr marL="0" indent="0">
              <a:buNone/>
            </a:pPr>
            <a:r>
              <a:rPr dirty="0"/>
              <a:t>• Partial-thickness myocardial damage</a:t>
            </a:r>
          </a:p>
          <a:p>
            <a:pPr marL="0" indent="0">
              <a:buNone/>
            </a:pPr>
            <a:r>
              <a:rPr dirty="0"/>
              <a:t>• Elevated troponins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pproach to myocardial infarction">
            <a:extLst>
              <a:ext uri="{FF2B5EF4-FFF2-40B4-BE49-F238E27FC236}">
                <a16:creationId xmlns:a16="http://schemas.microsoft.com/office/drawing/2014/main" xmlns="" id="{E3B8FB7B-8EFD-2F8A-6E7B-A084E05F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153991"/>
            <a:ext cx="7603149" cy="44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7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Localization of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ECG lead involvement:</a:t>
            </a:r>
          </a:p>
          <a:p>
            <a:pPr marL="0" indent="0">
              <a:buNone/>
            </a:pPr>
            <a:r>
              <a:rPr dirty="0"/>
              <a:t>• Inferior (II, III, </a:t>
            </a:r>
            <a:r>
              <a:rPr dirty="0" err="1"/>
              <a:t>aVF</a:t>
            </a:r>
            <a:r>
              <a:rPr dirty="0"/>
              <a:t>)</a:t>
            </a:r>
          </a:p>
          <a:p>
            <a:pPr marL="0" indent="0">
              <a:buNone/>
            </a:pPr>
            <a:r>
              <a:rPr dirty="0"/>
              <a:t>• Anterior (V1–V4)</a:t>
            </a:r>
          </a:p>
          <a:p>
            <a:pPr marL="0" indent="0">
              <a:buNone/>
            </a:pPr>
            <a:r>
              <a:rPr dirty="0"/>
              <a:t>• Lateral (I, </a:t>
            </a:r>
            <a:r>
              <a:rPr dirty="0" err="1"/>
              <a:t>aVL</a:t>
            </a:r>
            <a:r>
              <a:rPr dirty="0"/>
              <a:t>, V5–V6)</a:t>
            </a:r>
          </a:p>
          <a:p>
            <a:pPr marL="0" indent="0">
              <a:buNone/>
            </a:pPr>
            <a:r>
              <a:rPr dirty="0"/>
              <a:t>• Posterior (reciprocal V1–V2 changes)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2789162-3F54-50F3-B322-F61799D44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82" y="196273"/>
            <a:ext cx="7656945" cy="61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7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Reciprocal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Opposite ECG changes seen in leads opposite the infarct area (e.g., ST depression in reciprocal leads).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ECG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Inferior MI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ACC6B-6DC3-326B-F77E-0C1B4538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2484581"/>
            <a:ext cx="8580582" cy="36415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42E856-285C-5EFD-E272-7127B68C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0E981-DAD0-CB3F-23AD-B72739D3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BBF9FD-1947-00BB-F503-4F8E6B20C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Anterior MI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A742F-099E-C160-C5DA-063EA740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059707"/>
            <a:ext cx="8783781" cy="4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By the end of this module, you will be able to:</a:t>
            </a:r>
          </a:p>
          <a:p>
            <a:pPr marL="0" indent="0">
              <a:buNone/>
            </a:pPr>
            <a:r>
              <a:rPr dirty="0"/>
              <a:t>• Understand the pathophysiology of myocardial infarction</a:t>
            </a:r>
          </a:p>
          <a:p>
            <a:pPr marL="0" indent="0">
              <a:buNone/>
            </a:pPr>
            <a:r>
              <a:rPr dirty="0"/>
              <a:t>• Recognize ECG changes in MI</a:t>
            </a:r>
          </a:p>
          <a:p>
            <a:pPr marL="0" indent="0">
              <a:buNone/>
            </a:pPr>
            <a:r>
              <a:rPr dirty="0"/>
              <a:t>• Differentiate between STEMI and NSTEMI</a:t>
            </a:r>
          </a:p>
          <a:p>
            <a:pPr marL="0" indent="0">
              <a:buNone/>
            </a:pPr>
            <a:r>
              <a:rPr dirty="0"/>
              <a:t>• Correlate ECG leads with infarct location</a:t>
            </a:r>
          </a:p>
          <a:p>
            <a:pPr marL="0" indent="0">
              <a:buNone/>
            </a:pPr>
            <a:r>
              <a:rPr dirty="0"/>
              <a:t>• Identify emergency management steps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EF0295-1B5B-9BE7-03A0-27C4EB4C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A7E72-2000-B848-B6CC-943DFDA4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5A5C6C-58F0-A12E-477D-78B212AA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Lateral 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9E6534-C340-9685-E351-0E465BC42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1984063"/>
            <a:ext cx="8977745" cy="47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Complications of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Arrhythmias (VT, VF)</a:t>
            </a:r>
          </a:p>
          <a:p>
            <a:pPr marL="0" indent="0">
              <a:buNone/>
            </a:pPr>
            <a:r>
              <a:rPr dirty="0"/>
              <a:t>• Heart failure</a:t>
            </a:r>
          </a:p>
          <a:p>
            <a:pPr marL="0" indent="0">
              <a:buNone/>
            </a:pPr>
            <a:r>
              <a:rPr dirty="0"/>
              <a:t>• Cardiogenic shock</a:t>
            </a:r>
          </a:p>
          <a:p>
            <a:pPr marL="0" indent="0">
              <a:buNone/>
            </a:pPr>
            <a:r>
              <a:rPr dirty="0"/>
              <a:t>• Myocardial rupture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Clinical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Chest pain radiating to arm/jaw</a:t>
            </a:r>
          </a:p>
          <a:p>
            <a:pPr marL="0" indent="0">
              <a:buNone/>
            </a:pPr>
            <a:r>
              <a:rPr dirty="0"/>
              <a:t>• Diaphoresis, dyspnea, nausea</a:t>
            </a:r>
          </a:p>
          <a:p>
            <a:pPr marL="0" indent="0">
              <a:buNone/>
            </a:pPr>
            <a:r>
              <a:rPr dirty="0"/>
              <a:t>• May be silent in diabetics or elderly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Emergency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ABCs, oxygen, ECG monitoring</a:t>
            </a:r>
          </a:p>
          <a:p>
            <a:pPr marL="0" indent="0">
              <a:buNone/>
            </a:pPr>
            <a:r>
              <a:rPr dirty="0"/>
              <a:t>• Aspirin, nitrates, morphine</a:t>
            </a:r>
          </a:p>
          <a:p>
            <a:pPr marL="0" indent="0">
              <a:buNone/>
            </a:pPr>
            <a:r>
              <a:rPr dirty="0"/>
              <a:t>• Reperfusion therapy (PCI preferred)</a:t>
            </a:r>
          </a:p>
          <a:p>
            <a:pPr marL="0" indent="0">
              <a:buNone/>
            </a:pPr>
            <a:r>
              <a:rPr dirty="0"/>
              <a:t>• Continuous ECG monitoring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Post-MI ECG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Observe for ST normalization</a:t>
            </a:r>
          </a:p>
          <a:p>
            <a:pPr marL="0" indent="0">
              <a:buNone/>
            </a:pPr>
            <a:r>
              <a:rPr dirty="0"/>
              <a:t>• Q wave permanence</a:t>
            </a:r>
          </a:p>
          <a:p>
            <a:pPr marL="0" indent="0">
              <a:buNone/>
            </a:pPr>
            <a:r>
              <a:rPr dirty="0"/>
              <a:t>• Monitor for arrhythmias or reinfarction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ECG is essential for rapid MI diagnosis</a:t>
            </a:r>
          </a:p>
          <a:p>
            <a:pPr marL="0" indent="0">
              <a:buNone/>
            </a:pPr>
            <a:r>
              <a:rPr dirty="0"/>
              <a:t>• Recognize STEMI vs NSTEMI patterns</a:t>
            </a:r>
          </a:p>
          <a:p>
            <a:pPr marL="0" indent="0">
              <a:buNone/>
            </a:pPr>
            <a:r>
              <a:rPr dirty="0"/>
              <a:t>• Localization by ECG leads aids treatment</a:t>
            </a:r>
          </a:p>
          <a:p>
            <a:pPr marL="0" indent="0">
              <a:buNone/>
            </a:pPr>
            <a:r>
              <a:rPr dirty="0"/>
              <a:t>• Prompt intervention saves myocardium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97CD1-D9C1-0F58-620E-252A778D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57500"/>
            <a:ext cx="8229600" cy="3009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8000" b="1" dirty="0">
                <a:solidFill>
                  <a:srgbClr val="FF0000"/>
                </a:solidFill>
              </a:rPr>
              <a:t>ANY QUESTION </a:t>
            </a:r>
          </a:p>
          <a:p>
            <a:pPr marL="0" indent="0" algn="ctr">
              <a:buNone/>
            </a:pPr>
            <a:r>
              <a:rPr lang="en-IN" sz="8000" b="1" dirty="0">
                <a:solidFill>
                  <a:srgbClr val="FF0000"/>
                </a:solidFill>
              </a:rPr>
              <a:t>?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14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A8C1D0-F71D-B81A-2F16-9719A694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E717A-4AAE-EFE4-647E-F9C57339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en-IN" sz="8000" b="1" dirty="0">
                <a:solidFill>
                  <a:srgbClr val="00B05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6598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Myocardial infarction (MI) is the death of cardiac muscle due to prolonged ischemia. ECG plays a vital role in diagnosis.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9B1FFAE-9C37-CEF7-1F08-ACBFFBC98C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35100"/>
            <a:ext cx="58610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1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15682-9B6A-51B7-A6CA-B89A2D3B6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D0CF93-FAC9-9ECD-32FC-6BEAF06C5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Blocked artery stopping blood flow to the heart during a heart attack.">
            <a:extLst>
              <a:ext uri="{FF2B5EF4-FFF2-40B4-BE49-F238E27FC236}">
                <a16:creationId xmlns:a16="http://schemas.microsoft.com/office/drawing/2014/main" xmlns="" id="{909EEB97-769E-9769-3D3A-E303DE07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6" y="981931"/>
            <a:ext cx="8229600" cy="48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6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Coronary artery occlusion → ischemia → necrosis</a:t>
            </a:r>
          </a:p>
          <a:p>
            <a:pPr marL="0" indent="0">
              <a:buNone/>
            </a:pPr>
            <a:r>
              <a:rPr dirty="0"/>
              <a:t>• Affected area loses ability to contract</a:t>
            </a:r>
          </a:p>
          <a:p>
            <a:pPr marL="0" indent="0">
              <a:buNone/>
            </a:pPr>
            <a:r>
              <a:rPr dirty="0"/>
              <a:t>• Leads to arrhythmia and reduced cardiac output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Types of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STEMI (ST-Elevation MI)</a:t>
            </a:r>
          </a:p>
          <a:p>
            <a:pPr marL="0" indent="0">
              <a:buNone/>
            </a:pPr>
            <a:r>
              <a:rPr dirty="0"/>
              <a:t>2. NSTEMI (Non-ST-Elevation MI)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ECG Role in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Detects ischemia, injury, infarction</a:t>
            </a:r>
          </a:p>
          <a:p>
            <a:pPr marL="0" indent="0">
              <a:buNone/>
            </a:pPr>
            <a:r>
              <a:rPr dirty="0"/>
              <a:t>• Monitors evolution of infarct</a:t>
            </a:r>
          </a:p>
          <a:p>
            <a:pPr marL="0" indent="0">
              <a:buNone/>
            </a:pPr>
            <a:r>
              <a:rPr dirty="0"/>
              <a:t>• Guides immediate treatment decisions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Typical ECG Changes in 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Hyperacute T waves (early sign)</a:t>
            </a:r>
          </a:p>
          <a:p>
            <a:pPr marL="0" indent="0">
              <a:buNone/>
            </a:pPr>
            <a:r>
              <a:rPr dirty="0"/>
              <a:t>2. ST elevation (injury)</a:t>
            </a:r>
          </a:p>
          <a:p>
            <a:pPr marL="0" indent="0">
              <a:buNone/>
            </a:pPr>
            <a:r>
              <a:rPr dirty="0"/>
              <a:t>3. Q waves (infarction)</a:t>
            </a:r>
          </a:p>
          <a:p>
            <a:pPr marL="0" indent="0">
              <a:buNone/>
            </a:pPr>
            <a:r>
              <a:rPr dirty="0"/>
              <a:t>4. T wave inversion (ischemia)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567</Words>
  <Application>Microsoft Office PowerPoint</Application>
  <PresentationFormat>On-screen Show (4:3)</PresentationFormat>
  <Paragraphs>103</Paragraphs>
  <Slides>27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Myocardial Infarction (MI)</vt:lpstr>
      <vt:lpstr>Learning Objectives</vt:lpstr>
      <vt:lpstr>Introduction</vt:lpstr>
      <vt:lpstr>PowerPoint Presentation</vt:lpstr>
      <vt:lpstr>PowerPoint Presentation</vt:lpstr>
      <vt:lpstr>Pathophysiology</vt:lpstr>
      <vt:lpstr>Types of MI</vt:lpstr>
      <vt:lpstr>ECG Role in MI</vt:lpstr>
      <vt:lpstr>Typical ECG Changes in MI</vt:lpstr>
      <vt:lpstr>PowerPoint Presentation</vt:lpstr>
      <vt:lpstr>PowerPoint Presentation</vt:lpstr>
      <vt:lpstr>STEMI</vt:lpstr>
      <vt:lpstr>NSTEMI</vt:lpstr>
      <vt:lpstr>PowerPoint Presentation</vt:lpstr>
      <vt:lpstr>Localization of MI</vt:lpstr>
      <vt:lpstr>PowerPoint Presentation</vt:lpstr>
      <vt:lpstr>Reciprocal Changes</vt:lpstr>
      <vt:lpstr>ECG Examples</vt:lpstr>
      <vt:lpstr>ECG Examples</vt:lpstr>
      <vt:lpstr>ECG Examples</vt:lpstr>
      <vt:lpstr>Complications of MI</vt:lpstr>
      <vt:lpstr>Clinical Symptoms</vt:lpstr>
      <vt:lpstr>Emergency Management</vt:lpstr>
      <vt:lpstr>Post-MI ECG Monitoring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Myocardial Infarction (MI)</dc:title>
  <dc:subject/>
  <dc:creator/>
  <cp:keywords/>
  <dc:description>generated using python-pptx</dc:description>
  <cp:lastModifiedBy>NDRF MEDICAL</cp:lastModifiedBy>
  <cp:revision>8</cp:revision>
  <dcterms:created xsi:type="dcterms:W3CDTF">2013-01-27T09:14:16Z</dcterms:created>
  <dcterms:modified xsi:type="dcterms:W3CDTF">2025-12-20T06:00:12Z</dcterms:modified>
  <cp:category/>
</cp:coreProperties>
</file>