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76" r:id="rId5"/>
    <p:sldId id="277" r:id="rId6"/>
    <p:sldId id="259" r:id="rId7"/>
    <p:sldId id="260" r:id="rId8"/>
    <p:sldId id="261" r:id="rId9"/>
    <p:sldId id="262" r:id="rId10"/>
    <p:sldId id="278" r:id="rId11"/>
    <p:sldId id="280" r:id="rId12"/>
    <p:sldId id="263" r:id="rId13"/>
    <p:sldId id="264" r:id="rId14"/>
    <p:sldId id="279" r:id="rId15"/>
    <p:sldId id="265" r:id="rId16"/>
    <p:sldId id="281" r:id="rId17"/>
    <p:sldId id="266" r:id="rId18"/>
    <p:sldId id="267" r:id="rId19"/>
    <p:sldId id="282" r:id="rId20"/>
    <p:sldId id="283" r:id="rId21"/>
    <p:sldId id="268" r:id="rId22"/>
    <p:sldId id="269" r:id="rId23"/>
    <p:sldId id="270" r:id="rId24"/>
    <p:sldId id="271" r:id="rId25"/>
    <p:sldId id="272" r:id="rId26"/>
    <p:sldId id="274" r:id="rId27"/>
    <p:sldId id="27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6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F3150-FF37-4203-BBD5-3DD8AEC3E879}" type="datetimeFigureOut">
              <a:rPr lang="en-IN" smtClean="0"/>
              <a:t>20-12-2025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08646-9492-47D9-BCCA-01443C66876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3141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Set clear goals for understanding ECG in MI interpretation.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Discuss diagnostic value of reciprocal findings.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Show labeled ECG samples for visual learning.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77E91B-1D19-B817-C651-6B93ADD8E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0527A75-6D91-BE37-9EAA-F9C9BEBD50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AD088C6A-5F8E-528C-C203-08DF43A572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Show labeled ECG samples for visual learning.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586FDAD-EC6B-DE3C-2648-59FC84342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831446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4ACA44-4CB8-D2CC-23A5-CBFD7459F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9579E8B-15EC-B028-21F6-8255F47B6E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CA9DFFFF-340D-0DA9-B3CC-85687A3C0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Show labeled ECG samples for visual learning.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66CC3C-63A7-B2AA-9243-245DC49EC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895799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post-MI risks and ECG warning signs.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Emphasize correlation with ECG and biomarkers.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Outline initial emergency care for MI.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Discuss serial ECG utility.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Summarize and prepare for next module on ischemic heart disease.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Define MI and its diagnostic importance.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the ischemic cascade.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Differentiate based on ECG and cardiac enzyme findings.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Highlight ECG as the first-line diagnostic tool.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progression of ECG findings.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STEMI features and urgency.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Differentiate NSTEMI from STEMI on ECG.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regional MI diagnosis by lead involvement.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E2641C-3249-8CA2-1D4F-56B12A24483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45454" y="0"/>
            <a:ext cx="129854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i-IN" dirty="0"/>
              <a:t>मायोकार्डियल रोधगलन (एमआई)</a:t>
            </a:r>
            <a:endParaRPr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BC5B2722-BE69-E25A-A76B-DB41E863087B}"/>
              </a:ext>
            </a:extLst>
          </p:cNvPr>
          <p:cNvSpPr>
            <a:spLocks noGrp="1"/>
          </p:cNvSpPr>
          <p:nvPr/>
        </p:nvSpPr>
        <p:spPr>
          <a:xfrm>
            <a:off x="2400300" y="1073439"/>
            <a:ext cx="4343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i-IN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पाठ -12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43700" y="5468470"/>
            <a:ext cx="213360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4000" b="1" dirty="0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)</a:t>
            </a:r>
            <a:r>
              <a:rPr lang="en-IN" sz="4000" b="1" dirty="0" err="1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kjk</a:t>
            </a:r>
            <a:endParaRPr lang="en-IN" sz="4000" b="1" dirty="0" smtClean="0">
              <a:solidFill>
                <a:srgbClr val="002060"/>
              </a:solidFill>
              <a:latin typeface="Kruti Dev 011" pitchFamily="2" charset="0"/>
              <a:cs typeface="Arial" pitchFamily="34" charset="0"/>
            </a:endParaRPr>
          </a:p>
          <a:p>
            <a:r>
              <a:rPr lang="en-IN" sz="4000" b="1" dirty="0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go0@eSfMd</a:t>
            </a:r>
          </a:p>
          <a:p>
            <a:r>
              <a:rPr lang="en-US" sz="4000" b="1" dirty="0" err="1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izeksn</a:t>
            </a:r>
            <a:r>
              <a:rPr lang="en-US" sz="4000" b="1" dirty="0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dqekj</a:t>
            </a:r>
            <a:endParaRPr lang="en-US" sz="4000" b="1" dirty="0">
              <a:solidFill>
                <a:srgbClr val="002060"/>
              </a:solidFill>
              <a:latin typeface="Kruti Dev 011" pitchFamily="2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3C2557-F6AA-6D03-288D-D382BB50B5F3}"/>
              </a:ext>
            </a:extLst>
          </p:cNvPr>
          <p:cNvSpPr txBox="1"/>
          <p:nvPr/>
        </p:nvSpPr>
        <p:spPr>
          <a:xfrm>
            <a:off x="1423555" y="2355285"/>
            <a:ext cx="665018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2400" dirty="0">
                <a:solidFill>
                  <a:srgbClr val="202124"/>
                </a:solidFill>
              </a:rPr>
              <a:t>एक तीव्र पूर्वकाल रोधगलन दीवार के ईसीजी निष्कर्षों में शामिल हैं: जे बिंदु पर पूर्वकाल लीड (</a:t>
            </a:r>
            <a:r>
              <a:rPr lang="en-US" sz="2400" dirty="0">
                <a:solidFill>
                  <a:srgbClr val="202124"/>
                </a:solidFill>
              </a:rPr>
              <a:t>V3 </a:t>
            </a:r>
            <a:r>
              <a:rPr lang="hi-IN" sz="2400" dirty="0">
                <a:solidFill>
                  <a:srgbClr val="202124"/>
                </a:solidFill>
              </a:rPr>
              <a:t>और </a:t>
            </a:r>
            <a:r>
              <a:rPr lang="en-US" sz="2400" dirty="0">
                <a:solidFill>
                  <a:srgbClr val="202124"/>
                </a:solidFill>
              </a:rPr>
              <a:t>V4) </a:t>
            </a:r>
            <a:r>
              <a:rPr lang="hi-IN" sz="2400" dirty="0">
                <a:solidFill>
                  <a:srgbClr val="202124"/>
                </a:solidFill>
              </a:rPr>
              <a:t>में एसटी खंड की ऊंचाई और कभी-कभी सेप्टल या पार्श्व लीड में, एमआई की सीमा के आधार पर। यह एसटी खंड की ऊंचाई नीचे की ओर अवतल है और अक्सर टी तरंग को अभिभूत करती है।</a:t>
            </a:r>
            <a:endParaRPr lang="en-IN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AB49DC-EE55-A270-D8BD-35FC0BC223E9}"/>
              </a:ext>
            </a:extLst>
          </p:cNvPr>
          <p:cNvSpPr txBox="1"/>
          <p:nvPr/>
        </p:nvSpPr>
        <p:spPr>
          <a:xfrm>
            <a:off x="920749" y="1358331"/>
            <a:ext cx="59372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i-IN" sz="3300" b="1" dirty="0">
                <a:solidFill>
                  <a:srgbClr val="7030A0"/>
                </a:solidFill>
              </a:rPr>
              <a:t>एमआई में ईसीजी में परिवर्तन</a:t>
            </a:r>
            <a:endParaRPr lang="en-IN" sz="33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866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89196B-B0CB-31FC-218B-82A476E18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2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74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स्टेमी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673" y="1600200"/>
            <a:ext cx="8691417" cy="4525963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एसटी की ऊंचाई ≥1 मिमी ≥2 सन्निहित लीड में
• पूर्ण मोटाई वाली मायोकार्डियल चोट का प्रतिनिधित्व करता है
• तत्काल रिपरफ्यूजन (पीसीआई या थ्रोम्बोलिसिस) की आवश्यकता है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एनएसटीईएमआई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कोई एसटी ऊंचाई नहीं
• एसटी अवसाद या टी तरंग उलटा
• आंशिक-मोटाई मायोकार्डियल क्षति
• ऊंचा ट्रोपोनिन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pproach to myocardial infarction">
            <a:extLst>
              <a:ext uri="{FF2B5EF4-FFF2-40B4-BE49-F238E27FC236}">
                <a16:creationId xmlns:a16="http://schemas.microsoft.com/office/drawing/2014/main" xmlns="" id="{E3B8FB7B-8EFD-2F8A-6E7B-A084E05F0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" y="1153991"/>
            <a:ext cx="7603149" cy="441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177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एमआई का स्थानीयकरण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i-IN" dirty="0"/>
              <a:t>ईसीजी लीड भागीदारी:
• अवर (</a:t>
            </a:r>
            <a:r>
              <a:rPr lang="en-IN" dirty="0"/>
              <a:t>II, III, </a:t>
            </a:r>
            <a:r>
              <a:rPr lang="en-IN" dirty="0" err="1"/>
              <a:t>aVF</a:t>
            </a:r>
            <a:r>
              <a:rPr lang="en-IN" dirty="0"/>
              <a:t>)
• </a:t>
            </a:r>
            <a:r>
              <a:rPr lang="hi-IN" dirty="0"/>
              <a:t>पूर्वकाल (</a:t>
            </a:r>
            <a:r>
              <a:rPr lang="en-IN" dirty="0"/>
              <a:t>V1-V4)
• </a:t>
            </a:r>
            <a:r>
              <a:rPr lang="hi-IN" dirty="0"/>
              <a:t>पार्श्व (</a:t>
            </a:r>
            <a:r>
              <a:rPr lang="en-IN" dirty="0"/>
              <a:t>I, </a:t>
            </a:r>
            <a:r>
              <a:rPr lang="en-IN" dirty="0" err="1"/>
              <a:t>aVL</a:t>
            </a:r>
            <a:r>
              <a:rPr lang="en-IN" dirty="0"/>
              <a:t>, V5-V6)
• </a:t>
            </a:r>
            <a:r>
              <a:rPr lang="hi-IN" dirty="0"/>
              <a:t>पश्च (पारस्परिक </a:t>
            </a:r>
            <a:r>
              <a:rPr lang="en-IN" dirty="0"/>
              <a:t>V1-V2 </a:t>
            </a:r>
            <a:r>
              <a:rPr lang="hi-IN" dirty="0"/>
              <a:t>परिवर्तन)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2789162-3F54-50F3-B322-F61799D44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82" y="196273"/>
            <a:ext cx="7656945" cy="617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73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पारस्परिक परिवर्तन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i-IN" dirty="0"/>
              <a:t>विपरीत ईसीजी परिवर्तन रोधगलन क्षेत्र के विपरीत लीड में देखे जाते हैं (उदाहरण के लिए, पारस्परिक लीड में एसटी अवसाद)।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ईसीजी उदाहरण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Inferior MI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AACC6B-6DC3-326B-F77E-0C1B45384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27" y="2484581"/>
            <a:ext cx="8580582" cy="364158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42E856-285C-5EFD-E272-7127B68C4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10E981-DAD0-CB3F-23AD-B72739D31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ECG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BBF9FD-1947-00BB-F503-4F8E6B20C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Anterior MI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1A742F-099E-C160-C5DA-063EA7406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059707"/>
            <a:ext cx="8783781" cy="424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38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सीखने के उद्देश्य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i-IN" dirty="0"/>
              <a:t>इस मॉड्यूल के अंत तक, आप निम्न में सक्षम होंगे:
• मायोकार्डियल रोधगलन के पैथोफिज़ियोलॉजी को समझें
• एमआई में ईसीजी परिवर्तनों को पहचानें
• </a:t>
            </a:r>
            <a:r>
              <a:rPr lang="en-IN" dirty="0"/>
              <a:t>STEMI </a:t>
            </a:r>
            <a:r>
              <a:rPr lang="hi-IN" dirty="0"/>
              <a:t>और </a:t>
            </a:r>
            <a:r>
              <a:rPr lang="en-IN" dirty="0"/>
              <a:t>NSTEMI </a:t>
            </a:r>
            <a:r>
              <a:rPr lang="hi-IN" dirty="0"/>
              <a:t>के बीच अंतर करें
• रोधगलन स्थान के साथ ईसीजी लीड को सहसंबंधित करें
• आपातकालीन प्रबंधन चरणों की पहचान करें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EF0295-1B5B-9BE7-03A0-27C4EB4C4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7A7E72-2000-B848-B6CC-943DFDA4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ECG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5A5C6C-58F0-A12E-477D-78B212AAE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• Lateral 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9E6534-C340-9685-E351-0E465BC42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" y="1984063"/>
            <a:ext cx="8977745" cy="47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8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एमआई की जटिलताओं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अतालता (वीटी, वीएफ)
•ह्रदय का खराब होना
• कार्डियोजेनिक शॉक
• मायोकार्डियल टूटना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नैदानिक लक्षण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सीने में दर्द बांह/जबड़े तक फैलता है
• डायफोरेसिस, डिस्पेनिया, मतली
• मधुमेह या बुजुर्गों में चुप हो सकता है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आपातकालीन प्रबंधन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एबीसी, ऑक्सीजन, ईसीजी निगरानी
• एस्पिरिन, नाइट्रेट, मॉर्फिन
• रिपरफ्यूजन थेरेपी (पीसीआई पसंदीदा)
• निरंतर ईसीजी निगरानी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पोस्ट-एमआई ईसीजी निगरानी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एसटी सामान्यीकरण के लिए निरीक्षण करें
• क्यू तरंग स्थायित्व
• अतालता या पुनर्क्षेपण के लिए निगरानी करें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सारांश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तेजी से एमआई निदान के लिए ईसीजी आवश्यक है
• </a:t>
            </a:r>
            <a:r>
              <a:rPr lang="en-IN" dirty="0"/>
              <a:t>STEMI </a:t>
            </a:r>
            <a:r>
              <a:rPr lang="hi-IN" dirty="0"/>
              <a:t>बनाम </a:t>
            </a:r>
            <a:r>
              <a:rPr lang="en-IN" dirty="0"/>
              <a:t>NSTEMI </a:t>
            </a:r>
            <a:r>
              <a:rPr lang="hi-IN" dirty="0"/>
              <a:t>पैटर्न को पहचानें
• ईसीजी द्वारा स्थानीयकरण सहायता उपचार की ओर जाता है
• शीघ्र हस्तक्षेप मायोकार्डियम बचाता है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D97CD1-D9C1-0F58-620E-252A778DA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857500"/>
            <a:ext cx="8229600" cy="30099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i-IN" sz="8000" b="1" dirty="0">
                <a:solidFill>
                  <a:srgbClr val="FF0000"/>
                </a:solidFill>
              </a:rPr>
              <a:t>कोई भी प्रश्न</a:t>
            </a:r>
            <a:r>
              <a:rPr lang="en-IN" sz="8000" b="1" dirty="0">
                <a:solidFill>
                  <a:srgbClr val="FF0000"/>
                </a:solidFill>
              </a:rPr>
              <a:t>?</a:t>
            </a:r>
          </a:p>
          <a:p>
            <a:endParaRPr lang="en-IN" dirty="0"/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0147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A8C1D0-F71D-B81A-2F16-9719A6941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DE717A-4AAE-EFE4-647E-F9C573391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1"/>
            <a:ext cx="822960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dirty="0"/>
          </a:p>
          <a:p>
            <a:endParaRPr lang="en-IN" dirty="0"/>
          </a:p>
          <a:p>
            <a:pPr marL="0" indent="0" algn="ctr">
              <a:buNone/>
            </a:pPr>
            <a:r>
              <a:rPr lang="hi-IN" sz="8000" b="1" dirty="0">
                <a:solidFill>
                  <a:srgbClr val="00B050"/>
                </a:solidFill>
              </a:rPr>
              <a:t>धन्यवाद</a:t>
            </a:r>
            <a:endParaRPr lang="en-IN" sz="8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8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परिचय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i-IN" dirty="0"/>
              <a:t>मायोकार्डियल रोधगलन (एमआई) लंबे समय तक इस्किमिया के कारण हृदय की मांसपेशियों की मृत्यु है। ईसीजी निदान में महत्वपूर्ण भूमिका निभाता है।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9B1FFAE-9C37-CEF7-1F08-ACBFFBC98C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35100"/>
            <a:ext cx="58610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815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215682-9B6A-51B7-A6CA-B89A2D3B6F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6D0CF93-FAC9-9ECD-32FC-6BEAF06C5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Blocked artery stopping blood flow to the heart during a heart attack.">
            <a:extLst>
              <a:ext uri="{FF2B5EF4-FFF2-40B4-BE49-F238E27FC236}">
                <a16:creationId xmlns:a16="http://schemas.microsoft.com/office/drawing/2014/main" xmlns="" id="{909EEB97-769E-9769-3D3A-E303DE07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6" y="981931"/>
            <a:ext cx="8229600" cy="488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167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पैथोफिज़ियोलॉजी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कोरोनरी धमनी रोड़ा → इस्किमिया → परिगलन
• प्रभावित क्षेत्र अनुबंध करने की क्षमता खो देता है
• अतालता और कार्डियक आउटपुट कम हो जाता है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एमआई के प्रकार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1. </a:t>
            </a:r>
            <a:r>
              <a:rPr lang="en-IN" dirty="0"/>
              <a:t>STEMI (</a:t>
            </a:r>
            <a:r>
              <a:rPr lang="hi-IN" dirty="0"/>
              <a:t>एसटी-एलिवेशन एमआई)
2. एनएसटीईएमआई (गैर-एसटी-ऊंचाई एमआई)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5309" cy="1143000"/>
          </a:xfrm>
        </p:spPr>
        <p:txBody>
          <a:bodyPr/>
          <a:lstStyle/>
          <a:p>
            <a:r>
              <a:rPr lang="hi-IN" dirty="0"/>
              <a:t>एमआई में ईसीजी की भूमिका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इस्किमिया, चोट, रोधगलन का पता लगाता है
• रोधगलन के विकास पर नज़र रखता है
• तत्काल उपचार निर्णयों का मार्गदर्शन करता है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i-IN" dirty="0"/>
              <a:t>एमआई में विशिष्ट ईसीजी परिवर्तन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1. </a:t>
            </a:r>
            <a:r>
              <a:rPr lang="hi-IN" dirty="0"/>
              <a:t>हाइपरएक्यूट टी तरंगें (प्रारंभिक संकेत)
2. एसटी ऊंचाई (चोट)
3. क्यू तरंगें (रोधगलन)
4. टी वेव इनवर्जन (इस्केमिया)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424</Words>
  <Application>Microsoft Office PowerPoint</Application>
  <PresentationFormat>On-screen Show (4:3)</PresentationFormat>
  <Paragraphs>67</Paragraphs>
  <Slides>27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मायोकार्डियल रोधगलन (एमआई)</vt:lpstr>
      <vt:lpstr>सीखने के उद्देश्य</vt:lpstr>
      <vt:lpstr>परिचय</vt:lpstr>
      <vt:lpstr>PowerPoint Presentation</vt:lpstr>
      <vt:lpstr>PowerPoint Presentation</vt:lpstr>
      <vt:lpstr>पैथोफिज़ियोलॉजी</vt:lpstr>
      <vt:lpstr>एमआई के प्रकार</vt:lpstr>
      <vt:lpstr>एमआई में ईसीजी की भूमिका</vt:lpstr>
      <vt:lpstr>एमआई में विशिष्ट ईसीजी परिवर्तन</vt:lpstr>
      <vt:lpstr>PowerPoint Presentation</vt:lpstr>
      <vt:lpstr>PowerPoint Presentation</vt:lpstr>
      <vt:lpstr>स्टेमी</vt:lpstr>
      <vt:lpstr>एनएसटीईएमआई</vt:lpstr>
      <vt:lpstr>PowerPoint Presentation</vt:lpstr>
      <vt:lpstr>एमआई का स्थानीयकरण</vt:lpstr>
      <vt:lpstr>PowerPoint Presentation</vt:lpstr>
      <vt:lpstr>पारस्परिक परिवर्तन</vt:lpstr>
      <vt:lpstr>ईसीजी उदाहरण</vt:lpstr>
      <vt:lpstr>ECG Examples</vt:lpstr>
      <vt:lpstr>ECG Examples</vt:lpstr>
      <vt:lpstr>एमआई की जटिलताओं</vt:lpstr>
      <vt:lpstr>नैदानिक लक्षण</vt:lpstr>
      <vt:lpstr>आपातकालीन प्रबंधन</vt:lpstr>
      <vt:lpstr>पोस्ट-एमआई ईसीजी निगरानी</vt:lpstr>
      <vt:lpstr>सारांश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मायोकार्डियल रोधगलन (एमआई)</dc:title>
  <dc:subject/>
  <dc:creator/>
  <cp:keywords/>
  <dc:description>generated using python-pptx</dc:description>
  <cp:lastModifiedBy>NDRF MEDICAL</cp:lastModifiedBy>
  <cp:revision>9</cp:revision>
  <dcterms:created xsi:type="dcterms:W3CDTF">2013-01-27T09:14:16Z</dcterms:created>
  <dcterms:modified xsi:type="dcterms:W3CDTF">2025-12-20T06:29:00Z</dcterms:modified>
  <cp:category/>
</cp:coreProperties>
</file>