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5" r:id="rId3"/>
    <p:sldId id="296" r:id="rId4"/>
    <p:sldId id="297" r:id="rId5"/>
    <p:sldId id="300" r:id="rId6"/>
    <p:sldId id="301" r:id="rId7"/>
    <p:sldId id="302" r:id="rId8"/>
    <p:sldId id="303" r:id="rId9"/>
    <p:sldId id="306" r:id="rId10"/>
    <p:sldId id="342" r:id="rId11"/>
    <p:sldId id="343" r:id="rId12"/>
    <p:sldId id="344" r:id="rId13"/>
    <p:sldId id="345" r:id="rId14"/>
    <p:sldId id="346" r:id="rId15"/>
    <p:sldId id="347" r:id="rId16"/>
    <p:sldId id="348" r:id="rId17"/>
    <p:sldId id="349" r:id="rId18"/>
    <p:sldId id="351" r:id="rId19"/>
    <p:sldId id="315" r:id="rId20"/>
    <p:sldId id="316" r:id="rId21"/>
    <p:sldId id="323" r:id="rId22"/>
    <p:sldId id="341" r:id="rId23"/>
    <p:sldId id="350" r:id="rId24"/>
    <p:sldId id="324" r:id="rId25"/>
    <p:sldId id="352" r:id="rId26"/>
    <p:sldId id="353" r:id="rId27"/>
    <p:sldId id="354" r:id="rId28"/>
    <p:sldId id="355" r:id="rId29"/>
    <p:sldId id="356" r:id="rId30"/>
    <p:sldId id="357" r:id="rId31"/>
    <p:sldId id="358" r:id="rId32"/>
    <p:sldId id="359" r:id="rId33"/>
    <p:sldId id="336" r:id="rId34"/>
    <p:sldId id="337" r:id="rId35"/>
    <p:sldId id="360" r:id="rId36"/>
    <p:sldId id="361" r:id="rId37"/>
    <p:sldId id="338" r:id="rId38"/>
    <p:sldId id="339" r:id="rId39"/>
  </p:sldIdLst>
  <p:sldSz cx="914558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5" autoAdjust="0"/>
    <p:restoredTop sz="94660"/>
  </p:normalViewPr>
  <p:slideViewPr>
    <p:cSldViewPr snapToGrid="0">
      <p:cViewPr varScale="1">
        <p:scale>
          <a:sx n="106" d="100"/>
          <a:sy n="106" d="100"/>
        </p:scale>
        <p:origin x="-1680" y="-84"/>
      </p:cViewPr>
      <p:guideLst>
        <p:guide orient="horz" pos="2160"/>
        <p:guide pos="288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199" y="1122363"/>
            <a:ext cx="6859191"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199" y="3602038"/>
            <a:ext cx="685919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B8A267B-6521-46C9-8FE9-B820DDD61B48}" type="datetimeFigureOut">
              <a:rPr lang="en-GB" smtClean="0"/>
              <a:pPr/>
              <a:t>20/12/2025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A52BEB-B76B-4452-A69D-C620F1C4F7C5}" type="slidenum">
              <a:rPr lang="en-GB" smtClean="0"/>
              <a:pPr/>
              <a:t>‹#›</a:t>
            </a:fld>
            <a:endParaRPr lang="en-GB"/>
          </a:p>
        </p:txBody>
      </p:sp>
    </p:spTree>
    <p:extLst>
      <p:ext uri="{BB962C8B-B14F-4D97-AF65-F5344CB8AC3E}">
        <p14:creationId xmlns:p14="http://schemas.microsoft.com/office/powerpoint/2010/main" val="1941185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B8A267B-6521-46C9-8FE9-B820DDD61B48}" type="datetimeFigureOut">
              <a:rPr lang="en-GB" smtClean="0"/>
              <a:pPr/>
              <a:t>20/12/2025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A52BEB-B76B-4452-A69D-C620F1C4F7C5}" type="slidenum">
              <a:rPr lang="en-GB" smtClean="0"/>
              <a:pPr/>
              <a:t>‹#›</a:t>
            </a:fld>
            <a:endParaRPr lang="en-GB"/>
          </a:p>
        </p:txBody>
      </p:sp>
    </p:spTree>
    <p:extLst>
      <p:ext uri="{BB962C8B-B14F-4D97-AF65-F5344CB8AC3E}">
        <p14:creationId xmlns:p14="http://schemas.microsoft.com/office/powerpoint/2010/main" val="3123611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4812" y="365125"/>
            <a:ext cx="1972017"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759" y="365125"/>
            <a:ext cx="5801732"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B8A267B-6521-46C9-8FE9-B820DDD61B48}" type="datetimeFigureOut">
              <a:rPr lang="en-GB" smtClean="0"/>
              <a:pPr/>
              <a:t>20/12/2025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A52BEB-B76B-4452-A69D-C620F1C4F7C5}" type="slidenum">
              <a:rPr lang="en-GB" smtClean="0"/>
              <a:pPr/>
              <a:t>‹#›</a:t>
            </a:fld>
            <a:endParaRPr lang="en-GB"/>
          </a:p>
        </p:txBody>
      </p:sp>
    </p:spTree>
    <p:extLst>
      <p:ext uri="{BB962C8B-B14F-4D97-AF65-F5344CB8AC3E}">
        <p14:creationId xmlns:p14="http://schemas.microsoft.com/office/powerpoint/2010/main" val="3835801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B8A267B-6521-46C9-8FE9-B820DDD61B48}" type="datetimeFigureOut">
              <a:rPr lang="en-GB" smtClean="0"/>
              <a:pPr/>
              <a:t>20/12/2025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A52BEB-B76B-4452-A69D-C620F1C4F7C5}" type="slidenum">
              <a:rPr lang="en-GB" smtClean="0"/>
              <a:pPr/>
              <a:t>‹#›</a:t>
            </a:fld>
            <a:endParaRPr lang="en-GB"/>
          </a:p>
        </p:txBody>
      </p:sp>
    </p:spTree>
    <p:extLst>
      <p:ext uri="{BB962C8B-B14F-4D97-AF65-F5344CB8AC3E}">
        <p14:creationId xmlns:p14="http://schemas.microsoft.com/office/powerpoint/2010/main" val="3870018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996" y="1709739"/>
            <a:ext cx="788807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996" y="4589464"/>
            <a:ext cx="788807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8A267B-6521-46C9-8FE9-B820DDD61B48}" type="datetimeFigureOut">
              <a:rPr lang="en-GB" smtClean="0"/>
              <a:pPr/>
              <a:t>20/12/2025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A52BEB-B76B-4452-A69D-C620F1C4F7C5}" type="slidenum">
              <a:rPr lang="en-GB" smtClean="0"/>
              <a:pPr/>
              <a:t>‹#›</a:t>
            </a:fld>
            <a:endParaRPr lang="en-GB"/>
          </a:p>
        </p:txBody>
      </p:sp>
    </p:spTree>
    <p:extLst>
      <p:ext uri="{BB962C8B-B14F-4D97-AF65-F5344CB8AC3E}">
        <p14:creationId xmlns:p14="http://schemas.microsoft.com/office/powerpoint/2010/main" val="3532610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759" y="1825625"/>
            <a:ext cx="388687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954" y="1825625"/>
            <a:ext cx="388687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B8A267B-6521-46C9-8FE9-B820DDD61B48}" type="datetimeFigureOut">
              <a:rPr lang="en-GB" smtClean="0"/>
              <a:pPr/>
              <a:t>20/12/2025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A52BEB-B76B-4452-A69D-C620F1C4F7C5}" type="slidenum">
              <a:rPr lang="en-GB" smtClean="0"/>
              <a:pPr/>
              <a:t>‹#›</a:t>
            </a:fld>
            <a:endParaRPr lang="en-GB"/>
          </a:p>
        </p:txBody>
      </p:sp>
    </p:spTree>
    <p:extLst>
      <p:ext uri="{BB962C8B-B14F-4D97-AF65-F5344CB8AC3E}">
        <p14:creationId xmlns:p14="http://schemas.microsoft.com/office/powerpoint/2010/main" val="1049895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950" y="365126"/>
            <a:ext cx="788807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951" y="1681163"/>
            <a:ext cx="38690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951" y="2505075"/>
            <a:ext cx="38690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954" y="1681163"/>
            <a:ext cx="388806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954" y="2505075"/>
            <a:ext cx="388806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B8A267B-6521-46C9-8FE9-B820DDD61B48}" type="datetimeFigureOut">
              <a:rPr lang="en-GB" smtClean="0"/>
              <a:pPr/>
              <a:t>20/12/2025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AA52BEB-B76B-4452-A69D-C620F1C4F7C5}" type="slidenum">
              <a:rPr lang="en-GB" smtClean="0"/>
              <a:pPr/>
              <a:t>‹#›</a:t>
            </a:fld>
            <a:endParaRPr lang="en-GB"/>
          </a:p>
        </p:txBody>
      </p:sp>
    </p:spTree>
    <p:extLst>
      <p:ext uri="{BB962C8B-B14F-4D97-AF65-F5344CB8AC3E}">
        <p14:creationId xmlns:p14="http://schemas.microsoft.com/office/powerpoint/2010/main" val="223056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B8A267B-6521-46C9-8FE9-B820DDD61B48}" type="datetimeFigureOut">
              <a:rPr lang="en-GB" smtClean="0"/>
              <a:pPr/>
              <a:t>20/12/2025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AA52BEB-B76B-4452-A69D-C620F1C4F7C5}" type="slidenum">
              <a:rPr lang="en-GB" smtClean="0"/>
              <a:pPr/>
              <a:t>‹#›</a:t>
            </a:fld>
            <a:endParaRPr lang="en-GB"/>
          </a:p>
        </p:txBody>
      </p:sp>
    </p:spTree>
    <p:extLst>
      <p:ext uri="{BB962C8B-B14F-4D97-AF65-F5344CB8AC3E}">
        <p14:creationId xmlns:p14="http://schemas.microsoft.com/office/powerpoint/2010/main" val="1290622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8A267B-6521-46C9-8FE9-B820DDD61B48}" type="datetimeFigureOut">
              <a:rPr lang="en-GB" smtClean="0"/>
              <a:pPr/>
              <a:t>20/12/2025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AA52BEB-B76B-4452-A69D-C620F1C4F7C5}" type="slidenum">
              <a:rPr lang="en-GB" smtClean="0"/>
              <a:pPr/>
              <a:t>‹#›</a:t>
            </a:fld>
            <a:endParaRPr lang="en-GB"/>
          </a:p>
        </p:txBody>
      </p:sp>
    </p:spTree>
    <p:extLst>
      <p:ext uri="{BB962C8B-B14F-4D97-AF65-F5344CB8AC3E}">
        <p14:creationId xmlns:p14="http://schemas.microsoft.com/office/powerpoint/2010/main" val="2210189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951" y="457200"/>
            <a:ext cx="2949690"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8066" y="987426"/>
            <a:ext cx="462995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951" y="2057400"/>
            <a:ext cx="294969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8A267B-6521-46C9-8FE9-B820DDD61B48}" type="datetimeFigureOut">
              <a:rPr lang="en-GB" smtClean="0"/>
              <a:pPr/>
              <a:t>20/12/2025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A52BEB-B76B-4452-A69D-C620F1C4F7C5}" type="slidenum">
              <a:rPr lang="en-GB" smtClean="0"/>
              <a:pPr/>
              <a:t>‹#›</a:t>
            </a:fld>
            <a:endParaRPr lang="en-GB"/>
          </a:p>
        </p:txBody>
      </p:sp>
    </p:spTree>
    <p:extLst>
      <p:ext uri="{BB962C8B-B14F-4D97-AF65-F5344CB8AC3E}">
        <p14:creationId xmlns:p14="http://schemas.microsoft.com/office/powerpoint/2010/main" val="3786639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951" y="457200"/>
            <a:ext cx="2949690"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8066" y="987426"/>
            <a:ext cx="462995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951" y="2057400"/>
            <a:ext cx="294969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8A267B-6521-46C9-8FE9-B820DDD61B48}" type="datetimeFigureOut">
              <a:rPr lang="en-GB" smtClean="0"/>
              <a:pPr/>
              <a:t>20/12/2025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A52BEB-B76B-4452-A69D-C620F1C4F7C5}" type="slidenum">
              <a:rPr lang="en-GB" smtClean="0"/>
              <a:pPr/>
              <a:t>‹#›</a:t>
            </a:fld>
            <a:endParaRPr lang="en-GB"/>
          </a:p>
        </p:txBody>
      </p:sp>
    </p:spTree>
    <p:extLst>
      <p:ext uri="{BB962C8B-B14F-4D97-AF65-F5344CB8AC3E}">
        <p14:creationId xmlns:p14="http://schemas.microsoft.com/office/powerpoint/2010/main" val="915891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759" y="365126"/>
            <a:ext cx="788807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759" y="1825625"/>
            <a:ext cx="788807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759" y="6356351"/>
            <a:ext cx="20577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8A267B-6521-46C9-8FE9-B820DDD61B48}" type="datetimeFigureOut">
              <a:rPr lang="en-GB" smtClean="0"/>
              <a:pPr/>
              <a:t>20/12/2025</a:t>
            </a:fld>
            <a:endParaRPr lang="en-GB"/>
          </a:p>
        </p:txBody>
      </p:sp>
      <p:sp>
        <p:nvSpPr>
          <p:cNvPr id="5" name="Footer Placeholder 4"/>
          <p:cNvSpPr>
            <a:spLocks noGrp="1"/>
          </p:cNvSpPr>
          <p:nvPr>
            <p:ph type="ftr" sz="quarter" idx="3"/>
          </p:nvPr>
        </p:nvSpPr>
        <p:spPr>
          <a:xfrm>
            <a:off x="3029476" y="6356351"/>
            <a:ext cx="308663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9072" y="6356351"/>
            <a:ext cx="20577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A52BEB-B76B-4452-A69D-C620F1C4F7C5}" type="slidenum">
              <a:rPr lang="en-GB" smtClean="0"/>
              <a:pPr/>
              <a:t>‹#›</a:t>
            </a:fld>
            <a:endParaRPr lang="en-GB"/>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772400" y="0"/>
            <a:ext cx="1341492" cy="1228165"/>
          </a:xfrm>
          <a:prstGeom prst="rect">
            <a:avLst/>
          </a:prstGeom>
        </p:spPr>
      </p:pic>
    </p:spTree>
    <p:extLst>
      <p:ext uri="{BB962C8B-B14F-4D97-AF65-F5344CB8AC3E}">
        <p14:creationId xmlns:p14="http://schemas.microsoft.com/office/powerpoint/2010/main" val="480769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slide" Target="slide9.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 Target="slide3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slide" Target="slide20.xml"/><Relationship Id="rId5" Type="http://schemas.openxmlformats.org/officeDocument/2006/relationships/image" Target="../media/image17.jpeg"/><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slide" Target="slide20.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1128" y="2301660"/>
            <a:ext cx="6859191" cy="3521075"/>
          </a:xfrm>
        </p:spPr>
        <p:txBody>
          <a:bodyPr>
            <a:normAutofit fontScale="90000"/>
          </a:bodyPr>
          <a:lstStyle/>
          <a:p>
            <a:r>
              <a:rPr lang="en-US" sz="6600" b="1" dirty="0">
                <a:solidFill>
                  <a:srgbClr val="00B0F0"/>
                </a:solidFill>
                <a:latin typeface="+mn-lt"/>
              </a:rPr>
              <a:t>LIFTING AND MOVING A PATIENT</a:t>
            </a:r>
            <a:r>
              <a:rPr lang="en-US" dirty="0">
                <a:solidFill>
                  <a:srgbClr val="00B0F0"/>
                </a:solidFill>
              </a:rPr>
              <a:t/>
            </a:r>
            <a:br>
              <a:rPr lang="en-US" dirty="0">
                <a:solidFill>
                  <a:srgbClr val="00B0F0"/>
                </a:solidFill>
              </a:rPr>
            </a:br>
            <a:endParaRPr lang="en-GB" dirty="0">
              <a:solidFill>
                <a:srgbClr val="00B0F0"/>
              </a:solidFill>
            </a:endParaRPr>
          </a:p>
        </p:txBody>
      </p:sp>
      <p:sp>
        <p:nvSpPr>
          <p:cNvPr id="3" name="Title 1"/>
          <p:cNvSpPr>
            <a:spLocks noGrp="1"/>
          </p:cNvSpPr>
          <p:nvPr/>
        </p:nvSpPr>
        <p:spPr>
          <a:xfrm>
            <a:off x="2320412" y="878541"/>
            <a:ext cx="43434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002060"/>
                </a:solidFill>
                <a:latin typeface="Arial" pitchFamily="34" charset="0"/>
                <a:cs typeface="Arial" pitchFamily="34" charset="0"/>
              </a:rPr>
              <a:t>LESSON -</a:t>
            </a:r>
            <a:r>
              <a:rPr lang="en-US" sz="4000" b="1" dirty="0" smtClean="0">
                <a:solidFill>
                  <a:srgbClr val="002060"/>
                </a:solidFill>
                <a:latin typeface="Arial" pitchFamily="34" charset="0"/>
                <a:cs typeface="Arial" pitchFamily="34" charset="0"/>
              </a:rPr>
              <a:t>12</a:t>
            </a:r>
            <a:endParaRPr lang="en-US" sz="4000" b="1" dirty="0">
              <a:solidFill>
                <a:srgbClr val="002060"/>
              </a:solidFill>
              <a:latin typeface="Arial" pitchFamily="34" charset="0"/>
              <a:cs typeface="Arial" pitchFamily="34" charset="0"/>
            </a:endParaRPr>
          </a:p>
        </p:txBody>
      </p:sp>
      <p:sp>
        <p:nvSpPr>
          <p:cNvPr id="4" name="Title 1">
            <a:extLst>
              <a:ext uri="{FF2B5EF4-FFF2-40B4-BE49-F238E27FC236}">
                <a16:creationId xmlns="" xmlns:a16="http://schemas.microsoft.com/office/drawing/2014/main" xmlns:lc="http://schemas.openxmlformats.org/drawingml/2006/lockedCanvas" id="{3B69F47A-239E-285A-C792-C375AD8955DA}"/>
              </a:ext>
            </a:extLst>
          </p:cNvPr>
          <p:cNvSpPr txBox="1">
            <a:spLocks/>
          </p:cNvSpPr>
          <p:nvPr/>
        </p:nvSpPr>
        <p:spPr>
          <a:xfrm>
            <a:off x="6462106" y="5309347"/>
            <a:ext cx="2209800" cy="990600"/>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rgbClr val="00B050"/>
                </a:solidFill>
                <a:latin typeface="Arial" pitchFamily="34" charset="0"/>
                <a:cs typeface="Arial" pitchFamily="34" charset="0"/>
              </a:rPr>
              <a:t>BY</a:t>
            </a:r>
          </a:p>
          <a:p>
            <a:r>
              <a:rPr lang="en-US" sz="1800" b="1" dirty="0" smtClean="0">
                <a:solidFill>
                  <a:srgbClr val="00B050"/>
                </a:solidFill>
                <a:latin typeface="Arial" pitchFamily="34" charset="0"/>
                <a:cs typeface="Arial" pitchFamily="34" charset="0"/>
              </a:rPr>
              <a:t>OMKAR </a:t>
            </a:r>
            <a:r>
              <a:rPr lang="en-US" sz="1800" b="1" dirty="0">
                <a:solidFill>
                  <a:srgbClr val="00B050"/>
                </a:solidFill>
                <a:latin typeface="Arial" pitchFamily="34" charset="0"/>
                <a:cs typeface="Arial" pitchFamily="34" charset="0"/>
              </a:rPr>
              <a:t>YADAV</a:t>
            </a:r>
          </a:p>
          <a:p>
            <a:r>
              <a:rPr lang="en-US" sz="1800" b="1" dirty="0">
                <a:solidFill>
                  <a:srgbClr val="00B050"/>
                </a:solidFill>
                <a:latin typeface="Arial" pitchFamily="34" charset="0"/>
                <a:cs typeface="Arial" pitchFamily="34" charset="0"/>
              </a:rPr>
              <a:t>               INSP/PH</a:t>
            </a:r>
          </a:p>
        </p:txBody>
      </p:sp>
    </p:spTree>
    <p:extLst>
      <p:ext uri="{BB962C8B-B14F-4D97-AF65-F5344CB8AC3E}">
        <p14:creationId xmlns:p14="http://schemas.microsoft.com/office/powerpoint/2010/main" val="420388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Documents and Settings\Administrator\My Documents\MFR LECTURE PRESENTATIONS\101MSDCF\DSC00003.JPG"/>
          <p:cNvPicPr>
            <a:picLocks noChangeAspect="1" noChangeArrowheads="1"/>
          </p:cNvPicPr>
          <p:nvPr/>
        </p:nvPicPr>
        <p:blipFill>
          <a:blip r:embed="rId2">
            <a:lum contrast="18000"/>
          </a:blip>
          <a:srcRect/>
          <a:stretch>
            <a:fillRect/>
          </a:stretch>
        </p:blipFill>
        <p:spPr bwMode="auto">
          <a:xfrm>
            <a:off x="1200358" y="0"/>
            <a:ext cx="6773451" cy="6019800"/>
          </a:xfrm>
          <a:prstGeom prst="rect">
            <a:avLst/>
          </a:prstGeom>
          <a:noFill/>
          <a:ln w="9525">
            <a:noFill/>
            <a:miter lim="800000"/>
            <a:headEnd/>
            <a:tailEnd/>
          </a:ln>
        </p:spPr>
      </p:pic>
      <p:sp>
        <p:nvSpPr>
          <p:cNvPr id="25603" name="Text Box 3"/>
          <p:cNvSpPr txBox="1">
            <a:spLocks noChangeArrowheads="1"/>
          </p:cNvSpPr>
          <p:nvPr/>
        </p:nvSpPr>
        <p:spPr bwMode="auto">
          <a:xfrm>
            <a:off x="1143199" y="6034089"/>
            <a:ext cx="6859191" cy="769441"/>
          </a:xfrm>
          <a:prstGeom prst="rect">
            <a:avLst/>
          </a:prstGeom>
          <a:solidFill>
            <a:srgbClr val="66FFFF"/>
          </a:solidFill>
          <a:ln w="9525">
            <a:noFill/>
            <a:miter lim="800000"/>
            <a:headEnd/>
            <a:tailEnd/>
          </a:ln>
        </p:spPr>
        <p:txBody>
          <a:bodyPr>
            <a:spAutoFit/>
          </a:bodyPr>
          <a:lstStyle/>
          <a:p>
            <a:pPr algn="ctr">
              <a:spcBef>
                <a:spcPct val="50000"/>
              </a:spcBef>
            </a:pPr>
            <a:r>
              <a:rPr lang="en-US" sz="4400" b="1" u="sng" dirty="0">
                <a:solidFill>
                  <a:srgbClr val="FF0000"/>
                </a:solidFill>
              </a:rPr>
              <a:t>SHIRT DRAG</a:t>
            </a:r>
          </a:p>
        </p:txBody>
      </p:sp>
      <p:sp>
        <p:nvSpPr>
          <p:cNvPr id="2" name="Right Arrow 1">
            <a:hlinkClick r:id="rId3" action="ppaction://hlinksldjump"/>
          </p:cNvPr>
          <p:cNvSpPr/>
          <p:nvPr/>
        </p:nvSpPr>
        <p:spPr>
          <a:xfrm rot="10800000">
            <a:off x="8573989" y="6400800"/>
            <a:ext cx="571599"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94715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Documents and Settings\Administrator\My Documents\MFR LECTURE PRESENTATIONS\101MSDCF\DSC00009.JPG"/>
          <p:cNvPicPr>
            <a:picLocks noChangeAspect="1" noChangeArrowheads="1"/>
          </p:cNvPicPr>
          <p:nvPr/>
        </p:nvPicPr>
        <p:blipFill>
          <a:blip r:embed="rId2">
            <a:lum contrast="24000"/>
          </a:blip>
          <a:srcRect/>
          <a:stretch>
            <a:fillRect/>
          </a:stretch>
        </p:blipFill>
        <p:spPr bwMode="auto">
          <a:xfrm>
            <a:off x="1143199" y="2"/>
            <a:ext cx="6859191" cy="6291263"/>
          </a:xfrm>
          <a:prstGeom prst="rect">
            <a:avLst/>
          </a:prstGeom>
          <a:noFill/>
          <a:ln w="9525">
            <a:noFill/>
            <a:miter lim="800000"/>
            <a:headEnd/>
            <a:tailEnd/>
          </a:ln>
        </p:spPr>
      </p:pic>
      <p:sp>
        <p:nvSpPr>
          <p:cNvPr id="27651" name="Text Box 3"/>
          <p:cNvSpPr txBox="1">
            <a:spLocks noChangeArrowheads="1"/>
          </p:cNvSpPr>
          <p:nvPr/>
        </p:nvSpPr>
        <p:spPr bwMode="auto">
          <a:xfrm>
            <a:off x="1143199" y="6156327"/>
            <a:ext cx="6859191" cy="769441"/>
          </a:xfrm>
          <a:prstGeom prst="rect">
            <a:avLst/>
          </a:prstGeom>
          <a:solidFill>
            <a:srgbClr val="66FFFF"/>
          </a:solidFill>
          <a:ln w="9525">
            <a:noFill/>
            <a:miter lim="800000"/>
            <a:headEnd/>
            <a:tailEnd/>
          </a:ln>
        </p:spPr>
        <p:txBody>
          <a:bodyPr>
            <a:spAutoFit/>
          </a:bodyPr>
          <a:lstStyle/>
          <a:p>
            <a:pPr algn="ctr">
              <a:spcBef>
                <a:spcPct val="50000"/>
              </a:spcBef>
            </a:pPr>
            <a:r>
              <a:rPr lang="en-US" sz="4400" b="1" u="sng" dirty="0">
                <a:solidFill>
                  <a:srgbClr val="FF0000"/>
                </a:solidFill>
              </a:rPr>
              <a:t>SHOULDER DRAG</a:t>
            </a:r>
          </a:p>
        </p:txBody>
      </p:sp>
      <p:sp>
        <p:nvSpPr>
          <p:cNvPr id="4" name="Right Arrow 3">
            <a:hlinkClick r:id="rId3" action="ppaction://hlinksldjump"/>
          </p:cNvPr>
          <p:cNvSpPr/>
          <p:nvPr/>
        </p:nvSpPr>
        <p:spPr>
          <a:xfrm rot="10800000">
            <a:off x="8573989" y="6400800"/>
            <a:ext cx="571599"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06607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Documents and Settings\Administrator\My Documents\MFR LECTURE PRESENTATIONS\101MSDCF\DSC00004.JPG"/>
          <p:cNvPicPr>
            <a:picLocks noChangeAspect="1" noChangeArrowheads="1"/>
          </p:cNvPicPr>
          <p:nvPr/>
        </p:nvPicPr>
        <p:blipFill>
          <a:blip r:embed="rId2">
            <a:lum contrast="18000"/>
          </a:blip>
          <a:srcRect/>
          <a:stretch>
            <a:fillRect/>
          </a:stretch>
        </p:blipFill>
        <p:spPr bwMode="auto">
          <a:xfrm>
            <a:off x="1143199" y="0"/>
            <a:ext cx="6859191" cy="6211888"/>
          </a:xfrm>
          <a:prstGeom prst="rect">
            <a:avLst/>
          </a:prstGeom>
          <a:noFill/>
          <a:ln w="9525">
            <a:noFill/>
            <a:miter lim="800000"/>
            <a:headEnd/>
            <a:tailEnd/>
          </a:ln>
        </p:spPr>
      </p:pic>
      <p:sp>
        <p:nvSpPr>
          <p:cNvPr id="26627" name="Text Box 3"/>
          <p:cNvSpPr txBox="1">
            <a:spLocks noChangeArrowheads="1"/>
          </p:cNvSpPr>
          <p:nvPr/>
        </p:nvSpPr>
        <p:spPr bwMode="auto">
          <a:xfrm>
            <a:off x="1143199" y="6156327"/>
            <a:ext cx="6859191" cy="769441"/>
          </a:xfrm>
          <a:prstGeom prst="rect">
            <a:avLst/>
          </a:prstGeom>
          <a:solidFill>
            <a:srgbClr val="66FFFF"/>
          </a:solidFill>
          <a:ln w="9525">
            <a:noFill/>
            <a:miter lim="800000"/>
            <a:headEnd/>
            <a:tailEnd/>
          </a:ln>
        </p:spPr>
        <p:txBody>
          <a:bodyPr>
            <a:spAutoFit/>
          </a:bodyPr>
          <a:lstStyle/>
          <a:p>
            <a:pPr algn="ctr">
              <a:spcBef>
                <a:spcPct val="50000"/>
              </a:spcBef>
            </a:pPr>
            <a:r>
              <a:rPr lang="en-US" sz="4400" b="1" u="sng" dirty="0">
                <a:solidFill>
                  <a:srgbClr val="FF0000"/>
                </a:solidFill>
              </a:rPr>
              <a:t>BLANKET DRAG</a:t>
            </a:r>
          </a:p>
        </p:txBody>
      </p:sp>
      <p:sp>
        <p:nvSpPr>
          <p:cNvPr id="4" name="Right Arrow 3">
            <a:hlinkClick r:id="rId3" action="ppaction://hlinksldjump"/>
          </p:cNvPr>
          <p:cNvSpPr/>
          <p:nvPr/>
        </p:nvSpPr>
        <p:spPr>
          <a:xfrm rot="10800000">
            <a:off x="8573989" y="6400800"/>
            <a:ext cx="571599"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45345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Documents and Settings\Administrator\Desktop\101MSDCF\a.JPG"/>
          <p:cNvPicPr>
            <a:picLocks noChangeAspect="1" noChangeArrowheads="1"/>
          </p:cNvPicPr>
          <p:nvPr/>
        </p:nvPicPr>
        <p:blipFill>
          <a:blip r:embed="rId2">
            <a:lum contrast="24000"/>
          </a:blip>
          <a:srcRect/>
          <a:stretch>
            <a:fillRect/>
          </a:stretch>
        </p:blipFill>
        <p:spPr bwMode="auto">
          <a:xfrm>
            <a:off x="1143199" y="0"/>
            <a:ext cx="6859191" cy="6019800"/>
          </a:xfrm>
          <a:prstGeom prst="rect">
            <a:avLst/>
          </a:prstGeom>
          <a:noFill/>
          <a:ln w="9525">
            <a:noFill/>
            <a:miter lim="800000"/>
            <a:headEnd/>
            <a:tailEnd/>
          </a:ln>
        </p:spPr>
      </p:pic>
      <p:sp>
        <p:nvSpPr>
          <p:cNvPr id="13315" name="Text Box 3"/>
          <p:cNvSpPr txBox="1">
            <a:spLocks noChangeArrowheads="1"/>
          </p:cNvSpPr>
          <p:nvPr/>
        </p:nvSpPr>
        <p:spPr bwMode="auto">
          <a:xfrm>
            <a:off x="1143199" y="6042023"/>
            <a:ext cx="6859191" cy="769441"/>
          </a:xfrm>
          <a:prstGeom prst="rect">
            <a:avLst/>
          </a:prstGeom>
          <a:solidFill>
            <a:srgbClr val="66FFFF"/>
          </a:solidFill>
          <a:ln w="9525">
            <a:noFill/>
            <a:miter lim="800000"/>
            <a:headEnd/>
            <a:tailEnd/>
          </a:ln>
        </p:spPr>
        <p:txBody>
          <a:bodyPr>
            <a:spAutoFit/>
          </a:bodyPr>
          <a:lstStyle/>
          <a:p>
            <a:pPr algn="ctr">
              <a:spcBef>
                <a:spcPct val="50000"/>
              </a:spcBef>
            </a:pPr>
            <a:r>
              <a:rPr lang="en-US" sz="4400" b="1" u="sng" dirty="0">
                <a:solidFill>
                  <a:srgbClr val="FF0000"/>
                </a:solidFill>
              </a:rPr>
              <a:t>SHEET DRAG</a:t>
            </a:r>
          </a:p>
        </p:txBody>
      </p:sp>
      <p:sp>
        <p:nvSpPr>
          <p:cNvPr id="4" name="Right Arrow 3">
            <a:hlinkClick r:id="rId3" action="ppaction://hlinksldjump"/>
          </p:cNvPr>
          <p:cNvSpPr/>
          <p:nvPr/>
        </p:nvSpPr>
        <p:spPr>
          <a:xfrm rot="10800000">
            <a:off x="8573989" y="6400800"/>
            <a:ext cx="571599"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34688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Documents and Settings\Administrator\My Documents\MFR LECTURE PRESENTATIONS\101MSDCF\DSC00010.JPG"/>
          <p:cNvPicPr>
            <a:picLocks noChangeAspect="1" noChangeArrowheads="1"/>
          </p:cNvPicPr>
          <p:nvPr/>
        </p:nvPicPr>
        <p:blipFill>
          <a:blip r:embed="rId2">
            <a:lum contrast="48000"/>
          </a:blip>
          <a:srcRect/>
          <a:stretch>
            <a:fillRect/>
          </a:stretch>
        </p:blipFill>
        <p:spPr bwMode="auto">
          <a:xfrm>
            <a:off x="1143199" y="15764"/>
            <a:ext cx="6859191" cy="6045691"/>
          </a:xfrm>
          <a:prstGeom prst="rect">
            <a:avLst/>
          </a:prstGeom>
          <a:noFill/>
          <a:ln w="9525">
            <a:noFill/>
            <a:miter lim="800000"/>
            <a:headEnd/>
            <a:tailEnd/>
          </a:ln>
        </p:spPr>
      </p:pic>
      <p:sp>
        <p:nvSpPr>
          <p:cNvPr id="28675" name="Text Box 3"/>
          <p:cNvSpPr txBox="1">
            <a:spLocks noChangeArrowheads="1"/>
          </p:cNvSpPr>
          <p:nvPr/>
        </p:nvSpPr>
        <p:spPr bwMode="auto">
          <a:xfrm>
            <a:off x="1143199" y="6058991"/>
            <a:ext cx="6859191" cy="769441"/>
          </a:xfrm>
          <a:prstGeom prst="rect">
            <a:avLst/>
          </a:prstGeom>
          <a:solidFill>
            <a:srgbClr val="66FFFF"/>
          </a:solidFill>
          <a:ln w="9525">
            <a:noFill/>
            <a:miter lim="800000"/>
            <a:headEnd/>
            <a:tailEnd/>
          </a:ln>
        </p:spPr>
        <p:txBody>
          <a:bodyPr>
            <a:spAutoFit/>
          </a:bodyPr>
          <a:lstStyle/>
          <a:p>
            <a:pPr algn="ctr">
              <a:spcBef>
                <a:spcPct val="50000"/>
              </a:spcBef>
            </a:pPr>
            <a:r>
              <a:rPr lang="en-US" sz="4400" b="1" u="sng" dirty="0">
                <a:solidFill>
                  <a:srgbClr val="FF0000"/>
                </a:solidFill>
              </a:rPr>
              <a:t>PIGGY BACK CARRY</a:t>
            </a:r>
          </a:p>
        </p:txBody>
      </p:sp>
      <p:sp>
        <p:nvSpPr>
          <p:cNvPr id="4" name="Right Arrow 3">
            <a:hlinkClick r:id="rId3" action="ppaction://hlinksldjump"/>
          </p:cNvPr>
          <p:cNvSpPr/>
          <p:nvPr/>
        </p:nvSpPr>
        <p:spPr>
          <a:xfrm rot="10800000">
            <a:off x="8573989" y="6400800"/>
            <a:ext cx="571599"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17476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1143199" y="6106289"/>
            <a:ext cx="6859191" cy="769441"/>
          </a:xfrm>
          <a:prstGeom prst="rect">
            <a:avLst/>
          </a:prstGeom>
          <a:solidFill>
            <a:srgbClr val="66FFFF"/>
          </a:solidFill>
          <a:ln w="9525">
            <a:noFill/>
            <a:miter lim="800000"/>
            <a:headEnd/>
            <a:tailEnd/>
          </a:ln>
        </p:spPr>
        <p:txBody>
          <a:bodyPr>
            <a:spAutoFit/>
          </a:bodyPr>
          <a:lstStyle/>
          <a:p>
            <a:pPr algn="ctr">
              <a:spcBef>
                <a:spcPct val="50000"/>
              </a:spcBef>
            </a:pPr>
            <a:r>
              <a:rPr lang="en-US" sz="4400" b="1" u="sng" dirty="0">
                <a:solidFill>
                  <a:srgbClr val="FF0000"/>
                </a:solidFill>
              </a:rPr>
              <a:t>ONE RESCUER CRUTCH</a:t>
            </a:r>
          </a:p>
        </p:txBody>
      </p:sp>
      <p:graphicFrame>
        <p:nvGraphicFramePr>
          <p:cNvPr id="1026" name="Object 4"/>
          <p:cNvGraphicFramePr>
            <a:graphicFrameLocks noChangeAspect="1"/>
          </p:cNvGraphicFramePr>
          <p:nvPr/>
        </p:nvGraphicFramePr>
        <p:xfrm>
          <a:off x="1143199" y="0"/>
          <a:ext cx="6859191" cy="6172200"/>
        </p:xfrm>
        <a:graphic>
          <a:graphicData uri="http://schemas.openxmlformats.org/presentationml/2006/ole">
            <mc:AlternateContent xmlns:mc="http://schemas.openxmlformats.org/markup-compatibility/2006">
              <mc:Choice xmlns:v="urn:schemas-microsoft-com:vml" Requires="v">
                <p:oleObj spid="_x0000_s1031" name="Bitmap Image" r:id="rId3" imgW="5934903" imgH="3552381" progId="PBrush">
                  <p:embed/>
                </p:oleObj>
              </mc:Choice>
              <mc:Fallback>
                <p:oleObj name="Bitmap Image" r:id="rId3" imgW="5934903" imgH="3552381" progId="PBrush">
                  <p:embed/>
                  <p:pic>
                    <p:nvPicPr>
                      <p:cNvPr id="0" name="Picture 4"/>
                      <p:cNvPicPr>
                        <a:picLocks noChangeAspect="1" noChangeArrowheads="1"/>
                      </p:cNvPicPr>
                      <p:nvPr/>
                    </p:nvPicPr>
                    <p:blipFill>
                      <a:blip r:embed="rId4">
                        <a:lum contrast="36000"/>
                        <a:extLst>
                          <a:ext uri="{28A0092B-C50C-407E-A947-70E740481C1C}">
                            <a14:useLocalDpi xmlns:a14="http://schemas.microsoft.com/office/drawing/2010/main" val="0"/>
                          </a:ext>
                        </a:extLst>
                      </a:blip>
                      <a:srcRect/>
                      <a:stretch>
                        <a:fillRect/>
                      </a:stretch>
                    </p:blipFill>
                    <p:spPr bwMode="auto">
                      <a:xfrm>
                        <a:off x="1143199" y="0"/>
                        <a:ext cx="6859191"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ight Arrow 3">
            <a:hlinkClick r:id="rId5" action="ppaction://hlinksldjump"/>
          </p:cNvPr>
          <p:cNvSpPr/>
          <p:nvPr/>
        </p:nvSpPr>
        <p:spPr>
          <a:xfrm rot="10800000">
            <a:off x="8573989" y="6400800"/>
            <a:ext cx="571599"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50764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ocuments and Settings\Administrator\Desktop\101MSDCF\b.JPG"/>
          <p:cNvPicPr>
            <a:picLocks noChangeAspect="1" noChangeArrowheads="1"/>
          </p:cNvPicPr>
          <p:nvPr/>
        </p:nvPicPr>
        <p:blipFill>
          <a:blip r:embed="rId2"/>
          <a:srcRect/>
          <a:stretch>
            <a:fillRect/>
          </a:stretch>
        </p:blipFill>
        <p:spPr bwMode="auto">
          <a:xfrm>
            <a:off x="1143199" y="0"/>
            <a:ext cx="6859191" cy="6210300"/>
          </a:xfrm>
          <a:prstGeom prst="rect">
            <a:avLst/>
          </a:prstGeom>
          <a:noFill/>
          <a:ln w="9525">
            <a:noFill/>
            <a:miter lim="800000"/>
            <a:headEnd/>
            <a:tailEnd/>
          </a:ln>
        </p:spPr>
      </p:pic>
      <p:sp>
        <p:nvSpPr>
          <p:cNvPr id="14339" name="Text Box 3"/>
          <p:cNvSpPr txBox="1">
            <a:spLocks noChangeArrowheads="1"/>
          </p:cNvSpPr>
          <p:nvPr/>
        </p:nvSpPr>
        <p:spPr bwMode="auto">
          <a:xfrm>
            <a:off x="1143199" y="6074757"/>
            <a:ext cx="6859191" cy="769441"/>
          </a:xfrm>
          <a:prstGeom prst="rect">
            <a:avLst/>
          </a:prstGeom>
          <a:solidFill>
            <a:srgbClr val="66FFFF"/>
          </a:solidFill>
          <a:ln w="9525">
            <a:noFill/>
            <a:miter lim="800000"/>
            <a:headEnd/>
            <a:tailEnd/>
          </a:ln>
        </p:spPr>
        <p:txBody>
          <a:bodyPr>
            <a:spAutoFit/>
          </a:bodyPr>
          <a:lstStyle/>
          <a:p>
            <a:pPr algn="ctr">
              <a:spcBef>
                <a:spcPct val="50000"/>
              </a:spcBef>
            </a:pPr>
            <a:r>
              <a:rPr lang="en-US" sz="4400" b="1" u="sng" dirty="0">
                <a:solidFill>
                  <a:srgbClr val="FF0000"/>
                </a:solidFill>
              </a:rPr>
              <a:t>CRADLE CARRY</a:t>
            </a:r>
          </a:p>
        </p:txBody>
      </p:sp>
      <p:sp>
        <p:nvSpPr>
          <p:cNvPr id="4" name="Right Arrow 3">
            <a:hlinkClick r:id="rId3" action="ppaction://hlinksldjump"/>
          </p:cNvPr>
          <p:cNvSpPr/>
          <p:nvPr/>
        </p:nvSpPr>
        <p:spPr>
          <a:xfrm rot="10800000">
            <a:off x="8573989" y="6400800"/>
            <a:ext cx="571599"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78709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Documents and Settings\Administrator\Desktop\101MSDCF\d.JPG"/>
          <p:cNvPicPr>
            <a:picLocks noChangeAspect="1" noChangeArrowheads="1"/>
          </p:cNvPicPr>
          <p:nvPr/>
        </p:nvPicPr>
        <p:blipFill>
          <a:blip r:embed="rId2">
            <a:lum contrast="30000"/>
          </a:blip>
          <a:srcRect/>
          <a:stretch>
            <a:fillRect/>
          </a:stretch>
        </p:blipFill>
        <p:spPr bwMode="auto">
          <a:xfrm>
            <a:off x="1143199" y="0"/>
            <a:ext cx="6859191" cy="6096000"/>
          </a:xfrm>
          <a:prstGeom prst="rect">
            <a:avLst/>
          </a:prstGeom>
          <a:noFill/>
          <a:ln w="9525">
            <a:noFill/>
            <a:miter lim="800000"/>
            <a:headEnd/>
            <a:tailEnd/>
          </a:ln>
        </p:spPr>
      </p:pic>
      <p:sp>
        <p:nvSpPr>
          <p:cNvPr id="16387" name="Text Box 3"/>
          <p:cNvSpPr txBox="1">
            <a:spLocks noChangeArrowheads="1"/>
          </p:cNvSpPr>
          <p:nvPr/>
        </p:nvSpPr>
        <p:spPr bwMode="auto">
          <a:xfrm>
            <a:off x="1143199" y="6109029"/>
            <a:ext cx="6859191" cy="769441"/>
          </a:xfrm>
          <a:prstGeom prst="rect">
            <a:avLst/>
          </a:prstGeom>
          <a:solidFill>
            <a:srgbClr val="66FFFF"/>
          </a:solidFill>
          <a:ln w="9525">
            <a:noFill/>
            <a:miter lim="800000"/>
            <a:headEnd/>
            <a:tailEnd/>
          </a:ln>
        </p:spPr>
        <p:txBody>
          <a:bodyPr>
            <a:spAutoFit/>
          </a:bodyPr>
          <a:lstStyle/>
          <a:p>
            <a:pPr algn="ctr">
              <a:spcBef>
                <a:spcPct val="50000"/>
              </a:spcBef>
            </a:pPr>
            <a:r>
              <a:rPr lang="en-US" sz="4400" b="1" u="sng" dirty="0">
                <a:solidFill>
                  <a:srgbClr val="FF0000"/>
                </a:solidFill>
              </a:rPr>
              <a:t>FIRE FIGHTER DRAG</a:t>
            </a:r>
          </a:p>
        </p:txBody>
      </p:sp>
      <p:sp>
        <p:nvSpPr>
          <p:cNvPr id="4" name="Right Arrow 3">
            <a:hlinkClick r:id="rId3" action="ppaction://hlinksldjump"/>
          </p:cNvPr>
          <p:cNvSpPr/>
          <p:nvPr/>
        </p:nvSpPr>
        <p:spPr>
          <a:xfrm rot="10800000">
            <a:off x="8573989" y="6400800"/>
            <a:ext cx="571599"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18731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Documents and Settings\Administrator\Desktop\101MSDCF\g.JPG"/>
          <p:cNvPicPr>
            <a:picLocks noChangeAspect="1" noChangeArrowheads="1"/>
          </p:cNvPicPr>
          <p:nvPr/>
        </p:nvPicPr>
        <p:blipFill>
          <a:blip r:embed="rId3">
            <a:lum contrast="48000"/>
          </a:blip>
          <a:srcRect/>
          <a:stretch>
            <a:fillRect/>
          </a:stretch>
        </p:blipFill>
        <p:spPr bwMode="auto">
          <a:xfrm>
            <a:off x="4629954" y="685800"/>
            <a:ext cx="3372436" cy="3048000"/>
          </a:xfrm>
          <a:prstGeom prst="rect">
            <a:avLst/>
          </a:prstGeom>
          <a:noFill/>
          <a:ln w="9525">
            <a:noFill/>
            <a:miter lim="800000"/>
            <a:headEnd/>
            <a:tailEnd/>
          </a:ln>
        </p:spPr>
      </p:pic>
      <p:pic>
        <p:nvPicPr>
          <p:cNvPr id="12291" name="Picture 3" descr="C:\Documents and Settings\Administrator\Desktop\101MSDCF\f.JPG"/>
          <p:cNvPicPr>
            <a:picLocks noChangeAspect="1" noChangeArrowheads="1"/>
          </p:cNvPicPr>
          <p:nvPr/>
        </p:nvPicPr>
        <p:blipFill>
          <a:blip r:embed="rId4">
            <a:lum contrast="24000"/>
          </a:blip>
          <a:srcRect/>
          <a:stretch>
            <a:fillRect/>
          </a:stretch>
        </p:blipFill>
        <p:spPr bwMode="auto">
          <a:xfrm>
            <a:off x="1200358" y="3914777"/>
            <a:ext cx="3258116" cy="2943225"/>
          </a:xfrm>
          <a:prstGeom prst="rect">
            <a:avLst/>
          </a:prstGeom>
          <a:noFill/>
          <a:ln w="9525">
            <a:noFill/>
            <a:miter lim="800000"/>
            <a:headEnd/>
            <a:tailEnd/>
          </a:ln>
        </p:spPr>
      </p:pic>
      <p:pic>
        <p:nvPicPr>
          <p:cNvPr id="12294" name="Picture 6" descr="C:\Documents and Settings\Administrator\Desktop\101MSDCF\h.JPG"/>
          <p:cNvPicPr>
            <a:picLocks noChangeAspect="1" noChangeArrowheads="1"/>
          </p:cNvPicPr>
          <p:nvPr/>
        </p:nvPicPr>
        <p:blipFill>
          <a:blip r:embed="rId5">
            <a:lum contrast="24000"/>
          </a:blip>
          <a:srcRect/>
          <a:stretch>
            <a:fillRect/>
          </a:stretch>
        </p:blipFill>
        <p:spPr bwMode="auto">
          <a:xfrm>
            <a:off x="4629954" y="3962400"/>
            <a:ext cx="3372436" cy="2895600"/>
          </a:xfrm>
          <a:prstGeom prst="rect">
            <a:avLst/>
          </a:prstGeom>
          <a:noFill/>
          <a:ln w="9525">
            <a:noFill/>
            <a:miter lim="800000"/>
            <a:headEnd/>
            <a:tailEnd/>
          </a:ln>
        </p:spPr>
      </p:pic>
      <p:sp>
        <p:nvSpPr>
          <p:cNvPr id="2054" name="Text Box 8"/>
          <p:cNvSpPr txBox="1">
            <a:spLocks noChangeArrowheads="1"/>
          </p:cNvSpPr>
          <p:nvPr/>
        </p:nvSpPr>
        <p:spPr bwMode="auto">
          <a:xfrm>
            <a:off x="1143199" y="1"/>
            <a:ext cx="6859191" cy="769441"/>
          </a:xfrm>
          <a:prstGeom prst="rect">
            <a:avLst/>
          </a:prstGeom>
          <a:noFill/>
          <a:ln w="9525">
            <a:noFill/>
            <a:miter lim="800000"/>
            <a:headEnd/>
            <a:tailEnd/>
          </a:ln>
        </p:spPr>
        <p:txBody>
          <a:bodyPr>
            <a:spAutoFit/>
          </a:bodyPr>
          <a:lstStyle/>
          <a:p>
            <a:pPr algn="ctr">
              <a:spcBef>
                <a:spcPct val="50000"/>
              </a:spcBef>
            </a:pPr>
            <a:r>
              <a:rPr lang="en-US" sz="4400" b="1" u="sng" dirty="0">
                <a:solidFill>
                  <a:srgbClr val="FF0000"/>
                </a:solidFill>
              </a:rPr>
              <a:t>FIRE FIGHTERS CARRY</a:t>
            </a:r>
          </a:p>
        </p:txBody>
      </p:sp>
      <p:graphicFrame>
        <p:nvGraphicFramePr>
          <p:cNvPr id="12298" name="Object 10"/>
          <p:cNvGraphicFramePr>
            <a:graphicFrameLocks noChangeAspect="1"/>
          </p:cNvGraphicFramePr>
          <p:nvPr/>
        </p:nvGraphicFramePr>
        <p:xfrm>
          <a:off x="1200358" y="687388"/>
          <a:ext cx="3258116" cy="3046412"/>
        </p:xfrm>
        <a:graphic>
          <a:graphicData uri="http://schemas.openxmlformats.org/presentationml/2006/ole">
            <mc:AlternateContent xmlns:mc="http://schemas.openxmlformats.org/markup-compatibility/2006">
              <mc:Choice xmlns:v="urn:schemas-microsoft-com:vml" Requires="v">
                <p:oleObj spid="_x0000_s2055" name="Bitmap Image" r:id="rId6" imgW="2866667" imgH="1809524" progId="PBrush">
                  <p:embed/>
                </p:oleObj>
              </mc:Choice>
              <mc:Fallback>
                <p:oleObj name="Bitmap Image" r:id="rId6" imgW="2866667" imgH="1809524" progId="PBrush">
                  <p:embed/>
                  <p:pic>
                    <p:nvPicPr>
                      <p:cNvPr id="0" name="Picture 4"/>
                      <p:cNvPicPr>
                        <a:picLocks noChangeAspect="1" noChangeArrowheads="1"/>
                      </p:cNvPicPr>
                      <p:nvPr/>
                    </p:nvPicPr>
                    <p:blipFill>
                      <a:blip r:embed="rId7">
                        <a:lum contrast="48000"/>
                        <a:extLst>
                          <a:ext uri="{28A0092B-C50C-407E-A947-70E740481C1C}">
                            <a14:useLocalDpi xmlns:a14="http://schemas.microsoft.com/office/drawing/2010/main" val="0"/>
                          </a:ext>
                        </a:extLst>
                      </a:blip>
                      <a:srcRect/>
                      <a:stretch>
                        <a:fillRect/>
                      </a:stretch>
                    </p:blipFill>
                    <p:spPr bwMode="auto">
                      <a:xfrm>
                        <a:off x="1200358" y="687388"/>
                        <a:ext cx="3258116" cy="304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2923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298"/>
                                        </p:tgtEl>
                                        <p:attrNameLst>
                                          <p:attrName>style.visibility</p:attrName>
                                        </p:attrNameLst>
                                      </p:cBhvr>
                                      <p:to>
                                        <p:strVal val="visible"/>
                                      </p:to>
                                    </p:set>
                                    <p:anim calcmode="lin" valueType="num">
                                      <p:cBhvr additive="base">
                                        <p:cTn id="7" dur="500" fill="hold"/>
                                        <p:tgtEl>
                                          <p:spTgt spid="12298"/>
                                        </p:tgtEl>
                                        <p:attrNameLst>
                                          <p:attrName>ppt_x</p:attrName>
                                        </p:attrNameLst>
                                      </p:cBhvr>
                                      <p:tavLst>
                                        <p:tav tm="0">
                                          <p:val>
                                            <p:strVal val="0-#ppt_w/2"/>
                                          </p:val>
                                        </p:tav>
                                        <p:tav tm="100000">
                                          <p:val>
                                            <p:strVal val="#ppt_x"/>
                                          </p:val>
                                        </p:tav>
                                      </p:tavLst>
                                    </p:anim>
                                    <p:anim calcmode="lin" valueType="num">
                                      <p:cBhvr additive="base">
                                        <p:cTn id="8" dur="500" fill="hold"/>
                                        <p:tgtEl>
                                          <p:spTgt spid="1229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290"/>
                                        </p:tgtEl>
                                        <p:attrNameLst>
                                          <p:attrName>style.visibility</p:attrName>
                                        </p:attrNameLst>
                                      </p:cBhvr>
                                      <p:to>
                                        <p:strVal val="visible"/>
                                      </p:to>
                                    </p:set>
                                    <p:anim calcmode="lin" valueType="num">
                                      <p:cBhvr additive="base">
                                        <p:cTn id="13" dur="500" fill="hold"/>
                                        <p:tgtEl>
                                          <p:spTgt spid="12290"/>
                                        </p:tgtEl>
                                        <p:attrNameLst>
                                          <p:attrName>ppt_x</p:attrName>
                                        </p:attrNameLst>
                                      </p:cBhvr>
                                      <p:tavLst>
                                        <p:tav tm="0">
                                          <p:val>
                                            <p:strVal val="0-#ppt_w/2"/>
                                          </p:val>
                                        </p:tav>
                                        <p:tav tm="100000">
                                          <p:val>
                                            <p:strVal val="#ppt_x"/>
                                          </p:val>
                                        </p:tav>
                                      </p:tavLst>
                                    </p:anim>
                                    <p:anim calcmode="lin" valueType="num">
                                      <p:cBhvr additive="base">
                                        <p:cTn id="14" dur="500" fill="hold"/>
                                        <p:tgtEl>
                                          <p:spTgt spid="1229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2291"/>
                                        </p:tgtEl>
                                        <p:attrNameLst>
                                          <p:attrName>style.visibility</p:attrName>
                                        </p:attrNameLst>
                                      </p:cBhvr>
                                      <p:to>
                                        <p:strVal val="visible"/>
                                      </p:to>
                                    </p:set>
                                    <p:anim calcmode="lin" valueType="num">
                                      <p:cBhvr additive="base">
                                        <p:cTn id="19" dur="500" fill="hold"/>
                                        <p:tgtEl>
                                          <p:spTgt spid="12291"/>
                                        </p:tgtEl>
                                        <p:attrNameLst>
                                          <p:attrName>ppt_x</p:attrName>
                                        </p:attrNameLst>
                                      </p:cBhvr>
                                      <p:tavLst>
                                        <p:tav tm="0">
                                          <p:val>
                                            <p:strVal val="0-#ppt_w/2"/>
                                          </p:val>
                                        </p:tav>
                                        <p:tav tm="100000">
                                          <p:val>
                                            <p:strVal val="#ppt_x"/>
                                          </p:val>
                                        </p:tav>
                                      </p:tavLst>
                                    </p:anim>
                                    <p:anim calcmode="lin" valueType="num">
                                      <p:cBhvr additive="base">
                                        <p:cTn id="20" dur="500" fill="hold"/>
                                        <p:tgtEl>
                                          <p:spTgt spid="1229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2294"/>
                                        </p:tgtEl>
                                        <p:attrNameLst>
                                          <p:attrName>style.visibility</p:attrName>
                                        </p:attrNameLst>
                                      </p:cBhvr>
                                      <p:to>
                                        <p:strVal val="visible"/>
                                      </p:to>
                                    </p:set>
                                    <p:anim calcmode="lin" valueType="num">
                                      <p:cBhvr additive="base">
                                        <p:cTn id="25" dur="500" fill="hold"/>
                                        <p:tgtEl>
                                          <p:spTgt spid="12294"/>
                                        </p:tgtEl>
                                        <p:attrNameLst>
                                          <p:attrName>ppt_x</p:attrName>
                                        </p:attrNameLst>
                                      </p:cBhvr>
                                      <p:tavLst>
                                        <p:tav tm="0">
                                          <p:val>
                                            <p:strVal val="0-#ppt_w/2"/>
                                          </p:val>
                                        </p:tav>
                                        <p:tav tm="100000">
                                          <p:val>
                                            <p:strVal val="#ppt_x"/>
                                          </p:val>
                                        </p:tav>
                                      </p:tavLst>
                                    </p:anim>
                                    <p:anim calcmode="lin" valueType="num">
                                      <p:cBhvr additive="base">
                                        <p:cTn id="26" dur="500" fill="hold"/>
                                        <p:tgtEl>
                                          <p:spTgt spid="122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rgbClr val="FF0000"/>
                </a:solidFill>
                <a:latin typeface="+mn-lt"/>
              </a:rPr>
              <a:t>NON–EMERGENCY MOVES</a:t>
            </a:r>
            <a:endParaRPr lang="en-GB" u="sng" dirty="0">
              <a:solidFill>
                <a:srgbClr val="FF0000"/>
              </a:solidFill>
              <a:latin typeface="+mn-lt"/>
            </a:endParaRPr>
          </a:p>
        </p:txBody>
      </p:sp>
      <p:sp>
        <p:nvSpPr>
          <p:cNvPr id="3" name="Content Placeholder 2"/>
          <p:cNvSpPr>
            <a:spLocks noGrp="1"/>
          </p:cNvSpPr>
          <p:nvPr>
            <p:ph idx="1"/>
          </p:nvPr>
        </p:nvSpPr>
        <p:spPr/>
        <p:txBody>
          <a:bodyPr>
            <a:normAutofit lnSpcReduction="10000"/>
          </a:bodyPr>
          <a:lstStyle/>
          <a:p>
            <a:pPr algn="just">
              <a:lnSpc>
                <a:spcPct val="100000"/>
              </a:lnSpc>
            </a:pPr>
            <a:r>
              <a:rPr lang="en-US" sz="3200" dirty="0"/>
              <a:t>Where there is no immediate threat to life, the patient should be moved only when ready for transport, using a non-emergency move.</a:t>
            </a:r>
          </a:p>
          <a:p>
            <a:pPr algn="just">
              <a:lnSpc>
                <a:spcPct val="100000"/>
              </a:lnSpc>
            </a:pPr>
            <a:endParaRPr lang="en-US" sz="3200" dirty="0"/>
          </a:p>
          <a:p>
            <a:pPr algn="just">
              <a:lnSpc>
                <a:spcPct val="100000"/>
              </a:lnSpc>
            </a:pPr>
            <a:r>
              <a:rPr lang="en-US" sz="3200" dirty="0"/>
              <a:t>Complete the on-scene assessment and treat the patient first. Prevent additional injury and try to avoid causing discomfort and pain to the patient.</a:t>
            </a:r>
          </a:p>
          <a:p>
            <a:endParaRPr lang="en-GB" dirty="0"/>
          </a:p>
        </p:txBody>
      </p:sp>
    </p:spTree>
    <p:extLst>
      <p:ext uri="{BB962C8B-B14F-4D97-AF65-F5344CB8AC3E}">
        <p14:creationId xmlns:p14="http://schemas.microsoft.com/office/powerpoint/2010/main" val="2875411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20641"/>
            <a:ext cx="7888070" cy="1325563"/>
          </a:xfrm>
        </p:spPr>
        <p:txBody>
          <a:bodyPr/>
          <a:lstStyle/>
          <a:p>
            <a:pPr algn="ctr"/>
            <a:r>
              <a:rPr lang="en-US" b="1" u="sng" dirty="0">
                <a:solidFill>
                  <a:srgbClr val="FF0000"/>
                </a:solidFill>
                <a:latin typeface="+mn-lt"/>
              </a:rPr>
              <a:t>OBJECTIVES</a:t>
            </a:r>
            <a:endParaRPr lang="en-GB" u="sng" dirty="0">
              <a:solidFill>
                <a:srgbClr val="FF0000"/>
              </a:solidFill>
              <a:latin typeface="+mn-lt"/>
            </a:endParaRPr>
          </a:p>
        </p:txBody>
      </p:sp>
      <p:sp>
        <p:nvSpPr>
          <p:cNvPr id="3" name="Content Placeholder 2"/>
          <p:cNvSpPr>
            <a:spLocks noGrp="1"/>
          </p:cNvSpPr>
          <p:nvPr>
            <p:ph idx="1"/>
          </p:nvPr>
        </p:nvSpPr>
        <p:spPr>
          <a:xfrm>
            <a:off x="628759" y="1185864"/>
            <a:ext cx="7888070" cy="5157786"/>
          </a:xfrm>
        </p:spPr>
        <p:txBody>
          <a:bodyPr>
            <a:normAutofit fontScale="92500" lnSpcReduction="10000"/>
          </a:bodyPr>
          <a:lstStyle/>
          <a:p>
            <a:endParaRPr lang="en-US" sz="3200" dirty="0"/>
          </a:p>
          <a:p>
            <a:pPr algn="just"/>
            <a:r>
              <a:rPr lang="en-US" sz="3200" dirty="0"/>
              <a:t>Three emergency moves and two non-emergency moves for lifting and moving a patient.</a:t>
            </a:r>
          </a:p>
          <a:p>
            <a:endParaRPr lang="en-US" sz="3200" dirty="0"/>
          </a:p>
          <a:p>
            <a:pPr algn="just"/>
            <a:r>
              <a:rPr lang="en-US" sz="3200" dirty="0"/>
              <a:t>Demonstrate the techniques for immobilizing and transporting a patient, using a backboard.</a:t>
            </a:r>
          </a:p>
          <a:p>
            <a:endParaRPr lang="en-US" sz="3200" dirty="0"/>
          </a:p>
          <a:p>
            <a:pPr algn="just"/>
            <a:r>
              <a:rPr lang="en-US" sz="3200" dirty="0"/>
              <a:t>Name five examples of situations that might require you to make an emergency move with a patient.</a:t>
            </a:r>
          </a:p>
          <a:p>
            <a:endParaRPr lang="en-GB" dirty="0"/>
          </a:p>
        </p:txBody>
      </p:sp>
    </p:spTree>
    <p:extLst>
      <p:ext uri="{BB962C8B-B14F-4D97-AF65-F5344CB8AC3E}">
        <p14:creationId xmlns:p14="http://schemas.microsoft.com/office/powerpoint/2010/main" val="2258428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551798"/>
            <a:ext cx="7888070" cy="5782825"/>
          </a:xfrm>
        </p:spPr>
        <p:txBody>
          <a:bodyPr>
            <a:noAutofit/>
          </a:bodyPr>
          <a:lstStyle/>
          <a:p>
            <a:pPr algn="just">
              <a:lnSpc>
                <a:spcPct val="100000"/>
              </a:lnSpc>
            </a:pPr>
            <a:r>
              <a:rPr lang="en-US" sz="3200" dirty="0">
                <a:solidFill>
                  <a:srgbClr val="FF0000"/>
                </a:solidFill>
              </a:rPr>
              <a:t>Examples of non-emergency moves</a:t>
            </a:r>
            <a:r>
              <a:rPr lang="en-US" sz="3200" dirty="0"/>
              <a:t>:</a:t>
            </a:r>
          </a:p>
          <a:p>
            <a:pPr marL="0" indent="0" algn="just">
              <a:lnSpc>
                <a:spcPct val="100000"/>
              </a:lnSpc>
              <a:buNone/>
            </a:pPr>
            <a:endParaRPr lang="en-US" sz="3200" dirty="0"/>
          </a:p>
          <a:p>
            <a:pPr marL="0" indent="0" algn="just">
              <a:lnSpc>
                <a:spcPct val="100000"/>
              </a:lnSpc>
              <a:buNone/>
            </a:pPr>
            <a:r>
              <a:rPr lang="en-US" sz="3200" dirty="0"/>
              <a:t>	- </a:t>
            </a:r>
            <a:r>
              <a:rPr lang="en-US" sz="3200" u="sng" dirty="0"/>
              <a:t>Direct-ground/bed lift</a:t>
            </a:r>
            <a:r>
              <a:rPr lang="en-US" sz="3200" dirty="0"/>
              <a:t>: This move is difficult if the 	patient weighs more than 80 kilos, is on the ground or 	other low surface or is un co-operative. Requires at least 	three people.</a:t>
            </a:r>
          </a:p>
          <a:p>
            <a:pPr marL="0" indent="0" algn="just">
              <a:lnSpc>
                <a:spcPct val="100000"/>
              </a:lnSpc>
              <a:buNone/>
            </a:pPr>
            <a:r>
              <a:rPr lang="en-US" sz="3200" dirty="0"/>
              <a:t>	- </a:t>
            </a:r>
            <a:r>
              <a:rPr lang="en-US" sz="3200" u="sng" dirty="0"/>
              <a:t>Extremity lift</a:t>
            </a:r>
            <a:r>
              <a:rPr lang="en-US" sz="3200" dirty="0"/>
              <a:t>: Commonly used to move patients from a 	chair or bed to a stretcher or the floor. Do not use on 	patients with extremity injuries.</a:t>
            </a:r>
          </a:p>
          <a:p>
            <a:pPr>
              <a:lnSpc>
                <a:spcPct val="100000"/>
              </a:lnSpc>
            </a:pPr>
            <a:endParaRPr lang="en-US" sz="3200" dirty="0"/>
          </a:p>
          <a:p>
            <a:endParaRPr lang="en-GB" sz="3200" dirty="0"/>
          </a:p>
        </p:txBody>
      </p:sp>
      <p:sp>
        <p:nvSpPr>
          <p:cNvPr id="4" name="Right Arrow 3">
            <a:hlinkClick r:id="rId2" action="ppaction://hlinksldjump"/>
          </p:cNvPr>
          <p:cNvSpPr/>
          <p:nvPr/>
        </p:nvSpPr>
        <p:spPr>
          <a:xfrm>
            <a:off x="3221159" y="3443210"/>
            <a:ext cx="385829" cy="257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ight Arrow 4">
            <a:hlinkClick r:id="rId3" action="ppaction://hlinksldjump"/>
          </p:cNvPr>
          <p:cNvSpPr/>
          <p:nvPr/>
        </p:nvSpPr>
        <p:spPr>
          <a:xfrm>
            <a:off x="5550920" y="5649475"/>
            <a:ext cx="385829" cy="257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76566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34050"/>
            <a:ext cx="7888070" cy="1325563"/>
          </a:xfrm>
        </p:spPr>
        <p:txBody>
          <a:bodyPr/>
          <a:lstStyle/>
          <a:p>
            <a:pPr algn="ctr"/>
            <a:r>
              <a:rPr lang="en-US" b="1" u="sng" dirty="0">
                <a:solidFill>
                  <a:srgbClr val="FF0000"/>
                </a:solidFill>
                <a:latin typeface="+mn-lt"/>
              </a:rPr>
              <a:t>PATIENT-CARRYING EQUIPMENT</a:t>
            </a:r>
            <a:endParaRPr lang="en-GB" u="sng" dirty="0">
              <a:solidFill>
                <a:srgbClr val="FF0000"/>
              </a:solidFill>
              <a:latin typeface="+mn-lt"/>
            </a:endParaRPr>
          </a:p>
        </p:txBody>
      </p:sp>
      <p:sp>
        <p:nvSpPr>
          <p:cNvPr id="3" name="Content Placeholder 2"/>
          <p:cNvSpPr>
            <a:spLocks noGrp="1"/>
          </p:cNvSpPr>
          <p:nvPr>
            <p:ph idx="1"/>
          </p:nvPr>
        </p:nvSpPr>
        <p:spPr>
          <a:xfrm>
            <a:off x="628759" y="1166649"/>
            <a:ext cx="7888070" cy="5454869"/>
          </a:xfrm>
        </p:spPr>
        <p:txBody>
          <a:bodyPr>
            <a:normAutofit fontScale="77500" lnSpcReduction="20000"/>
          </a:bodyPr>
          <a:lstStyle/>
          <a:p>
            <a:pPr algn="just">
              <a:lnSpc>
                <a:spcPct val="120000"/>
              </a:lnSpc>
            </a:pPr>
            <a:r>
              <a:rPr lang="en-US" sz="3500" dirty="0"/>
              <a:t>Such equipment includes stretchers and other devices designed to carry patients safely to their destination. You should become completely familiar with the use of these devices. They must also know the limitations of the equipment. It is very import to regularly maintain and inspect these devices.</a:t>
            </a:r>
          </a:p>
          <a:p>
            <a:pPr>
              <a:lnSpc>
                <a:spcPct val="120000"/>
              </a:lnSpc>
            </a:pPr>
            <a:r>
              <a:rPr lang="en-US" sz="3500" dirty="0"/>
              <a:t>Typical equipment used to move patients includes:</a:t>
            </a:r>
          </a:p>
          <a:p>
            <a:pPr marL="0" indent="0">
              <a:lnSpc>
                <a:spcPct val="120000"/>
              </a:lnSpc>
              <a:buNone/>
            </a:pPr>
            <a:r>
              <a:rPr lang="en-US" sz="3500" dirty="0"/>
              <a:t>	- Wheeled stretchers: some have collapsible 	undercarriage, usually seen in ambulances or 	transportation units.</a:t>
            </a:r>
          </a:p>
          <a:p>
            <a:endParaRPr lang="en-GB" dirty="0"/>
          </a:p>
        </p:txBody>
      </p:sp>
      <p:sp>
        <p:nvSpPr>
          <p:cNvPr id="4" name="Right Arrow 3">
            <a:hlinkClick r:id="rId2" action="ppaction://hlinksldjump"/>
          </p:cNvPr>
          <p:cNvSpPr/>
          <p:nvPr/>
        </p:nvSpPr>
        <p:spPr>
          <a:xfrm>
            <a:off x="4379880" y="5996316"/>
            <a:ext cx="385829" cy="257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29912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Documents and Settings\Administrator\Desktop\101MSDCF\a.JPG"/>
          <p:cNvPicPr>
            <a:picLocks noChangeAspect="1" noChangeArrowheads="1"/>
          </p:cNvPicPr>
          <p:nvPr/>
        </p:nvPicPr>
        <p:blipFill>
          <a:blip r:embed="rId2">
            <a:lum contrast="24000"/>
          </a:blip>
          <a:srcRect/>
          <a:stretch>
            <a:fillRect/>
          </a:stretch>
        </p:blipFill>
        <p:spPr bwMode="auto">
          <a:xfrm>
            <a:off x="1143198" y="685800"/>
            <a:ext cx="3258116" cy="2819400"/>
          </a:xfrm>
          <a:prstGeom prst="rect">
            <a:avLst/>
          </a:prstGeom>
          <a:noFill/>
          <a:ln w="9525">
            <a:noFill/>
            <a:miter lim="800000"/>
            <a:headEnd/>
            <a:tailEnd/>
          </a:ln>
        </p:spPr>
      </p:pic>
      <p:pic>
        <p:nvPicPr>
          <p:cNvPr id="17411" name="Picture 3" descr="C:\Documents and Settings\Administrator\Desktop\101MSDCF\b.JPG"/>
          <p:cNvPicPr>
            <a:picLocks noChangeAspect="1" noChangeArrowheads="1"/>
          </p:cNvPicPr>
          <p:nvPr/>
        </p:nvPicPr>
        <p:blipFill>
          <a:blip r:embed="rId3">
            <a:lum contrast="24000"/>
          </a:blip>
          <a:srcRect/>
          <a:stretch>
            <a:fillRect/>
          </a:stretch>
        </p:blipFill>
        <p:spPr bwMode="auto">
          <a:xfrm>
            <a:off x="4572794" y="685800"/>
            <a:ext cx="3429596" cy="2819400"/>
          </a:xfrm>
          <a:prstGeom prst="rect">
            <a:avLst/>
          </a:prstGeom>
          <a:noFill/>
          <a:ln w="9525">
            <a:noFill/>
            <a:miter lim="800000"/>
            <a:headEnd/>
            <a:tailEnd/>
          </a:ln>
        </p:spPr>
      </p:pic>
      <p:pic>
        <p:nvPicPr>
          <p:cNvPr id="17412" name="Picture 4" descr="C:\Documents and Settings\Administrator\Desktop\101MSDCF\c.JPG"/>
          <p:cNvPicPr>
            <a:picLocks noChangeAspect="1" noChangeArrowheads="1"/>
          </p:cNvPicPr>
          <p:nvPr/>
        </p:nvPicPr>
        <p:blipFill>
          <a:blip r:embed="rId4">
            <a:lum contrast="24000"/>
          </a:blip>
          <a:srcRect/>
          <a:stretch>
            <a:fillRect/>
          </a:stretch>
        </p:blipFill>
        <p:spPr bwMode="auto">
          <a:xfrm>
            <a:off x="1143198" y="3810000"/>
            <a:ext cx="3258116" cy="2971800"/>
          </a:xfrm>
          <a:prstGeom prst="rect">
            <a:avLst/>
          </a:prstGeom>
          <a:noFill/>
          <a:ln w="9525">
            <a:noFill/>
            <a:miter lim="800000"/>
            <a:headEnd/>
            <a:tailEnd/>
          </a:ln>
        </p:spPr>
      </p:pic>
      <p:pic>
        <p:nvPicPr>
          <p:cNvPr id="17413" name="Picture 5" descr="C:\Documents and Settings\Administrator\Desktop\101MSDCF\d.JPG"/>
          <p:cNvPicPr>
            <a:picLocks noChangeAspect="1" noChangeArrowheads="1"/>
          </p:cNvPicPr>
          <p:nvPr/>
        </p:nvPicPr>
        <p:blipFill>
          <a:blip r:embed="rId5">
            <a:lum contrast="24000"/>
          </a:blip>
          <a:srcRect/>
          <a:stretch>
            <a:fillRect/>
          </a:stretch>
        </p:blipFill>
        <p:spPr bwMode="auto">
          <a:xfrm>
            <a:off x="4572794" y="3810000"/>
            <a:ext cx="3429596" cy="2971800"/>
          </a:xfrm>
          <a:prstGeom prst="rect">
            <a:avLst/>
          </a:prstGeom>
          <a:noFill/>
          <a:ln w="9525">
            <a:noFill/>
            <a:miter lim="800000"/>
            <a:headEnd/>
            <a:tailEnd/>
          </a:ln>
        </p:spPr>
      </p:pic>
      <p:sp>
        <p:nvSpPr>
          <p:cNvPr id="18438" name="Text Box 6"/>
          <p:cNvSpPr txBox="1">
            <a:spLocks noChangeArrowheads="1"/>
          </p:cNvSpPr>
          <p:nvPr/>
        </p:nvSpPr>
        <p:spPr bwMode="auto">
          <a:xfrm>
            <a:off x="1143199" y="0"/>
            <a:ext cx="6859191" cy="647550"/>
          </a:xfrm>
          <a:prstGeom prst="rect">
            <a:avLst/>
          </a:prstGeom>
          <a:solidFill>
            <a:srgbClr val="66FFFF"/>
          </a:solidFill>
          <a:ln w="9525">
            <a:noFill/>
            <a:miter lim="800000"/>
            <a:headEnd/>
            <a:tailEnd/>
          </a:ln>
        </p:spPr>
        <p:txBody>
          <a:bodyPr>
            <a:spAutoFit/>
          </a:bodyPr>
          <a:lstStyle/>
          <a:p>
            <a:pPr algn="ctr">
              <a:lnSpc>
                <a:spcPct val="80000"/>
              </a:lnSpc>
              <a:spcBef>
                <a:spcPct val="50000"/>
              </a:spcBef>
            </a:pPr>
            <a:r>
              <a:rPr lang="en-US" sz="4400" b="1" u="sng" dirty="0">
                <a:solidFill>
                  <a:srgbClr val="FF0000"/>
                </a:solidFill>
              </a:rPr>
              <a:t>DIRECT GROUND LIFT</a:t>
            </a:r>
          </a:p>
        </p:txBody>
      </p:sp>
      <p:sp>
        <p:nvSpPr>
          <p:cNvPr id="7" name="Right Arrow 6">
            <a:hlinkClick r:id="rId6" action="ppaction://hlinksldjump"/>
          </p:cNvPr>
          <p:cNvSpPr/>
          <p:nvPr/>
        </p:nvSpPr>
        <p:spPr>
          <a:xfrm rot="10800000">
            <a:off x="8573989" y="6400800"/>
            <a:ext cx="571599"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25174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Documents and Settings\Administrator\Desktop\101MSDCF\e.JPG"/>
          <p:cNvPicPr>
            <a:picLocks noChangeAspect="1" noChangeArrowheads="1"/>
          </p:cNvPicPr>
          <p:nvPr/>
        </p:nvPicPr>
        <p:blipFill>
          <a:blip r:embed="rId2">
            <a:lum contrast="36000"/>
          </a:blip>
          <a:srcRect/>
          <a:stretch>
            <a:fillRect/>
          </a:stretch>
        </p:blipFill>
        <p:spPr bwMode="auto">
          <a:xfrm>
            <a:off x="1143198" y="762000"/>
            <a:ext cx="3258116" cy="2895600"/>
          </a:xfrm>
          <a:prstGeom prst="rect">
            <a:avLst/>
          </a:prstGeom>
          <a:noFill/>
          <a:ln w="9525">
            <a:noFill/>
            <a:miter lim="800000"/>
            <a:headEnd/>
            <a:tailEnd/>
          </a:ln>
        </p:spPr>
      </p:pic>
      <p:pic>
        <p:nvPicPr>
          <p:cNvPr id="9220" name="Picture 4" descr="C:\Documents and Settings\Administrator\Desktop\101MSDCF\f.JPG"/>
          <p:cNvPicPr>
            <a:picLocks noChangeAspect="1" noChangeArrowheads="1"/>
          </p:cNvPicPr>
          <p:nvPr/>
        </p:nvPicPr>
        <p:blipFill>
          <a:blip r:embed="rId3">
            <a:lum contrast="30000"/>
          </a:blip>
          <a:srcRect/>
          <a:stretch>
            <a:fillRect/>
          </a:stretch>
        </p:blipFill>
        <p:spPr bwMode="auto">
          <a:xfrm>
            <a:off x="4401314" y="762000"/>
            <a:ext cx="3601075" cy="2895600"/>
          </a:xfrm>
          <a:prstGeom prst="rect">
            <a:avLst/>
          </a:prstGeom>
          <a:noFill/>
          <a:ln w="9525">
            <a:noFill/>
            <a:miter lim="800000"/>
            <a:headEnd/>
            <a:tailEnd/>
          </a:ln>
        </p:spPr>
      </p:pic>
      <p:pic>
        <p:nvPicPr>
          <p:cNvPr id="9221" name="Picture 5" descr="C:\Documents and Settings\Administrator\Desktop\101MSDCF\g.JPG"/>
          <p:cNvPicPr>
            <a:picLocks noChangeAspect="1" noChangeArrowheads="1"/>
          </p:cNvPicPr>
          <p:nvPr/>
        </p:nvPicPr>
        <p:blipFill>
          <a:blip r:embed="rId4">
            <a:lum contrast="42000"/>
          </a:blip>
          <a:srcRect/>
          <a:stretch>
            <a:fillRect/>
          </a:stretch>
        </p:blipFill>
        <p:spPr bwMode="auto">
          <a:xfrm>
            <a:off x="2343557" y="3810000"/>
            <a:ext cx="3886875" cy="3048000"/>
          </a:xfrm>
          <a:prstGeom prst="rect">
            <a:avLst/>
          </a:prstGeom>
          <a:noFill/>
          <a:ln w="9525">
            <a:noFill/>
            <a:miter lim="800000"/>
            <a:headEnd/>
            <a:tailEnd/>
          </a:ln>
        </p:spPr>
      </p:pic>
      <p:sp>
        <p:nvSpPr>
          <p:cNvPr id="19461" name="Text Box 6"/>
          <p:cNvSpPr txBox="1">
            <a:spLocks noChangeArrowheads="1"/>
          </p:cNvSpPr>
          <p:nvPr/>
        </p:nvSpPr>
        <p:spPr bwMode="auto">
          <a:xfrm>
            <a:off x="1143199" y="49213"/>
            <a:ext cx="6859191" cy="647550"/>
          </a:xfrm>
          <a:prstGeom prst="rect">
            <a:avLst/>
          </a:prstGeom>
          <a:solidFill>
            <a:srgbClr val="66FFFF"/>
          </a:solidFill>
          <a:ln w="9525">
            <a:noFill/>
            <a:miter lim="800000"/>
            <a:headEnd/>
            <a:tailEnd/>
          </a:ln>
        </p:spPr>
        <p:txBody>
          <a:bodyPr>
            <a:spAutoFit/>
          </a:bodyPr>
          <a:lstStyle/>
          <a:p>
            <a:pPr algn="ctr">
              <a:lnSpc>
                <a:spcPct val="80000"/>
              </a:lnSpc>
              <a:spcBef>
                <a:spcPct val="50000"/>
              </a:spcBef>
            </a:pPr>
            <a:r>
              <a:rPr lang="en-US" sz="4400" b="1" u="sng" dirty="0">
                <a:solidFill>
                  <a:srgbClr val="FF0000"/>
                </a:solidFill>
              </a:rPr>
              <a:t>EXTREMITY LIFT</a:t>
            </a:r>
          </a:p>
        </p:txBody>
      </p:sp>
      <p:sp>
        <p:nvSpPr>
          <p:cNvPr id="6" name="Right Arrow 5">
            <a:hlinkClick r:id="rId5" action="ppaction://hlinksldjump"/>
          </p:cNvPr>
          <p:cNvSpPr/>
          <p:nvPr/>
        </p:nvSpPr>
        <p:spPr>
          <a:xfrm rot="10800000">
            <a:off x="8573989" y="6400800"/>
            <a:ext cx="571599"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9201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586" y="867108"/>
            <a:ext cx="7888070" cy="5483280"/>
          </a:xfrm>
        </p:spPr>
        <p:txBody>
          <a:bodyPr>
            <a:normAutofit lnSpcReduction="10000"/>
          </a:bodyPr>
          <a:lstStyle/>
          <a:p>
            <a:pPr marL="0" indent="0" algn="just">
              <a:lnSpc>
                <a:spcPct val="100000"/>
              </a:lnSpc>
              <a:buNone/>
            </a:pPr>
            <a:r>
              <a:rPr lang="en-US" sz="3200" dirty="0"/>
              <a:t>- Lightweight portable stretchers (folding or collapsible).</a:t>
            </a:r>
          </a:p>
          <a:p>
            <a:pPr marL="0" indent="0" algn="just">
              <a:lnSpc>
                <a:spcPct val="100000"/>
              </a:lnSpc>
              <a:buNone/>
            </a:pPr>
            <a:r>
              <a:rPr lang="en-US" sz="3200" dirty="0"/>
              <a:t>- Scoop stretcher.</a:t>
            </a:r>
          </a:p>
          <a:p>
            <a:pPr marL="0" indent="0" algn="just">
              <a:lnSpc>
                <a:spcPct val="100000"/>
              </a:lnSpc>
              <a:buNone/>
            </a:pPr>
            <a:r>
              <a:rPr lang="en-US" sz="3200" dirty="0"/>
              <a:t>- Vest-type extrication devices.</a:t>
            </a:r>
          </a:p>
          <a:p>
            <a:pPr marL="0" indent="0" algn="just">
              <a:lnSpc>
                <a:spcPct val="100000"/>
              </a:lnSpc>
              <a:buNone/>
            </a:pPr>
            <a:r>
              <a:rPr lang="en-US" sz="3200" dirty="0"/>
              <a:t>- Stair chair.</a:t>
            </a:r>
          </a:p>
          <a:p>
            <a:pPr marL="0" indent="0" algn="just">
              <a:lnSpc>
                <a:spcPct val="100000"/>
              </a:lnSpc>
              <a:buNone/>
            </a:pPr>
            <a:r>
              <a:rPr lang="en-US" sz="3200" dirty="0"/>
              <a:t>- Basket stretcher.</a:t>
            </a:r>
          </a:p>
          <a:p>
            <a:pPr marL="0" indent="0" algn="just">
              <a:lnSpc>
                <a:spcPct val="100000"/>
              </a:lnSpc>
              <a:buNone/>
            </a:pPr>
            <a:r>
              <a:rPr lang="en-US" sz="3200" dirty="0"/>
              <a:t>- Flexible stretcher.</a:t>
            </a:r>
          </a:p>
          <a:p>
            <a:pPr marL="0" indent="0" algn="just">
              <a:lnSpc>
                <a:spcPct val="100000"/>
              </a:lnSpc>
              <a:buNone/>
            </a:pPr>
            <a:r>
              <a:rPr lang="en-US" sz="3200" dirty="0"/>
              <a:t>- Draw sheet.</a:t>
            </a:r>
          </a:p>
          <a:p>
            <a:pPr marL="0" indent="0" algn="just">
              <a:lnSpc>
                <a:spcPct val="100000"/>
              </a:lnSpc>
              <a:buNone/>
            </a:pPr>
            <a:r>
              <a:rPr lang="en-US" sz="3200" dirty="0"/>
              <a:t>- Backboards: These devices are usually made of splinter.</a:t>
            </a:r>
          </a:p>
          <a:p>
            <a:pPr>
              <a:lnSpc>
                <a:spcPct val="100000"/>
              </a:lnSpc>
            </a:pPr>
            <a:endParaRPr lang="en-GB" sz="3200" dirty="0"/>
          </a:p>
        </p:txBody>
      </p:sp>
    </p:spTree>
    <p:extLst>
      <p:ext uri="{BB962C8B-B14F-4D97-AF65-F5344CB8AC3E}">
        <p14:creationId xmlns:p14="http://schemas.microsoft.com/office/powerpoint/2010/main" val="4016017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Documents and Settings\Administrator\Desktop\101MSDCF\I.JPG"/>
          <p:cNvPicPr>
            <a:picLocks noChangeAspect="1" noChangeArrowheads="1"/>
          </p:cNvPicPr>
          <p:nvPr/>
        </p:nvPicPr>
        <p:blipFill>
          <a:blip r:embed="rId2"/>
          <a:srcRect/>
          <a:stretch>
            <a:fillRect/>
          </a:stretch>
        </p:blipFill>
        <p:spPr bwMode="auto">
          <a:xfrm>
            <a:off x="1600478" y="304800"/>
            <a:ext cx="6116112" cy="6248400"/>
          </a:xfrm>
          <a:prstGeom prst="rect">
            <a:avLst/>
          </a:prstGeom>
          <a:noFill/>
          <a:ln w="9525">
            <a:noFill/>
            <a:miter lim="800000"/>
            <a:headEnd/>
            <a:tailEnd/>
          </a:ln>
        </p:spPr>
      </p:pic>
    </p:spTree>
    <p:extLst>
      <p:ext uri="{BB962C8B-B14F-4D97-AF65-F5344CB8AC3E}">
        <p14:creationId xmlns:p14="http://schemas.microsoft.com/office/powerpoint/2010/main" val="2164205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istrator\Desktop\101MSDCF\h.JPG"/>
          <p:cNvPicPr>
            <a:picLocks noChangeAspect="1" noChangeArrowheads="1"/>
          </p:cNvPicPr>
          <p:nvPr/>
        </p:nvPicPr>
        <p:blipFill>
          <a:blip r:embed="rId2">
            <a:lum contrast="54000"/>
          </a:blip>
          <a:srcRect/>
          <a:stretch>
            <a:fillRect/>
          </a:stretch>
        </p:blipFill>
        <p:spPr bwMode="auto">
          <a:xfrm>
            <a:off x="922442" y="1219220"/>
            <a:ext cx="7308587" cy="5602083"/>
          </a:xfrm>
          <a:prstGeom prst="rect">
            <a:avLst/>
          </a:prstGeom>
          <a:noFill/>
          <a:ln w="9525">
            <a:noFill/>
            <a:miter lim="800000"/>
            <a:headEnd/>
            <a:tailEnd/>
          </a:ln>
        </p:spPr>
      </p:pic>
      <p:sp>
        <p:nvSpPr>
          <p:cNvPr id="4" name="Right Arrow 3">
            <a:hlinkClick r:id="rId3" action="ppaction://hlinksldjump"/>
          </p:cNvPr>
          <p:cNvSpPr/>
          <p:nvPr/>
        </p:nvSpPr>
        <p:spPr>
          <a:xfrm rot="10800000">
            <a:off x="8573989" y="6400800"/>
            <a:ext cx="571599"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7463" y="-236817"/>
            <a:ext cx="4029075" cy="164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5682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Documents and Settings\Administrator\Desktop\101MSDCF\i.JPG"/>
          <p:cNvPicPr>
            <a:picLocks noChangeAspect="1" noChangeArrowheads="1"/>
          </p:cNvPicPr>
          <p:nvPr/>
        </p:nvPicPr>
        <p:blipFill>
          <a:blip r:embed="rId2">
            <a:lum contrast="54000"/>
          </a:blip>
          <a:srcRect/>
          <a:stretch>
            <a:fillRect/>
          </a:stretch>
        </p:blipFill>
        <p:spPr bwMode="auto">
          <a:xfrm>
            <a:off x="957923" y="1102658"/>
            <a:ext cx="7284933" cy="5030127"/>
          </a:xfrm>
          <a:prstGeom prst="rect">
            <a:avLst/>
          </a:prstGeom>
          <a:noFill/>
          <a:ln w="9525">
            <a:noFill/>
            <a:miter lim="800000"/>
            <a:headEnd/>
            <a:tailEnd/>
          </a:ln>
        </p:spPr>
      </p:pic>
      <p:sp>
        <p:nvSpPr>
          <p:cNvPr id="3" name="Rectangle 8"/>
          <p:cNvSpPr>
            <a:spLocks noChangeArrowheads="1"/>
          </p:cNvSpPr>
          <p:nvPr/>
        </p:nvSpPr>
        <p:spPr bwMode="auto">
          <a:xfrm>
            <a:off x="2962456" y="5718697"/>
            <a:ext cx="3200956" cy="1040285"/>
          </a:xfrm>
          <a:prstGeom prst="rect">
            <a:avLst/>
          </a:prstGeom>
          <a:solidFill>
            <a:srgbClr val="66FFFF"/>
          </a:solidFill>
          <a:ln w="9525">
            <a:solidFill>
              <a:schemeClr val="tx1"/>
            </a:solidFill>
            <a:miter lim="800000"/>
            <a:headEnd/>
            <a:tailEnd/>
          </a:ln>
        </p:spPr>
        <p:txBody>
          <a:bodyPr anchor="ctr">
            <a:spAutoFit/>
          </a:bodyPr>
          <a:lstStyle/>
          <a:p>
            <a:pPr algn="ctr">
              <a:lnSpc>
                <a:spcPct val="70000"/>
              </a:lnSpc>
            </a:pPr>
            <a:r>
              <a:rPr lang="en-US" sz="4400" b="1" u="sng" dirty="0">
                <a:solidFill>
                  <a:srgbClr val="FF0000"/>
                </a:solidFill>
              </a:rPr>
              <a:t>POLE STRETCHER</a:t>
            </a:r>
          </a:p>
        </p:txBody>
      </p:sp>
      <p:sp>
        <p:nvSpPr>
          <p:cNvPr id="4" name="Right Arrow 3">
            <a:hlinkClick r:id="rId3" action="ppaction://hlinksldjump"/>
          </p:cNvPr>
          <p:cNvSpPr/>
          <p:nvPr/>
        </p:nvSpPr>
        <p:spPr>
          <a:xfrm rot="10800000">
            <a:off x="8573989" y="6400800"/>
            <a:ext cx="571599"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032944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Documents and Settings\Administrator\Desktop\101MSDCF\B.JPG"/>
          <p:cNvPicPr>
            <a:picLocks noChangeAspect="1" noChangeArrowheads="1"/>
          </p:cNvPicPr>
          <p:nvPr/>
        </p:nvPicPr>
        <p:blipFill>
          <a:blip r:embed="rId2">
            <a:lum contrast="30000"/>
          </a:blip>
          <a:srcRect/>
          <a:stretch>
            <a:fillRect/>
          </a:stretch>
        </p:blipFill>
        <p:spPr bwMode="auto">
          <a:xfrm>
            <a:off x="816007" y="1084729"/>
            <a:ext cx="7545110" cy="5647765"/>
          </a:xfrm>
          <a:prstGeom prst="rect">
            <a:avLst/>
          </a:prstGeom>
          <a:noFill/>
          <a:ln w="9525">
            <a:noFill/>
            <a:miter lim="800000"/>
            <a:headEnd/>
            <a:tailEnd/>
          </a:ln>
        </p:spPr>
      </p:pic>
      <p:sp>
        <p:nvSpPr>
          <p:cNvPr id="3" name="Rectangle 9"/>
          <p:cNvSpPr>
            <a:spLocks noChangeArrowheads="1"/>
          </p:cNvSpPr>
          <p:nvPr/>
        </p:nvSpPr>
        <p:spPr bwMode="auto">
          <a:xfrm>
            <a:off x="1243471" y="107647"/>
            <a:ext cx="6409795" cy="892873"/>
          </a:xfrm>
          <a:prstGeom prst="rect">
            <a:avLst/>
          </a:prstGeom>
          <a:solidFill>
            <a:srgbClr val="66FFFF"/>
          </a:solidFill>
          <a:ln w="9525">
            <a:solidFill>
              <a:schemeClr val="tx1"/>
            </a:solidFill>
            <a:miter lim="800000"/>
            <a:headEnd/>
            <a:tailEnd/>
          </a:ln>
        </p:spPr>
        <p:txBody>
          <a:bodyPr wrap="square" anchor="ctr">
            <a:spAutoFit/>
          </a:bodyPr>
          <a:lstStyle/>
          <a:p>
            <a:pPr algn="ctr">
              <a:lnSpc>
                <a:spcPct val="70000"/>
              </a:lnSpc>
            </a:pPr>
            <a:r>
              <a:rPr lang="en-US" sz="3600" b="1" u="sng" dirty="0">
                <a:solidFill>
                  <a:srgbClr val="FF0000"/>
                </a:solidFill>
              </a:rPr>
              <a:t>SCOOP / ORTHOPEDIC  STRETCHER</a:t>
            </a:r>
          </a:p>
        </p:txBody>
      </p:sp>
      <p:sp>
        <p:nvSpPr>
          <p:cNvPr id="4" name="Right Arrow 3">
            <a:hlinkClick r:id="rId3" action="ppaction://hlinksldjump"/>
          </p:cNvPr>
          <p:cNvSpPr/>
          <p:nvPr/>
        </p:nvSpPr>
        <p:spPr>
          <a:xfrm rot="10800000">
            <a:off x="8573989" y="6400800"/>
            <a:ext cx="571599"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87402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Documents and Settings\Administrator\Desktop\101MSDCF\A.JPG"/>
          <p:cNvPicPr>
            <a:picLocks noChangeAspect="1" noChangeArrowheads="1"/>
          </p:cNvPicPr>
          <p:nvPr/>
        </p:nvPicPr>
        <p:blipFill>
          <a:blip r:embed="rId2">
            <a:lum contrast="66000"/>
          </a:blip>
          <a:srcRect/>
          <a:stretch>
            <a:fillRect/>
          </a:stretch>
        </p:blipFill>
        <p:spPr bwMode="auto">
          <a:xfrm>
            <a:off x="751948" y="1308847"/>
            <a:ext cx="7746156" cy="4855471"/>
          </a:xfrm>
          <a:prstGeom prst="rect">
            <a:avLst/>
          </a:prstGeom>
          <a:noFill/>
          <a:ln w="9525">
            <a:noFill/>
            <a:miter lim="800000"/>
            <a:headEnd/>
            <a:tailEnd/>
          </a:ln>
        </p:spPr>
      </p:pic>
      <p:sp>
        <p:nvSpPr>
          <p:cNvPr id="3" name="Rectangle 10"/>
          <p:cNvSpPr>
            <a:spLocks noChangeArrowheads="1"/>
          </p:cNvSpPr>
          <p:nvPr/>
        </p:nvSpPr>
        <p:spPr bwMode="auto">
          <a:xfrm>
            <a:off x="474042" y="81139"/>
            <a:ext cx="6769440" cy="892873"/>
          </a:xfrm>
          <a:prstGeom prst="rect">
            <a:avLst/>
          </a:prstGeom>
          <a:solidFill>
            <a:srgbClr val="66FFFF"/>
          </a:solidFill>
          <a:ln w="9525">
            <a:solidFill>
              <a:schemeClr val="tx1"/>
            </a:solidFill>
            <a:miter lim="800000"/>
            <a:headEnd/>
            <a:tailEnd/>
          </a:ln>
        </p:spPr>
        <p:txBody>
          <a:bodyPr wrap="square" anchor="ctr">
            <a:spAutoFit/>
          </a:bodyPr>
          <a:lstStyle/>
          <a:p>
            <a:pPr algn="ctr">
              <a:lnSpc>
                <a:spcPct val="70000"/>
              </a:lnSpc>
            </a:pPr>
            <a:r>
              <a:rPr lang="en-US" sz="3600" b="1" u="sng" dirty="0">
                <a:solidFill>
                  <a:srgbClr val="FF0000"/>
                </a:solidFill>
              </a:rPr>
              <a:t>PORTABLE AMBULANCE  STRETCHER</a:t>
            </a:r>
          </a:p>
        </p:txBody>
      </p:sp>
      <p:sp>
        <p:nvSpPr>
          <p:cNvPr id="4" name="Right Arrow 3">
            <a:hlinkClick r:id="rId3" action="ppaction://hlinksldjump"/>
          </p:cNvPr>
          <p:cNvSpPr/>
          <p:nvPr/>
        </p:nvSpPr>
        <p:spPr>
          <a:xfrm rot="10800000">
            <a:off x="8573989" y="6400800"/>
            <a:ext cx="571599"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49289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rgbClr val="FF0000"/>
                </a:solidFill>
                <a:latin typeface="+mn-lt"/>
              </a:rPr>
              <a:t>BODY MECHANICS</a:t>
            </a:r>
            <a:endParaRPr lang="en-GB" u="sng" dirty="0">
              <a:solidFill>
                <a:srgbClr val="FF0000"/>
              </a:solidFill>
              <a:latin typeface="+mn-lt"/>
            </a:endParaRPr>
          </a:p>
        </p:txBody>
      </p:sp>
      <p:sp>
        <p:nvSpPr>
          <p:cNvPr id="3" name="Content Placeholder 2"/>
          <p:cNvSpPr>
            <a:spLocks noGrp="1"/>
          </p:cNvSpPr>
          <p:nvPr>
            <p:ph idx="1"/>
          </p:nvPr>
        </p:nvSpPr>
        <p:spPr>
          <a:xfrm>
            <a:off x="628759" y="1690689"/>
            <a:ext cx="7888070" cy="4738687"/>
          </a:xfrm>
        </p:spPr>
        <p:txBody>
          <a:bodyPr>
            <a:normAutofit fontScale="92500" lnSpcReduction="10000"/>
          </a:bodyPr>
          <a:lstStyle/>
          <a:p>
            <a:pPr algn="just">
              <a:lnSpc>
                <a:spcPct val="110000"/>
              </a:lnSpc>
            </a:pPr>
            <a:r>
              <a:rPr lang="en-US" sz="3200" dirty="0"/>
              <a:t>Definition: Proper use of your body to facilitate lifting and moving, and to prevent injury.</a:t>
            </a:r>
          </a:p>
          <a:p>
            <a:pPr algn="just">
              <a:lnSpc>
                <a:spcPct val="110000"/>
              </a:lnSpc>
            </a:pPr>
            <a:r>
              <a:rPr lang="en-US" sz="3200" dirty="0"/>
              <a:t>Incorrectly lifting and carrying equipment or patients could cause injury, and potentially end an EMS career or cause life-long pain. When it comes to lifting follow these basic rules to prevent injuries:-</a:t>
            </a:r>
          </a:p>
          <a:p>
            <a:pPr marL="0" indent="0">
              <a:lnSpc>
                <a:spcPct val="110000"/>
              </a:lnSpc>
              <a:buNone/>
            </a:pPr>
            <a:r>
              <a:rPr lang="en-US" sz="3200" dirty="0"/>
              <a:t>	- Plan your move before lifting an object.</a:t>
            </a:r>
          </a:p>
          <a:p>
            <a:pPr marL="0" indent="0">
              <a:lnSpc>
                <a:spcPct val="110000"/>
              </a:lnSpc>
              <a:buNone/>
            </a:pPr>
            <a:r>
              <a:rPr lang="en-US" sz="3200" dirty="0"/>
              <a:t>	- Use your legs to lift, not your back.</a:t>
            </a:r>
          </a:p>
          <a:p>
            <a:pPr>
              <a:lnSpc>
                <a:spcPct val="110000"/>
              </a:lnSpc>
            </a:pPr>
            <a:endParaRPr lang="en-GB" sz="3200" dirty="0"/>
          </a:p>
        </p:txBody>
      </p:sp>
    </p:spTree>
    <p:extLst>
      <p:ext uri="{BB962C8B-B14F-4D97-AF65-F5344CB8AC3E}">
        <p14:creationId xmlns:p14="http://schemas.microsoft.com/office/powerpoint/2010/main" val="1427059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Documents and Settings\Administrator\Desktop\101MSDCF\F.JPG"/>
          <p:cNvPicPr>
            <a:picLocks noChangeAspect="1" noChangeArrowheads="1"/>
          </p:cNvPicPr>
          <p:nvPr/>
        </p:nvPicPr>
        <p:blipFill>
          <a:blip r:embed="rId2"/>
          <a:srcRect/>
          <a:stretch>
            <a:fillRect/>
          </a:stretch>
        </p:blipFill>
        <p:spPr bwMode="auto">
          <a:xfrm>
            <a:off x="394448" y="968188"/>
            <a:ext cx="7943018" cy="5661211"/>
          </a:xfrm>
          <a:prstGeom prst="rect">
            <a:avLst/>
          </a:prstGeom>
          <a:noFill/>
          <a:ln w="9525">
            <a:noFill/>
            <a:miter lim="800000"/>
            <a:headEnd/>
            <a:tailEnd/>
          </a:ln>
        </p:spPr>
      </p:pic>
      <p:sp>
        <p:nvSpPr>
          <p:cNvPr id="3" name="Rectangle 7"/>
          <p:cNvSpPr>
            <a:spLocks noChangeArrowheads="1"/>
          </p:cNvSpPr>
          <p:nvPr/>
        </p:nvSpPr>
        <p:spPr bwMode="auto">
          <a:xfrm>
            <a:off x="660246" y="95734"/>
            <a:ext cx="7146962" cy="505075"/>
          </a:xfrm>
          <a:prstGeom prst="rect">
            <a:avLst/>
          </a:prstGeom>
          <a:solidFill>
            <a:srgbClr val="66FFFF"/>
          </a:solidFill>
          <a:ln w="9525">
            <a:solidFill>
              <a:schemeClr val="tx1"/>
            </a:solidFill>
            <a:miter lim="800000"/>
            <a:headEnd/>
            <a:tailEnd/>
          </a:ln>
        </p:spPr>
        <p:txBody>
          <a:bodyPr wrap="square" anchor="ctr">
            <a:spAutoFit/>
          </a:bodyPr>
          <a:lstStyle/>
          <a:p>
            <a:pPr algn="ctr">
              <a:lnSpc>
                <a:spcPct val="70000"/>
              </a:lnSpc>
            </a:pPr>
            <a:r>
              <a:rPr lang="en-US" sz="3600" b="1" u="sng" dirty="0">
                <a:solidFill>
                  <a:srgbClr val="FF0000"/>
                </a:solidFill>
              </a:rPr>
              <a:t>VEST TYPE IMMOBILIZATION DEVICE</a:t>
            </a:r>
          </a:p>
        </p:txBody>
      </p:sp>
      <p:sp>
        <p:nvSpPr>
          <p:cNvPr id="4" name="Right Arrow 3">
            <a:hlinkClick r:id="rId3" action="ppaction://hlinksldjump"/>
          </p:cNvPr>
          <p:cNvSpPr/>
          <p:nvPr/>
        </p:nvSpPr>
        <p:spPr>
          <a:xfrm rot="10800000">
            <a:off x="8573989" y="6400800"/>
            <a:ext cx="571599"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028422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istrator\Desktop\101MSDCF\C.JPG"/>
          <p:cNvPicPr>
            <a:picLocks noChangeAspect="1" noChangeArrowheads="1"/>
          </p:cNvPicPr>
          <p:nvPr/>
        </p:nvPicPr>
        <p:blipFill>
          <a:blip r:embed="rId2"/>
          <a:srcRect/>
          <a:stretch>
            <a:fillRect/>
          </a:stretch>
        </p:blipFill>
        <p:spPr bwMode="auto">
          <a:xfrm>
            <a:off x="916530" y="1138518"/>
            <a:ext cx="7273108" cy="5558116"/>
          </a:xfrm>
          <a:prstGeom prst="rect">
            <a:avLst/>
          </a:prstGeom>
          <a:noFill/>
          <a:ln w="9525">
            <a:noFill/>
            <a:miter lim="800000"/>
            <a:headEnd/>
            <a:tailEnd/>
          </a:ln>
        </p:spPr>
      </p:pic>
      <p:sp>
        <p:nvSpPr>
          <p:cNvPr id="3" name="Rectangle 8"/>
          <p:cNvSpPr>
            <a:spLocks noChangeArrowheads="1"/>
          </p:cNvSpPr>
          <p:nvPr/>
        </p:nvSpPr>
        <p:spPr bwMode="auto">
          <a:xfrm>
            <a:off x="2731860" y="292509"/>
            <a:ext cx="3086636" cy="546625"/>
          </a:xfrm>
          <a:prstGeom prst="rect">
            <a:avLst/>
          </a:prstGeom>
          <a:solidFill>
            <a:srgbClr val="66FFFF"/>
          </a:solidFill>
          <a:ln w="9525">
            <a:solidFill>
              <a:schemeClr val="tx1"/>
            </a:solidFill>
            <a:miter lim="800000"/>
            <a:headEnd/>
            <a:tailEnd/>
          </a:ln>
        </p:spPr>
        <p:txBody>
          <a:bodyPr anchor="ctr">
            <a:spAutoFit/>
          </a:bodyPr>
          <a:lstStyle/>
          <a:p>
            <a:pPr algn="ctr">
              <a:lnSpc>
                <a:spcPct val="80000"/>
              </a:lnSpc>
            </a:pPr>
            <a:r>
              <a:rPr lang="en-US" sz="3600" b="1" u="sng" dirty="0">
                <a:solidFill>
                  <a:srgbClr val="FF0000"/>
                </a:solidFill>
              </a:rPr>
              <a:t>STAIR CHAIR</a:t>
            </a:r>
          </a:p>
        </p:txBody>
      </p:sp>
      <p:sp>
        <p:nvSpPr>
          <p:cNvPr id="4" name="Right Arrow 3">
            <a:hlinkClick r:id="rId3" action="ppaction://hlinksldjump"/>
          </p:cNvPr>
          <p:cNvSpPr/>
          <p:nvPr/>
        </p:nvSpPr>
        <p:spPr>
          <a:xfrm rot="10800000">
            <a:off x="8573989" y="6400800"/>
            <a:ext cx="571599"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988980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Documents and Settings\Administrator\Desktop\101MSDCF\H.JPG"/>
          <p:cNvPicPr>
            <a:picLocks noChangeAspect="1" noChangeArrowheads="1"/>
          </p:cNvPicPr>
          <p:nvPr/>
        </p:nvPicPr>
        <p:blipFill>
          <a:blip r:embed="rId2"/>
          <a:srcRect/>
          <a:stretch>
            <a:fillRect/>
          </a:stretch>
        </p:blipFill>
        <p:spPr bwMode="auto">
          <a:xfrm>
            <a:off x="837688" y="1079785"/>
            <a:ext cx="7332239" cy="5644055"/>
          </a:xfrm>
          <a:prstGeom prst="rect">
            <a:avLst/>
          </a:prstGeom>
          <a:noFill/>
          <a:ln w="9525">
            <a:noFill/>
            <a:miter lim="800000"/>
            <a:headEnd/>
            <a:tailEnd/>
          </a:ln>
        </p:spPr>
      </p:pic>
      <p:sp>
        <p:nvSpPr>
          <p:cNvPr id="3" name="Rectangle 9"/>
          <p:cNvSpPr>
            <a:spLocks noChangeArrowheads="1"/>
          </p:cNvSpPr>
          <p:nvPr/>
        </p:nvSpPr>
        <p:spPr bwMode="auto">
          <a:xfrm>
            <a:off x="2148425" y="222888"/>
            <a:ext cx="4710766" cy="566309"/>
          </a:xfrm>
          <a:prstGeom prst="rect">
            <a:avLst/>
          </a:prstGeom>
          <a:solidFill>
            <a:srgbClr val="66FFFF"/>
          </a:solidFill>
          <a:ln w="9525">
            <a:solidFill>
              <a:schemeClr val="tx1"/>
            </a:solidFill>
            <a:miter lim="800000"/>
            <a:headEnd/>
            <a:tailEnd/>
          </a:ln>
        </p:spPr>
        <p:txBody>
          <a:bodyPr wrap="square" anchor="ctr">
            <a:spAutoFit/>
          </a:bodyPr>
          <a:lstStyle/>
          <a:p>
            <a:pPr algn="ctr">
              <a:lnSpc>
                <a:spcPct val="70000"/>
              </a:lnSpc>
            </a:pPr>
            <a:r>
              <a:rPr lang="en-US" sz="4400" b="1" u="sng" dirty="0">
                <a:solidFill>
                  <a:srgbClr val="FF0000"/>
                </a:solidFill>
              </a:rPr>
              <a:t>LONG BACK BOARD</a:t>
            </a:r>
          </a:p>
        </p:txBody>
      </p:sp>
    </p:spTree>
    <p:extLst>
      <p:ext uri="{BB962C8B-B14F-4D97-AF65-F5344CB8AC3E}">
        <p14:creationId xmlns:p14="http://schemas.microsoft.com/office/powerpoint/2010/main" val="3854155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1166651"/>
            <a:ext cx="7888070" cy="5294094"/>
          </a:xfrm>
        </p:spPr>
        <p:txBody>
          <a:bodyPr>
            <a:normAutofit lnSpcReduction="10000"/>
          </a:bodyPr>
          <a:lstStyle/>
          <a:p>
            <a:pPr algn="just">
              <a:lnSpc>
                <a:spcPct val="100000"/>
              </a:lnSpc>
            </a:pPr>
            <a:r>
              <a:rPr lang="en-US" sz="3200" dirty="0"/>
              <a:t>These devices are usually made of splinter resistant wood or synthetic material that will not absorb blood.</a:t>
            </a:r>
          </a:p>
          <a:p>
            <a:pPr algn="just">
              <a:lnSpc>
                <a:spcPct val="100000"/>
              </a:lnSpc>
            </a:pPr>
            <a:endParaRPr lang="en-US" sz="3200" dirty="0"/>
          </a:p>
          <a:p>
            <a:pPr algn="just">
              <a:lnSpc>
                <a:spcPct val="100000"/>
              </a:lnSpc>
            </a:pPr>
            <a:r>
              <a:rPr lang="en-US" sz="3200" dirty="0"/>
              <a:t>They usually have handholds or carrying straps. There are two types:– </a:t>
            </a:r>
          </a:p>
          <a:p>
            <a:pPr algn="just">
              <a:lnSpc>
                <a:spcPct val="100000"/>
              </a:lnSpc>
            </a:pPr>
            <a:endParaRPr lang="en-US" sz="3200" dirty="0"/>
          </a:p>
          <a:p>
            <a:pPr algn="just">
              <a:lnSpc>
                <a:spcPct val="100000"/>
              </a:lnSpc>
            </a:pPr>
            <a:r>
              <a:rPr lang="en-US" sz="3200" dirty="0"/>
              <a:t>Long backboard: 6–7 feet long, used for patients found lying down or standing and who must be immobilized.</a:t>
            </a:r>
          </a:p>
          <a:p>
            <a:endParaRPr lang="en-GB" dirty="0"/>
          </a:p>
        </p:txBody>
      </p:sp>
    </p:spTree>
    <p:extLst>
      <p:ext uri="{BB962C8B-B14F-4D97-AF65-F5344CB8AC3E}">
        <p14:creationId xmlns:p14="http://schemas.microsoft.com/office/powerpoint/2010/main" val="963402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1245477"/>
            <a:ext cx="7888070" cy="4931487"/>
          </a:xfrm>
        </p:spPr>
        <p:txBody>
          <a:bodyPr>
            <a:normAutofit lnSpcReduction="10000"/>
          </a:bodyPr>
          <a:lstStyle/>
          <a:p>
            <a:pPr algn="just">
              <a:lnSpc>
                <a:spcPct val="100000"/>
              </a:lnSpc>
            </a:pPr>
            <a:r>
              <a:rPr lang="en-US" sz="3200" u="sng" dirty="0"/>
              <a:t>Short backboard</a:t>
            </a:r>
            <a:r>
              <a:rPr lang="en-US" sz="3200" dirty="0"/>
              <a:t>: 3-4 feet long, used primary to remove patients from vehicles when neck or spinal injuries are suspected. The backboard is slid between the patient’s back and the seat. Once secured to the short board and wearing a rigid cervical collar, the patient can be removed from his sitting position in the vehicle to a supine position on the long board. Vest-type devices are often used as a short backboard.</a:t>
            </a:r>
          </a:p>
          <a:p>
            <a:pPr marL="0" indent="0">
              <a:buNone/>
            </a:pPr>
            <a:endParaRPr lang="en-GB" dirty="0"/>
          </a:p>
        </p:txBody>
      </p:sp>
    </p:spTree>
    <p:extLst>
      <p:ext uri="{BB962C8B-B14F-4D97-AF65-F5344CB8AC3E}">
        <p14:creationId xmlns:p14="http://schemas.microsoft.com/office/powerpoint/2010/main" val="18384153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Documents and Settings\Administrator\Desktop\101MSDCF\G.JPG"/>
          <p:cNvPicPr>
            <a:picLocks noChangeAspect="1" noChangeArrowheads="1"/>
          </p:cNvPicPr>
          <p:nvPr/>
        </p:nvPicPr>
        <p:blipFill>
          <a:blip r:embed="rId2"/>
          <a:srcRect/>
          <a:stretch>
            <a:fillRect/>
          </a:stretch>
        </p:blipFill>
        <p:spPr bwMode="auto">
          <a:xfrm>
            <a:off x="898789" y="1062473"/>
            <a:ext cx="7344065" cy="5691352"/>
          </a:xfrm>
          <a:prstGeom prst="rect">
            <a:avLst/>
          </a:prstGeom>
          <a:noFill/>
          <a:ln w="9525">
            <a:noFill/>
            <a:miter lim="800000"/>
            <a:headEnd/>
            <a:tailEnd/>
          </a:ln>
        </p:spPr>
      </p:pic>
      <p:sp>
        <p:nvSpPr>
          <p:cNvPr id="3" name="Rectangle 10"/>
          <p:cNvSpPr>
            <a:spLocks noChangeArrowheads="1"/>
          </p:cNvSpPr>
          <p:nvPr/>
        </p:nvSpPr>
        <p:spPr bwMode="auto">
          <a:xfrm>
            <a:off x="1452648" y="265034"/>
            <a:ext cx="6236345" cy="566309"/>
          </a:xfrm>
          <a:prstGeom prst="rect">
            <a:avLst/>
          </a:prstGeom>
          <a:solidFill>
            <a:srgbClr val="66FFFF"/>
          </a:solidFill>
          <a:ln w="9525">
            <a:solidFill>
              <a:schemeClr val="tx1"/>
            </a:solidFill>
            <a:miter lim="800000"/>
            <a:headEnd/>
            <a:tailEnd/>
          </a:ln>
        </p:spPr>
        <p:txBody>
          <a:bodyPr wrap="square" anchor="ctr">
            <a:spAutoFit/>
          </a:bodyPr>
          <a:lstStyle/>
          <a:p>
            <a:pPr algn="ctr">
              <a:lnSpc>
                <a:spcPct val="70000"/>
              </a:lnSpc>
            </a:pPr>
            <a:r>
              <a:rPr lang="en-US" sz="4000" b="1" u="sng" dirty="0">
                <a:solidFill>
                  <a:srgbClr val="FF0000"/>
                </a:solidFill>
              </a:rPr>
              <a:t>Short Back board</a:t>
            </a:r>
          </a:p>
        </p:txBody>
      </p:sp>
      <p:sp>
        <p:nvSpPr>
          <p:cNvPr id="4" name="Right Arrow 3">
            <a:hlinkClick r:id="rId3" action="ppaction://hlinksldjump"/>
          </p:cNvPr>
          <p:cNvSpPr/>
          <p:nvPr/>
        </p:nvSpPr>
        <p:spPr>
          <a:xfrm rot="10800000">
            <a:off x="8573989" y="6400800"/>
            <a:ext cx="571599"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18716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Documents and Settings\Administrator\Desktop\101MSDCF\i.JPG"/>
          <p:cNvPicPr>
            <a:picLocks noChangeAspect="1" noChangeArrowheads="1"/>
          </p:cNvPicPr>
          <p:nvPr/>
        </p:nvPicPr>
        <p:blipFill>
          <a:blip r:embed="rId2">
            <a:lum contrast="54000"/>
          </a:blip>
          <a:srcRect/>
          <a:stretch>
            <a:fillRect/>
          </a:stretch>
        </p:blipFill>
        <p:spPr bwMode="auto">
          <a:xfrm>
            <a:off x="957923" y="1183346"/>
            <a:ext cx="7284933" cy="5119775"/>
          </a:xfrm>
          <a:prstGeom prst="rect">
            <a:avLst/>
          </a:prstGeom>
          <a:noFill/>
          <a:ln w="9525">
            <a:noFill/>
            <a:miter lim="800000"/>
            <a:headEnd/>
            <a:tailEnd/>
          </a:ln>
        </p:spPr>
      </p:pic>
      <p:sp>
        <p:nvSpPr>
          <p:cNvPr id="3" name="Rectangle 8"/>
          <p:cNvSpPr>
            <a:spLocks noChangeArrowheads="1"/>
          </p:cNvSpPr>
          <p:nvPr/>
        </p:nvSpPr>
        <p:spPr bwMode="auto">
          <a:xfrm>
            <a:off x="2563905" y="168854"/>
            <a:ext cx="4186517" cy="480131"/>
          </a:xfrm>
          <a:prstGeom prst="rect">
            <a:avLst/>
          </a:prstGeom>
          <a:solidFill>
            <a:srgbClr val="66FFFF"/>
          </a:solidFill>
          <a:ln w="9525">
            <a:solidFill>
              <a:schemeClr val="tx1"/>
            </a:solidFill>
            <a:miter lim="800000"/>
            <a:headEnd/>
            <a:tailEnd/>
          </a:ln>
        </p:spPr>
        <p:txBody>
          <a:bodyPr wrap="square" anchor="ctr">
            <a:spAutoFit/>
          </a:bodyPr>
          <a:lstStyle/>
          <a:p>
            <a:pPr algn="ctr">
              <a:lnSpc>
                <a:spcPct val="70000"/>
              </a:lnSpc>
            </a:pPr>
            <a:r>
              <a:rPr lang="en-US" sz="3600" b="1" u="sng" dirty="0">
                <a:solidFill>
                  <a:srgbClr val="FF0000"/>
                </a:solidFill>
              </a:rPr>
              <a:t>POLE STRETCHER</a:t>
            </a:r>
          </a:p>
        </p:txBody>
      </p:sp>
      <p:sp>
        <p:nvSpPr>
          <p:cNvPr id="4" name="Right Arrow 3">
            <a:hlinkClick r:id="rId3" action="ppaction://hlinksldjump"/>
          </p:cNvPr>
          <p:cNvSpPr/>
          <p:nvPr/>
        </p:nvSpPr>
        <p:spPr>
          <a:xfrm rot="10800000">
            <a:off x="8573989" y="6400800"/>
            <a:ext cx="571599"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81653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ctr">
              <a:buFont typeface="Monotype Sorts" pitchFamily="2" charset="2"/>
              <a:buNone/>
              <a:defRPr/>
            </a:pPr>
            <a:endParaRPr lang="en-US" dirty="0"/>
          </a:p>
          <a:p>
            <a:pPr algn="ctr">
              <a:buFont typeface="Monotype Sorts" pitchFamily="2" charset="2"/>
              <a:buNone/>
              <a:defRPr/>
            </a:pPr>
            <a:r>
              <a:rPr lang="en-US" sz="9600" b="1" dirty="0">
                <a:solidFill>
                  <a:srgbClr val="FF0000"/>
                </a:solidFill>
              </a:rPr>
              <a:t>ANY QUESTION</a:t>
            </a:r>
          </a:p>
          <a:p>
            <a:pPr marL="0" indent="0" algn="ctr">
              <a:buNone/>
              <a:defRPr/>
            </a:pPr>
            <a:r>
              <a:rPr lang="en-IN" sz="9600" b="1" dirty="0">
                <a:solidFill>
                  <a:srgbClr val="FF0000"/>
                </a:solidFill>
              </a:rPr>
              <a:t>?</a:t>
            </a:r>
          </a:p>
        </p:txBody>
      </p:sp>
    </p:spTree>
    <p:extLst>
      <p:ext uri="{BB962C8B-B14F-4D97-AF65-F5344CB8AC3E}">
        <p14:creationId xmlns:p14="http://schemas.microsoft.com/office/powerpoint/2010/main" val="35631328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7817" y="2686050"/>
            <a:ext cx="4629954" cy="1371600"/>
          </a:xfrm>
        </p:spPr>
        <p:txBody>
          <a:bodyPr>
            <a:normAutofit fontScale="77500" lnSpcReduction="20000"/>
          </a:bodyPr>
          <a:lstStyle/>
          <a:p>
            <a:pPr marL="0" indent="0" algn="ctr">
              <a:buNone/>
              <a:defRPr/>
            </a:pPr>
            <a:r>
              <a:rPr lang="en-IN" sz="9600" b="1" kern="10" dirty="0">
                <a:ln w="12700">
                  <a:solidFill>
                    <a:srgbClr val="EAEAEA"/>
                  </a:solidFill>
                  <a:round/>
                  <a:headEnd/>
                  <a:tailEnd/>
                </a:ln>
                <a:solidFill>
                  <a:srgbClr val="002060"/>
                </a:solidFill>
                <a:effectLst>
                  <a:outerShdw dist="35921" dir="2700000" sy="50000" kx="2115830" algn="bl" rotWithShape="0">
                    <a:srgbClr val="C0C0C0">
                      <a:alpha val="80000"/>
                    </a:srgbClr>
                  </a:outerShdw>
                </a:effectLst>
                <a:latin typeface="Arial Black"/>
              </a:rPr>
              <a:t>THANKS</a:t>
            </a:r>
          </a:p>
          <a:p>
            <a:pPr>
              <a:defRPr/>
            </a:pPr>
            <a:endParaRPr lang="en-IN" dirty="0"/>
          </a:p>
        </p:txBody>
      </p:sp>
    </p:spTree>
    <p:extLst>
      <p:ext uri="{BB962C8B-B14F-4D97-AF65-F5344CB8AC3E}">
        <p14:creationId xmlns:p14="http://schemas.microsoft.com/office/powerpoint/2010/main" val="3040285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547" y="1328739"/>
            <a:ext cx="8338204" cy="4848225"/>
          </a:xfrm>
        </p:spPr>
        <p:txBody>
          <a:bodyPr>
            <a:noAutofit/>
          </a:bodyPr>
          <a:lstStyle/>
          <a:p>
            <a:pPr marL="0" indent="0" algn="just">
              <a:buNone/>
            </a:pPr>
            <a:r>
              <a:rPr lang="en-US" sz="3200" dirty="0"/>
              <a:t>	- Keep the weight of the object as close to your body as 	possible.</a:t>
            </a:r>
          </a:p>
          <a:p>
            <a:pPr marL="347663" indent="-347663" algn="just"/>
            <a:endParaRPr lang="en-US" sz="3200" dirty="0"/>
          </a:p>
          <a:p>
            <a:pPr marL="0" indent="0" algn="just">
              <a:buNone/>
            </a:pPr>
            <a:r>
              <a:rPr lang="en-US" sz="3200" dirty="0"/>
              <a:t>	- “Stack” – move your body as a vertical unit. Visualize your 	shoulders as stacked onto your hips, your hips to your feet.</a:t>
            </a:r>
          </a:p>
          <a:p>
            <a:pPr marL="347663" indent="-347663" algn="just"/>
            <a:endParaRPr lang="en-US" sz="3200" dirty="0"/>
          </a:p>
          <a:p>
            <a:pPr marL="0" indent="0" algn="just">
              <a:buNone/>
            </a:pPr>
            <a:r>
              <a:rPr lang="en-US" sz="3200" dirty="0"/>
              <a:t>	- Reduce the height or distance you need to move an object.</a:t>
            </a:r>
          </a:p>
          <a:p>
            <a:endParaRPr lang="en-US" sz="3200" dirty="0"/>
          </a:p>
          <a:p>
            <a:endParaRPr lang="en-GB" sz="3200" dirty="0"/>
          </a:p>
        </p:txBody>
      </p:sp>
    </p:spTree>
    <p:extLst>
      <p:ext uri="{BB962C8B-B14F-4D97-AF65-F5344CB8AC3E}">
        <p14:creationId xmlns:p14="http://schemas.microsoft.com/office/powerpoint/2010/main" val="3075129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rgbClr val="FF0000"/>
                </a:solidFill>
                <a:latin typeface="+mn-lt"/>
              </a:rPr>
              <a:t>MOVING PATIENTS</a:t>
            </a:r>
            <a:endParaRPr lang="en-GB" u="sng" dirty="0">
              <a:solidFill>
                <a:srgbClr val="FF0000"/>
              </a:solidFill>
              <a:latin typeface="+mn-lt"/>
            </a:endParaRPr>
          </a:p>
        </p:txBody>
      </p:sp>
      <p:sp>
        <p:nvSpPr>
          <p:cNvPr id="3" name="Content Placeholder 2"/>
          <p:cNvSpPr>
            <a:spLocks noGrp="1"/>
          </p:cNvSpPr>
          <p:nvPr>
            <p:ph idx="1"/>
          </p:nvPr>
        </p:nvSpPr>
        <p:spPr/>
        <p:txBody>
          <a:bodyPr/>
          <a:lstStyle/>
          <a:p>
            <a:r>
              <a:rPr lang="en-US" sz="3200" dirty="0"/>
              <a:t>How soon should you move the patient?</a:t>
            </a:r>
          </a:p>
          <a:p>
            <a:endParaRPr lang="en-US" sz="3200" dirty="0"/>
          </a:p>
          <a:p>
            <a:pPr>
              <a:tabLst>
                <a:tab pos="168275" algn="l"/>
              </a:tabLst>
            </a:pPr>
            <a:r>
              <a:rPr lang="en-US" sz="3200" dirty="0"/>
              <a:t>Must you complete your assessment before moving the patient?</a:t>
            </a:r>
          </a:p>
          <a:p>
            <a:pPr marL="347663" indent="-347663">
              <a:tabLst>
                <a:tab pos="168275" algn="l"/>
              </a:tabLst>
            </a:pPr>
            <a:endParaRPr lang="en-US" sz="3200" dirty="0"/>
          </a:p>
          <a:p>
            <a:r>
              <a:rPr lang="en-US" sz="3200" dirty="0"/>
              <a:t>How much time should you spend on spinal protection?</a:t>
            </a:r>
          </a:p>
          <a:p>
            <a:endParaRPr lang="en-GB" dirty="0"/>
          </a:p>
        </p:txBody>
      </p:sp>
    </p:spTree>
    <p:extLst>
      <p:ext uri="{BB962C8B-B14F-4D97-AF65-F5344CB8AC3E}">
        <p14:creationId xmlns:p14="http://schemas.microsoft.com/office/powerpoint/2010/main" val="1551687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1057275"/>
            <a:ext cx="7888070" cy="5119688"/>
          </a:xfrm>
        </p:spPr>
        <p:txBody>
          <a:bodyPr>
            <a:normAutofit fontScale="92500" lnSpcReduction="10000"/>
          </a:bodyPr>
          <a:lstStyle/>
          <a:p>
            <a:pPr>
              <a:lnSpc>
                <a:spcPct val="100000"/>
              </a:lnSpc>
            </a:pPr>
            <a:r>
              <a:rPr lang="en-US" sz="3200" dirty="0"/>
              <a:t>Answer: It depends on the circumstances.</a:t>
            </a:r>
          </a:p>
          <a:p>
            <a:pPr>
              <a:lnSpc>
                <a:spcPct val="100000"/>
              </a:lnSpc>
            </a:pPr>
            <a:endParaRPr lang="en-US" sz="3200" dirty="0"/>
          </a:p>
          <a:p>
            <a:pPr algn="just">
              <a:lnSpc>
                <a:spcPct val="100000"/>
              </a:lnSpc>
            </a:pPr>
            <a:r>
              <a:rPr lang="en-US" sz="3200" dirty="0"/>
              <a:t>Generally, if there is no threat of injury, provide emergency care and then move the patient. If the scene is potentially unsafe or poses an immediate threat, you may have to move the patient.</a:t>
            </a:r>
          </a:p>
          <a:p>
            <a:pPr algn="just">
              <a:lnSpc>
                <a:spcPct val="100000"/>
              </a:lnSpc>
            </a:pPr>
            <a:endParaRPr lang="en-US" sz="3200" dirty="0"/>
          </a:p>
          <a:p>
            <a:pPr algn="just">
              <a:lnSpc>
                <a:spcPct val="100000"/>
              </a:lnSpc>
            </a:pPr>
            <a:r>
              <a:rPr lang="en-US" sz="3200" dirty="0"/>
              <a:t>Patient-moving techniques can be classified as emergency moves and nonemergency moves.</a:t>
            </a:r>
          </a:p>
          <a:p>
            <a:endParaRPr lang="en-GB" dirty="0"/>
          </a:p>
        </p:txBody>
      </p:sp>
    </p:spTree>
    <p:extLst>
      <p:ext uri="{BB962C8B-B14F-4D97-AF65-F5344CB8AC3E}">
        <p14:creationId xmlns:p14="http://schemas.microsoft.com/office/powerpoint/2010/main" val="1074175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50796"/>
            <a:ext cx="7888070" cy="1325563"/>
          </a:xfrm>
        </p:spPr>
        <p:txBody>
          <a:bodyPr/>
          <a:lstStyle/>
          <a:p>
            <a:pPr algn="ctr"/>
            <a:r>
              <a:rPr lang="en-US" b="1" u="sng" dirty="0">
                <a:solidFill>
                  <a:srgbClr val="FF0000"/>
                </a:solidFill>
                <a:latin typeface="+mn-lt"/>
              </a:rPr>
              <a:t>EMERGENCY MOVES</a:t>
            </a:r>
            <a:endParaRPr lang="en-GB" u="sng" dirty="0">
              <a:solidFill>
                <a:srgbClr val="FF0000"/>
              </a:solidFill>
              <a:latin typeface="+mn-lt"/>
            </a:endParaRPr>
          </a:p>
        </p:txBody>
      </p:sp>
      <p:sp>
        <p:nvSpPr>
          <p:cNvPr id="3" name="Content Placeholder 2"/>
          <p:cNvSpPr>
            <a:spLocks noGrp="1"/>
          </p:cNvSpPr>
          <p:nvPr>
            <p:ph idx="1"/>
          </p:nvPr>
        </p:nvSpPr>
        <p:spPr>
          <a:xfrm>
            <a:off x="628759" y="1376358"/>
            <a:ext cx="7888070" cy="5081592"/>
          </a:xfrm>
        </p:spPr>
        <p:txBody>
          <a:bodyPr>
            <a:normAutofit fontScale="92500" lnSpcReduction="10000"/>
          </a:bodyPr>
          <a:lstStyle/>
          <a:p>
            <a:pPr>
              <a:lnSpc>
                <a:spcPct val="110000"/>
              </a:lnSpc>
            </a:pPr>
            <a:r>
              <a:rPr lang="en-US" sz="3200" dirty="0"/>
              <a:t>Make an emergency move only when there is immediate danger to the patient.</a:t>
            </a:r>
          </a:p>
          <a:p>
            <a:pPr>
              <a:lnSpc>
                <a:spcPct val="110000"/>
              </a:lnSpc>
            </a:pPr>
            <a:endParaRPr lang="en-US" sz="3200" dirty="0"/>
          </a:p>
          <a:p>
            <a:pPr>
              <a:lnSpc>
                <a:spcPct val="110000"/>
              </a:lnSpc>
            </a:pPr>
            <a:r>
              <a:rPr lang="en-US" sz="3200" dirty="0"/>
              <a:t>Examples of situations which might require you to make an emergency move:-</a:t>
            </a:r>
          </a:p>
          <a:p>
            <a:pPr marL="0" indent="0">
              <a:lnSpc>
                <a:spcPct val="110000"/>
              </a:lnSpc>
              <a:buNone/>
            </a:pPr>
            <a:r>
              <a:rPr lang="en-US" sz="3200" dirty="0"/>
              <a:t>	- Fire or threat of fire – always considered a great threat 	to patients and rescuers.</a:t>
            </a:r>
          </a:p>
          <a:p>
            <a:pPr marL="0" indent="0">
              <a:lnSpc>
                <a:spcPct val="110000"/>
              </a:lnSpc>
              <a:buNone/>
            </a:pPr>
            <a:r>
              <a:rPr lang="en-US" sz="3200" dirty="0"/>
              <a:t>	- Explosion or threat of explosion (hazardous scene).</a:t>
            </a:r>
          </a:p>
          <a:p>
            <a:endParaRPr lang="en-GB" dirty="0"/>
          </a:p>
        </p:txBody>
      </p:sp>
    </p:spTree>
    <p:extLst>
      <p:ext uri="{BB962C8B-B14F-4D97-AF65-F5344CB8AC3E}">
        <p14:creationId xmlns:p14="http://schemas.microsoft.com/office/powerpoint/2010/main" val="4234502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442913"/>
            <a:ext cx="7888070" cy="5734050"/>
          </a:xfrm>
        </p:spPr>
        <p:txBody>
          <a:bodyPr/>
          <a:lstStyle/>
          <a:p>
            <a:pPr marL="0" indent="0">
              <a:buNone/>
            </a:pPr>
            <a:r>
              <a:rPr lang="en-US" sz="3200" dirty="0"/>
              <a:t>	- Inability to protect the patient from hazards at the 	scene.</a:t>
            </a:r>
          </a:p>
          <a:p>
            <a:pPr marL="347663" indent="-347663"/>
            <a:endParaRPr lang="en-US" sz="3200" dirty="0"/>
          </a:p>
          <a:p>
            <a:pPr marL="1485900" lvl="2" indent="-571500">
              <a:buFont typeface="+mj-lt"/>
              <a:buAutoNum type="romanLcPeriod"/>
            </a:pPr>
            <a:r>
              <a:rPr lang="en-US" sz="3200" dirty="0"/>
              <a:t>Unstable building</a:t>
            </a:r>
          </a:p>
          <a:p>
            <a:pPr marL="1485900" lvl="2" indent="-571500">
              <a:buFont typeface="+mj-lt"/>
              <a:buAutoNum type="romanLcPeriod"/>
            </a:pPr>
            <a:r>
              <a:rPr lang="en-US" sz="3200" dirty="0"/>
              <a:t>Rolled over car</a:t>
            </a:r>
          </a:p>
          <a:p>
            <a:pPr marL="1485900" lvl="2" indent="-571500">
              <a:buFont typeface="+mj-lt"/>
              <a:buAutoNum type="romanLcPeriod"/>
            </a:pPr>
            <a:r>
              <a:rPr lang="en-US" sz="3200" dirty="0"/>
              <a:t>Hostile crowd</a:t>
            </a:r>
          </a:p>
          <a:p>
            <a:pPr marL="1485900" lvl="2" indent="-571500">
              <a:buFont typeface="+mj-lt"/>
              <a:buAutoNum type="romanLcPeriod"/>
            </a:pPr>
            <a:r>
              <a:rPr lang="en-US" sz="3200" dirty="0"/>
              <a:t>Hazardous materials (Haz-Mat)</a:t>
            </a:r>
          </a:p>
          <a:p>
            <a:pPr marL="1485900" lvl="2" indent="-571500">
              <a:buFont typeface="+mj-lt"/>
              <a:buAutoNum type="romanLcPeriod"/>
            </a:pPr>
            <a:r>
              <a:rPr lang="en-US" sz="3200" dirty="0"/>
              <a:t>Spilled gasoline</a:t>
            </a:r>
          </a:p>
          <a:p>
            <a:pPr marL="1485900" lvl="2" indent="-571500">
              <a:buFont typeface="+mj-lt"/>
              <a:buAutoNum type="romanLcPeriod"/>
            </a:pPr>
            <a:r>
              <a:rPr lang="en-US" sz="3200" dirty="0"/>
              <a:t>Extreme weather</a:t>
            </a:r>
          </a:p>
          <a:p>
            <a:endParaRPr lang="en-GB" dirty="0"/>
          </a:p>
        </p:txBody>
      </p:sp>
    </p:spTree>
    <p:extLst>
      <p:ext uri="{BB962C8B-B14F-4D97-AF65-F5344CB8AC3E}">
        <p14:creationId xmlns:p14="http://schemas.microsoft.com/office/powerpoint/2010/main" val="4136433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36508"/>
            <a:ext cx="7888070" cy="1325563"/>
          </a:xfrm>
        </p:spPr>
        <p:txBody>
          <a:bodyPr/>
          <a:lstStyle/>
          <a:p>
            <a:pPr algn="ctr"/>
            <a:r>
              <a:rPr lang="en-US" b="1" u="sng" dirty="0">
                <a:solidFill>
                  <a:srgbClr val="FF0000"/>
                </a:solidFill>
                <a:latin typeface="+mn-lt"/>
              </a:rPr>
              <a:t>TYPES OF EMERGENCY MOVES</a:t>
            </a:r>
            <a:endParaRPr lang="en-GB" u="sng" dirty="0">
              <a:solidFill>
                <a:srgbClr val="FF0000"/>
              </a:solidFill>
              <a:latin typeface="+mn-lt"/>
            </a:endParaRPr>
          </a:p>
        </p:txBody>
      </p:sp>
      <p:sp>
        <p:nvSpPr>
          <p:cNvPr id="3" name="Content Placeholder 2"/>
          <p:cNvSpPr>
            <a:spLocks noGrp="1"/>
          </p:cNvSpPr>
          <p:nvPr>
            <p:ph idx="1"/>
          </p:nvPr>
        </p:nvSpPr>
        <p:spPr>
          <a:xfrm>
            <a:off x="628759" y="1362070"/>
            <a:ext cx="7888070" cy="4814893"/>
          </a:xfrm>
        </p:spPr>
        <p:txBody>
          <a:bodyPr>
            <a:normAutofit lnSpcReduction="10000"/>
          </a:bodyPr>
          <a:lstStyle/>
          <a:p>
            <a:r>
              <a:rPr lang="en-US" sz="3200" dirty="0"/>
              <a:t>Shirt drag.</a:t>
            </a:r>
          </a:p>
          <a:p>
            <a:endParaRPr lang="en-US" sz="3200" dirty="0"/>
          </a:p>
          <a:p>
            <a:r>
              <a:rPr lang="en-US" sz="3200" dirty="0"/>
              <a:t>Shoulder or forearm drag.</a:t>
            </a:r>
          </a:p>
          <a:p>
            <a:endParaRPr lang="en-US" sz="3200" dirty="0"/>
          </a:p>
          <a:p>
            <a:pPr algn="just"/>
            <a:r>
              <a:rPr lang="en-US" sz="3200" dirty="0"/>
              <a:t>Other types: 	</a:t>
            </a:r>
            <a:r>
              <a:rPr lang="en-US" sz="3200" dirty="0" err="1"/>
              <a:t>i</a:t>
            </a:r>
            <a:r>
              <a:rPr lang="en-US" sz="3200" dirty="0"/>
              <a:t>) Blanket drag.</a:t>
            </a:r>
          </a:p>
          <a:p>
            <a:pPr marL="0" indent="0" algn="just">
              <a:buNone/>
            </a:pPr>
            <a:r>
              <a:rPr lang="en-US" sz="3200" dirty="0"/>
              <a:t>			ii) Pick-a-bag carry .</a:t>
            </a:r>
          </a:p>
          <a:p>
            <a:pPr marL="0" indent="0" algn="just">
              <a:buNone/>
            </a:pPr>
            <a:r>
              <a:rPr lang="en-US" sz="3200" dirty="0"/>
              <a:t>			iii) One rescuer crutch .</a:t>
            </a:r>
          </a:p>
          <a:p>
            <a:pPr marL="0" indent="0" algn="just">
              <a:buNone/>
            </a:pPr>
            <a:r>
              <a:rPr lang="en-US" sz="3200" dirty="0"/>
              <a:t>			iv) Cradle carry.</a:t>
            </a:r>
          </a:p>
          <a:p>
            <a:pPr marL="0" indent="0" algn="just">
              <a:buNone/>
            </a:pPr>
            <a:r>
              <a:rPr lang="en-US" sz="3200" dirty="0"/>
              <a:t>			v) Firefighter drag.</a:t>
            </a:r>
          </a:p>
          <a:p>
            <a:endParaRPr lang="en-GB" dirty="0"/>
          </a:p>
        </p:txBody>
      </p:sp>
    </p:spTree>
    <p:extLst>
      <p:ext uri="{BB962C8B-B14F-4D97-AF65-F5344CB8AC3E}">
        <p14:creationId xmlns:p14="http://schemas.microsoft.com/office/powerpoint/2010/main" val="27919782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TotalTime>
  <Words>594</Words>
  <Application>Microsoft Office PowerPoint</Application>
  <PresentationFormat>Custom</PresentationFormat>
  <Paragraphs>106</Paragraphs>
  <Slides>38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Office Theme</vt:lpstr>
      <vt:lpstr>Bitmap Image</vt:lpstr>
      <vt:lpstr>LIFTING AND MOVING A PATIENT </vt:lpstr>
      <vt:lpstr>OBJECTIVES</vt:lpstr>
      <vt:lpstr>BODY MECHANICS</vt:lpstr>
      <vt:lpstr>PowerPoint Presentation</vt:lpstr>
      <vt:lpstr>MOVING PATIENTS</vt:lpstr>
      <vt:lpstr>PowerPoint Presentation</vt:lpstr>
      <vt:lpstr>EMERGENCY MOVES</vt:lpstr>
      <vt:lpstr>PowerPoint Presentation</vt:lpstr>
      <vt:lpstr>TYPES OF EMERGENCY MOVES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NON–EMERGENCY MOVES</vt:lpstr>
      <vt:lpstr>PowerPoint Presentation</vt:lpstr>
      <vt:lpstr>PATIENT-CARRYING EQUIPMENT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LIFTING AND MOVING A PATIENT </dc:title>
  <dc:creator>dell</dc:creator>
  <cp:lastModifiedBy>NDRF MEDICAL</cp:lastModifiedBy>
  <cp:revision>25</cp:revision>
  <dcterms:created xsi:type="dcterms:W3CDTF">2019-01-08T13:45:06Z</dcterms:created>
  <dcterms:modified xsi:type="dcterms:W3CDTF">2025-12-20T06:36:40Z</dcterms:modified>
</cp:coreProperties>
</file>