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30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0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id="{8CF97195-BCC6-F6B9-AB21-8C2EA675D5C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72400" y="0"/>
            <a:ext cx="1371600"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B27B6-5DA6-5158-22A1-40A58E752291}"/>
              </a:ext>
            </a:extLst>
          </p:cNvPr>
          <p:cNvSpPr>
            <a:spLocks noGrp="1"/>
          </p:cNvSpPr>
          <p:nvPr>
            <p:ph type="ctrTitle"/>
          </p:nvPr>
        </p:nvSpPr>
        <p:spPr>
          <a:xfrm>
            <a:off x="1130300" y="717176"/>
            <a:ext cx="5825202" cy="3333660"/>
          </a:xfrm>
        </p:spPr>
        <p:txBody>
          <a:bodyPr>
            <a:noAutofit/>
          </a:bodyPr>
          <a:lstStyle/>
          <a:p>
            <a:pPr algn="ctr"/>
            <a:b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b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INFECTIOUS DISEASES </a:t>
            </a:r>
            <a:b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&amp; </a:t>
            </a:r>
            <a:b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PRECAUTIONS</a:t>
            </a:r>
            <a:endParaRPr lang="en-IN" sz="7200" dirty="0"/>
          </a:p>
        </p:txBody>
      </p:sp>
      <p:sp>
        <p:nvSpPr>
          <p:cNvPr id="3" name="Title 1">
            <a:extLst>
              <a:ext uri="{FF2B5EF4-FFF2-40B4-BE49-F238E27FC236}">
                <a16:creationId xmlns:a16="http://schemas.microsoft.com/office/drawing/2014/main" id="{A5738E33-BE72-C0A5-DDF5-8D511D92DDD0}"/>
              </a:ext>
            </a:extLst>
          </p:cNvPr>
          <p:cNvSpPr>
            <a:spLocks noGrp="1"/>
          </p:cNvSpPr>
          <p:nvPr/>
        </p:nvSpPr>
        <p:spPr>
          <a:xfrm>
            <a:off x="2400300" y="990600"/>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-12</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019800" y="5372100"/>
            <a:ext cx="2209800" cy="990600"/>
          </a:xfrm>
          <a:prstGeom prst="rect">
            <a:avLst/>
          </a:prstGeom>
        </p:spPr>
        <p:txBody>
          <a:bodyPr vert="horz" lIns="91440" tIns="45720" rIns="91440" bIns="45720" rtlCol="0" anchor="ctr">
            <a:normAutofit fontScale="92500"/>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AMANDEEP KAUR</a:t>
            </a:r>
          </a:p>
          <a:p>
            <a:r>
              <a:rPr lang="en-US" sz="1800" b="1" dirty="0">
                <a:solidFill>
                  <a:srgbClr val="00B050"/>
                </a:solidFill>
                <a:latin typeface="Arial" pitchFamily="34" charset="0"/>
                <a:cs typeface="Arial" pitchFamily="34" charset="0"/>
              </a:rPr>
              <a:t>               ASI/ANM</a:t>
            </a:r>
          </a:p>
        </p:txBody>
      </p:sp>
    </p:spTree>
    <p:extLst>
      <p:ext uri="{BB962C8B-B14F-4D97-AF65-F5344CB8AC3E}">
        <p14:creationId xmlns:p14="http://schemas.microsoft.com/office/powerpoint/2010/main" val="1899788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ECB2E8-F941-8BA3-A738-56777337FBCA}"/>
              </a:ext>
            </a:extLst>
          </p:cNvPr>
          <p:cNvSpPr txBox="1"/>
          <p:nvPr/>
        </p:nvSpPr>
        <p:spPr>
          <a:xfrm>
            <a:off x="235324" y="-152400"/>
            <a:ext cx="8827994" cy="8787662"/>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MICROBES CAUSING DISEASES CAN BE CLASSIFIED AS</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457200" algn="l"/>
              </a:tabLst>
            </a:pPr>
            <a:r>
              <a:rPr lang="en-US" sz="2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Bacteria </a:t>
            </a:r>
            <a:r>
              <a:rPr lang="en-US" sz="28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most of which can be treated with antibiotics, but resistance is an emerging problem. Some of them are vaccine-preventable like typhoid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457200" algn="l"/>
              </a:tabLst>
            </a:pPr>
            <a:r>
              <a:rPr lang="en-US" sz="2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Viruses </a:t>
            </a:r>
            <a:r>
              <a:rPr lang="en-US" sz="28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most of which are vaccine-preventable and immunity is lifelong; only few antiviral agents are available but side effects are many and resistance develops fast.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pPr>
            <a:r>
              <a:rPr lang="en-US" sz="2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Fungi </a:t>
            </a:r>
            <a:r>
              <a:rPr lang="en-US" sz="28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chronic illness which may be asymptomatic in healthy individuals but can be life threatening in immune-compromised; few anti-fungal agents available but are too toxic.</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457200" algn="l"/>
              </a:tabLst>
            </a:pPr>
            <a:r>
              <a:rPr lang="en-US" sz="2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Parasites</a:t>
            </a:r>
            <a:r>
              <a:rPr lang="en-US" sz="28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 include those agents which can have more than a single host during its life cycle; include </a:t>
            </a:r>
            <a:r>
              <a:rPr lang="en-US" sz="2800" dirty="0" err="1">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helminthes</a:t>
            </a:r>
            <a:r>
              <a:rPr lang="en-US" sz="28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infestations and blood/ tissue parasites.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465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A695B9-D717-53C2-CFD5-167203859191}"/>
              </a:ext>
            </a:extLst>
          </p:cNvPr>
          <p:cNvSpPr txBox="1"/>
          <p:nvPr/>
        </p:nvSpPr>
        <p:spPr>
          <a:xfrm>
            <a:off x="235324" y="-83727"/>
            <a:ext cx="8646458" cy="8237127"/>
          </a:xfrm>
          <a:prstGeom prst="rect">
            <a:avLst/>
          </a:prstGeom>
          <a:noFill/>
        </p:spPr>
        <p:txBody>
          <a:bodyPr wrap="square">
            <a:spAutoFit/>
          </a:bodyPr>
          <a:lstStyle/>
          <a:p>
            <a:pPr algn="ctr">
              <a:lnSpc>
                <a:spcPct val="115000"/>
              </a:lnSpc>
              <a:spcAft>
                <a:spcPts val="1000"/>
              </a:spcAft>
            </a:pP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INFECTIOUS DISEASES MAY BE LOCALIZED OR GENERALIZED </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Localized infections can be superficial or deep</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Generalized infection involves the spread of the infecting agent from the site of entry through tissue spaces and blood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Circulation of bacteria in blood is called as </a:t>
            </a: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bacteremia</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Circulation and multiplication of bacteria in blood, forming toxic products and causing high, swinging type of fever is called as </a:t>
            </a: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septicemia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Infectious diseases can also be classified on the basis of spread in community: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80288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A3A04E-B6DE-1591-7FC5-02E156047FF4}"/>
              </a:ext>
            </a:extLst>
          </p:cNvPr>
          <p:cNvSpPr txBox="1"/>
          <p:nvPr/>
        </p:nvSpPr>
        <p:spPr>
          <a:xfrm>
            <a:off x="510988" y="394448"/>
            <a:ext cx="8417858" cy="6140142"/>
          </a:xfrm>
          <a:prstGeom prst="rect">
            <a:avLst/>
          </a:prstGeom>
          <a:noFill/>
        </p:spPr>
        <p:txBody>
          <a:bodyPr wrap="square">
            <a:spAutoFit/>
          </a:bodyPr>
          <a:lstStyle/>
          <a:p>
            <a:pPr algn="just">
              <a:lnSpc>
                <a:spcPct val="115000"/>
              </a:lnSpc>
              <a:spcAft>
                <a:spcPts val="1000"/>
              </a:spcAft>
              <a:tabLst>
                <a:tab pos="5486400" algn="r"/>
              </a:tabLs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diseases which are constantly present in a particular area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Epidemic: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diseases which spread rapidly involving many persons in an area at the same time.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Pandemic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an epidemic that spreads through many areas of the world involving large number of people within a short time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Incubation period is the period between invasion of the tissues by the pathogens and the appearance of clinical features of infection</a:t>
            </a:r>
            <a:r>
              <a:rPr lang="en-US" sz="3200" dirty="0">
                <a:solidFill>
                  <a:srgbClr val="231F20"/>
                </a:solidFill>
                <a:effectLst/>
                <a:latin typeface="Bookman Old Style" panose="02050604050505020204" pitchFamily="18"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7724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A5E04C-2ADA-6406-7C42-836BDD5A2A76}"/>
              </a:ext>
            </a:extLst>
          </p:cNvPr>
          <p:cNvSpPr txBox="1"/>
          <p:nvPr/>
        </p:nvSpPr>
        <p:spPr>
          <a:xfrm>
            <a:off x="134470" y="249027"/>
            <a:ext cx="8901953" cy="6572312"/>
          </a:xfrm>
          <a:prstGeom prst="rect">
            <a:avLst/>
          </a:prstGeom>
          <a:noFill/>
        </p:spPr>
        <p:txBody>
          <a:bodyPr wrap="square">
            <a:spAutoFit/>
          </a:bodyPr>
          <a:lstStyle/>
          <a:p>
            <a:pPr algn="ctr">
              <a:lnSpc>
                <a:spcPct val="115000"/>
              </a:lnSpc>
              <a:spcAft>
                <a:spcPts val="1000"/>
              </a:spcAft>
            </a:pPr>
            <a:r>
              <a:rPr lang="en-US" sz="2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WATER-BORNE DISEASES</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1. </a:t>
            </a:r>
            <a:r>
              <a:rPr lang="en-US" sz="24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ACUTE GASTRO ENTERITIS</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Infection involving the small and large intestines causing acute diarrhea/ dysentery (blood in loose stools)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Noninfectious causes of acute diarrhea include Sepsis, Malaria, Pneumonia, Irritable Bowel Syndrome, and drug induced diarrhea.</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Most of the infectious causes of diarrhea lead to specific clinical condition called Food Poisoning</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4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Nausea &amp; Vomiting				</a:t>
            </a:r>
            <a:r>
              <a:rPr lang="en-US" sz="2400" dirty="0" err="1">
                <a:effectLst/>
                <a:latin typeface="Calibri" panose="020F0502020204030204" pitchFamily="34" charset="0"/>
                <a:ea typeface="Times New Roman" panose="02020603050405020304" pitchFamily="18" charset="0"/>
                <a:cs typeface="Mangal" panose="02040503050203030202" pitchFamily="18" charset="0"/>
              </a:rPr>
              <a:t>Diarrhoea</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err="1">
                <a:effectLst/>
                <a:latin typeface="Calibri" panose="020F0502020204030204" pitchFamily="34" charset="0"/>
                <a:ea typeface="Times New Roman" panose="02020603050405020304" pitchFamily="18" charset="0"/>
                <a:cs typeface="Mangal" panose="02040503050203030202" pitchFamily="18" charset="0"/>
              </a:rPr>
              <a:t>Dysentry</a:t>
            </a:r>
            <a:r>
              <a:rPr lang="en-US" sz="2400" dirty="0">
                <a:effectLst/>
                <a:latin typeface="Calibri" panose="020F0502020204030204" pitchFamily="34" charset="0"/>
                <a:ea typeface="Times New Roman" panose="02020603050405020304" pitchFamily="18" charset="0"/>
                <a:cs typeface="Mangal" panose="02040503050203030202" pitchFamily="18" charset="0"/>
              </a:rPr>
              <a:t>					 Fever</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Abdominal cramps and distension  	 Dehydration</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2668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E933F-E0F3-44F1-C707-612721E92459}"/>
              </a:ext>
            </a:extLst>
          </p:cNvPr>
          <p:cNvSpPr txBox="1"/>
          <p:nvPr/>
        </p:nvSpPr>
        <p:spPr>
          <a:xfrm>
            <a:off x="356347" y="-76200"/>
            <a:ext cx="8478371" cy="7325082"/>
          </a:xfrm>
          <a:prstGeom prst="rect">
            <a:avLst/>
          </a:prstGeom>
          <a:noFill/>
        </p:spPr>
        <p:txBody>
          <a:bodyPr wrap="square">
            <a:spAutoFit/>
          </a:bodyPr>
          <a:lstStyle/>
          <a:p>
            <a:pPr algn="ct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DIARRHEA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a:effectLst/>
                <a:latin typeface="Calibri" panose="020F0502020204030204" pitchFamily="34" charset="0"/>
                <a:ea typeface="Times New Roman" panose="02020603050405020304" pitchFamily="18" charset="0"/>
                <a:cs typeface="Mangal" panose="02040503050203030202" pitchFamily="18" charset="0"/>
              </a:rPr>
              <a:t>Diarrhea is a term used for the condition where excursive number of stools are passed the stool is loose unformed watery and may be 4 to 5 or 8 to 10 times a day Diarrhea can be divided in to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1-Acute Diarrhea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2-Chronic Diarrhea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b="1" u="sng" dirty="0">
                <a:effectLst/>
                <a:latin typeface="Calibri" panose="020F0502020204030204" pitchFamily="34" charset="0"/>
                <a:ea typeface="Times New Roman" panose="02020603050405020304" pitchFamily="18" charset="0"/>
                <a:cs typeface="Mangal" panose="02040503050203030202" pitchFamily="18" charset="0"/>
              </a:rPr>
              <a:t>Acute Diarrhea:</a:t>
            </a:r>
            <a:r>
              <a:rPr lang="en-US" sz="2800" b="1"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a:effectLst/>
                <a:latin typeface="Calibri" panose="020F0502020204030204" pitchFamily="34" charset="0"/>
                <a:ea typeface="Times New Roman" panose="02020603050405020304" pitchFamily="18" charset="0"/>
                <a:cs typeface="Mangal" panose="02040503050203030202" pitchFamily="18" charset="0"/>
              </a:rPr>
              <a:t>Acute diarrhea occurs due to food or drug poisoning. Allergy to the foreign substances nervousness, acute inflammation of alimentary tract e.g. Cholera, Typhoid, Toxic fever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b="1" u="sng" dirty="0">
                <a:effectLst/>
                <a:latin typeface="Calibri" panose="020F0502020204030204" pitchFamily="34" charset="0"/>
                <a:ea typeface="Times New Roman" panose="02020603050405020304" pitchFamily="18" charset="0"/>
                <a:cs typeface="Mangal" panose="02040503050203030202" pitchFamily="18" charset="0"/>
              </a:rPr>
              <a:t>Chronic Diarrhea</a:t>
            </a:r>
            <a:r>
              <a:rPr lang="en-US" sz="2800" b="1" dirty="0">
                <a:effectLst/>
                <a:latin typeface="Calibri" panose="020F0502020204030204" pitchFamily="34" charset="0"/>
                <a:ea typeface="Times New Roman" panose="02020603050405020304" pitchFamily="18" charset="0"/>
                <a:cs typeface="Mangal" panose="02040503050203030202" pitchFamily="18" charset="0"/>
              </a:rPr>
              <a:t>:-</a:t>
            </a:r>
            <a:r>
              <a:rPr lang="en-US" sz="2800" dirty="0">
                <a:effectLst/>
                <a:latin typeface="Calibri" panose="020F0502020204030204" pitchFamily="34" charset="0"/>
                <a:ea typeface="Times New Roman" panose="02020603050405020304" pitchFamily="18" charset="0"/>
                <a:cs typeface="Mangal" panose="02040503050203030202" pitchFamily="18" charset="0"/>
              </a:rPr>
              <a:t>Due to nervousness disease of the stomach or small intestine like intestinal tuberculosis, diabetic mellitus, It may also occur in the disease of large intestine like carcinoma of colon, ulcerative colitis and tuberculosis.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7014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C0A054-E4A7-9967-8873-66DE90B705CB}"/>
              </a:ext>
            </a:extLst>
          </p:cNvPr>
          <p:cNvSpPr txBox="1"/>
          <p:nvPr/>
        </p:nvSpPr>
        <p:spPr>
          <a:xfrm>
            <a:off x="665629" y="304800"/>
            <a:ext cx="7920317" cy="6494085"/>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Signs &amp;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Depends upon the causative factor.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General 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1-Complete bed rest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2-Tab. SG 2-3g initial dose followed by 1g      4</a:t>
            </a:r>
            <a:r>
              <a:rPr lang="en-US" sz="3200" baseline="30000" dirty="0">
                <a:effectLst/>
                <a:latin typeface="Calibri" panose="020F0502020204030204" pitchFamily="34" charset="0"/>
                <a:ea typeface="Times New Roman" panose="02020603050405020304" pitchFamily="18" charset="0"/>
                <a:cs typeface="Mangal" panose="02040503050203030202" pitchFamily="18" charset="0"/>
              </a:rPr>
              <a:t>th</a:t>
            </a:r>
            <a:r>
              <a:rPr lang="en-US" sz="3200" dirty="0">
                <a:effectLst/>
                <a:latin typeface="Calibri" panose="020F0502020204030204" pitchFamily="34" charset="0"/>
                <a:ea typeface="Times New Roman" panose="02020603050405020304" pitchFamily="18" charset="0"/>
                <a:cs typeface="Mangal" panose="02040503050203030202" pitchFamily="18" charset="0"/>
              </a:rPr>
              <a:t>hrly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3-Dehydration should be maintained by     oral or I.V. fluid.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r>
              <a:rPr lang="en-US" sz="3200" dirty="0">
                <a:effectLst/>
                <a:latin typeface="Calibri" panose="020F0502020204030204" pitchFamily="34" charset="0"/>
                <a:ea typeface="Times New Roman" panose="02020603050405020304" pitchFamily="18" charset="0"/>
                <a:cs typeface="Mangal" panose="02040503050203030202" pitchFamily="18" charset="0"/>
              </a:rPr>
              <a:t>4-Dymet  (Metronidazole300mg+       Furizolidone100mg) 8hrly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5-Ciplox-TZ</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51435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6-Oflox-TZ</a:t>
            </a:r>
          </a:p>
          <a:p>
            <a:pPr indent="514350" algn="just"/>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5694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5E5595-8F54-495C-5501-B802C09A8A46}"/>
              </a:ext>
            </a:extLst>
          </p:cNvPr>
          <p:cNvSpPr txBox="1"/>
          <p:nvPr/>
        </p:nvSpPr>
        <p:spPr>
          <a:xfrm>
            <a:off x="194982" y="226159"/>
            <a:ext cx="8579224" cy="6555641"/>
          </a:xfrm>
          <a:prstGeom prst="rect">
            <a:avLst/>
          </a:prstGeom>
          <a:noFill/>
        </p:spPr>
        <p:txBody>
          <a:bodyPr wrap="square">
            <a:spAutoFit/>
          </a:bodyPr>
          <a:lstStyle/>
          <a:p>
            <a:pPr algn="ct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DYSENTERY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Any of various disorders marked by inflammation of the intestines, especially of the colon and attended by pain in the abdomen, mucus causes include chemical irritants, bacteria protozoa or parasite worms. There are two types of dysentery.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1-Bacillary Dysentery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2-Amoebic Dysentery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b="1" dirty="0">
                <a:effectLst/>
                <a:latin typeface="Calibri" panose="020F0502020204030204" pitchFamily="34" charset="0"/>
                <a:ea typeface="Times New Roman" panose="02020603050405020304" pitchFamily="18" charset="0"/>
                <a:cs typeface="Mangal" panose="02040503050203030202" pitchFamily="18" charset="0"/>
              </a:rPr>
              <a:t>Bacillary Dysentery: -</a:t>
            </a:r>
            <a:r>
              <a:rPr lang="en-US" sz="2800" dirty="0">
                <a:effectLst/>
                <a:latin typeface="Calibri" panose="020F0502020204030204" pitchFamily="34" charset="0"/>
                <a:ea typeface="Times New Roman" panose="02020603050405020304" pitchFamily="18" charset="0"/>
                <a:cs typeface="Mangal" panose="02040503050203030202" pitchFamily="18" charset="0"/>
              </a:rPr>
              <a:t>Bacillary dysentery is an infectious disease caused by bacteria of the genus shigella, and marked by intestinal pain, tenesmus, diarrhea with mucus and blood in the stools and more or less toxemia, it is especially prevalent in tropical countries but it frequently occurs elsewhere.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18051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5E82BA-5623-FDAB-628A-563A4230E375}"/>
              </a:ext>
            </a:extLst>
          </p:cNvPr>
          <p:cNvSpPr txBox="1"/>
          <p:nvPr/>
        </p:nvSpPr>
        <p:spPr>
          <a:xfrm>
            <a:off x="564777" y="228600"/>
            <a:ext cx="7994277" cy="6986528"/>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Causative Organism: -</a:t>
            </a:r>
            <a:r>
              <a:rPr lang="en-US" sz="3200" dirty="0">
                <a:effectLst/>
                <a:latin typeface="Calibri" panose="020F0502020204030204" pitchFamily="34" charset="0"/>
                <a:ea typeface="Times New Roman" panose="02020603050405020304" pitchFamily="18" charset="0"/>
                <a:cs typeface="Mangal" panose="02040503050203030202" pitchFamily="18" charset="0"/>
              </a:rPr>
              <a:t>Shigella group of bacilli.</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Pathology:-</a:t>
            </a:r>
            <a:r>
              <a:rPr lang="en-US" sz="3200" dirty="0">
                <a:effectLst/>
                <a:latin typeface="Calibri" panose="020F0502020204030204" pitchFamily="34" charset="0"/>
                <a:ea typeface="Times New Roman" panose="02020603050405020304" pitchFamily="18" charset="0"/>
                <a:cs typeface="Mangal" panose="02040503050203030202" pitchFamily="18" charset="0"/>
              </a:rPr>
              <a:t>Varies with the severity of illness infection the organisms enter into the body after consumption of contaminated water and food, the organism lodges in the rectum and sigmoid colon, where they produce hyperemia (an excess of blood in part) with hyper secretion of mucus membrane of the distal part of the colon. Enlargement of lymphoid tissue and degenerative changes in the liver and kidneys may also be seen the patient passes organism in the stool.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791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867506-CC68-04BA-CCC5-8452AA3BCB47}"/>
              </a:ext>
            </a:extLst>
          </p:cNvPr>
          <p:cNvSpPr txBox="1"/>
          <p:nvPr/>
        </p:nvSpPr>
        <p:spPr>
          <a:xfrm>
            <a:off x="470647" y="403414"/>
            <a:ext cx="8370794" cy="5016758"/>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Sign &amp; Symptom:-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1-Onset is sudden.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2-Loose motion which contains blood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3-Abdomen pain (colicky pain)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5-Motion usually proceeded by gripping pain and will be odorless.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6-Tenesmus (straining, ineffectual and painful straining at stool or in urination) depend on the degree of involvement.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7522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2E07F9-392F-AD72-323B-F7CF448EE855}"/>
              </a:ext>
            </a:extLst>
          </p:cNvPr>
          <p:cNvSpPr txBox="1"/>
          <p:nvPr/>
        </p:nvSpPr>
        <p:spPr>
          <a:xfrm>
            <a:off x="531159" y="493061"/>
            <a:ext cx="8108576" cy="4524315"/>
          </a:xfrm>
          <a:prstGeom prst="rect">
            <a:avLst/>
          </a:prstGeom>
          <a:noFill/>
        </p:spPr>
        <p:txBody>
          <a:bodyPr wrap="square">
            <a:spAutoFit/>
          </a:bodyPr>
          <a:lstStyle/>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7-Attack usually clear-up within 2-3 day.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8-Number of stool may 40-50 times a day.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9-Abdomen tumid and tender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10-Dehydration and peripheral circulatory failure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Complication:-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1-Perforation (of large intestine)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2-Peritonitis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17809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1D1A37-0D14-8265-3208-7D45F640A64E}"/>
              </a:ext>
            </a:extLst>
          </p:cNvPr>
          <p:cNvSpPr txBox="1"/>
          <p:nvPr/>
        </p:nvSpPr>
        <p:spPr>
          <a:xfrm>
            <a:off x="437029" y="331695"/>
            <a:ext cx="8639735" cy="5591274"/>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1. Define infectious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2. Enumerate the methods of transmission of                  </a:t>
            </a:r>
          </a:p>
          <a:p>
            <a:pPr algn="just">
              <a:lnSpc>
                <a:spcPct val="115000"/>
              </a:lnSpc>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infectious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3. Classify the disease causing microbes.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4. Define Water Borne Diseases.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5. Define Vector Borne Diseases.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7506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CCE48D-F09E-A9A0-7D08-D75B96CD4BDC}"/>
              </a:ext>
            </a:extLst>
          </p:cNvPr>
          <p:cNvSpPr txBox="1"/>
          <p:nvPr/>
        </p:nvSpPr>
        <p:spPr>
          <a:xfrm>
            <a:off x="598394" y="528919"/>
            <a:ext cx="7301753" cy="2554545"/>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Diagnosis:-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1-Alkaline reaction of stool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2-Shigella group of organism are present in stool.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3-Naked eye examination of stool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1661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0B31B9-1CF4-1738-9107-D3923A6E44BD}"/>
              </a:ext>
            </a:extLst>
          </p:cNvPr>
          <p:cNvSpPr txBox="1"/>
          <p:nvPr/>
        </p:nvSpPr>
        <p:spPr>
          <a:xfrm>
            <a:off x="423582" y="735107"/>
            <a:ext cx="8088407" cy="4031873"/>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Genera 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a) Bed rest and good nursing care.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b)Diet- fruit juice, rice growl with salt.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c) Plenty of oral fluid first 24hrs.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d) Later on semi-solid diet like boiled rice, gradually increase the quantity.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48925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2023CF-5EDF-B912-990F-6E4FDBD1D50D}"/>
              </a:ext>
            </a:extLst>
          </p:cNvPr>
          <p:cNvSpPr txBox="1"/>
          <p:nvPr/>
        </p:nvSpPr>
        <p:spPr>
          <a:xfrm>
            <a:off x="665630" y="403413"/>
            <a:ext cx="7812741" cy="5016758"/>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Drugs:-</a:t>
            </a:r>
            <a:r>
              <a:rPr lang="en-US" sz="3200" dirty="0">
                <a:effectLst/>
                <a:latin typeface="Calibri" panose="020F0502020204030204" pitchFamily="34" charset="0"/>
                <a:ea typeface="Times New Roman" panose="02020603050405020304" pitchFamily="18" charset="0"/>
                <a:cs typeface="Mangal" panose="02040503050203030202" pitchFamily="18" charset="0"/>
              </a:rPr>
              <a:t>Tab. S.G. 2-3gm initial dose followed by 2 Tab. QID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Re-hydrate the patient by giving oral fluid Or I.V.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ORS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Prebiotics.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Cap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Redotil</a:t>
            </a:r>
            <a:r>
              <a:rPr lang="en-US" sz="3200" dirty="0">
                <a:effectLst/>
                <a:latin typeface="Calibri" panose="020F0502020204030204" pitchFamily="34" charset="0"/>
                <a:ea typeface="Times New Roman" panose="02020603050405020304" pitchFamily="18" charset="0"/>
                <a:cs typeface="Mangal" panose="02040503050203030202" pitchFamily="18" charset="0"/>
              </a:rPr>
              <a:t> 100 mg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Tab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sporolac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Lactobacillus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9089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02978C-95C5-34F9-3BC4-002D8B9B2986}"/>
              </a:ext>
            </a:extLst>
          </p:cNvPr>
          <p:cNvSpPr txBox="1"/>
          <p:nvPr/>
        </p:nvSpPr>
        <p:spPr>
          <a:xfrm>
            <a:off x="470647" y="510989"/>
            <a:ext cx="8438030" cy="4154984"/>
          </a:xfrm>
          <a:prstGeom prst="rect">
            <a:avLst/>
          </a:prstGeom>
          <a:noFill/>
        </p:spPr>
        <p:txBody>
          <a:bodyPr wrap="square">
            <a:spAutoFit/>
          </a:bodyPr>
          <a:lstStyle/>
          <a:p>
            <a:pPr algn="ctr"/>
            <a:r>
              <a:rPr lang="en-US" sz="3200" b="1" u="sng" dirty="0">
                <a:solidFill>
                  <a:srgbClr val="FF0000"/>
                </a:solidFill>
                <a:effectLst/>
                <a:ea typeface="Times New Roman" panose="02020603050405020304" pitchFamily="18" charset="0"/>
                <a:cs typeface="Mangal" panose="02040503050203030202" pitchFamily="18" charset="0"/>
              </a:rPr>
              <a:t>AMOEBIC DYSENTERY</a:t>
            </a:r>
            <a:endParaRPr lang="en-IN" sz="3200" dirty="0">
              <a:effectLst/>
              <a:ea typeface="Times New Roman" panose="02020603050405020304" pitchFamily="18" charset="0"/>
              <a:cs typeface="Mangal" panose="02040503050203030202" pitchFamily="18" charset="0"/>
            </a:endParaRPr>
          </a:p>
          <a:p>
            <a:pPr algn="ctr"/>
            <a:r>
              <a:rPr lang="en-US" sz="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Due to ulceration of bowel caused by severe amoebiasis (the state of being infected with amebic, especially spread infection to the liver and other distant sites) also called amebic colitis or intestinal amoebiasis.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Causative Organism: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Entamoeba</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Histolytica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Incubation Period: -</a:t>
            </a:r>
            <a:r>
              <a:rPr lang="en-US" sz="3200" dirty="0">
                <a:effectLst/>
                <a:latin typeface="Calibri" panose="020F0502020204030204" pitchFamily="34" charset="0"/>
                <a:ea typeface="Times New Roman" panose="02020603050405020304" pitchFamily="18" charset="0"/>
                <a:cs typeface="Mangal" panose="02040503050203030202" pitchFamily="18" charset="0"/>
              </a:rPr>
              <a:t>2-3 months or longer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2482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9A3A878-D738-6177-74CC-B71D87962977}"/>
              </a:ext>
            </a:extLst>
          </p:cNvPr>
          <p:cNvGraphicFramePr>
            <a:graphicFrameLocks noGrp="1"/>
          </p:cNvGraphicFramePr>
          <p:nvPr>
            <p:extLst>
              <p:ext uri="{D42A27DB-BD31-4B8C-83A1-F6EECF244321}">
                <p14:modId xmlns:p14="http://schemas.microsoft.com/office/powerpoint/2010/main" val="1575561652"/>
              </p:ext>
            </p:extLst>
          </p:nvPr>
        </p:nvGraphicFramePr>
        <p:xfrm>
          <a:off x="1" y="0"/>
          <a:ext cx="7696200" cy="6858000"/>
        </p:xfrm>
        <a:graphic>
          <a:graphicData uri="http://schemas.openxmlformats.org/drawingml/2006/table">
            <a:tbl>
              <a:tblPr>
                <a:tableStyleId>{5C22544A-7EE6-4342-B048-85BDC9FD1C3A}</a:tableStyleId>
              </a:tblPr>
              <a:tblGrid>
                <a:gridCol w="3552982">
                  <a:extLst>
                    <a:ext uri="{9D8B030D-6E8A-4147-A177-3AD203B41FA5}">
                      <a16:colId xmlns:a16="http://schemas.microsoft.com/office/drawing/2014/main" val="1787420671"/>
                    </a:ext>
                  </a:extLst>
                </a:gridCol>
                <a:gridCol w="4143218">
                  <a:extLst>
                    <a:ext uri="{9D8B030D-6E8A-4147-A177-3AD203B41FA5}">
                      <a16:colId xmlns:a16="http://schemas.microsoft.com/office/drawing/2014/main" val="317943697"/>
                    </a:ext>
                  </a:extLst>
                </a:gridCol>
              </a:tblGrid>
              <a:tr h="861318">
                <a:tc>
                  <a:txBody>
                    <a:bodyPr/>
                    <a:lstStyle/>
                    <a:p>
                      <a:pPr algn="ctr">
                        <a:lnSpc>
                          <a:spcPct val="115000"/>
                        </a:lnSpc>
                      </a:pPr>
                      <a:r>
                        <a:rPr lang="en-US" sz="3200" dirty="0">
                          <a:effectLst/>
                        </a:rPr>
                        <a:t>Bacillary Dysentery</a:t>
                      </a:r>
                      <a:endParaRPr lang="en-IN" sz="3200" dirty="0">
                        <a:effectLst/>
                      </a:endParaRPr>
                    </a:p>
                    <a:p>
                      <a:pPr algn="just">
                        <a:lnSpc>
                          <a:spcPct val="115000"/>
                        </a:lnSpc>
                      </a:pP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en-US" sz="3200" dirty="0">
                          <a:effectLst/>
                        </a:rPr>
                        <a:t>Amoebic Dysentery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1182286327"/>
                  </a:ext>
                </a:extLst>
              </a:tr>
              <a:tr h="5996682">
                <a:tc>
                  <a:txBody>
                    <a:bodyPr/>
                    <a:lstStyle/>
                    <a:p>
                      <a:pPr algn="just">
                        <a:lnSpc>
                          <a:spcPct val="115000"/>
                        </a:lnSpc>
                      </a:pPr>
                      <a:r>
                        <a:rPr lang="en-US" sz="2800" dirty="0">
                          <a:effectLst/>
                        </a:rPr>
                        <a:t>1- Seasonal incidence.</a:t>
                      </a:r>
                      <a:endParaRPr lang="en-IN" sz="2800" dirty="0">
                        <a:effectLst/>
                      </a:endParaRPr>
                    </a:p>
                    <a:p>
                      <a:pPr algn="just">
                        <a:lnSpc>
                          <a:spcPct val="115000"/>
                        </a:lnSpc>
                      </a:pPr>
                      <a:r>
                        <a:rPr lang="en-US" sz="2800" dirty="0">
                          <a:effectLst/>
                        </a:rPr>
                        <a:t>2- Always occur in epidemic form.</a:t>
                      </a:r>
                      <a:endParaRPr lang="en-IN" sz="2800" dirty="0">
                        <a:effectLst/>
                      </a:endParaRPr>
                    </a:p>
                    <a:p>
                      <a:pPr algn="just">
                        <a:lnSpc>
                          <a:spcPct val="115000"/>
                        </a:lnSpc>
                      </a:pPr>
                      <a:r>
                        <a:rPr lang="en-US" sz="2800" dirty="0">
                          <a:effectLst/>
                        </a:rPr>
                        <a:t>3- Stool is scanty and passed several time in a day.</a:t>
                      </a:r>
                      <a:endParaRPr lang="en-IN" sz="2800" dirty="0">
                        <a:effectLst/>
                      </a:endParaRPr>
                    </a:p>
                    <a:p>
                      <a:pPr algn="just">
                        <a:lnSpc>
                          <a:spcPct val="115000"/>
                        </a:lnSpc>
                      </a:pPr>
                      <a:r>
                        <a:rPr lang="en-US" sz="2800" dirty="0">
                          <a:effectLst/>
                        </a:rPr>
                        <a:t>4- Odorless stool.</a:t>
                      </a:r>
                      <a:endParaRPr lang="en-IN" sz="2800" dirty="0">
                        <a:effectLst/>
                      </a:endParaRPr>
                    </a:p>
                  </a:txBody>
                  <a:tcPr marL="51435" marR="51435" marT="0" marB="0"/>
                </a:tc>
                <a:tc>
                  <a:txBody>
                    <a:bodyPr/>
                    <a:lstStyle/>
                    <a:p>
                      <a:pPr algn="just">
                        <a:lnSpc>
                          <a:spcPct val="115000"/>
                        </a:lnSpc>
                      </a:pPr>
                      <a:r>
                        <a:rPr lang="en-US" sz="2800" dirty="0">
                          <a:effectLst/>
                        </a:rPr>
                        <a:t>1- There is no seasonal incidence.</a:t>
                      </a:r>
                      <a:endParaRPr lang="en-IN" sz="2800" dirty="0">
                        <a:effectLst/>
                      </a:endParaRPr>
                    </a:p>
                    <a:p>
                      <a:pPr algn="just">
                        <a:lnSpc>
                          <a:spcPct val="115000"/>
                        </a:lnSpc>
                      </a:pPr>
                      <a:r>
                        <a:rPr lang="en-US" sz="2800" dirty="0">
                          <a:effectLst/>
                        </a:rPr>
                        <a:t>2- Sporadic cases are seen through this form.</a:t>
                      </a:r>
                      <a:endParaRPr lang="en-IN" sz="2800" dirty="0">
                        <a:effectLst/>
                      </a:endParaRPr>
                    </a:p>
                    <a:p>
                      <a:pPr algn="just">
                        <a:lnSpc>
                          <a:spcPct val="115000"/>
                        </a:lnSpc>
                      </a:pPr>
                      <a:r>
                        <a:rPr lang="en-US" sz="2800" dirty="0">
                          <a:effectLst/>
                        </a:rPr>
                        <a:t>3- Bulky stool and pass 2-3 times a day.</a:t>
                      </a:r>
                      <a:endParaRPr lang="en-IN" sz="2800" dirty="0">
                        <a:effectLst/>
                      </a:endParaRPr>
                    </a:p>
                    <a:p>
                      <a:pPr algn="just">
                        <a:lnSpc>
                          <a:spcPct val="115000"/>
                        </a:lnSpc>
                      </a:pPr>
                      <a:r>
                        <a:rPr lang="en-US" sz="2800" dirty="0">
                          <a:effectLst/>
                        </a:rPr>
                        <a:t> 4- Foul (dirty) smelling.</a:t>
                      </a:r>
                      <a:endParaRPr lang="en-IN" sz="2800" dirty="0">
                        <a:effectLst/>
                      </a:endParaRPr>
                    </a:p>
                  </a:txBody>
                  <a:tcPr marL="51435" marR="51435" marT="0" marB="0"/>
                </a:tc>
                <a:extLst>
                  <a:ext uri="{0D108BD9-81ED-4DB2-BD59-A6C34878D82A}">
                    <a16:rowId xmlns:a16="http://schemas.microsoft.com/office/drawing/2014/main" val="2938830129"/>
                  </a:ext>
                </a:extLst>
              </a:tr>
            </a:tbl>
          </a:graphicData>
        </a:graphic>
      </p:graphicFrame>
    </p:spTree>
    <p:extLst>
      <p:ext uri="{BB962C8B-B14F-4D97-AF65-F5344CB8AC3E}">
        <p14:creationId xmlns:p14="http://schemas.microsoft.com/office/powerpoint/2010/main" val="1970666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9A3A878-D738-6177-74CC-B71D87962977}"/>
              </a:ext>
            </a:extLst>
          </p:cNvPr>
          <p:cNvGraphicFramePr>
            <a:graphicFrameLocks noGrp="1"/>
          </p:cNvGraphicFramePr>
          <p:nvPr>
            <p:extLst>
              <p:ext uri="{D42A27DB-BD31-4B8C-83A1-F6EECF244321}">
                <p14:modId xmlns:p14="http://schemas.microsoft.com/office/powerpoint/2010/main" val="3451889553"/>
              </p:ext>
            </p:extLst>
          </p:nvPr>
        </p:nvGraphicFramePr>
        <p:xfrm>
          <a:off x="134471" y="0"/>
          <a:ext cx="7637929" cy="7190232"/>
        </p:xfrm>
        <a:graphic>
          <a:graphicData uri="http://schemas.openxmlformats.org/drawingml/2006/table">
            <a:tbl>
              <a:tblPr>
                <a:tableStyleId>{5C22544A-7EE6-4342-B048-85BDC9FD1C3A}</a:tableStyleId>
              </a:tblPr>
              <a:tblGrid>
                <a:gridCol w="3079472">
                  <a:extLst>
                    <a:ext uri="{9D8B030D-6E8A-4147-A177-3AD203B41FA5}">
                      <a16:colId xmlns:a16="http://schemas.microsoft.com/office/drawing/2014/main" val="1787420671"/>
                    </a:ext>
                  </a:extLst>
                </a:gridCol>
                <a:gridCol w="4558457">
                  <a:extLst>
                    <a:ext uri="{9D8B030D-6E8A-4147-A177-3AD203B41FA5}">
                      <a16:colId xmlns:a16="http://schemas.microsoft.com/office/drawing/2014/main" val="317943697"/>
                    </a:ext>
                  </a:extLst>
                </a:gridCol>
              </a:tblGrid>
              <a:tr h="1391240">
                <a:tc>
                  <a:txBody>
                    <a:bodyPr/>
                    <a:lstStyle/>
                    <a:p>
                      <a:pPr algn="ctr">
                        <a:lnSpc>
                          <a:spcPct val="115000"/>
                        </a:lnSpc>
                      </a:pPr>
                      <a:r>
                        <a:rPr lang="en-US" sz="3200" dirty="0">
                          <a:effectLst/>
                        </a:rPr>
                        <a:t>Bacillary Dysentery</a:t>
                      </a:r>
                      <a:endParaRPr lang="en-IN" sz="3200" dirty="0">
                        <a:effectLst/>
                      </a:endParaRPr>
                    </a:p>
                    <a:p>
                      <a:pPr algn="just">
                        <a:lnSpc>
                          <a:spcPct val="115000"/>
                        </a:lnSpc>
                      </a:pP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en-US" sz="3200" dirty="0">
                          <a:effectLst/>
                        </a:rPr>
                        <a:t>Amoebic Dysentery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1182286327"/>
                  </a:ext>
                </a:extLst>
              </a:tr>
              <a:tr h="5798992">
                <a:tc>
                  <a:txBody>
                    <a:bodyPr/>
                    <a:lstStyle/>
                    <a:p>
                      <a:pPr algn="just">
                        <a:lnSpc>
                          <a:spcPct val="115000"/>
                        </a:lnSpc>
                      </a:pPr>
                      <a:r>
                        <a:rPr lang="en-US" sz="2800" dirty="0">
                          <a:effectLst/>
                        </a:rPr>
                        <a:t>5-Motion with gripping pain.</a:t>
                      </a:r>
                      <a:endParaRPr lang="en-IN" sz="2800" dirty="0">
                        <a:effectLst/>
                      </a:endParaRPr>
                    </a:p>
                    <a:p>
                      <a:pPr algn="just">
                        <a:lnSpc>
                          <a:spcPct val="115000"/>
                        </a:lnSpc>
                      </a:pPr>
                      <a:r>
                        <a:rPr lang="en-US" sz="2800" dirty="0">
                          <a:effectLst/>
                        </a:rPr>
                        <a:t>6- Stool containing blood on surface.</a:t>
                      </a:r>
                      <a:endParaRPr lang="en-IN" sz="2800" dirty="0">
                        <a:effectLst/>
                      </a:endParaRPr>
                    </a:p>
                    <a:p>
                      <a:pPr algn="just">
                        <a:lnSpc>
                          <a:spcPct val="115000"/>
                        </a:lnSpc>
                      </a:pPr>
                      <a:r>
                        <a:rPr lang="en-US" sz="2800" dirty="0">
                          <a:effectLst/>
                        </a:rPr>
                        <a:t>7- It is caused by Shigella group.</a:t>
                      </a:r>
                      <a:endParaRPr lang="en-IN" sz="2800" dirty="0">
                        <a:effectLst/>
                      </a:endParaRPr>
                    </a:p>
                    <a:p>
                      <a:pPr algn="just">
                        <a:lnSpc>
                          <a:spcPct val="115000"/>
                        </a:lnSpc>
                      </a:pPr>
                      <a:r>
                        <a:rPr lang="en-US" sz="2800" dirty="0">
                          <a:effectLst/>
                        </a:rPr>
                        <a:t>8- Fever.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just">
                        <a:lnSpc>
                          <a:spcPct val="115000"/>
                        </a:lnSpc>
                      </a:pPr>
                      <a:r>
                        <a:rPr lang="en-US" sz="2800" dirty="0">
                          <a:effectLst/>
                        </a:rPr>
                        <a:t>5- There is no such pain.</a:t>
                      </a:r>
                      <a:endParaRPr lang="en-IN" sz="2800" dirty="0">
                        <a:effectLst/>
                      </a:endParaRPr>
                    </a:p>
                    <a:p>
                      <a:pPr algn="just">
                        <a:lnSpc>
                          <a:spcPct val="115000"/>
                        </a:lnSpc>
                      </a:pPr>
                      <a:r>
                        <a:rPr lang="en-US" sz="2800" dirty="0">
                          <a:effectLst/>
                        </a:rPr>
                        <a:t>6- Stool containing mucus and blood stress in it.</a:t>
                      </a:r>
                      <a:endParaRPr lang="en-IN" sz="2800" dirty="0">
                        <a:effectLst/>
                      </a:endParaRPr>
                    </a:p>
                    <a:p>
                      <a:pPr algn="just">
                        <a:lnSpc>
                          <a:spcPct val="115000"/>
                        </a:lnSpc>
                      </a:pPr>
                      <a:r>
                        <a:rPr lang="en-US" sz="2800" dirty="0">
                          <a:effectLst/>
                        </a:rPr>
                        <a:t>7- </a:t>
                      </a:r>
                      <a:r>
                        <a:rPr lang="en-US" sz="2800" dirty="0" err="1">
                          <a:effectLst/>
                        </a:rPr>
                        <a:t>EntamoebaHistolytica</a:t>
                      </a:r>
                      <a:r>
                        <a:rPr lang="en-US" sz="2800" dirty="0">
                          <a:effectLst/>
                        </a:rPr>
                        <a:t>.</a:t>
                      </a:r>
                      <a:endParaRPr lang="en-IN" sz="2800" dirty="0">
                        <a:effectLst/>
                      </a:endParaRPr>
                    </a:p>
                    <a:p>
                      <a:pPr algn="just">
                        <a:lnSpc>
                          <a:spcPct val="115000"/>
                        </a:lnSpc>
                      </a:pPr>
                      <a:r>
                        <a:rPr lang="en-US" sz="2800" dirty="0">
                          <a:effectLst/>
                        </a:rPr>
                        <a:t>8- Fever and constitutional symptoms are absent.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2938830129"/>
                  </a:ext>
                </a:extLst>
              </a:tr>
            </a:tbl>
          </a:graphicData>
        </a:graphic>
      </p:graphicFrame>
    </p:spTree>
    <p:extLst>
      <p:ext uri="{BB962C8B-B14F-4D97-AF65-F5344CB8AC3E}">
        <p14:creationId xmlns:p14="http://schemas.microsoft.com/office/powerpoint/2010/main" val="2662651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764574-6ADB-E517-35B1-8A0910281D02}"/>
              </a:ext>
            </a:extLst>
          </p:cNvPr>
          <p:cNvSpPr txBox="1"/>
          <p:nvPr/>
        </p:nvSpPr>
        <p:spPr>
          <a:xfrm>
            <a:off x="457200" y="685800"/>
            <a:ext cx="8579224" cy="4031873"/>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Treatment of Amebic Dysentery:-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-Tab. Metronidazole 400mg 8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hrly</a:t>
            </a:r>
            <a:r>
              <a:rPr lang="en-US" sz="3200" dirty="0">
                <a:effectLst/>
                <a:latin typeface="Calibri" panose="020F0502020204030204" pitchFamily="34" charset="0"/>
                <a:ea typeface="Times New Roman" panose="02020603050405020304" pitchFamily="18" charset="0"/>
                <a:cs typeface="Mangal" panose="02040503050203030202" pitchFamily="18" charset="0"/>
              </a:rPr>
              <a:t> (orally) for 5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-Tab. Diloxanide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Furoate</a:t>
            </a:r>
            <a:r>
              <a:rPr lang="en-US" sz="3200" dirty="0">
                <a:effectLst/>
                <a:latin typeface="Calibri" panose="020F0502020204030204" pitchFamily="34" charset="0"/>
                <a:ea typeface="Times New Roman" panose="02020603050405020304" pitchFamily="18" charset="0"/>
                <a:cs typeface="Mangal" panose="02040503050203030202" pitchFamily="18" charset="0"/>
              </a:rPr>
              <a:t> 250mg + Metronidazole 200mg for 5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Or Metronidazole &amp;tinidazole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-Tab. Furazolidone 100mg 3-4 times daily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-Tab. Chloroquine 500mg BD for 5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9551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11883D-CAE5-029B-8278-5CCA911AB8E0}"/>
              </a:ext>
            </a:extLst>
          </p:cNvPr>
          <p:cNvSpPr txBox="1"/>
          <p:nvPr/>
        </p:nvSpPr>
        <p:spPr>
          <a:xfrm>
            <a:off x="248771" y="385481"/>
            <a:ext cx="8491818" cy="6401753"/>
          </a:xfrm>
          <a:prstGeom prst="rect">
            <a:avLst/>
          </a:prstGeom>
          <a:noFill/>
        </p:spPr>
        <p:txBody>
          <a:bodyPr wrap="square">
            <a:spAutoFit/>
          </a:bodyPr>
          <a:lstStyle/>
          <a:p>
            <a:pPr algn="ctr"/>
            <a:r>
              <a:rPr lang="en-US" sz="2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FOOD POISONING</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6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Food Poisoning occurs as a result of consumption of the contaminated food. This contamination may occur by the following ways.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1-	Infective food poisoning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2-	Non-Infective food poisoning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A) Infective food poisoning: -(</a:t>
            </a:r>
            <a:r>
              <a:rPr lang="en-US" sz="3200" b="1"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b="1" dirty="0">
                <a:effectLst/>
                <a:latin typeface="Calibri" panose="020F0502020204030204" pitchFamily="34" charset="0"/>
                <a:ea typeface="Times New Roman" panose="02020603050405020304" pitchFamily="18" charset="0"/>
                <a:cs typeface="Mangal" panose="02040503050203030202" pitchFamily="18" charset="0"/>
              </a:rPr>
              <a:t>)Toxin Mediated: -</a:t>
            </a:r>
            <a:r>
              <a:rPr lang="en-US" sz="3200" dirty="0">
                <a:effectLst/>
                <a:latin typeface="Calibri" panose="020F0502020204030204" pitchFamily="34" charset="0"/>
                <a:ea typeface="Times New Roman" panose="02020603050405020304" pitchFamily="18" charset="0"/>
                <a:cs typeface="Mangal" panose="02040503050203030202" pitchFamily="18" charset="0"/>
              </a:rPr>
              <a:t>This type of food poisoning, the food may be contaminated by Staphylococcus, clostridium botulinum and E. coli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(ii)Non-Toxin Mediated: -</a:t>
            </a:r>
            <a:r>
              <a:rPr lang="en-US" sz="3200" dirty="0">
                <a:effectLst/>
                <a:latin typeface="Calibri" panose="020F0502020204030204" pitchFamily="34" charset="0"/>
                <a:ea typeface="Times New Roman" panose="02020603050405020304" pitchFamily="18" charset="0"/>
                <a:cs typeface="Mangal" panose="02040503050203030202" pitchFamily="18" charset="0"/>
              </a:rPr>
              <a:t>The food poisoning occurs by salmonella typhi,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Cambylo</a:t>
            </a:r>
            <a:r>
              <a:rPr lang="en-US" sz="3200" dirty="0">
                <a:effectLst/>
                <a:latin typeface="Calibri" panose="020F0502020204030204" pitchFamily="34" charset="0"/>
                <a:ea typeface="Times New Roman" panose="02020603050405020304" pitchFamily="18" charset="0"/>
                <a:cs typeface="Mangal" panose="02040503050203030202" pitchFamily="18" charset="0"/>
              </a:rPr>
              <a:t> factor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jejuni</a:t>
            </a:r>
            <a:r>
              <a:rPr lang="en-US" sz="3200" dirty="0">
                <a:effectLst/>
                <a:latin typeface="Calibri" panose="020F0502020204030204" pitchFamily="34" charset="0"/>
                <a:ea typeface="Times New Roman" panose="02020603050405020304" pitchFamily="18" charset="0"/>
                <a:cs typeface="Mangal" panose="02040503050203030202" pitchFamily="18" charset="0"/>
              </a:rPr>
              <a:t> and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Bacilluscirius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04903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263EF9-1E70-CE32-D35C-E9B3E2C3D015}"/>
              </a:ext>
            </a:extLst>
          </p:cNvPr>
          <p:cNvSpPr txBox="1"/>
          <p:nvPr/>
        </p:nvSpPr>
        <p:spPr>
          <a:xfrm>
            <a:off x="533400" y="990600"/>
            <a:ext cx="8337177" cy="4031873"/>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 Non-Infective Food Poisoning :-(</a:t>
            </a:r>
            <a:r>
              <a:rPr lang="en-US" sz="3200" b="1"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b="1" dirty="0">
                <a:effectLst/>
                <a:latin typeface="Calibri" panose="020F0502020204030204" pitchFamily="34" charset="0"/>
                <a:ea typeface="Times New Roman" panose="02020603050405020304" pitchFamily="18" charset="0"/>
                <a:cs typeface="Mangal" panose="02040503050203030202" pitchFamily="18" charset="0"/>
              </a:rPr>
              <a:t>)Chemical Food Poisoning:-</a:t>
            </a:r>
            <a:r>
              <a:rPr lang="en-US" sz="3200" dirty="0">
                <a:effectLst/>
                <a:latin typeface="Calibri" panose="020F0502020204030204" pitchFamily="34" charset="0"/>
                <a:ea typeface="Times New Roman" panose="02020603050405020304" pitchFamily="18" charset="0"/>
                <a:cs typeface="Mangal" panose="02040503050203030202" pitchFamily="18" charset="0"/>
              </a:rPr>
              <a:t>	Arsenic mixed with the food for the homicidal purpose or accidentally or cheap storage utensils may eroded by the acidic food and causes food poisoning.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(ii)Poisonous Food (Fungi):-</a:t>
            </a:r>
            <a:r>
              <a:rPr lang="en-US" sz="3200" dirty="0">
                <a:effectLst/>
                <a:latin typeface="Calibri" panose="020F0502020204030204" pitchFamily="34" charset="0"/>
                <a:ea typeface="Times New Roman" panose="02020603050405020304" pitchFamily="18" charset="0"/>
                <a:cs typeface="Mangal" panose="02040503050203030202" pitchFamily="18" charset="0"/>
              </a:rPr>
              <a:t>Certain mushroom and fish of poisonous variety may be consumed by mistake.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6442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E4E617-A008-0F22-6844-1593916193F3}"/>
              </a:ext>
            </a:extLst>
          </p:cNvPr>
          <p:cNvSpPr txBox="1"/>
          <p:nvPr/>
        </p:nvSpPr>
        <p:spPr>
          <a:xfrm>
            <a:off x="564777" y="466165"/>
            <a:ext cx="8317006" cy="5786199"/>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Sign and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mj-lt"/>
              <a:buAutoNum type="arabicPeriod"/>
            </a:pPr>
            <a:r>
              <a:rPr lang="en-US" sz="3200" dirty="0">
                <a:effectLst/>
                <a:latin typeface="Calibri" panose="020F0502020204030204" pitchFamily="34" charset="0"/>
                <a:ea typeface="Times New Roman" panose="02020603050405020304" pitchFamily="18" charset="0"/>
                <a:cs typeface="Mangal" panose="02040503050203030202" pitchFamily="18" charset="0"/>
              </a:rPr>
              <a:t>The C/F varies with the type of poisoning. It occurs in group with the history of consumption of contaminated or poisonous food.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mj-lt"/>
              <a:buAutoNum type="arabicPeriod"/>
            </a:pPr>
            <a:r>
              <a:rPr lang="en-US" sz="3200" dirty="0">
                <a:effectLst/>
                <a:latin typeface="Calibri" panose="020F0502020204030204" pitchFamily="34" charset="0"/>
                <a:ea typeface="Times New Roman" panose="02020603050405020304" pitchFamily="18" charset="0"/>
                <a:cs typeface="Mangal" panose="02040503050203030202" pitchFamily="18" charset="0"/>
              </a:rPr>
              <a:t>The chemical food poisoning and poisonous food, the symptom appears within a few minutes, after consumption &amp; contaminated food.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mj-lt"/>
              <a:buAutoNum type="arabicPeriod"/>
            </a:pPr>
            <a:r>
              <a:rPr lang="en-US" sz="3200" dirty="0">
                <a:effectLst/>
                <a:latin typeface="Calibri" panose="020F0502020204030204" pitchFamily="34" charset="0"/>
                <a:ea typeface="Times New Roman" panose="02020603050405020304" pitchFamily="18" charset="0"/>
                <a:cs typeface="Mangal" panose="02040503050203030202" pitchFamily="18" charset="0"/>
              </a:rPr>
              <a:t>In infective type of food poisoning fever and other constitutional symptoms present.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53488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3A6A76-879C-27AF-F243-0D1EF724DC31}"/>
              </a:ext>
            </a:extLst>
          </p:cNvPr>
          <p:cNvSpPr txBox="1"/>
          <p:nvPr/>
        </p:nvSpPr>
        <p:spPr>
          <a:xfrm>
            <a:off x="188260" y="305582"/>
            <a:ext cx="8868335" cy="4840299"/>
          </a:xfrm>
          <a:prstGeom prst="rect">
            <a:avLst/>
          </a:prstGeom>
          <a:noFill/>
        </p:spPr>
        <p:txBody>
          <a:bodyPr wrap="square">
            <a:spAutoFit/>
          </a:bodyPr>
          <a:lstStyle/>
          <a:p>
            <a:pPr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DEVELOPMENT</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Disease or illness in human beings has its origin as old as the human race itself. Broadly the diseases that affect humans can be classified as –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571500" algn="just">
              <a:spcAft>
                <a:spcPts val="1000"/>
              </a:spcAft>
              <a:buAutoNum type="romanLcParenR"/>
            </a:pPr>
            <a:r>
              <a:rPr lang="en-US" sz="3200" dirty="0">
                <a:effectLst/>
                <a:latin typeface="Calibri" panose="020F0502020204030204" pitchFamily="34" charset="0"/>
                <a:ea typeface="Times New Roman" panose="02020603050405020304" pitchFamily="18" charset="0"/>
                <a:cs typeface="Mangal" panose="02040503050203030202" pitchFamily="18" charset="0"/>
              </a:rPr>
              <a:t>Infectious –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Eg</a:t>
            </a:r>
            <a:r>
              <a:rPr lang="en-US" sz="3200" dirty="0">
                <a:effectLst/>
                <a:latin typeface="Calibri" panose="020F0502020204030204" pitchFamily="34" charset="0"/>
                <a:ea typeface="Times New Roman" panose="02020603050405020304" pitchFamily="18" charset="0"/>
                <a:cs typeface="Mangal" panose="02040503050203030202" pitchFamily="18" charset="0"/>
              </a:rPr>
              <a:t>: Influenza, Typhoid, HIV,             ringworm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3200" dirty="0">
              <a:latin typeface="Calibri" panose="020F0502020204030204" pitchFamily="34" charset="0"/>
              <a:ea typeface="Times New Roman" panose="02020603050405020304" pitchFamily="18" charset="0"/>
              <a:cs typeface="Mangal" panose="02040503050203030202" pitchFamily="18" charset="0"/>
            </a:endParaRPr>
          </a:p>
          <a:p>
            <a:pPr marL="571500" indent="-571500" algn="just">
              <a:spcAft>
                <a:spcPts val="1000"/>
              </a:spcAft>
              <a:buAutoNum type="romanLcParenR"/>
            </a:pPr>
            <a:r>
              <a:rPr lang="fr-FR" sz="3200" dirty="0">
                <a:effectLst/>
                <a:latin typeface="Calibri" panose="020F0502020204030204" pitchFamily="34" charset="0"/>
                <a:ea typeface="Times New Roman" panose="02020603050405020304" pitchFamily="18" charset="0"/>
                <a:cs typeface="Mangal" panose="02040503050203030202" pitchFamily="18" charset="0"/>
              </a:rPr>
              <a:t>ii) Non-</a:t>
            </a:r>
            <a:r>
              <a:rPr lang="fr-FR" sz="3200" dirty="0" err="1">
                <a:effectLst/>
                <a:latin typeface="Calibri" panose="020F0502020204030204" pitchFamily="34" charset="0"/>
                <a:ea typeface="Times New Roman" panose="02020603050405020304" pitchFamily="18" charset="0"/>
                <a:cs typeface="Mangal" panose="02040503050203030202" pitchFamily="18" charset="0"/>
              </a:rPr>
              <a:t>infectious</a:t>
            </a:r>
            <a:r>
              <a:rPr lang="fr-FR" sz="3200" dirty="0">
                <a:effectLst/>
                <a:latin typeface="Calibri" panose="020F0502020204030204" pitchFamily="34" charset="0"/>
                <a:ea typeface="Times New Roman" panose="02020603050405020304" pitchFamily="18" charset="0"/>
                <a:cs typeface="Mangal" panose="02040503050203030202" pitchFamily="18" charset="0"/>
              </a:rPr>
              <a:t> – </a:t>
            </a:r>
            <a:r>
              <a:rPr lang="fr-FR" sz="3200" dirty="0" err="1">
                <a:effectLst/>
                <a:latin typeface="Calibri" panose="020F0502020204030204" pitchFamily="34" charset="0"/>
                <a:ea typeface="Times New Roman" panose="02020603050405020304" pitchFamily="18" charset="0"/>
                <a:cs typeface="Mangal" panose="02040503050203030202" pitchFamily="18" charset="0"/>
              </a:rPr>
              <a:t>Eg</a:t>
            </a:r>
            <a:r>
              <a:rPr lang="fr-FR" sz="3200" dirty="0">
                <a:effectLst/>
                <a:latin typeface="Calibri" panose="020F0502020204030204" pitchFamily="34" charset="0"/>
                <a:ea typeface="Times New Roman" panose="02020603050405020304" pitchFamily="18" charset="0"/>
                <a:cs typeface="Mangal" panose="02040503050203030202" pitchFamily="18" charset="0"/>
              </a:rPr>
              <a:t>: </a:t>
            </a:r>
            <a:r>
              <a:rPr lang="fr-FR" sz="3200" dirty="0" err="1">
                <a:effectLst/>
                <a:latin typeface="Calibri" panose="020F0502020204030204" pitchFamily="34" charset="0"/>
                <a:ea typeface="Times New Roman" panose="02020603050405020304" pitchFamily="18" charset="0"/>
                <a:cs typeface="Mangal" panose="02040503050203030202" pitchFamily="18" charset="0"/>
              </a:rPr>
              <a:t>Diabetes</a:t>
            </a:r>
            <a:r>
              <a:rPr lang="fr-FR" sz="3200" dirty="0">
                <a:effectLst/>
                <a:latin typeface="Calibri" panose="020F0502020204030204" pitchFamily="34" charset="0"/>
                <a:ea typeface="Times New Roman" panose="02020603050405020304" pitchFamily="18" charset="0"/>
                <a:cs typeface="Mangal" panose="02040503050203030202" pitchFamily="18" charset="0"/>
              </a:rPr>
              <a:t>, Hypertension, </a:t>
            </a:r>
          </a:p>
          <a:p>
            <a:pPr indent="457200" algn="just">
              <a:spcAft>
                <a:spcPts val="1000"/>
              </a:spcAft>
            </a:pPr>
            <a:r>
              <a:rPr lang="fr-FR" sz="3200" dirty="0">
                <a:latin typeface="Calibri" panose="020F0502020204030204" pitchFamily="34" charset="0"/>
                <a:ea typeface="Times New Roman" panose="02020603050405020304" pitchFamily="18" charset="0"/>
                <a:cs typeface="Mangal" panose="02040503050203030202" pitchFamily="18" charset="0"/>
              </a:rPr>
              <a:t> </a:t>
            </a:r>
            <a:r>
              <a:rPr lang="fr-FR" sz="3200" dirty="0" err="1">
                <a:effectLst/>
                <a:latin typeface="Calibri" panose="020F0502020204030204" pitchFamily="34" charset="0"/>
                <a:ea typeface="Times New Roman" panose="02020603050405020304" pitchFamily="18" charset="0"/>
                <a:cs typeface="Mangal" panose="02040503050203030202" pitchFamily="18" charset="0"/>
              </a:rPr>
              <a:t>arthritis</a:t>
            </a:r>
            <a:r>
              <a:rPr lang="fr-FR" sz="3200" dirty="0">
                <a:effectLst/>
                <a:latin typeface="Calibri" panose="020F0502020204030204" pitchFamily="34" charset="0"/>
                <a:ea typeface="Times New Roman" panose="02020603050405020304" pitchFamily="18" charset="0"/>
                <a:cs typeface="Mangal" panose="02040503050203030202" pitchFamily="18" charset="0"/>
              </a:rPr>
              <a:t>, </a:t>
            </a:r>
            <a:r>
              <a:rPr lang="fr-FR" sz="32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5067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7C5CC0-4CD8-A32D-EF4C-8CF41D0D777D}"/>
              </a:ext>
            </a:extLst>
          </p:cNvPr>
          <p:cNvSpPr txBox="1"/>
          <p:nvPr/>
        </p:nvSpPr>
        <p:spPr>
          <a:xfrm>
            <a:off x="685800" y="995109"/>
            <a:ext cx="7671547" cy="3539430"/>
          </a:xfrm>
          <a:prstGeom prst="rect">
            <a:avLst/>
          </a:prstGeom>
          <a:noFill/>
        </p:spPr>
        <p:txBody>
          <a:bodyPr wrap="square">
            <a:spAutoFit/>
          </a:bodyPr>
          <a:lstStyle/>
          <a:p>
            <a:pPr lvl="0"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3.Nausea, Vomiting, Spasmodic pain and diarrhea.</a:t>
            </a:r>
            <a:r>
              <a:rPr lang="en-IN" sz="3200" dirty="0">
                <a:latin typeface="Calibri" panose="020F0502020204030204" pitchFamily="34" charset="0"/>
                <a:ea typeface="Times New Roman" panose="02020603050405020304" pitchFamily="18" charset="0"/>
                <a:cs typeface="Mangal" panose="02040503050203030202" pitchFamily="18" charset="0"/>
              </a:rPr>
              <a:t> </a:t>
            </a:r>
          </a:p>
          <a:p>
            <a:pPr lvl="0" algn="just"/>
            <a:r>
              <a:rPr lang="en-IN"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dirty="0">
                <a:effectLst/>
                <a:latin typeface="Calibri" panose="020F0502020204030204" pitchFamily="34" charset="0"/>
                <a:ea typeface="Times New Roman" panose="02020603050405020304" pitchFamily="18" charset="0"/>
                <a:cs typeface="Mangal" panose="02040503050203030202" pitchFamily="18" charset="0"/>
              </a:rPr>
              <a:t>Dehydration and loss of electrolytes may lead to peripheral circulatory failure.</a:t>
            </a:r>
            <a:endParaRPr lang="en-IN" sz="3200" dirty="0">
              <a:latin typeface="Calibri" panose="020F0502020204030204" pitchFamily="34" charset="0"/>
              <a:ea typeface="Times New Roman" panose="02020603050405020304" pitchFamily="18" charset="0"/>
              <a:cs typeface="Mangal" panose="02040503050203030202" pitchFamily="18" charset="0"/>
            </a:endParaRPr>
          </a:p>
          <a:p>
            <a:pPr lvl="0" algn="just"/>
            <a:r>
              <a:rPr lang="en-IN"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dirty="0">
                <a:effectLst/>
                <a:latin typeface="Calibri" panose="020F0502020204030204" pitchFamily="34" charset="0"/>
                <a:ea typeface="Times New Roman" panose="02020603050405020304" pitchFamily="18" charset="0"/>
                <a:cs typeface="Mangal" panose="02040503050203030202" pitchFamily="18" charset="0"/>
              </a:rPr>
              <a:t>Food poisoning with clostridium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botulinumis</a:t>
            </a:r>
            <a:r>
              <a:rPr lang="en-US" sz="3200" dirty="0">
                <a:effectLst/>
                <a:latin typeface="Calibri" panose="020F0502020204030204" pitchFamily="34" charset="0"/>
                <a:ea typeface="Times New Roman" panose="02020603050405020304" pitchFamily="18" charset="0"/>
                <a:cs typeface="Mangal" panose="02040503050203030202" pitchFamily="18" charset="0"/>
              </a:rPr>
              <a:t> produce neurological disturbance.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38803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D065FA-EB15-FA4E-D9D0-7CBEF4605366}"/>
              </a:ext>
            </a:extLst>
          </p:cNvPr>
          <p:cNvSpPr txBox="1"/>
          <p:nvPr/>
        </p:nvSpPr>
        <p:spPr>
          <a:xfrm>
            <a:off x="188259" y="89647"/>
            <a:ext cx="8787652" cy="6396623"/>
          </a:xfrm>
          <a:prstGeom prst="rect">
            <a:avLst/>
          </a:prstGeom>
          <a:noFill/>
        </p:spPr>
        <p:txBody>
          <a:bodyPr wrap="square">
            <a:spAutoFit/>
          </a:bodyPr>
          <a:lstStyle/>
          <a:p>
            <a:pPr algn="just">
              <a:lnSpc>
                <a:spcPct val="115000"/>
              </a:lnSpc>
              <a:spcAft>
                <a:spcPts val="1000"/>
              </a:spcAft>
            </a:pPr>
            <a:r>
              <a:rPr lang="en-US" sz="11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Enteric Fever (Typhoid &amp; Para Typhoid)</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Transmission: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feco</a:t>
            </a:r>
            <a:r>
              <a:rPr lang="en-US" sz="3200" dirty="0">
                <a:effectLst/>
                <a:latin typeface="Calibri" panose="020F0502020204030204" pitchFamily="34" charset="0"/>
                <a:ea typeface="Times New Roman" panose="02020603050405020304" pitchFamily="18" charset="0"/>
                <a:cs typeface="Mangal" panose="02040503050203030202" pitchFamily="18" charset="0"/>
              </a:rPr>
              <a:t>-oral route through contaminated food and water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Etiological agent: Salmonella Typhi &amp; Salmonella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paratyphi</a:t>
            </a:r>
            <a:r>
              <a:rPr lang="en-US" sz="3200" dirty="0">
                <a:effectLst/>
                <a:latin typeface="Calibri" panose="020F0502020204030204" pitchFamily="34" charset="0"/>
                <a:ea typeface="Times New Roman" panose="02020603050405020304" pitchFamily="18" charset="0"/>
                <a:cs typeface="Mangal" panose="02040503050203030202" pitchFamily="18" charset="0"/>
              </a:rPr>
              <a:t> A &amp; B</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Carrier state: bacilli may live in gallbladder for months/years and pass   intermittently in stools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Incubation period: </a:t>
            </a:r>
            <a:r>
              <a:rPr lang="en-US" sz="3200" b="1" dirty="0">
                <a:effectLst/>
                <a:latin typeface="Calibri" panose="020F0502020204030204" pitchFamily="34" charset="0"/>
                <a:ea typeface="Times New Roman" panose="02020603050405020304" pitchFamily="18" charset="0"/>
                <a:cs typeface="Mangal" panose="02040503050203030202" pitchFamily="18" charset="0"/>
              </a:rPr>
              <a:t>10 -14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Pathology: affects intestinal lymphoid tissue and causes ulceration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Subtitle 4">
            <a:extLst>
              <a:ext uri="{FF2B5EF4-FFF2-40B4-BE49-F238E27FC236}">
                <a16:creationId xmlns:a16="http://schemas.microsoft.com/office/drawing/2014/main" id="{56879B13-EBCD-B934-7315-7EC60DDAD61F}"/>
              </a:ext>
            </a:extLst>
          </p:cNvPr>
          <p:cNvSpPr>
            <a:spLocks noGrp="1"/>
          </p:cNvSpPr>
          <p:nvPr>
            <p:ph type="subTitle" idx="1"/>
          </p:nvPr>
        </p:nvSpPr>
        <p:spPr>
          <a:xfrm flipV="1">
            <a:off x="322730" y="5886744"/>
            <a:ext cx="8195982" cy="881608"/>
          </a:xfrm>
        </p:spPr>
        <p:txBody>
          <a:bodyPr/>
          <a:lstStyle/>
          <a:p>
            <a:r>
              <a:rPr lang="en-US" dirty="0"/>
              <a:t> </a:t>
            </a:r>
            <a:endParaRPr lang="en-IN" dirty="0"/>
          </a:p>
        </p:txBody>
      </p:sp>
    </p:spTree>
    <p:extLst>
      <p:ext uri="{BB962C8B-B14F-4D97-AF65-F5344CB8AC3E}">
        <p14:creationId xmlns:p14="http://schemas.microsoft.com/office/powerpoint/2010/main" val="1031581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D63A0D2-B26E-36DF-D2BF-0D8DF20B3AFF}"/>
              </a:ext>
            </a:extLst>
          </p:cNvPr>
          <p:cNvGraphicFramePr>
            <a:graphicFrameLocks noGrp="1"/>
          </p:cNvGraphicFramePr>
          <p:nvPr>
            <p:extLst>
              <p:ext uri="{D42A27DB-BD31-4B8C-83A1-F6EECF244321}">
                <p14:modId xmlns:p14="http://schemas.microsoft.com/office/powerpoint/2010/main" val="1596458213"/>
              </p:ext>
            </p:extLst>
          </p:nvPr>
        </p:nvGraphicFramePr>
        <p:xfrm>
          <a:off x="80683" y="238370"/>
          <a:ext cx="8989358" cy="6286001"/>
        </p:xfrm>
        <a:graphic>
          <a:graphicData uri="http://schemas.openxmlformats.org/drawingml/2006/table">
            <a:tbl>
              <a:tblPr firstRow="1" firstCol="1" lastRow="1" lastCol="1" bandRow="1" bandCol="1">
                <a:tableStyleId>{5C22544A-7EE6-4342-B048-85BDC9FD1C3A}</a:tableStyleId>
              </a:tblPr>
              <a:tblGrid>
                <a:gridCol w="4031102">
                  <a:extLst>
                    <a:ext uri="{9D8B030D-6E8A-4147-A177-3AD203B41FA5}">
                      <a16:colId xmlns:a16="http://schemas.microsoft.com/office/drawing/2014/main" val="986779699"/>
                    </a:ext>
                  </a:extLst>
                </a:gridCol>
                <a:gridCol w="4958256">
                  <a:extLst>
                    <a:ext uri="{9D8B030D-6E8A-4147-A177-3AD203B41FA5}">
                      <a16:colId xmlns:a16="http://schemas.microsoft.com/office/drawing/2014/main" val="3541067845"/>
                    </a:ext>
                  </a:extLst>
                </a:gridCol>
              </a:tblGrid>
              <a:tr h="526879">
                <a:tc gridSpan="2">
                  <a:txBody>
                    <a:bodyPr/>
                    <a:lstStyle/>
                    <a:p>
                      <a:pPr algn="just">
                        <a:lnSpc>
                          <a:spcPct val="115000"/>
                        </a:lnSpc>
                        <a:spcAft>
                          <a:spcPts val="1000"/>
                        </a:spcAft>
                      </a:pPr>
                      <a:r>
                        <a:rPr lang="en-US" sz="2800" dirty="0">
                          <a:effectLst/>
                        </a:rPr>
                        <a:t>First week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val="2720283413"/>
                  </a:ext>
                </a:extLst>
              </a:tr>
              <a:tr h="548884">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Fever                             </a:t>
                      </a:r>
                      <a:endParaRPr lang="en-IN" sz="2800" dirty="0">
                        <a:effectLst/>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Myalgia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3605186893"/>
                  </a:ext>
                </a:extLst>
              </a:tr>
              <a:tr h="533400">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Relative </a:t>
                      </a:r>
                      <a:r>
                        <a:rPr lang="en-US" sz="2800" dirty="0" err="1">
                          <a:effectLst/>
                        </a:rPr>
                        <a:t>Bradycardia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a:effectLst/>
                        </a:rPr>
                        <a:t>Constipation</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2436321737"/>
                  </a:ext>
                </a:extLst>
              </a:tr>
              <a:tr h="613985">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Headache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Diarrhea  and vomiting in children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249160866"/>
                  </a:ext>
                </a:extLst>
              </a:tr>
              <a:tr h="526879">
                <a:tc gridSpan="2">
                  <a:txBody>
                    <a:bodyPr/>
                    <a:lstStyle/>
                    <a:p>
                      <a:pPr algn="just">
                        <a:lnSpc>
                          <a:spcPct val="115000"/>
                        </a:lnSpc>
                        <a:spcAft>
                          <a:spcPts val="1000"/>
                        </a:spcAft>
                      </a:pPr>
                      <a:r>
                        <a:rPr lang="en-US" sz="2800" dirty="0">
                          <a:effectLst/>
                        </a:rPr>
                        <a:t>End of first week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val="1816389493"/>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Rose spots on trunk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a:effectLst/>
                        </a:rPr>
                        <a:t>Splenomegaly</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188832885"/>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a:effectLst/>
                        </a:rPr>
                        <a:t>Abdominal distension</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a:effectLst/>
                        </a:rPr>
                        <a:t>Diarrhoea</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2682963166"/>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Cough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228600" algn="just">
                        <a:lnSpc>
                          <a:spcPct val="115000"/>
                        </a:lnSpc>
                        <a:spcAft>
                          <a:spcPts val="1000"/>
                        </a:spcAft>
                      </a:pPr>
                      <a:r>
                        <a:rPr lang="en-US" sz="2800">
                          <a:effectLst/>
                        </a:rPr>
                        <a:t> </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val="1494833406"/>
                  </a:ext>
                </a:extLst>
              </a:tr>
              <a:tr h="526879">
                <a:tc gridSpan="2">
                  <a:txBody>
                    <a:bodyPr/>
                    <a:lstStyle/>
                    <a:p>
                      <a:pPr algn="just">
                        <a:lnSpc>
                          <a:spcPct val="115000"/>
                        </a:lnSpc>
                        <a:spcAft>
                          <a:spcPts val="1000"/>
                        </a:spcAft>
                      </a:pPr>
                      <a:r>
                        <a:rPr lang="en-US" sz="2800">
                          <a:effectLst/>
                        </a:rPr>
                        <a:t>End of second week</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val="43206200"/>
                  </a:ext>
                </a:extLst>
              </a:tr>
              <a:tr h="1089816">
                <a:tc gridSpan="2">
                  <a:txBody>
                    <a:bodyPr/>
                    <a:lstStyle/>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rPr>
                        <a:t>Altered mental status, complications, then coma and death (if untreated)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val="2474392167"/>
                  </a:ext>
                </a:extLst>
              </a:tr>
            </a:tbl>
          </a:graphicData>
        </a:graphic>
      </p:graphicFrame>
      <p:pic>
        <p:nvPicPr>
          <p:cNvPr id="2" name="Picture 1">
            <a:extLst>
              <a:ext uri="{FF2B5EF4-FFF2-40B4-BE49-F238E27FC236}">
                <a16:creationId xmlns:a16="http://schemas.microsoft.com/office/drawing/2014/main" id="{E7778903-DC28-6C79-9F5C-9D2CB12936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6225" y="0"/>
            <a:ext cx="1247775" cy="1098550"/>
          </a:xfrm>
          <a:prstGeom prst="rect">
            <a:avLst/>
          </a:prstGeom>
          <a:noFill/>
          <a:ln>
            <a:noFill/>
          </a:ln>
        </p:spPr>
      </p:pic>
    </p:spTree>
    <p:extLst>
      <p:ext uri="{BB962C8B-B14F-4D97-AF65-F5344CB8AC3E}">
        <p14:creationId xmlns:p14="http://schemas.microsoft.com/office/powerpoint/2010/main" val="2072928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82B530-5DDC-C1CC-8204-AC07D6FB7D3F}"/>
              </a:ext>
            </a:extLst>
          </p:cNvPr>
          <p:cNvSpPr txBox="1"/>
          <p:nvPr/>
        </p:nvSpPr>
        <p:spPr>
          <a:xfrm>
            <a:off x="533400" y="1143000"/>
            <a:ext cx="8323730" cy="3618426"/>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 fever (accompanied with headache) with rise in a step-ladder fashion for 4-5 days is characteristic of typhoid 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Paratyphoid fever: the course tends to be shorter and milder and complications less frequent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7812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E2C131-06B0-82F8-17D2-E2AD3405DD4F}"/>
              </a:ext>
            </a:extLst>
          </p:cNvPr>
          <p:cNvSpPr txBox="1"/>
          <p:nvPr/>
        </p:nvSpPr>
        <p:spPr>
          <a:xfrm>
            <a:off x="342900" y="430307"/>
            <a:ext cx="8485094" cy="4098173"/>
          </a:xfrm>
          <a:prstGeom prst="rect">
            <a:avLst/>
          </a:prstGeom>
          <a:noFill/>
        </p:spPr>
        <p:txBody>
          <a:bodyPr wrap="square">
            <a:spAutoFit/>
          </a:bodyPr>
          <a:lstStyle/>
          <a:p>
            <a:pPr marL="457200" indent="-114300" algn="just">
              <a:lnSpc>
                <a:spcPct val="115000"/>
              </a:lnSpc>
              <a:spcAft>
                <a:spcPts val="1000"/>
              </a:spcAft>
            </a:pPr>
            <a:r>
              <a:rPr lang="en-US" sz="3200" b="1" u="sng" dirty="0">
                <a:effectLst/>
                <a:latin typeface="Calibri" panose="020F0502020204030204" pitchFamily="34" charset="0"/>
                <a:ea typeface="Times New Roman" panose="02020603050405020304" pitchFamily="18" charset="0"/>
                <a:cs typeface="Mangal" panose="02040503050203030202" pitchFamily="18" charset="0"/>
              </a:rPr>
              <a:t>Complications</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Intestinal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Haemorrhage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Perforation of intestine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Infection of bones and joints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Septicemia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Meningitis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3710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2122A8-6D96-780B-D157-D8777DD70498}"/>
              </a:ext>
            </a:extLst>
          </p:cNvPr>
          <p:cNvSpPr txBox="1"/>
          <p:nvPr/>
        </p:nvSpPr>
        <p:spPr>
          <a:xfrm>
            <a:off x="275665" y="188259"/>
            <a:ext cx="8619565" cy="6723892"/>
          </a:xfrm>
          <a:prstGeom prst="rect">
            <a:avLst/>
          </a:prstGeom>
          <a:noFill/>
        </p:spPr>
        <p:txBody>
          <a:bodyPr wrap="square">
            <a:spAutoFit/>
          </a:bodyPr>
          <a:lstStyle/>
          <a:p>
            <a:pPr marL="457200" algn="just">
              <a:lnSpc>
                <a:spcPct val="115000"/>
              </a:lnSpc>
              <a:spcAft>
                <a:spcPts val="1000"/>
              </a:spcAft>
            </a:pPr>
            <a:r>
              <a:rPr lang="en-US" sz="3200" b="1" u="sng" dirty="0">
                <a:effectLst/>
                <a:latin typeface="Calibri" panose="020F0502020204030204" pitchFamily="34" charset="0"/>
                <a:ea typeface="Times New Roman" panose="02020603050405020304" pitchFamily="18" charset="0"/>
                <a:cs typeface="Mangal" panose="02040503050203030202" pitchFamily="18" charset="0"/>
              </a:rPr>
              <a:t>Prevention</a:t>
            </a:r>
            <a:r>
              <a:rPr lang="en-US" sz="3200" b="1"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Food and water hygiene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When traveling to endemic regions, vaccine administration at least three weeks prior to travel- Oral typhoid capsule: Day1,3,5; Inj.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Typhim</a:t>
            </a:r>
            <a:r>
              <a:rPr lang="en-US" sz="3200" dirty="0">
                <a:effectLst/>
                <a:latin typeface="Calibri" panose="020F0502020204030204" pitchFamily="34" charset="0"/>
                <a:ea typeface="Times New Roman" panose="02020603050405020304" pitchFamily="18" charset="0"/>
                <a:cs typeface="Mangal" panose="02040503050203030202" pitchFamily="18" charset="0"/>
              </a:rPr>
              <a:t> –single dose IM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1292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418B93-C83C-5E22-3961-94163096B1D8}"/>
              </a:ext>
            </a:extLst>
          </p:cNvPr>
          <p:cNvSpPr txBox="1"/>
          <p:nvPr/>
        </p:nvSpPr>
        <p:spPr>
          <a:xfrm>
            <a:off x="215153" y="312698"/>
            <a:ext cx="8572500" cy="6011902"/>
          </a:xfrm>
          <a:prstGeom prst="rect">
            <a:avLst/>
          </a:prstGeom>
          <a:noFill/>
        </p:spPr>
        <p:txBody>
          <a:bodyPr wrap="square">
            <a:spAutoFit/>
          </a:bodyPr>
          <a:lstStyle/>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HEPATITIS A &amp; E</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Hepar</a:t>
            </a:r>
            <a:r>
              <a:rPr lang="en-US" sz="3200" dirty="0">
                <a:effectLst/>
                <a:latin typeface="Calibri" panose="020F0502020204030204" pitchFamily="34" charset="0"/>
                <a:ea typeface="Times New Roman" panose="02020603050405020304" pitchFamily="18" charset="0"/>
                <a:cs typeface="Mangal" panose="02040503050203030202" pitchFamily="18" charset="0"/>
              </a:rPr>
              <a:t>’ means liver and ‘itis’ means inflammation. Viruses are the commonest causes of infections of liver. Of the several types of hepatitis, only Hepatitis A and Hepatitis E are transmitted through contaminated water and food.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Transmission: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Faeco</a:t>
            </a:r>
            <a:r>
              <a:rPr lang="en-US" sz="3200" dirty="0">
                <a:effectLst/>
                <a:latin typeface="Calibri" panose="020F0502020204030204" pitchFamily="34" charset="0"/>
                <a:ea typeface="Times New Roman" panose="02020603050405020304" pitchFamily="18" charset="0"/>
                <a:cs typeface="Mangal" panose="02040503050203030202" pitchFamily="18" charset="0"/>
              </a:rPr>
              <a:t>-oral route and can occur as epidemic  in summer and poor sanitary conditions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29285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D57723-16F7-BFC9-8FD5-147D4168CD58}"/>
              </a:ext>
            </a:extLst>
          </p:cNvPr>
          <p:cNvSpPr txBox="1"/>
          <p:nvPr/>
        </p:nvSpPr>
        <p:spPr>
          <a:xfrm>
            <a:off x="188259" y="448237"/>
            <a:ext cx="8686800" cy="6466386"/>
          </a:xfrm>
          <a:prstGeom prst="rect">
            <a:avLst/>
          </a:prstGeom>
          <a:noFill/>
        </p:spPr>
        <p:txBody>
          <a:bodyPr wrap="square">
            <a:spAutoFit/>
          </a:bodyPr>
          <a:lstStyle/>
          <a:p>
            <a:pPr marL="457200" algn="just">
              <a:lnSpc>
                <a:spcPct val="115000"/>
              </a:lnSpc>
              <a:spcAft>
                <a:spcPts val="1000"/>
              </a:spcAft>
            </a:pPr>
            <a:r>
              <a:rPr lang="en-US" sz="2800" dirty="0">
                <a:latin typeface="Calibri" panose="020F0502020204030204" pitchFamily="34" charset="0"/>
                <a:ea typeface="Times New Roman" panose="02020603050405020304" pitchFamily="18" charset="0"/>
                <a:cs typeface="Mangal" panose="02040503050203030202" pitchFamily="18" charset="0"/>
              </a:rPr>
              <a:t>2</a:t>
            </a:r>
            <a:r>
              <a:rPr lang="en-US" sz="2400" dirty="0">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Etiological agent: </a:t>
            </a:r>
            <a:r>
              <a:rPr lang="en-US" sz="2800" dirty="0">
                <a:latin typeface="Calibri" panose="020F0502020204030204" pitchFamily="34" charset="0"/>
                <a:ea typeface="Times New Roman" panose="02020603050405020304" pitchFamily="18" charset="0"/>
                <a:cs typeface="Mangal" panose="02040503050203030202" pitchFamily="18" charset="0"/>
              </a:rPr>
              <a:t>Hepatitis A is a RNA virus of the </a:t>
            </a:r>
            <a:r>
              <a:rPr lang="en-US" sz="2800" dirty="0" err="1">
                <a:latin typeface="Calibri" panose="020F0502020204030204" pitchFamily="34" charset="0"/>
                <a:ea typeface="Times New Roman" panose="02020603050405020304" pitchFamily="18" charset="0"/>
                <a:cs typeface="Mangal" panose="02040503050203030202" pitchFamily="18" charset="0"/>
              </a:rPr>
              <a:t>entero</a:t>
            </a:r>
            <a:r>
              <a:rPr lang="en-US" sz="2800" dirty="0">
                <a:latin typeface="Calibri" panose="020F0502020204030204" pitchFamily="34" charset="0"/>
                <a:ea typeface="Times New Roman" panose="02020603050405020304" pitchFamily="18" charset="0"/>
                <a:cs typeface="Mangal" panose="02040503050203030202" pitchFamily="18" charset="0"/>
              </a:rPr>
              <a:t>-virus group and Hepatitis E belongs to the </a:t>
            </a:r>
            <a:r>
              <a:rPr lang="en-US" sz="2800" dirty="0" err="1">
                <a:latin typeface="Calibri" panose="020F0502020204030204" pitchFamily="34" charset="0"/>
                <a:ea typeface="Times New Roman" panose="02020603050405020304" pitchFamily="18" charset="0"/>
                <a:cs typeface="Mangal" panose="02040503050203030202" pitchFamily="18" charset="0"/>
              </a:rPr>
              <a:t>calci</a:t>
            </a:r>
            <a:r>
              <a:rPr lang="en-US" sz="2800" dirty="0">
                <a:latin typeface="Calibri" panose="020F0502020204030204" pitchFamily="34" charset="0"/>
                <a:ea typeface="Times New Roman" panose="02020603050405020304" pitchFamily="18" charset="0"/>
                <a:cs typeface="Mangal" panose="02040503050203030202" pitchFamily="18" charset="0"/>
              </a:rPr>
              <a:t>-virus group</a:t>
            </a:r>
            <a:endParaRPr lang="en-IN" sz="2800" dirty="0">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Carrier state: no chronic carrier state but the virus is shed in stools 2weeks before the illness and 2 weeks thereafter.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Pathology: </a:t>
            </a:r>
            <a:r>
              <a:rPr lang="en-US" sz="3200" dirty="0">
                <a:effectLst/>
                <a:latin typeface="Calibri" panose="020F0502020204030204" pitchFamily="34" charset="0"/>
                <a:ea typeface="Times New Roman" panose="02020603050405020304" pitchFamily="18" charset="0"/>
                <a:cs typeface="Mangal" panose="02040503050203030202" pitchFamily="18" charset="0"/>
              </a:rPr>
              <a:t>They affect the hepatic parenchymal cells interfering with the functions of the liver especially handling absorbed nutrients and detoxification.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5.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Incubation period: </a:t>
            </a:r>
            <a:r>
              <a:rPr lang="en-US" sz="3200" dirty="0">
                <a:effectLst/>
                <a:latin typeface="Calibri" panose="020F0502020204030204" pitchFamily="34" charset="0"/>
                <a:ea typeface="Times New Roman" panose="02020603050405020304" pitchFamily="18" charset="0"/>
                <a:cs typeface="Mangal" panose="02040503050203030202" pitchFamily="18" charset="0"/>
              </a:rPr>
              <a:t>2 -4 weeks for Hepatitis A and 3 – 8 weeks for Hepatitis 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1101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A63913-F62F-1BCD-5E8C-C98D181EA35E}"/>
              </a:ext>
            </a:extLst>
          </p:cNvPr>
          <p:cNvSpPr txBox="1"/>
          <p:nvPr/>
        </p:nvSpPr>
        <p:spPr>
          <a:xfrm>
            <a:off x="309282" y="224119"/>
            <a:ext cx="8417859" cy="5230791"/>
          </a:xfrm>
          <a:prstGeom prst="rect">
            <a:avLst/>
          </a:prstGeom>
          <a:noFill/>
        </p:spPr>
        <p:txBody>
          <a:bodyPr wrap="square">
            <a:spAutoFit/>
          </a:bodyPr>
          <a:lstStyle/>
          <a:p>
            <a:pPr marL="457200" algn="just">
              <a:lnSpc>
                <a:spcPct val="115000"/>
              </a:lnSpc>
              <a:spcAft>
                <a:spcPts val="1000"/>
              </a:spcAft>
              <a:tabLst>
                <a:tab pos="3257550" algn="ctr"/>
              </a:tabLst>
            </a:pPr>
            <a:r>
              <a:rPr lang="en-US" sz="3200" b="1" u="sng" dirty="0">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Generalized illness in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prodromol</a:t>
            </a:r>
            <a:r>
              <a:rPr lang="en-US" sz="3200" dirty="0">
                <a:effectLst/>
                <a:latin typeface="Calibri" panose="020F0502020204030204" pitchFamily="34" charset="0"/>
                <a:ea typeface="Times New Roman" panose="02020603050405020304" pitchFamily="18" charset="0"/>
                <a:cs typeface="Mangal" panose="02040503050203030202" pitchFamily="18" charset="0"/>
              </a:rPr>
              <a:t> stage like chills, headache and malaise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Gastrointestinal symptoms like anorexia, distaste for cigarettes, nausea and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Upper abdominal pain due to enlarging liver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Dark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coloured</a:t>
            </a:r>
            <a:r>
              <a:rPr lang="en-US" sz="3200" dirty="0">
                <a:effectLst/>
                <a:latin typeface="Calibri" panose="020F0502020204030204" pitchFamily="34" charset="0"/>
                <a:ea typeface="Times New Roman" panose="02020603050405020304" pitchFamily="18" charset="0"/>
                <a:cs typeface="Mangal" panose="02040503050203030202" pitchFamily="18" charset="0"/>
              </a:rPr>
              <a:t> urine and pale stools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Enlarged liver and occasionally spleen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944945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C5966A-A6D4-BC8A-C920-78DD5778CAA5}"/>
              </a:ext>
            </a:extLst>
          </p:cNvPr>
          <p:cNvSpPr txBox="1"/>
          <p:nvPr/>
        </p:nvSpPr>
        <p:spPr>
          <a:xfrm>
            <a:off x="147919" y="0"/>
            <a:ext cx="8834717" cy="6791603"/>
          </a:xfrm>
          <a:prstGeom prst="rect">
            <a:avLst/>
          </a:prstGeom>
          <a:noFill/>
        </p:spPr>
        <p:txBody>
          <a:bodyPr wrap="square">
            <a:spAutoFit/>
          </a:bodyPr>
          <a:lstStyle/>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DROPLET INFECTION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latin typeface="Calibri" panose="020F0502020204030204" pitchFamily="34" charset="0"/>
                <a:ea typeface="Times New Roman" panose="02020603050405020304" pitchFamily="18" charset="0"/>
                <a:cs typeface="Mangal" panose="02040503050203030202" pitchFamily="18" charset="0"/>
              </a:rPr>
              <a:t>1</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INFLUENZA</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Commonest of the respiratory tract infections, influenza and influenza-like illnesses are commonly caused by viruses.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Transmission: </a:t>
            </a:r>
            <a:r>
              <a:rPr lang="en-US" sz="2800" dirty="0">
                <a:effectLst/>
                <a:latin typeface="Calibri" panose="020F0502020204030204" pitchFamily="34" charset="0"/>
                <a:ea typeface="Times New Roman" panose="02020603050405020304" pitchFamily="18" charset="0"/>
                <a:cs typeface="Mangal" panose="02040503050203030202" pitchFamily="18" charset="0"/>
              </a:rPr>
              <a:t>By aerosol route and respiratory secretions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Etiology: </a:t>
            </a:r>
            <a:r>
              <a:rPr lang="en-US" sz="2800" dirty="0">
                <a:effectLst/>
                <a:latin typeface="Calibri" panose="020F0502020204030204" pitchFamily="34" charset="0"/>
                <a:ea typeface="Times New Roman" panose="02020603050405020304" pitchFamily="18" charset="0"/>
                <a:cs typeface="Mangal" panose="02040503050203030202" pitchFamily="18" charset="0"/>
              </a:rPr>
              <a:t>Epidemics of Influenza is usually caused by Influenza ‘A’ &amp; ‘B’</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Carrier state: </a:t>
            </a:r>
            <a:r>
              <a:rPr lang="en-US" sz="2800" dirty="0">
                <a:effectLst/>
                <a:latin typeface="Calibri" panose="020F0502020204030204" pitchFamily="34" charset="0"/>
                <a:ea typeface="Times New Roman" panose="02020603050405020304" pitchFamily="18" charset="0"/>
                <a:cs typeface="Mangal" panose="02040503050203030202" pitchFamily="18" charset="0"/>
              </a:rPr>
              <a:t>Usually no carrier state exists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Pathology: </a:t>
            </a:r>
            <a:r>
              <a:rPr lang="en-US" sz="2800" dirty="0">
                <a:effectLst/>
                <a:latin typeface="Calibri" panose="020F0502020204030204" pitchFamily="34" charset="0"/>
                <a:ea typeface="Times New Roman" panose="02020603050405020304" pitchFamily="18" charset="0"/>
                <a:cs typeface="Mangal" panose="02040503050203030202" pitchFamily="18" charset="0"/>
              </a:rPr>
              <a:t>The viruses will invade the cells of the respiratory tract and cause inflammation and increased secretions; if highly virulent. necrosis of the cells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Incubation period: </a:t>
            </a:r>
            <a:r>
              <a:rPr lang="en-US" sz="2800" dirty="0">
                <a:effectLst/>
                <a:latin typeface="Calibri" panose="020F0502020204030204" pitchFamily="34" charset="0"/>
                <a:ea typeface="Times New Roman" panose="02020603050405020304" pitchFamily="18" charset="0"/>
                <a:cs typeface="Mangal" panose="02040503050203030202" pitchFamily="18" charset="0"/>
              </a:rPr>
              <a:t>Usually 2-3 days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7514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D9EC12-3159-A9F2-432C-65F2290A7D05}"/>
              </a:ext>
            </a:extLst>
          </p:cNvPr>
          <p:cNvSpPr txBox="1"/>
          <p:nvPr/>
        </p:nvSpPr>
        <p:spPr>
          <a:xfrm>
            <a:off x="100853" y="152400"/>
            <a:ext cx="8890747" cy="7144520"/>
          </a:xfrm>
          <a:prstGeom prst="rect">
            <a:avLst/>
          </a:prstGeom>
          <a:noFill/>
        </p:spPr>
        <p:txBody>
          <a:bodyPr wrap="square">
            <a:spAutoFit/>
          </a:bodyPr>
          <a:lstStyle/>
          <a:p>
            <a:pPr marL="457200" algn="just">
              <a:lnSpc>
                <a:spcPct val="115000"/>
              </a:lnSpc>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medic, who is the first level health care provider in the paramilitary forces, needs to be knowledgeable about some of the common infectious diseases occurring in troops from time to time and common non-infectious illnesses which are quite prevalent in the troops.</a:t>
            </a:r>
            <a:endParaRPr lang="en-IN" sz="3200" dirty="0">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Basic knowledge about infectious diseases will be covered in the first few chapters whereas common non-infectious illness relevant to troops is covered along with injuries and trauma in later chapters.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ctr">
              <a:lnSpc>
                <a:spcPct val="115000"/>
              </a:lnSpc>
              <a:spcAft>
                <a:spcPts val="1000"/>
              </a:spcAft>
            </a:pPr>
            <a:r>
              <a:rPr lang="en-US" sz="32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2057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E345E8-7DF0-5E60-A726-8F62953BBC96}"/>
              </a:ext>
            </a:extLst>
          </p:cNvPr>
          <p:cNvSpPr txBox="1"/>
          <p:nvPr/>
        </p:nvSpPr>
        <p:spPr>
          <a:xfrm>
            <a:off x="504265" y="600635"/>
            <a:ext cx="8034617" cy="4003147"/>
          </a:xfrm>
          <a:prstGeom prst="rect">
            <a:avLst/>
          </a:prstGeom>
          <a:noFill/>
        </p:spPr>
        <p:txBody>
          <a:bodyPr wrap="square">
            <a:spAutoFit/>
          </a:bodyPr>
          <a:lstStyle/>
          <a:p>
            <a:pPr marL="4572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Sudden onset of pyrexia and generalized aches and pains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Anorexia and nausea/vomiting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Harsh unproductive cough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170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991B6D-C60F-C08A-3FB2-FE220D92AA4B}"/>
              </a:ext>
            </a:extLst>
          </p:cNvPr>
          <p:cNvSpPr txBox="1"/>
          <p:nvPr/>
        </p:nvSpPr>
        <p:spPr>
          <a:xfrm>
            <a:off x="221877" y="322729"/>
            <a:ext cx="8706970" cy="6514604"/>
          </a:xfrm>
          <a:prstGeom prst="rect">
            <a:avLst/>
          </a:prstGeom>
          <a:noFill/>
        </p:spPr>
        <p:txBody>
          <a:bodyPr wrap="square">
            <a:spAutoFit/>
          </a:bodyPr>
          <a:lstStyle/>
          <a:p>
            <a:pPr algn="just">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PNEUMONIA</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Pneumonia is defined as an acute respiratory illness affecting segments of lung or more than a lobe and associated with recent radiological pulmonary evidence.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Transmission</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Usually spread by droplet infection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Etiological agent</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As wide variety of bacteria and viruses are capable of causing this illness, they are broadly classified as –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Community acquired: Streptococcus pneumoniae causes more than 30% of cases, usually affecting young.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579530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37EC9C-6EB1-640A-FFF0-E8744ED4E0A2}"/>
              </a:ext>
            </a:extLst>
          </p:cNvPr>
          <p:cNvSpPr txBox="1"/>
          <p:nvPr/>
        </p:nvSpPr>
        <p:spPr>
          <a:xfrm>
            <a:off x="-228600" y="228600"/>
            <a:ext cx="7967383" cy="5519460"/>
          </a:xfrm>
          <a:prstGeom prst="rect">
            <a:avLst/>
          </a:prstGeom>
          <a:noFill/>
        </p:spPr>
        <p:txBody>
          <a:bodyPr wrap="square">
            <a:spAutoFit/>
          </a:bodyPr>
          <a:lstStyle/>
          <a:p>
            <a:pPr marL="6858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Other causes include Chlamydia pneumonia, Hemophilus influenzae,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leigionellapneumophylla</a:t>
            </a:r>
            <a:r>
              <a:rPr lang="en-US" sz="2800" dirty="0">
                <a:effectLst/>
                <a:latin typeface="Calibri" panose="020F0502020204030204" pitchFamily="34" charset="0"/>
                <a:ea typeface="Times New Roman" panose="02020603050405020304" pitchFamily="18" charset="0"/>
                <a:cs typeface="Mangal" panose="02040503050203030202" pitchFamily="18" charset="0"/>
              </a:rPr>
              <a:t>, mycoplasma pneumoniae Chlamydia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psittaci</a:t>
            </a:r>
            <a:r>
              <a:rPr lang="en-US" sz="2800" dirty="0">
                <a:effectLst/>
                <a:latin typeface="Calibri" panose="020F0502020204030204" pitchFamily="34" charset="0"/>
                <a:ea typeface="Times New Roman" panose="02020603050405020304" pitchFamily="18" charset="0"/>
                <a:cs typeface="Mangal" panose="02040503050203030202" pitchFamily="18" charset="0"/>
              </a:rPr>
              <a:t>, etc.</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ii)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Hospital acquired: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Kleibsella</a:t>
            </a:r>
            <a:r>
              <a:rPr lang="en-US" sz="2800" dirty="0">
                <a:effectLst/>
                <a:latin typeface="Calibri" panose="020F0502020204030204" pitchFamily="34" charset="0"/>
                <a:ea typeface="Times New Roman" panose="02020603050405020304" pitchFamily="18" charset="0"/>
                <a:cs typeface="Mangal" panose="02040503050203030202" pitchFamily="18" charset="0"/>
              </a:rPr>
              <a:t> pneumoniae, staphylococcus aureus, E. Coli, pseudomonas species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iii) Pneumonia in immuno-compromised or damaged   lung: Primary viral pneumonias following measles, influenza, mumps and chickenpox,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pneumocystitis</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carnii</a:t>
            </a:r>
            <a:r>
              <a:rPr lang="en-US" sz="2800" dirty="0">
                <a:effectLst/>
                <a:latin typeface="Calibri" panose="020F0502020204030204" pitchFamily="34" charset="0"/>
                <a:ea typeface="Times New Roman" panose="02020603050405020304" pitchFamily="18" charset="0"/>
                <a:cs typeface="Mangal" panose="02040503050203030202" pitchFamily="18" charset="0"/>
              </a:rPr>
              <a:t> pneumonia, Candida albicans, aspergillus fumigatus etc.</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5758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FF9883-2A24-3093-EA0B-F4A518811D03}"/>
              </a:ext>
            </a:extLst>
          </p:cNvPr>
          <p:cNvSpPr txBox="1"/>
          <p:nvPr/>
        </p:nvSpPr>
        <p:spPr>
          <a:xfrm>
            <a:off x="272303" y="990600"/>
            <a:ext cx="8599394" cy="6011902"/>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685800" algn="l"/>
              </a:tabLst>
            </a:pP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Pathology</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The microorganisms cause inflammation and     damage of cilia, alveoli, bronchiole and bronchi often leading to consolidation, liquefaction and finally gradual resolution. Any of these phases, may cause systemic upset with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septicaemia</a:t>
            </a:r>
            <a:r>
              <a:rPr lang="en-US" sz="3200" dirty="0">
                <a:effectLst/>
                <a:latin typeface="Calibri" panose="020F0502020204030204" pitchFamily="34" charset="0"/>
                <a:ea typeface="Times New Roman" panose="02020603050405020304" pitchFamily="18" charset="0"/>
                <a:cs typeface="Mangal" panose="02040503050203030202" pitchFamily="18" charset="0"/>
              </a:rPr>
              <a:t> , as well as impaired oxygenation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685800" algn="l"/>
              </a:tabLst>
            </a:pP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Incubation period</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Varies with the infecting organism, generally 2-7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62385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0023E1-6B6F-4EF9-71DD-868A64FC38A6}"/>
              </a:ext>
            </a:extLst>
          </p:cNvPr>
          <p:cNvSpPr txBox="1"/>
          <p:nvPr/>
        </p:nvSpPr>
        <p:spPr>
          <a:xfrm>
            <a:off x="457200" y="-180706"/>
            <a:ext cx="7463117" cy="7219412"/>
          </a:xfrm>
          <a:prstGeom prst="rect">
            <a:avLst/>
          </a:prstGeom>
          <a:noFill/>
        </p:spPr>
        <p:txBody>
          <a:bodyPr wrap="square">
            <a:spAutoFit/>
          </a:bodyPr>
          <a:lstStyle/>
          <a:p>
            <a:pPr marL="4572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short illness of cough, high fever and malaise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increased respiratory rate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loss of appetite and headache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initial dry cough later productive with rust-colored /blood-streaked sputum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tachycardia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Hypoxemia and at times, cyanosis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11430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Pleuritic chest pain often referred to shoulder, or anterior abdominal wall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9109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11D332-C413-A978-167E-E5605FAA92F5}"/>
              </a:ext>
            </a:extLst>
          </p:cNvPr>
          <p:cNvSpPr txBox="1"/>
          <p:nvPr/>
        </p:nvSpPr>
        <p:spPr>
          <a:xfrm>
            <a:off x="316006" y="215155"/>
            <a:ext cx="8653183" cy="6432017"/>
          </a:xfrm>
          <a:prstGeom prst="rect">
            <a:avLst/>
          </a:prstGeom>
          <a:noFill/>
        </p:spPr>
        <p:txBody>
          <a:bodyPr wrap="square">
            <a:spAutoFit/>
          </a:bodyPr>
          <a:lstStyle/>
          <a:p>
            <a:pPr marL="914400" algn="ctr">
              <a:lnSpc>
                <a:spcPct val="115000"/>
              </a:lnSpc>
              <a:spcAft>
                <a:spcPts val="1000"/>
              </a:spcAft>
            </a:pPr>
            <a:r>
              <a:rPr lang="en-US" sz="24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VECTORE BORNE DISEASE</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914400" algn="ctr">
              <a:lnSpc>
                <a:spcPct val="115000"/>
              </a:lnSpc>
              <a:spcAft>
                <a:spcPts val="1000"/>
              </a:spcAft>
            </a:pPr>
            <a:r>
              <a:rPr lang="en-US" sz="18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4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DENGUE AND DENGUE HAEMORRHAGIC FEVER</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b="1"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Transmitting vector: </a:t>
            </a:r>
            <a:r>
              <a:rPr lang="en-US" sz="3200" dirty="0">
                <a:effectLst/>
                <a:latin typeface="Calibri" panose="020F0502020204030204" pitchFamily="34" charset="0"/>
                <a:ea typeface="Times New Roman" panose="02020603050405020304" pitchFamily="18" charset="0"/>
                <a:cs typeface="Mangal" panose="02040503050203030202" pitchFamily="18" charset="0"/>
              </a:rPr>
              <a:t>Aedes aegypti mosquitoes and incubation period in mosquitoes is 8-10 days; there is vertical transmission in mosquitoes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2.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Etiological factor: </a:t>
            </a:r>
            <a:r>
              <a:rPr lang="en-US" sz="3200" dirty="0">
                <a:effectLst/>
                <a:latin typeface="Calibri" panose="020F0502020204030204" pitchFamily="34" charset="0"/>
                <a:ea typeface="Times New Roman" panose="02020603050405020304" pitchFamily="18" charset="0"/>
                <a:cs typeface="Mangal" panose="02040503050203030202" pitchFamily="18" charset="0"/>
              </a:rPr>
              <a:t>Dengue Virus 1, 2, 3, and 4 strains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Incubation period:  </a:t>
            </a:r>
            <a:r>
              <a:rPr lang="en-US" sz="3200" dirty="0">
                <a:effectLst/>
                <a:latin typeface="Calibri" panose="020F0502020204030204" pitchFamily="34" charset="0"/>
                <a:ea typeface="Times New Roman" panose="02020603050405020304" pitchFamily="18" charset="0"/>
                <a:cs typeface="Mangal" panose="02040503050203030202" pitchFamily="18" charset="0"/>
              </a:rPr>
              <a:t>3-14 days but 4-6 days on average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4072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10AFBE-9C64-5127-D006-898FAEAF990E}"/>
              </a:ext>
            </a:extLst>
          </p:cNvPr>
          <p:cNvSpPr txBox="1"/>
          <p:nvPr/>
        </p:nvSpPr>
        <p:spPr>
          <a:xfrm>
            <a:off x="0" y="990600"/>
            <a:ext cx="8612841" cy="5755422"/>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Pathology: </a:t>
            </a:r>
            <a:r>
              <a:rPr lang="en-US" sz="3200" dirty="0">
                <a:effectLst/>
                <a:latin typeface="Calibri" panose="020F0502020204030204" pitchFamily="34" charset="0"/>
                <a:ea typeface="Times New Roman" panose="02020603050405020304" pitchFamily="18" charset="0"/>
                <a:cs typeface="Mangal" panose="02040503050203030202" pitchFamily="18" charset="0"/>
              </a:rPr>
              <a:t>The virus causes a clinical spectrum ranging from dengue fever, dengue hemorrhagic fever and dengue shock syndrome. Pre existing immunity with one of the virus strains will result in more immunological damage when affected with another strain and results in more severe forms of the disease. Vascular damage leading capillary leakage is the main initiating pathological event for DHF and DSS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77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83078-C9C3-2A5D-3A17-F73445D0BB28}"/>
              </a:ext>
            </a:extLst>
          </p:cNvPr>
          <p:cNvSpPr txBox="1"/>
          <p:nvPr/>
        </p:nvSpPr>
        <p:spPr>
          <a:xfrm>
            <a:off x="268942" y="188259"/>
            <a:ext cx="8733864" cy="6653103"/>
          </a:xfrm>
          <a:prstGeom prst="rect">
            <a:avLst/>
          </a:prstGeom>
          <a:noFill/>
        </p:spPr>
        <p:txBody>
          <a:bodyPr wrap="square">
            <a:spAutoFit/>
          </a:bodyPr>
          <a:lstStyle/>
          <a:p>
            <a:pPr indent="4572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0" indent="-1828800" algn="just">
              <a:lnSpc>
                <a:spcPct val="115000"/>
              </a:lnSpc>
              <a:spcAft>
                <a:spcPts val="1000"/>
              </a:spcAft>
            </a:pPr>
            <a:r>
              <a:rPr lang="en-US" sz="3200" b="1" u="sng" dirty="0">
                <a:effectLst/>
                <a:latin typeface="Calibri" panose="020F0502020204030204" pitchFamily="34" charset="0"/>
                <a:ea typeface="Times New Roman" panose="02020603050405020304" pitchFamily="18" charset="0"/>
                <a:cs typeface="Mangal" panose="02040503050203030202" pitchFamily="18" charset="0"/>
              </a:rPr>
              <a:t>Dengue fever: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biphasic fever (saddle back) with break on fourth or fifth day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Generalized aches and pains (breakbone fever), headache, joint pains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Retro orbital pain, lacrimation, scleral congestion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Relative bradycardia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Nausea, vomiting and anorexia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Transient macular rash from day 3-5</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006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5C73F8-AB49-9A64-40FA-29C459D31442}"/>
              </a:ext>
            </a:extLst>
          </p:cNvPr>
          <p:cNvSpPr txBox="1"/>
          <p:nvPr/>
        </p:nvSpPr>
        <p:spPr>
          <a:xfrm>
            <a:off x="329454" y="76200"/>
            <a:ext cx="8317006" cy="6653103"/>
          </a:xfrm>
          <a:prstGeom prst="rect">
            <a:avLst/>
          </a:prstGeom>
          <a:noFill/>
        </p:spPr>
        <p:txBody>
          <a:bodyPr wrap="square">
            <a:spAutoFit/>
          </a:bodyPr>
          <a:lstStyle/>
          <a:p>
            <a:pPr indent="4572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Dengue </a:t>
            </a:r>
            <a:r>
              <a:rPr lang="en-US" sz="3200" b="1" u="sng" dirty="0" err="1">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Haemmorhagic</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fever: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relapse of acute 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Non specific constitutional signs &amp;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Hypotension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Rapid weak pulse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Capillary leakage syndrome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Minor petechiae, ecchymosis, epistaxis and major gastrointestinal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haemorrhage</a:t>
            </a:r>
            <a:r>
              <a:rPr lang="en-US" sz="3200" dirty="0">
                <a:effectLst/>
                <a:latin typeface="Calibri" panose="020F0502020204030204" pitchFamily="34" charset="0"/>
                <a:ea typeface="Times New Roman" panose="02020603050405020304" pitchFamily="18" charset="0"/>
                <a:cs typeface="Mangal" panose="02040503050203030202" pitchFamily="18" charset="0"/>
              </a:rPr>
              <a:t> intracranial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haemorrhage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Hepatomegaly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5977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E6ABF1-46FA-7DE0-3D48-876641A14F77}"/>
              </a:ext>
            </a:extLst>
          </p:cNvPr>
          <p:cNvSpPr txBox="1"/>
          <p:nvPr/>
        </p:nvSpPr>
        <p:spPr>
          <a:xfrm>
            <a:off x="268941" y="358588"/>
            <a:ext cx="8686800" cy="5958554"/>
          </a:xfrm>
          <a:prstGeom prst="rect">
            <a:avLst/>
          </a:prstGeom>
          <a:noFill/>
        </p:spPr>
        <p:txBody>
          <a:bodyPr wrap="square">
            <a:spAutoFit/>
          </a:bodyPr>
          <a:lstStyle/>
          <a:p>
            <a:pPr marL="1600200" indent="-11430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Dengue Shock Syndrome</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Sudden fall in temperature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Circulatory failure like cool skin – blotched and congested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Circum-oral cyanosis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Rapid and weak pulse with narrow pulse pressure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Restlessness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abdominal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6347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990534-3022-D741-A7F0-08687D618A6E}"/>
              </a:ext>
            </a:extLst>
          </p:cNvPr>
          <p:cNvSpPr txBox="1"/>
          <p:nvPr/>
        </p:nvSpPr>
        <p:spPr>
          <a:xfrm>
            <a:off x="510989" y="-76200"/>
            <a:ext cx="8310282" cy="7031669"/>
          </a:xfrm>
          <a:prstGeom prst="rect">
            <a:avLst/>
          </a:prstGeom>
          <a:noFill/>
        </p:spPr>
        <p:txBody>
          <a:bodyPr wrap="square">
            <a:spAutoFit/>
          </a:bodyPr>
          <a:lstStyle/>
          <a:p>
            <a:pPr marL="457200"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INFECTIOUS DISEASES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DEFINITION</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Infection or infectious disease is illness caused by </a:t>
            </a:r>
            <a:r>
              <a:rPr lang="en-US" sz="3200" i="1" dirty="0">
                <a:effectLst/>
                <a:latin typeface="Calibri" panose="020F0502020204030204" pitchFamily="34" charset="0"/>
                <a:ea typeface="Times New Roman" panose="02020603050405020304" pitchFamily="18" charset="0"/>
                <a:cs typeface="Mangal" panose="02040503050203030202" pitchFamily="18" charset="0"/>
              </a:rPr>
              <a:t>pathogens</a:t>
            </a:r>
            <a:r>
              <a:rPr lang="en-US" sz="3200" dirty="0">
                <a:effectLst/>
                <a:latin typeface="Calibri" panose="020F0502020204030204" pitchFamily="34" charset="0"/>
                <a:ea typeface="Times New Roman" panose="02020603050405020304" pitchFamily="18" charset="0"/>
                <a:cs typeface="Mangal" panose="02040503050203030202" pitchFamily="18" charset="0"/>
              </a:rPr>
              <a:t> (Pathos- suffering; gen- produce), i.e. microorganisms and can be transmitted from person-to-person directly or indirectly.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3200" b="1" u="sng"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METHODS OF TRANSMISSION</a:t>
            </a: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Direct contact: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Occurs through contact with bodily fluids, contact through open wounds or exposed tissues, or contact with mucous membranes of the mouth, eyes, nose,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37976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3A131A5-434F-2982-7DF6-83CB43B50FF4}"/>
              </a:ext>
            </a:extLst>
          </p:cNvPr>
          <p:cNvSpPr>
            <a:spLocks noChangeArrowheads="1"/>
          </p:cNvSpPr>
          <p:nvPr/>
        </p:nvSpPr>
        <p:spPr bwMode="auto">
          <a:xfrm>
            <a:off x="262219" y="-52328"/>
            <a:ext cx="8606117" cy="6986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1pPr>
            <a:lvl2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2pPr>
            <a:lvl3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3pPr>
            <a:lvl4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4pPr>
            <a:lvl5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5pPr>
            <a:lvl6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6pPr>
            <a:lvl7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7pPr>
            <a:lvl8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8pPr>
            <a:lvl9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257300" algn="l"/>
                <a:tab pos="1371600" algn="l"/>
              </a:tabLst>
            </a:pPr>
            <a:r>
              <a:rPr kumimoji="0" lang="en-US" altLang="en-US" sz="3200" b="1" i="0" u="sng"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JAPANESE ENCEPHALITIS</a:t>
            </a:r>
            <a:r>
              <a:rPr kumimoji="0" lang="en-US" altLang="en-US" sz="3200" b="1" i="0" u="none"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kumimoji="0" lang="en-US" altLang="en-US" sz="3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1257300" algn="l"/>
                <a:tab pos="1371600" algn="l"/>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1.</a:t>
            </a:r>
            <a:r>
              <a:rPr kumimoji="0" lang="en-US" altLang="en-US" sz="3200" b="0" i="0" u="none" strike="noStrike" cap="none" normalizeH="0" baseline="0" dirty="0">
                <a:ln>
                  <a:noFill/>
                </a:ln>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Transmitting vector: </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Female culex </a:t>
            </a:r>
            <a:r>
              <a:rPr kumimoji="0" lang="en-US" altLang="en-US" sz="3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vishnuii</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mosquitoes; pigs are amplifier hosts; humans are accidental dead end hosts</a:t>
            </a:r>
            <a:endParaRPr kumimoji="0" lang="en-US" altLang="en-US" sz="3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1257300" algn="l"/>
                <a:tab pos="1371600" algn="l"/>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2. </a:t>
            </a:r>
            <a:r>
              <a:rPr kumimoji="0" lang="en-US" altLang="en-US" sz="3200" b="0" i="0" u="none" strike="noStrike" cap="none" normalizeH="0" baseline="0" dirty="0">
                <a:ln>
                  <a:noFill/>
                </a:ln>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Etiological agent: </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Japanese encephalitis is a </a:t>
            </a:r>
            <a:r>
              <a:rPr kumimoji="0" lang="en-US" altLang="en-US" sz="3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flavi</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-virus</a:t>
            </a:r>
            <a:endParaRPr kumimoji="0" lang="en-US" altLang="en-US" sz="3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1257300" algn="l"/>
                <a:tab pos="1371600" algn="l"/>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3. </a:t>
            </a:r>
            <a:r>
              <a:rPr kumimoji="0" lang="en-US" altLang="en-US" sz="3200" b="0" i="0" u="none" strike="noStrike" cap="none" normalizeH="0" baseline="0" dirty="0">
                <a:ln>
                  <a:noFill/>
                </a:ln>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Incubation period: </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Usually 6-16 days; it follows a seasonal trend with peak   in May/June-October in North India and August-November in South</a:t>
            </a:r>
            <a:endParaRPr kumimoji="0" lang="en-US" altLang="en-US" sz="3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1257300" algn="l"/>
                <a:tab pos="1371600" algn="l"/>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4. </a:t>
            </a:r>
            <a:r>
              <a:rPr kumimoji="0" lang="en-US" altLang="en-US" sz="3200" b="0" i="0" u="none" strike="noStrike" cap="none" normalizeH="0" baseline="0" dirty="0">
                <a:ln>
                  <a:noFill/>
                </a:ln>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Pathology: </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The virus proliferates in the cells of the </a:t>
            </a:r>
            <a:r>
              <a:rPr kumimoji="0" lang="en-US" altLang="en-US" sz="3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reticulo</a:t>
            </a: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-endothelial system (immune system) and fibroblasts; thereafter, in susceptible hosts, it invades the Central Nervous system through capillaries and affects the brain and meninges</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21927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3373CC-9B47-9EBB-0CA2-F0B23644791D}"/>
              </a:ext>
            </a:extLst>
          </p:cNvPr>
          <p:cNvSpPr txBox="1"/>
          <p:nvPr/>
        </p:nvSpPr>
        <p:spPr>
          <a:xfrm>
            <a:off x="235324" y="331694"/>
            <a:ext cx="8498541" cy="7542578"/>
          </a:xfrm>
          <a:prstGeom prst="rect">
            <a:avLst/>
          </a:prstGeom>
          <a:noFill/>
        </p:spPr>
        <p:txBody>
          <a:bodyPr wrap="square">
            <a:spAutoFit/>
          </a:bodyPr>
          <a:lstStyle/>
          <a:p>
            <a:pPr marL="228600" algn="just">
              <a:lnSpc>
                <a:spcPct val="115000"/>
              </a:lnSpc>
              <a:spcAft>
                <a:spcPts val="1000"/>
              </a:spcAft>
              <a:tabLst>
                <a:tab pos="1257300" algn="l"/>
                <a:tab pos="1371600" algn="l"/>
              </a:tabLs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2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1257300" algn="l"/>
                <a:tab pos="1371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The disease presents itself in three stages and commonly affects children: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1257300" algn="l"/>
                <a:tab pos="1371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i</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Prodromal stage: </a:t>
            </a:r>
            <a:r>
              <a:rPr lang="en-US" sz="2800" dirty="0">
                <a:effectLst/>
                <a:latin typeface="Calibri" panose="020F0502020204030204" pitchFamily="34" charset="0"/>
                <a:ea typeface="Times New Roman" panose="02020603050405020304" pitchFamily="18" charset="0"/>
                <a:cs typeface="Mangal" panose="02040503050203030202" pitchFamily="18" charset="0"/>
              </a:rPr>
              <a:t>acute phase characterized by fever, chills, headache and malaise (1-6 days)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1257300" algn="l"/>
                <a:tab pos="1371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(ii)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Acute Encephalitic stage: </a:t>
            </a:r>
            <a:r>
              <a:rPr lang="en-US" sz="2800" dirty="0">
                <a:effectLst/>
                <a:latin typeface="Calibri" panose="020F0502020204030204" pitchFamily="34" charset="0"/>
                <a:ea typeface="Times New Roman" panose="02020603050405020304" pitchFamily="18" charset="0"/>
                <a:cs typeface="Mangal" panose="02040503050203030202" pitchFamily="18" charset="0"/>
              </a:rPr>
              <a:t>high fever with meningism, neck rigidity, photophobia, nausea, vomiting, seizures and altered sensorium.  Neurological signs like cranial nerve palsies, tremors, ataxia, paralysis and coma can occur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1257300" algn="l"/>
                <a:tab pos="1371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(iii)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Late stage and sequelae: </a:t>
            </a:r>
            <a:r>
              <a:rPr lang="en-US" sz="2800" dirty="0">
                <a:effectLst/>
                <a:latin typeface="Calibri" panose="020F0502020204030204" pitchFamily="34" charset="0"/>
                <a:ea typeface="Times New Roman" panose="02020603050405020304" pitchFamily="18" charset="0"/>
                <a:cs typeface="Mangal" panose="02040503050203030202" pitchFamily="18" charset="0"/>
              </a:rPr>
              <a:t>Neurological signs become stationary or improve, with temperature touching normal; sequelae includes paralysis, mental retardation and Parkinsonism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544888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A9B26D-84D7-2122-8D5C-FAFD211FD2FB}"/>
              </a:ext>
            </a:extLst>
          </p:cNvPr>
          <p:cNvSpPr txBox="1"/>
          <p:nvPr/>
        </p:nvSpPr>
        <p:spPr>
          <a:xfrm>
            <a:off x="121024" y="71719"/>
            <a:ext cx="8827994" cy="7785721"/>
          </a:xfrm>
          <a:prstGeom prst="rect">
            <a:avLst/>
          </a:prstGeom>
          <a:noFill/>
        </p:spPr>
        <p:txBody>
          <a:bodyPr wrap="square">
            <a:spAutoFit/>
          </a:bodyPr>
          <a:lstStyle/>
          <a:p>
            <a:pPr marL="2286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CHIKUNGUNYA FEVER</a:t>
            </a:r>
            <a:r>
              <a:rPr lang="en-US" sz="3200" b="1"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b="1"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commonly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affectsadults</a:t>
            </a:r>
            <a:r>
              <a:rPr lang="en-US" sz="3200" dirty="0">
                <a:effectLst/>
                <a:latin typeface="Calibri" panose="020F0502020204030204" pitchFamily="34" charset="0"/>
                <a:ea typeface="Times New Roman" panose="02020603050405020304" pitchFamily="18" charset="0"/>
                <a:cs typeface="Mangal" panose="02040503050203030202" pitchFamily="18" charset="0"/>
              </a:rPr>
              <a:t> with dramatic onset of fever and chills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severe joint pains ( which makes patients bend up)- arthralgia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headache, photophobia and conjunctival injection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anorexia, nausea and abdominal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Migratory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polyarthiritis</a:t>
            </a:r>
            <a:r>
              <a:rPr lang="en-US" sz="3200" dirty="0">
                <a:effectLst/>
                <a:latin typeface="Calibri" panose="020F0502020204030204" pitchFamily="34" charset="0"/>
                <a:ea typeface="Times New Roman" panose="02020603050405020304" pitchFamily="18" charset="0"/>
                <a:cs typeface="Mangal" panose="02040503050203030202" pitchFamily="18" charset="0"/>
              </a:rPr>
              <a:t> affecting joints of hand, wrists, feet, ankle and knee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Transient rash appearing later and resolving with defervescence of 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5666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67ABD3-C4DC-3FF5-7DCA-150FBB7EA2D0}"/>
              </a:ext>
            </a:extLst>
          </p:cNvPr>
          <p:cNvSpPr txBox="1"/>
          <p:nvPr/>
        </p:nvSpPr>
        <p:spPr>
          <a:xfrm>
            <a:off x="533400" y="170329"/>
            <a:ext cx="8305800" cy="6011902"/>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Indirect contact: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Through </a:t>
            </a:r>
            <a:r>
              <a:rPr lang="en-US" sz="3200" i="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fomites</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(by way of contaminated objects)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Inhalation: airborne pathogens spread by tiny droplets sprayed during breathing, coughing or sneezing; pathogens resistant to drying may remain alive in the dust and act as sources of infection. The droplet nuclei are usually in the size of 1-10 µ and can remain suspended for a long time.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1700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67ABD3-C4DC-3FF5-7DCA-150FBB7EA2D0}"/>
              </a:ext>
            </a:extLst>
          </p:cNvPr>
          <p:cNvSpPr txBox="1"/>
          <p:nvPr/>
        </p:nvSpPr>
        <p:spPr>
          <a:xfrm>
            <a:off x="533400" y="170329"/>
            <a:ext cx="8305800" cy="3746667"/>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Indirect contact: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Ingestion: may be food-borne, water-borne, or hand-borne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Inoculation: by contaminated needles and syringes, implantation of spores  and bites of animals and insects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9468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BB1588-AC00-9ED6-36C1-5A7DEDFB615D}"/>
              </a:ext>
            </a:extLst>
          </p:cNvPr>
          <p:cNvSpPr txBox="1"/>
          <p:nvPr/>
        </p:nvSpPr>
        <p:spPr>
          <a:xfrm>
            <a:off x="584947" y="546847"/>
            <a:ext cx="8290112" cy="6011902"/>
          </a:xfrm>
          <a:prstGeom prst="rect">
            <a:avLst/>
          </a:prstGeom>
          <a:noFill/>
        </p:spPr>
        <p:txBody>
          <a:bodyPr wrap="square">
            <a:spAutoFit/>
          </a:bodyPr>
          <a:lstStyle/>
          <a:p>
            <a:pPr lvl="0" algn="just">
              <a:lnSpc>
                <a:spcPct val="115000"/>
              </a:lnSpc>
              <a:spcAft>
                <a:spcPts val="1000"/>
              </a:spcAft>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3. Insects: also called as vector-borne infections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4. Congenital: some pathogens cross the placenta and infect fetus in the uterus of the mother; this is called as vertical transmission and may result in damage of  the unborn child or developmental malformations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5. Iatrogenic and laboratory infections (Hospital acquired infections):  infections that are transmitted in  hospital procedures and handling of infectious body fluids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6765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BABCEE-881A-19DE-17E9-87B5993C916C}"/>
              </a:ext>
            </a:extLst>
          </p:cNvPr>
          <p:cNvSpPr txBox="1"/>
          <p:nvPr/>
        </p:nvSpPr>
        <p:spPr>
          <a:xfrm>
            <a:off x="389965" y="251013"/>
            <a:ext cx="8269941" cy="3746667"/>
          </a:xfrm>
          <a:prstGeom prst="rect">
            <a:avLst/>
          </a:prstGeom>
          <a:noFill/>
        </p:spPr>
        <p:txBody>
          <a:bodyPr wrap="square">
            <a:spAutoFit/>
          </a:bodyPr>
          <a:lstStyle/>
          <a:p>
            <a:pPr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PRE REQUISITES FOR INFECTIONS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Susceptible host and specific host factors like age, immunity status, nutrition, prior illness, pregnancy and emotional state.</a:t>
            </a:r>
            <a:endParaRPr lang="en-IN"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Virulence of the microorganism, colonization and infection of host leading to disease</a:t>
            </a:r>
            <a:endParaRPr lang="en-IN"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642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3191</Words>
  <Application>Microsoft Office PowerPoint</Application>
  <PresentationFormat>On-screen Show (4:3)</PresentationFormat>
  <Paragraphs>304</Paragraphs>
  <Slides>52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52</vt:i4>
      </vt:variant>
    </vt:vector>
  </HeadingPairs>
  <TitlesOfParts>
    <vt:vector size="59" baseType="lpstr">
      <vt:lpstr>Arial</vt:lpstr>
      <vt:lpstr>Bookman Old Style</vt:lpstr>
      <vt:lpstr>Calibri</vt:lpstr>
      <vt:lpstr>Symbol</vt:lpstr>
      <vt:lpstr>Times New Roman</vt:lpstr>
      <vt:lpstr>Wingdings</vt:lpstr>
      <vt:lpstr>Office Theme</vt:lpstr>
      <vt:lpstr>  INFECTIOUS DISEASES  &amp;  PRECAUTIONS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INFECTIOUS DISEASES  &amp;  PRECAUTIONS</dc:title>
  <dc:creator>NDRF MEDICAL</dc:creator>
  <cp:lastModifiedBy>MTI MTI</cp:lastModifiedBy>
  <cp:revision>17</cp:revision>
  <dcterms:created xsi:type="dcterms:W3CDTF">2006-08-16T00:00:00Z</dcterms:created>
  <dcterms:modified xsi:type="dcterms:W3CDTF">2025-12-18T12:28:29Z</dcterms:modified>
</cp:coreProperties>
</file>