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6"/>
  </p:notesMasterIdLst>
  <p:sldIdLst>
    <p:sldId id="463" r:id="rId2"/>
    <p:sldId id="257" r:id="rId3"/>
    <p:sldId id="258" r:id="rId4"/>
    <p:sldId id="462" r:id="rId5"/>
    <p:sldId id="474" r:id="rId6"/>
    <p:sldId id="465" r:id="rId7"/>
    <p:sldId id="261" r:id="rId8"/>
    <p:sldId id="263" r:id="rId9"/>
    <p:sldId id="262" r:id="rId10"/>
    <p:sldId id="466" r:id="rId11"/>
    <p:sldId id="467" r:id="rId12"/>
    <p:sldId id="266" r:id="rId13"/>
    <p:sldId id="379" r:id="rId14"/>
    <p:sldId id="268" r:id="rId15"/>
    <p:sldId id="380" r:id="rId16"/>
    <p:sldId id="382" r:id="rId17"/>
    <p:sldId id="271" r:id="rId18"/>
    <p:sldId id="383" r:id="rId19"/>
    <p:sldId id="272" r:id="rId20"/>
    <p:sldId id="384" r:id="rId21"/>
    <p:sldId id="385" r:id="rId22"/>
    <p:sldId id="387" r:id="rId23"/>
    <p:sldId id="468" r:id="rId24"/>
    <p:sldId id="277" r:id="rId25"/>
    <p:sldId id="278" r:id="rId26"/>
    <p:sldId id="389" r:id="rId27"/>
    <p:sldId id="469" r:id="rId28"/>
    <p:sldId id="391" r:id="rId29"/>
    <p:sldId id="470" r:id="rId30"/>
    <p:sldId id="399" r:id="rId31"/>
    <p:sldId id="401" r:id="rId32"/>
    <p:sldId id="402" r:id="rId33"/>
    <p:sldId id="403" r:id="rId34"/>
    <p:sldId id="471" r:id="rId35"/>
    <p:sldId id="405" r:id="rId36"/>
    <p:sldId id="407" r:id="rId37"/>
    <p:sldId id="408" r:id="rId38"/>
    <p:sldId id="392" r:id="rId39"/>
    <p:sldId id="282" r:id="rId40"/>
    <p:sldId id="393" r:id="rId41"/>
    <p:sldId id="394" r:id="rId42"/>
    <p:sldId id="459" r:id="rId43"/>
    <p:sldId id="460" r:id="rId44"/>
    <p:sldId id="395" r:id="rId45"/>
    <p:sldId id="284" r:id="rId46"/>
    <p:sldId id="396" r:id="rId47"/>
    <p:sldId id="409" r:id="rId48"/>
    <p:sldId id="298" r:id="rId49"/>
    <p:sldId id="299" r:id="rId50"/>
    <p:sldId id="410" r:id="rId51"/>
    <p:sldId id="412" r:id="rId52"/>
    <p:sldId id="413" r:id="rId53"/>
    <p:sldId id="414" r:id="rId54"/>
    <p:sldId id="415" r:id="rId55"/>
    <p:sldId id="464" r:id="rId56"/>
    <p:sldId id="417" r:id="rId57"/>
    <p:sldId id="418" r:id="rId58"/>
    <p:sldId id="308" r:id="rId59"/>
    <p:sldId id="309" r:id="rId60"/>
    <p:sldId id="419" r:id="rId61"/>
    <p:sldId id="420" r:id="rId62"/>
    <p:sldId id="421" r:id="rId63"/>
    <p:sldId id="423" r:id="rId64"/>
    <p:sldId id="424" r:id="rId65"/>
    <p:sldId id="315" r:id="rId66"/>
    <p:sldId id="472" r:id="rId67"/>
    <p:sldId id="425" r:id="rId68"/>
    <p:sldId id="429" r:id="rId69"/>
    <p:sldId id="430" r:id="rId70"/>
    <p:sldId id="323" r:id="rId71"/>
    <p:sldId id="434" r:id="rId72"/>
    <p:sldId id="435" r:id="rId73"/>
    <p:sldId id="436" r:id="rId74"/>
    <p:sldId id="437" r:id="rId75"/>
    <p:sldId id="438" r:id="rId76"/>
    <p:sldId id="331" r:id="rId77"/>
    <p:sldId id="439" r:id="rId78"/>
    <p:sldId id="330" r:id="rId79"/>
    <p:sldId id="441" r:id="rId80"/>
    <p:sldId id="333" r:id="rId81"/>
    <p:sldId id="334" r:id="rId82"/>
    <p:sldId id="335" r:id="rId83"/>
    <p:sldId id="336" r:id="rId84"/>
    <p:sldId id="337" r:id="rId85"/>
    <p:sldId id="338" r:id="rId86"/>
    <p:sldId id="339" r:id="rId87"/>
    <p:sldId id="442" r:id="rId88"/>
    <p:sldId id="443" r:id="rId89"/>
    <p:sldId id="342" r:id="rId90"/>
    <p:sldId id="343" r:id="rId91"/>
    <p:sldId id="345" r:id="rId92"/>
    <p:sldId id="346" r:id="rId93"/>
    <p:sldId id="445" r:id="rId94"/>
    <p:sldId id="349" r:id="rId95"/>
    <p:sldId id="351" r:id="rId96"/>
    <p:sldId id="352" r:id="rId97"/>
    <p:sldId id="353" r:id="rId98"/>
    <p:sldId id="354" r:id="rId99"/>
    <p:sldId id="355" r:id="rId100"/>
    <p:sldId id="356" r:id="rId101"/>
    <p:sldId id="357" r:id="rId102"/>
    <p:sldId id="358" r:id="rId103"/>
    <p:sldId id="447" r:id="rId104"/>
    <p:sldId id="448" r:id="rId105"/>
    <p:sldId id="449" r:id="rId106"/>
    <p:sldId id="363" r:id="rId107"/>
    <p:sldId id="364" r:id="rId108"/>
    <p:sldId id="450" r:id="rId109"/>
    <p:sldId id="452" r:id="rId110"/>
    <p:sldId id="367" r:id="rId111"/>
    <p:sldId id="368" r:id="rId112"/>
    <p:sldId id="477" r:id="rId113"/>
    <p:sldId id="478" r:id="rId114"/>
    <p:sldId id="369" r:id="rId115"/>
    <p:sldId id="370" r:id="rId116"/>
    <p:sldId id="371" r:id="rId117"/>
    <p:sldId id="454" r:id="rId118"/>
    <p:sldId id="455" r:id="rId119"/>
    <p:sldId id="375" r:id="rId120"/>
    <p:sldId id="475" r:id="rId121"/>
    <p:sldId id="476" r:id="rId122"/>
    <p:sldId id="457" r:id="rId123"/>
    <p:sldId id="458" r:id="rId124"/>
    <p:sldId id="473"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p:cViewPr varScale="1">
        <p:scale>
          <a:sx n="106" d="100"/>
          <a:sy n="106" d="100"/>
        </p:scale>
        <p:origin x="-16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B02F3A-0E47-477D-94E7-AC956EF627C4}" type="datetimeFigureOut">
              <a:rPr lang="en-IN" smtClean="0"/>
              <a:pPr/>
              <a:t>20-12-2025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D2E45-F888-490E-A8CB-050A4030AB17}" type="slidenum">
              <a:rPr lang="en-IN" smtClean="0"/>
              <a:pPr/>
              <a:t>‹#›</a:t>
            </a:fld>
            <a:endParaRPr lang="en-IN"/>
          </a:p>
        </p:txBody>
      </p:sp>
    </p:spTree>
    <p:extLst>
      <p:ext uri="{BB962C8B-B14F-4D97-AF65-F5344CB8AC3E}">
        <p14:creationId xmlns:p14="http://schemas.microsoft.com/office/powerpoint/2010/main" val="9174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C6A247B-CFDE-4B80-98C0-18A406A3F092}" type="slidenum">
              <a:rPr lang="en-US" smtClean="0"/>
              <a:pPr/>
              <a:t>119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xmlns="" id="{4160EE7F-DBC1-05DB-B4F3-832C9452FA7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22484" y="26697"/>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500043"/>
            <a:ext cx="7429552" cy="4431983"/>
          </a:xfrm>
          <a:prstGeom prst="rect">
            <a:avLst/>
          </a:prstGeom>
          <a:noFill/>
        </p:spPr>
        <p:txBody>
          <a:bodyPr wrap="square" rtlCol="0">
            <a:spAutoFit/>
          </a:bodyPr>
          <a:lstStyle/>
          <a:p>
            <a:pPr algn="ctr"/>
            <a:r>
              <a:rPr lang="hi-IN" sz="5400" b="1" dirty="0">
                <a:solidFill>
                  <a:srgbClr val="0070C0"/>
                </a:solidFill>
              </a:rPr>
              <a:t>पाठ-1</a:t>
            </a:r>
            <a:r>
              <a:rPr lang="en-IN" sz="5400" b="1" dirty="0">
                <a:solidFill>
                  <a:srgbClr val="0070C0"/>
                </a:solidFill>
              </a:rPr>
              <a:t>2</a:t>
            </a:r>
            <a:endParaRPr lang="en-US" sz="1200" b="1" dirty="0">
              <a:solidFill>
                <a:srgbClr val="FF0000"/>
              </a:solidFill>
            </a:endParaRPr>
          </a:p>
          <a:p>
            <a:pPr algn="ctr"/>
            <a:endParaRPr lang="en-US" sz="1200" b="1" dirty="0">
              <a:solidFill>
                <a:srgbClr val="FF0000"/>
              </a:solidFill>
            </a:endParaRPr>
          </a:p>
          <a:p>
            <a:pPr algn="ctr"/>
            <a:r>
              <a:rPr lang="hi-IN" sz="5400" b="1" dirty="0">
                <a:solidFill>
                  <a:srgbClr val="7030A0"/>
                </a:solidFill>
              </a:rPr>
              <a:t>बेसिक लाइफ सपोर्ट (बीएलएस) और</a:t>
            </a:r>
          </a:p>
          <a:p>
            <a:pPr algn="ctr"/>
            <a:r>
              <a:rPr lang="hi-IN" sz="5400" b="1" dirty="0">
                <a:solidFill>
                  <a:srgbClr val="7030A0"/>
                </a:solidFill>
              </a:rPr>
              <a:t>कार्डियोपल्मोनरी रिससिटेशन (सीपीआर)</a:t>
            </a:r>
            <a:endParaRPr lang="en-US" sz="5400" dirty="0">
              <a:solidFill>
                <a:srgbClr val="7030A0"/>
              </a:solidFill>
            </a:endParaRPr>
          </a:p>
        </p:txBody>
      </p:sp>
      <p:sp>
        <p:nvSpPr>
          <p:cNvPr id="4" name="Title 1"/>
          <p:cNvSpPr txBox="1">
            <a:spLocks/>
          </p:cNvSpPr>
          <p:nvPr/>
        </p:nvSpPr>
        <p:spPr>
          <a:xfrm>
            <a:off x="6948264" y="5589240"/>
            <a:ext cx="173467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izohu</a:t>
            </a:r>
            <a:r>
              <a:rPr lang="en-US" sz="4000" b="1" dirty="0" smtClean="0">
                <a:solidFill>
                  <a:srgbClr val="FF0000"/>
                </a:solidFill>
                <a:latin typeface="Kruti Dev 011" pitchFamily="2" charset="0"/>
                <a:cs typeface="Arial" pitchFamily="34" charset="0"/>
              </a:rPr>
              <a:t> </a:t>
            </a:r>
            <a:r>
              <a:rPr lang="en-US" sz="4000" b="1" dirty="0" err="1" smtClean="0">
                <a:solidFill>
                  <a:srgbClr val="FF0000"/>
                </a:solidFill>
                <a:latin typeface="Kruti Dev 011" pitchFamily="2" charset="0"/>
                <a:cs typeface="Arial" pitchFamily="34" charset="0"/>
              </a:rPr>
              <a:t>nw</a:t>
            </a:r>
            <a:r>
              <a:rPr lang="en-US" sz="4000" b="1" dirty="0" smtClean="0">
                <a:solidFill>
                  <a:srgbClr val="FF0000"/>
                </a:solidFill>
                <a:latin typeface="Kruti Dev 011" pitchFamily="2" charset="0"/>
                <a:cs typeface="Arial" pitchFamily="34" charset="0"/>
              </a:rPr>
              <a:t>/</a:t>
            </a:r>
            <a:r>
              <a:rPr lang="en-US" sz="4000" b="1" dirty="0" err="1" smtClean="0">
                <a:solidFill>
                  <a:srgbClr val="FF0000"/>
                </a:solidFill>
                <a:latin typeface="Kruti Dev 011" pitchFamily="2" charset="0"/>
                <a:cs typeface="Arial" pitchFamily="34" charset="0"/>
              </a:rPr>
              <a:t>ks</a:t>
            </a:r>
            <a:endParaRPr lang="en-US" sz="4000" b="1" dirty="0">
              <a:solidFill>
                <a:srgbClr val="FF000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pPr>
              <a:lnSpc>
                <a:spcPct val="150000"/>
              </a:lnSpc>
              <a:defRPr/>
            </a:pPr>
            <a:r>
              <a:rPr lang="hi-IN" b="1" u="sng" dirty="0">
                <a:solidFill>
                  <a:srgbClr val="FF0000"/>
                </a:solidFill>
                <a:cs typeface="Times New Roman" pitchFamily="18" charset="0"/>
              </a:rPr>
              <a:t>सांस लेना</a:t>
            </a:r>
            <a:endParaRPr lang="en-US" b="1" u="sng" dirty="0">
              <a:solidFill>
                <a:srgbClr val="FF0000"/>
              </a:solidFill>
              <a:cs typeface="Times New Roman" pitchFamily="18" charset="0"/>
            </a:endParaRPr>
          </a:p>
        </p:txBody>
      </p:sp>
      <p:sp>
        <p:nvSpPr>
          <p:cNvPr id="3" name="Content Placeholder 2"/>
          <p:cNvSpPr>
            <a:spLocks noGrp="1"/>
          </p:cNvSpPr>
          <p:nvPr>
            <p:ph idx="1"/>
          </p:nvPr>
        </p:nvSpPr>
        <p:spPr>
          <a:xfrm>
            <a:off x="457200" y="1000108"/>
            <a:ext cx="8382000" cy="981068"/>
          </a:xfrm>
        </p:spPr>
        <p:txBody>
          <a:bodyPr>
            <a:normAutofit lnSpcReduction="10000"/>
          </a:bodyPr>
          <a:lstStyle/>
          <a:p>
            <a:pPr algn="just">
              <a:buNone/>
              <a:defRPr/>
            </a:pPr>
            <a:r>
              <a:rPr lang="en-US" b="1" dirty="0">
                <a:cs typeface="Times New Roman" pitchFamily="18" charset="0"/>
              </a:rPr>
              <a:t> </a:t>
            </a:r>
            <a:r>
              <a:rPr lang="hi-IN" b="1" dirty="0">
                <a:cs typeface="Times New Roman" pitchFamily="18" charset="0"/>
              </a:rPr>
              <a:t>श्वास की उपस्थिति का आकलन करने के लिए, हम देखते हैं, सुनते हैं और महसूस करते हैं</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487299"/>
            <a:ext cx="6434775" cy="584775"/>
          </a:xfrm>
          <a:prstGeom prst="rect">
            <a:avLst/>
          </a:prstGeom>
          <a:noFill/>
        </p:spPr>
        <p:txBody>
          <a:bodyPr wrap="none" rtlCol="0">
            <a:spAutoFit/>
          </a:bodyPr>
          <a:lstStyle/>
          <a:p>
            <a:r>
              <a:rPr lang="en-US" sz="3200" b="1" dirty="0">
                <a:cs typeface="Times New Roman" pitchFamily="18" charset="0"/>
              </a:rPr>
              <a:t>3 </a:t>
            </a:r>
            <a:r>
              <a:rPr lang="hi-IN" sz="3200" b="1" dirty="0">
                <a:cs typeface="Times New Roman" pitchFamily="18" charset="0"/>
              </a:rPr>
              <a:t>साँस लेने में आसानी (प्रयासहीनता)।</a:t>
            </a:r>
            <a:endParaRPr lang="en-US" dirty="0"/>
          </a:p>
        </p:txBody>
      </p:sp>
      <p:sp>
        <p:nvSpPr>
          <p:cNvPr id="10" name="TextBox 9"/>
          <p:cNvSpPr txBox="1"/>
          <p:nvPr/>
        </p:nvSpPr>
        <p:spPr>
          <a:xfrm>
            <a:off x="500035" y="3571876"/>
            <a:ext cx="8186766" cy="1077218"/>
          </a:xfrm>
          <a:prstGeom prst="rect">
            <a:avLst/>
          </a:prstGeom>
          <a:noFill/>
        </p:spPr>
        <p:txBody>
          <a:bodyPr wrap="square" rtlCol="0">
            <a:spAutoFit/>
          </a:bodyPr>
          <a:lstStyle/>
          <a:p>
            <a:pPr marL="514350" indent="-514350"/>
            <a:r>
              <a:rPr lang="en-US" sz="3200" b="1" dirty="0">
                <a:cs typeface="Times New Roman" pitchFamily="18" charset="0"/>
              </a:rPr>
              <a:t>2   </a:t>
            </a:r>
            <a:r>
              <a:rPr lang="hi-IN" sz="3200" b="1" dirty="0">
                <a:cs typeface="Times New Roman" pitchFamily="18" charset="0"/>
              </a:rPr>
              <a:t>मुंह या नाक से हवा निकलने की आवाज सुनी और महसूस की जा सकती है।</a:t>
            </a:r>
            <a:endParaRPr lang="en-US" sz="3200" dirty="0"/>
          </a:p>
        </p:txBody>
      </p:sp>
      <p:sp>
        <p:nvSpPr>
          <p:cNvPr id="11" name="TextBox 10"/>
          <p:cNvSpPr txBox="1"/>
          <p:nvPr/>
        </p:nvSpPr>
        <p:spPr>
          <a:xfrm>
            <a:off x="500034" y="2643182"/>
            <a:ext cx="8858312" cy="1077218"/>
          </a:xfrm>
          <a:prstGeom prst="rect">
            <a:avLst/>
          </a:prstGeom>
          <a:noFill/>
        </p:spPr>
        <p:txBody>
          <a:bodyPr wrap="square" rtlCol="0">
            <a:spAutoFit/>
          </a:bodyPr>
          <a:lstStyle/>
          <a:p>
            <a:pPr marL="514350" indent="-514350"/>
            <a:r>
              <a:rPr lang="en-US" sz="3200" b="1" dirty="0">
                <a:cs typeface="Times New Roman" pitchFamily="18" charset="0"/>
              </a:rPr>
              <a:t>1 </a:t>
            </a:r>
            <a:r>
              <a:rPr lang="hi-IN" sz="3200" b="1" dirty="0">
                <a:cs typeface="Times New Roman" pitchFamily="18" charset="0"/>
              </a:rPr>
              <a:t>प्रत्येक सांस के साथ छाती और पेट ऊपर-नीचे होते हैं।</a:t>
            </a:r>
            <a:endParaRPr lang="en-US" sz="3200" b="1" dirty="0">
              <a:cs typeface="Times New Roman" pitchFamily="18" charset="0"/>
            </a:endParaRPr>
          </a:p>
        </p:txBody>
      </p:sp>
      <p:sp>
        <p:nvSpPr>
          <p:cNvPr id="12" name="TextBox 11"/>
          <p:cNvSpPr txBox="1"/>
          <p:nvPr/>
        </p:nvSpPr>
        <p:spPr>
          <a:xfrm>
            <a:off x="1216095" y="2000240"/>
            <a:ext cx="5490606" cy="584775"/>
          </a:xfrm>
          <a:prstGeom prst="rect">
            <a:avLst/>
          </a:prstGeom>
          <a:noFill/>
        </p:spPr>
        <p:txBody>
          <a:bodyPr wrap="none" rtlCol="0">
            <a:spAutoFit/>
          </a:bodyPr>
          <a:lstStyle/>
          <a:p>
            <a:pPr algn="just">
              <a:defRPr/>
            </a:pPr>
            <a:r>
              <a:rPr lang="hi-IN" sz="3200" b="1" u="sng" dirty="0">
                <a:cs typeface="Times New Roman" pitchFamily="18" charset="0"/>
              </a:rPr>
              <a:t>पर्याप्त श्वास लेने की विशेषता है </a:t>
            </a:r>
            <a:r>
              <a:rPr lang="en-US" sz="3200" b="1" u="sng" dirty="0">
                <a:cs typeface="Times New Roman" pitchFamily="18" charset="0"/>
              </a:rPr>
              <a:t>:</a:t>
            </a:r>
          </a:p>
        </p:txBody>
      </p:sp>
      <p:sp>
        <p:nvSpPr>
          <p:cNvPr id="14" name="TextBox 13"/>
          <p:cNvSpPr txBox="1"/>
          <p:nvPr/>
        </p:nvSpPr>
        <p:spPr>
          <a:xfrm>
            <a:off x="571472" y="5072074"/>
            <a:ext cx="2255746" cy="584775"/>
          </a:xfrm>
          <a:prstGeom prst="rect">
            <a:avLst/>
          </a:prstGeom>
          <a:noFill/>
        </p:spPr>
        <p:txBody>
          <a:bodyPr wrap="none" rtlCol="0">
            <a:spAutoFit/>
          </a:bodyPr>
          <a:lstStyle/>
          <a:p>
            <a:r>
              <a:rPr lang="en-US" sz="3200" b="1" dirty="0">
                <a:cs typeface="Times New Roman" pitchFamily="18" charset="0"/>
              </a:rPr>
              <a:t>4 </a:t>
            </a:r>
            <a:r>
              <a:rPr lang="hi-IN" sz="3200" b="1" dirty="0">
                <a:cs typeface="Times New Roman" pitchFamily="18" charset="0"/>
              </a:rPr>
              <a:t>पर्याप्त दर</a:t>
            </a:r>
            <a:r>
              <a:rPr lang="en-US" sz="3200" b="1" dirty="0">
                <a:cs typeface="Times New Roman" pitchFamily="18" charset="0"/>
              </a:rPr>
              <a:t>.</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P spid="1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1" name="Picture 2" descr="C:\Documents and Settings\Administrator\Desktop\L-7 PICTURES\Z\z.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7710" y="0"/>
            <a:ext cx="9171709" cy="69342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6A37B002-5695-D3FB-A7E1-F7D4295B55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4" y="0"/>
            <a:ext cx="1247775" cy="1098550"/>
          </a:xfrm>
          <a:prstGeom prst="rect">
            <a:avLst/>
          </a:prstGeom>
          <a:noFill/>
          <a:ln>
            <a:noFill/>
          </a:ln>
        </p:spPr>
      </p:pic>
    </p:spTree>
    <p:extLst>
      <p:ext uri="{BB962C8B-B14F-4D97-AF65-F5344CB8AC3E}">
        <p14:creationId xmlns:p14="http://schemas.microsoft.com/office/powerpoint/2010/main" val="3730383820"/>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274638"/>
            <a:ext cx="8686800" cy="1143000"/>
          </a:xfrm>
        </p:spPr>
        <p:txBody>
          <a:bodyPr rtlCol="0">
            <a:noAutofit/>
          </a:bodyPr>
          <a:lstStyle/>
          <a:p>
            <a:pPr>
              <a:defRPr/>
            </a:pPr>
            <a:r>
              <a:rPr lang="hi-IN" sz="3600" b="1" u="sng" dirty="0">
                <a:solidFill>
                  <a:srgbClr val="FF0000"/>
                </a:solidFill>
              </a:rPr>
              <a:t>वयस्क सीपीआर सारांश - 9 वर्ष और उससे अधिक</a:t>
            </a:r>
            <a:endParaRPr lang="en-US" sz="3600" b="1" u="sng" dirty="0">
              <a:solidFill>
                <a:srgbClr val="FF0000"/>
              </a:solidFill>
            </a:endParaRPr>
          </a:p>
        </p:txBody>
      </p:sp>
      <p:sp>
        <p:nvSpPr>
          <p:cNvPr id="105475" name="Rectangle 3"/>
          <p:cNvSpPr>
            <a:spLocks noGrp="1" noChangeArrowheads="1"/>
          </p:cNvSpPr>
          <p:nvPr>
            <p:ph idx="1"/>
          </p:nvPr>
        </p:nvSpPr>
        <p:spPr>
          <a:xfrm>
            <a:off x="457200" y="1600201"/>
            <a:ext cx="8229600" cy="3757626"/>
          </a:xfrm>
        </p:spPr>
        <p:txBody>
          <a:bodyPr>
            <a:normAutofit/>
          </a:bodyPr>
          <a:lstStyle/>
          <a:p>
            <a:r>
              <a:rPr lang="hi-IN" b="1" dirty="0">
                <a:cs typeface="Times New Roman" pitchFamily="18" charset="0"/>
              </a:rPr>
              <a:t>संपीड़न गहराई: 5-6 सेमी।</a:t>
            </a:r>
            <a:endParaRPr lang="en-IN" b="1" dirty="0">
              <a:cs typeface="Times New Roman" pitchFamily="18" charset="0"/>
            </a:endParaRPr>
          </a:p>
          <a:p>
            <a:r>
              <a:rPr lang="hi-IN" b="1" dirty="0">
                <a:cs typeface="Times New Roman" pitchFamily="18" charset="0"/>
              </a:rPr>
              <a:t>संपीड़न दर: 100 प्रति मिनट।
प्रत्येक वेंटिलेशन: 1.5 - 2 सेकंड।
नाड़ी स्थान: कैरोटिड धमनी।
एक-बचावकर्ता चक्र: 30: 2
दो-बचावकर्ता चक्र: 30: 2</a:t>
            </a:r>
            <a:endParaRPr lang="en-US" sz="3600"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772088641"/>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70557"/>
            <a:ext cx="8915400" cy="5262979"/>
          </a:xfrm>
          <a:prstGeom prst="rect">
            <a:avLst/>
          </a:prstGeom>
          <a:noFill/>
        </p:spPr>
        <p:txBody>
          <a:bodyPr>
            <a:spAutoFit/>
          </a:bodyPr>
          <a:lstStyle/>
          <a:p>
            <a:pPr algn="ctr">
              <a:defRPr/>
            </a:pPr>
            <a:r>
              <a:rPr lang="hi-IN" sz="4000" b="1" u="sng" dirty="0">
                <a:solidFill>
                  <a:srgbClr val="FF0000"/>
                </a:solidFill>
                <a:latin typeface="+mj-lt"/>
                <a:cs typeface="Times New Roman" pitchFamily="18" charset="0"/>
              </a:rPr>
              <a:t>शिशुओं और बच्चों के लिए सीपीआर छाती संपीड़न</a:t>
            </a:r>
            <a:endParaRPr lang="en-US" sz="1600" b="1" dirty="0">
              <a:latin typeface="Times New Roman" pitchFamily="18" charset="0"/>
              <a:cs typeface="Times New Roman" pitchFamily="18" charset="0"/>
            </a:endParaRPr>
          </a:p>
          <a:p>
            <a:pPr marL="288925" indent="-288925" algn="just">
              <a:buFont typeface="Arial" pitchFamily="34" charset="0"/>
              <a:buChar char="•"/>
              <a:defRPr/>
            </a:pPr>
            <a:r>
              <a:rPr lang="hi-IN" sz="3200" b="1" dirty="0">
                <a:cs typeface="Times New Roman" pitchFamily="18" charset="0"/>
              </a:rPr>
              <a:t>शिशुओं और बच्चों में कार्डियक अरेस्ट शायद ही कभी हृदय की समस्याओं के कारण होता है।
आमतौर पर चोटों, घुटन, धुएं के साँस लेने आदि के कारण बहुत कम ऑक्सीजन (हाइपोक्सिया) इसका कारण होता है। 
इस कारण से, आपको ईएमएस सिस्टम को सक्रिय करने से पहले एक मिनट के लिए शिशु/बच्चे को पुनर्जीवित करना चाहिए (यदि आप अकेले हैं)</a:t>
            </a:r>
            <a:endParaRPr lang="en-US" sz="3200"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5402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hi-IN" sz="4000" b="1" u="sng" dirty="0">
                <a:solidFill>
                  <a:srgbClr val="FF0000"/>
                </a:solidFill>
                <a:cs typeface="Times New Roman" pitchFamily="18" charset="0"/>
              </a:rPr>
              <a:t>बाल और शिशु सीपीआर के लिए कदम</a:t>
            </a:r>
            <a:endParaRPr lang="en-IN" sz="4000" u="sng" dirty="0">
              <a:solidFill>
                <a:srgbClr val="FF0000"/>
              </a:solidFill>
            </a:endParaRPr>
          </a:p>
        </p:txBody>
      </p:sp>
      <p:sp>
        <p:nvSpPr>
          <p:cNvPr id="3" name="Content Placeholder 2"/>
          <p:cNvSpPr>
            <a:spLocks noGrp="1"/>
          </p:cNvSpPr>
          <p:nvPr>
            <p:ph idx="1"/>
          </p:nvPr>
        </p:nvSpPr>
        <p:spPr>
          <a:xfrm>
            <a:off x="457200" y="1071546"/>
            <a:ext cx="8229600" cy="1853398"/>
          </a:xfrm>
        </p:spPr>
        <p:txBody>
          <a:bodyPr>
            <a:normAutofit/>
          </a:bodyPr>
          <a:lstStyle/>
          <a:p>
            <a:pPr marL="514350" indent="-514350" algn="just">
              <a:buAutoNum type="arabicPlain"/>
              <a:defRPr/>
            </a:pPr>
            <a:r>
              <a:rPr lang="hi-IN" sz="2800" b="1" dirty="0">
                <a:cs typeface="Times New Roman" pitchFamily="18" charset="0"/>
              </a:rPr>
              <a:t>रोगी को स्थिति दें। फर्म, सपाट सतह पर, भुजाओं के साथ लापरवाह होना चाहिए। यदि कोई शिशु है, तो उसे अपने अग्रभाग पर रखें, सिर को सहारा देने के लिए अपनी हथेली का उपयोग करें</a:t>
            </a:r>
            <a:r>
              <a:rPr lang="en-US" sz="2800"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28888" y="2983111"/>
            <a:ext cx="5110694" cy="584775"/>
          </a:xfrm>
          <a:prstGeom prst="rect">
            <a:avLst/>
          </a:prstGeom>
          <a:noFill/>
        </p:spPr>
        <p:txBody>
          <a:bodyPr wrap="none" rtlCol="0">
            <a:spAutoFit/>
          </a:bodyPr>
          <a:lstStyle/>
          <a:p>
            <a:r>
              <a:rPr lang="en-US" sz="3200" b="1" dirty="0">
                <a:cs typeface="Times New Roman" pitchFamily="18" charset="0"/>
              </a:rPr>
              <a:t>2   </a:t>
            </a:r>
            <a:r>
              <a:rPr lang="hi-IN" sz="2800" b="1" dirty="0">
                <a:cs typeface="Times New Roman" pitchFamily="18" charset="0"/>
              </a:rPr>
              <a:t>रोगी की छाती को उजागर करें</a:t>
            </a:r>
            <a:r>
              <a:rPr lang="en-US" sz="2800" b="1" dirty="0">
                <a:cs typeface="Times New Roman" pitchFamily="18" charset="0"/>
              </a:rPr>
              <a:t>.</a:t>
            </a:r>
          </a:p>
        </p:txBody>
      </p:sp>
      <p:sp>
        <p:nvSpPr>
          <p:cNvPr id="9" name="TextBox 8"/>
          <p:cNvSpPr txBox="1"/>
          <p:nvPr/>
        </p:nvSpPr>
        <p:spPr>
          <a:xfrm>
            <a:off x="474324" y="3567886"/>
            <a:ext cx="5081840" cy="584775"/>
          </a:xfrm>
          <a:prstGeom prst="rect">
            <a:avLst/>
          </a:prstGeom>
          <a:noFill/>
        </p:spPr>
        <p:txBody>
          <a:bodyPr wrap="none" rtlCol="0">
            <a:spAutoFit/>
          </a:bodyPr>
          <a:lstStyle/>
          <a:p>
            <a:r>
              <a:rPr lang="en-US" sz="3200" b="1" dirty="0">
                <a:cs typeface="Times New Roman" pitchFamily="18" charset="0"/>
              </a:rPr>
              <a:t>3   </a:t>
            </a:r>
            <a:r>
              <a:rPr lang="hi-IN" sz="2800" b="1" dirty="0">
                <a:cs typeface="Times New Roman" pitchFamily="18" charset="0"/>
              </a:rPr>
              <a:t>संपीड़न साइट का पता लगाएँ</a:t>
            </a:r>
            <a:r>
              <a:rPr lang="en-US" sz="3200" b="1" dirty="0">
                <a:cs typeface="Times New Roman" pitchFamily="18" charset="0"/>
              </a:rPr>
              <a:t>. </a:t>
            </a:r>
          </a:p>
        </p:txBody>
      </p:sp>
      <p:sp>
        <p:nvSpPr>
          <p:cNvPr id="10" name="TextBox 9"/>
          <p:cNvSpPr txBox="1"/>
          <p:nvPr/>
        </p:nvSpPr>
        <p:spPr>
          <a:xfrm>
            <a:off x="928663" y="4102066"/>
            <a:ext cx="7675786" cy="1015663"/>
          </a:xfrm>
          <a:prstGeom prst="rect">
            <a:avLst/>
          </a:prstGeom>
          <a:noFill/>
        </p:spPr>
        <p:txBody>
          <a:bodyPr wrap="square" rtlCol="0">
            <a:spAutoFit/>
          </a:bodyPr>
          <a:lstStyle/>
          <a:p>
            <a:pPr marL="0" lvl="1"/>
            <a:r>
              <a:rPr lang="en-US" sz="3200" b="1" dirty="0">
                <a:cs typeface="Times New Roman" pitchFamily="18" charset="0"/>
              </a:rPr>
              <a:t>a) </a:t>
            </a:r>
            <a:r>
              <a:rPr lang="hi-IN" sz="2800" b="1" dirty="0">
                <a:cs typeface="Times New Roman" pitchFamily="18" charset="0"/>
              </a:rPr>
              <a:t>एक बच्चे में, एक वयस्क के समान स्थान का उपयोग करें</a:t>
            </a:r>
            <a:r>
              <a:rPr lang="en-US" sz="2800" b="1" dirty="0">
                <a:cs typeface="Times New Roman" pitchFamily="18" charset="0"/>
              </a:rPr>
              <a:t>.</a:t>
            </a:r>
          </a:p>
        </p:txBody>
      </p:sp>
      <p:sp>
        <p:nvSpPr>
          <p:cNvPr id="11" name="TextBox 10"/>
          <p:cNvSpPr txBox="1"/>
          <p:nvPr/>
        </p:nvSpPr>
        <p:spPr>
          <a:xfrm>
            <a:off x="928662" y="5117729"/>
            <a:ext cx="7758138" cy="1015663"/>
          </a:xfrm>
          <a:prstGeom prst="rect">
            <a:avLst/>
          </a:prstGeom>
          <a:noFill/>
        </p:spPr>
        <p:txBody>
          <a:bodyPr wrap="square" rtlCol="0">
            <a:spAutoFit/>
          </a:bodyPr>
          <a:lstStyle/>
          <a:p>
            <a:pPr marL="0" lvl="1"/>
            <a:r>
              <a:rPr lang="en-US" sz="3200" b="1" dirty="0">
                <a:cs typeface="Times New Roman" pitchFamily="18" charset="0"/>
              </a:rPr>
              <a:t>b) </a:t>
            </a:r>
            <a:r>
              <a:rPr lang="hi-IN" sz="2800" b="1" dirty="0">
                <a:cs typeface="Times New Roman" pitchFamily="18" charset="0"/>
              </a:rPr>
              <a:t>शिशुओं में, निपल्स के बीच एक काल्पनिक रेखा के नीचे एक उंगली की चौड़ाई का उपयोग करें</a:t>
            </a:r>
            <a:r>
              <a:rPr lang="en-US" sz="2800" b="1" dirty="0">
                <a:cs typeface="Times New Roman" pitchFamily="18" charset="0"/>
              </a:rPr>
              <a:t>.</a:t>
            </a:r>
          </a:p>
        </p:txBody>
      </p:sp>
    </p:spTree>
    <p:extLst>
      <p:ext uri="{BB962C8B-B14F-4D97-AF65-F5344CB8AC3E}">
        <p14:creationId xmlns:p14="http://schemas.microsoft.com/office/powerpoint/2010/main" val="42115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642925"/>
          </a:xfrm>
        </p:spPr>
        <p:txBody>
          <a:bodyPr>
            <a:normAutofit/>
          </a:bodyPr>
          <a:lstStyle/>
          <a:p>
            <a:pPr algn="just">
              <a:buNone/>
              <a:defRPr/>
            </a:pPr>
            <a:r>
              <a:rPr lang="en-US" b="1" dirty="0">
                <a:cs typeface="Times New Roman" pitchFamily="18" charset="0"/>
              </a:rPr>
              <a:t>4  </a:t>
            </a:r>
            <a:r>
              <a:rPr lang="hi-IN" b="1" dirty="0">
                <a:cs typeface="Times New Roman" pitchFamily="18" charset="0"/>
              </a:rPr>
              <a:t>छाती को संकुचित करें।</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5" y="1285860"/>
            <a:ext cx="7829575" cy="1200329"/>
          </a:xfrm>
          <a:prstGeom prst="rect">
            <a:avLst/>
          </a:prstGeom>
          <a:noFill/>
        </p:spPr>
        <p:txBody>
          <a:bodyPr wrap="square" rtlCol="0">
            <a:spAutoFit/>
          </a:bodyPr>
          <a:lstStyle/>
          <a:p>
            <a:pPr marL="514350" lvl="1" indent="-514350">
              <a:buAutoNum type="alphaLcParenR"/>
            </a:pPr>
            <a:r>
              <a:rPr lang="hi-IN" sz="2400" b="1" dirty="0">
                <a:cs typeface="Times New Roman" pitchFamily="18" charset="0"/>
              </a:rPr>
              <a:t>एक शिशु के लिए, उरोस्थि को संपीड़ित करने के लिए अपनी मध्यमा और अनामिका के सपाट हिस्से का उपयोग करें।</a:t>
            </a:r>
            <a:endParaRPr lang="en-US" sz="2400" b="1" dirty="0">
              <a:cs typeface="Times New Roman" pitchFamily="18" charset="0"/>
            </a:endParaRPr>
          </a:p>
        </p:txBody>
      </p:sp>
      <p:pic>
        <p:nvPicPr>
          <p:cNvPr id="9" name="Picture 2" descr="C:\Documents and Settings\Administrator\My Documents\MFRCSSRCourse Material\ITBPmodified Course Materials\ITBP MFR\Lessons\Lesson 07\Graphics 07\CPRCHILD.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00034" y="2428868"/>
            <a:ext cx="8120090" cy="3986218"/>
          </a:xfrm>
          <a:prstGeom prst="rect">
            <a:avLst/>
          </a:prstGeom>
          <a:solidFill>
            <a:schemeClr val="bg2"/>
          </a:solidFill>
        </p:spPr>
      </p:pic>
    </p:spTree>
    <p:extLst>
      <p:ext uri="{BB962C8B-B14F-4D97-AF65-F5344CB8AC3E}">
        <p14:creationId xmlns:p14="http://schemas.microsoft.com/office/powerpoint/2010/main" val="17645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01080" cy="1881222"/>
          </a:xfrm>
        </p:spPr>
        <p:txBody>
          <a:bodyPr>
            <a:normAutofit/>
          </a:bodyPr>
          <a:lstStyle/>
          <a:p>
            <a:pPr marL="630238" lvl="1" indent="-630238" algn="just">
              <a:buNone/>
            </a:pPr>
            <a:r>
              <a:rPr lang="en-US" sz="3200" b="1" dirty="0">
                <a:cs typeface="Times New Roman" pitchFamily="18" charset="0"/>
              </a:rPr>
              <a:t>b) </a:t>
            </a:r>
            <a:r>
              <a:rPr lang="hi-IN" b="1" dirty="0">
                <a:cs typeface="Times New Roman" pitchFamily="18" charset="0"/>
              </a:rPr>
              <a:t>एक बच्चे के लिए, एक हाथ की एड़ी का उपयोग करें। प्रत्येक संपीड़न के बाद पूरी तरह से दबाव छोड़ें। हालांकि, अपने हाथों को उठाएं या हिलाएं नहीं, या आप उचित स्थिति खो देंगे।</a:t>
            </a: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2285992"/>
            <a:ext cx="6157455" cy="646331"/>
          </a:xfrm>
          <a:prstGeom prst="rect">
            <a:avLst/>
          </a:prstGeom>
          <a:noFill/>
        </p:spPr>
        <p:txBody>
          <a:bodyPr wrap="none" rtlCol="0">
            <a:spAutoFit/>
          </a:bodyPr>
          <a:lstStyle/>
          <a:p>
            <a:pPr marL="0" lvl="1"/>
            <a:r>
              <a:rPr lang="en-US" sz="3200" b="1" dirty="0">
                <a:cs typeface="Times New Roman" pitchFamily="18" charset="0"/>
              </a:rPr>
              <a:t> c</a:t>
            </a:r>
            <a:r>
              <a:rPr lang="en-US" sz="3600" b="1" dirty="0">
                <a:cs typeface="Times New Roman" pitchFamily="18" charset="0"/>
              </a:rPr>
              <a:t>) </a:t>
            </a:r>
            <a:r>
              <a:rPr lang="hi-IN" sz="3200" b="1" dirty="0">
                <a:cs typeface="Times New Roman" pitchFamily="18" charset="0"/>
              </a:rPr>
              <a:t>जब आप संपीड़न करते हैं तो गिनें</a:t>
            </a:r>
            <a:endParaRPr lang="en-US" sz="3200" b="1" dirty="0">
              <a:cs typeface="Times New Roman" pitchFamily="18" charset="0"/>
            </a:endParaRPr>
          </a:p>
        </p:txBody>
      </p:sp>
      <p:pic>
        <p:nvPicPr>
          <p:cNvPr id="9" name="Picture 2" descr="C:\Documents and Settings\Administrator\My Documents\MFRCSSRCourse Material\ITBPmodified Course Materials\ITBP MFR\Lessons\Lesson 07\Graphics 07\CHLD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2857496"/>
            <a:ext cx="7215238" cy="35719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6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Box 3"/>
          <p:cNvSpPr txBox="1">
            <a:spLocks noChangeArrowheads="1"/>
          </p:cNvSpPr>
          <p:nvPr/>
        </p:nvSpPr>
        <p:spPr bwMode="auto">
          <a:xfrm>
            <a:off x="152400" y="533400"/>
            <a:ext cx="8763000" cy="53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571500" indent="-571500">
              <a:lnSpc>
                <a:spcPct val="150000"/>
              </a:lnSpc>
              <a:buFont typeface="Arial" panose="020B0604020202020204" pitchFamily="34" charset="0"/>
              <a:buChar char="•"/>
            </a:pPr>
            <a:r>
              <a:rPr lang="hi-IN" sz="3600" b="1" u="sng" dirty="0">
                <a:solidFill>
                  <a:srgbClr val="FF0000"/>
                </a:solidFill>
                <a:latin typeface="+mj-lt"/>
                <a:cs typeface="Times New Roman" pitchFamily="18" charset="0"/>
              </a:rPr>
              <a:t>चाइल्ड सीपीआर सारांश – 1-8 वर्ष की आयु</a:t>
            </a:r>
            <a:r>
              <a:rPr lang="en-IN" sz="3600" b="1" u="sng" dirty="0">
                <a:solidFill>
                  <a:srgbClr val="FF0000"/>
                </a:solidFill>
                <a:latin typeface="+mj-lt"/>
                <a:cs typeface="Times New Roman" pitchFamily="18" charset="0"/>
              </a:rPr>
              <a:t> </a:t>
            </a:r>
            <a:r>
              <a:rPr lang="hi-IN" sz="3200" b="1" dirty="0">
                <a:latin typeface="+mn-lt"/>
                <a:cs typeface="Times New Roman" pitchFamily="18" charset="0"/>
              </a:rPr>
              <a:t>संपीड़न गहराई: 4-5 सेमी
संपीड़न दर: 100 प्रति मिनट
प्रत्येक वेंटिलेशन: 1 से 1.5 सेकंड
नाड़ी स्थान: मन्या धमनी
एक-बचावकर्ता चक्र: 30 संपीड़न, 2 सांसें
दो-बचावकर्ता चक्र: 30 संपीड़न, 2 सांसें</a:t>
            </a:r>
            <a:endParaRPr lang="en-US" sz="2800" b="1" dirty="0">
              <a:latin typeface="+mn-lt"/>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88542580"/>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42860"/>
            <a:ext cx="8472518" cy="1143000"/>
          </a:xfrm>
        </p:spPr>
        <p:txBody>
          <a:bodyPr rtlCol="0">
            <a:noAutofit/>
          </a:bodyPr>
          <a:lstStyle/>
          <a:p>
            <a:pPr>
              <a:defRPr/>
            </a:pPr>
            <a:r>
              <a:rPr lang="hi-IN" sz="3600" b="1" u="sng" dirty="0">
                <a:solidFill>
                  <a:srgbClr val="FF0000"/>
                </a:solidFill>
              </a:rPr>
              <a:t>शिशु सीपीआर सारांश – 1 वर्ष और उससे कम उम्र के</a:t>
            </a:r>
            <a:endParaRPr lang="en-US" sz="3600" b="1" u="sng" dirty="0">
              <a:solidFill>
                <a:srgbClr val="FF0000"/>
              </a:solidFill>
            </a:endParaRPr>
          </a:p>
        </p:txBody>
      </p:sp>
      <p:sp>
        <p:nvSpPr>
          <p:cNvPr id="112643" name="Rectangle 3"/>
          <p:cNvSpPr>
            <a:spLocks noGrp="1" noChangeArrowheads="1"/>
          </p:cNvSpPr>
          <p:nvPr>
            <p:ph idx="1"/>
          </p:nvPr>
        </p:nvSpPr>
        <p:spPr>
          <a:xfrm>
            <a:off x="457200" y="1874837"/>
            <a:ext cx="8229600" cy="4525963"/>
          </a:xfrm>
        </p:spPr>
        <p:txBody>
          <a:bodyPr>
            <a:normAutofit/>
          </a:bodyPr>
          <a:lstStyle/>
          <a:p>
            <a:r>
              <a:rPr lang="hi-IN" b="1" dirty="0">
                <a:cs typeface="Times New Roman" pitchFamily="18" charset="0"/>
              </a:rPr>
              <a:t>संपीड़न गहराई: 1.5 - 2.5 सेमी
संपीड़न दर: 100 प्रति मिनट या अधिक
प्रत्येक वेंटिलेशन: 1 सेकंड
नाड़ी स्थान: ब्रैकियल धमनी
बचावकर्ता चक्र: 30: 2 संपीड़न, 2 सांस
नवजात : 30:2 संपीड़न, 2 सांसें</a:t>
            </a:r>
            <a:endParaRPr lang="en-US" b="1" dirty="0">
              <a:cs typeface="Times New Roman" pitchFamily="18" charset="0"/>
            </a:endParaRP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5453494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hi-IN" sz="4000" b="1" u="sng" dirty="0">
                <a:solidFill>
                  <a:srgbClr val="FF0000"/>
                </a:solidFill>
                <a:cs typeface="Times New Roman" pitchFamily="18" charset="0"/>
              </a:rPr>
              <a:t>सफल सीपीआर के संकेत</a:t>
            </a:r>
            <a:endParaRPr lang="en-IN" sz="4000" u="sng" dirty="0">
              <a:solidFill>
                <a:srgbClr val="FF0000"/>
              </a:solidFill>
            </a:endParaRPr>
          </a:p>
        </p:txBody>
      </p:sp>
      <p:sp>
        <p:nvSpPr>
          <p:cNvPr id="3" name="Content Placeholder 2"/>
          <p:cNvSpPr>
            <a:spLocks noGrp="1"/>
          </p:cNvSpPr>
          <p:nvPr>
            <p:ph idx="1"/>
          </p:nvPr>
        </p:nvSpPr>
        <p:spPr>
          <a:xfrm>
            <a:off x="457200" y="785794"/>
            <a:ext cx="8229600" cy="1614486"/>
          </a:xfrm>
        </p:spPr>
        <p:txBody>
          <a:bodyPr/>
          <a:lstStyle/>
          <a:p>
            <a:pPr marL="449263" indent="-449263" algn="just">
              <a:buNone/>
              <a:defRPr/>
            </a:pPr>
            <a:r>
              <a:rPr lang="en-US" b="1" dirty="0">
                <a:cs typeface="Times New Roman" pitchFamily="18" charset="0"/>
              </a:rPr>
              <a:t>1 </a:t>
            </a:r>
            <a:r>
              <a:rPr lang="hi-IN" sz="2800" b="1" dirty="0">
                <a:cs typeface="Times New Roman" pitchFamily="18" charset="0"/>
              </a:rPr>
              <a:t>"सफल" सीपीआर का मतलब यह नहीं है कि रोगी जीवित रहता है - इसका मतलब केवल यह है कि आपने इसे सही ढंग से किया है।</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2285992"/>
            <a:ext cx="8271952" cy="954107"/>
          </a:xfrm>
          <a:prstGeom prst="rect">
            <a:avLst/>
          </a:prstGeom>
          <a:noFill/>
        </p:spPr>
        <p:txBody>
          <a:bodyPr wrap="square" rtlCol="0">
            <a:spAutoFit/>
          </a:bodyPr>
          <a:lstStyle/>
          <a:p>
            <a:pPr marL="514350" indent="-514350">
              <a:buAutoNum type="arabicPlain" startAt="2"/>
            </a:pPr>
            <a:r>
              <a:rPr lang="hi-IN" sz="2800" b="1" dirty="0">
                <a:cs typeface="Times New Roman" pitchFamily="18" charset="0"/>
              </a:rPr>
              <a:t>बहुत कम मरीज बचेंगे अगर वे नहीं बचेंगे</a:t>
            </a:r>
            <a:r>
              <a:rPr lang="en-IN" sz="2800" b="1" dirty="0">
                <a:cs typeface="Times New Roman" pitchFamily="18" charset="0"/>
              </a:rPr>
              <a:t> </a:t>
            </a:r>
            <a:r>
              <a:rPr lang="hi-IN" sz="2800" b="1" dirty="0">
                <a:cs typeface="Times New Roman" pitchFamily="18" charset="0"/>
              </a:rPr>
              <a:t> उन्नत कार्डियक लाइफ सपोर्ट (एसीएलएस) प्राप्त करें।</a:t>
            </a:r>
            <a:endParaRPr lang="en-US" sz="2800" b="1" dirty="0">
              <a:cs typeface="Times New Roman" pitchFamily="18" charset="0"/>
            </a:endParaRPr>
          </a:p>
        </p:txBody>
      </p:sp>
      <p:sp>
        <p:nvSpPr>
          <p:cNvPr id="9" name="TextBox 8"/>
          <p:cNvSpPr txBox="1"/>
          <p:nvPr/>
        </p:nvSpPr>
        <p:spPr>
          <a:xfrm>
            <a:off x="428596" y="3423424"/>
            <a:ext cx="8377020" cy="954107"/>
          </a:xfrm>
          <a:prstGeom prst="rect">
            <a:avLst/>
          </a:prstGeom>
          <a:noFill/>
        </p:spPr>
        <p:txBody>
          <a:bodyPr wrap="square" rtlCol="0">
            <a:spAutoFit/>
          </a:bodyPr>
          <a:lstStyle/>
          <a:p>
            <a:pPr marL="514350" indent="-514350">
              <a:buAutoNum type="arabicPlain" startAt="3"/>
            </a:pPr>
            <a:r>
              <a:rPr lang="hi-IN" sz="2800" b="1" dirty="0">
                <a:cs typeface="Times New Roman" pitchFamily="18" charset="0"/>
              </a:rPr>
              <a:t>सीपीआर का लक्ष्य कुछ महत्वपूर्ण मिनटों के लिए कोशिकाओं और अंगों की मृत्यु को रोकना है।</a:t>
            </a:r>
            <a:endParaRPr lang="en-US" sz="2800" b="1" dirty="0">
              <a:cs typeface="Times New Roman" pitchFamily="18" charset="0"/>
            </a:endParaRPr>
          </a:p>
        </p:txBody>
      </p:sp>
      <p:sp>
        <p:nvSpPr>
          <p:cNvPr id="10" name="TextBox 9"/>
          <p:cNvSpPr txBox="1"/>
          <p:nvPr/>
        </p:nvSpPr>
        <p:spPr>
          <a:xfrm>
            <a:off x="491133" y="4877385"/>
            <a:ext cx="8545694" cy="1384995"/>
          </a:xfrm>
          <a:prstGeom prst="rect">
            <a:avLst/>
          </a:prstGeom>
          <a:noFill/>
        </p:spPr>
        <p:txBody>
          <a:bodyPr wrap="square" rtlCol="0">
            <a:spAutoFit/>
          </a:bodyPr>
          <a:lstStyle/>
          <a:p>
            <a:pPr marL="514350" indent="-514350">
              <a:buAutoNum type="arabicPlain" startAt="4"/>
            </a:pPr>
            <a:r>
              <a:rPr lang="hi-IN" sz="2800" b="1" dirty="0">
                <a:cs typeface="Times New Roman" pitchFamily="18" charset="0"/>
              </a:rPr>
              <a:t>सीपीआर के दौरान रोगी की स्थिति की निगरानी की जानी चाहिए ताकि यह निर्धारित किया जा सके कि सीपीआर प्रभावी है या नहीं।</a:t>
            </a:r>
            <a:endParaRPr lang="en-US" sz="2800" b="1" dirty="0">
              <a:cs typeface="Times New Roman" pitchFamily="18" charset="0"/>
            </a:endParaRPr>
          </a:p>
        </p:txBody>
      </p:sp>
    </p:spTree>
    <p:extLst>
      <p:ext uri="{BB962C8B-B14F-4D97-AF65-F5344CB8AC3E}">
        <p14:creationId xmlns:p14="http://schemas.microsoft.com/office/powerpoint/2010/main" val="23743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16"/>
            <a:ext cx="8229600" cy="1143000"/>
          </a:xfrm>
        </p:spPr>
        <p:txBody>
          <a:bodyPr>
            <a:normAutofit/>
          </a:bodyPr>
          <a:lstStyle/>
          <a:p>
            <a:r>
              <a:rPr lang="hi-IN" sz="4000" b="1" u="sng" dirty="0">
                <a:solidFill>
                  <a:srgbClr val="FF0000"/>
                </a:solidFill>
                <a:cs typeface="Times New Roman" pitchFamily="18" charset="0"/>
              </a:rPr>
              <a:t>सफल सीपीआर के संकेत</a:t>
            </a:r>
            <a:endParaRPr lang="en-IN" sz="4000" u="sng" dirty="0">
              <a:solidFill>
                <a:srgbClr val="FF0000"/>
              </a:solidFill>
            </a:endParaRPr>
          </a:p>
        </p:txBody>
      </p:sp>
      <p:sp>
        <p:nvSpPr>
          <p:cNvPr id="3" name="Content Placeholder 2"/>
          <p:cNvSpPr>
            <a:spLocks noGrp="1"/>
          </p:cNvSpPr>
          <p:nvPr>
            <p:ph idx="1"/>
          </p:nvPr>
        </p:nvSpPr>
        <p:spPr>
          <a:xfrm>
            <a:off x="71406" y="1100134"/>
            <a:ext cx="8229600" cy="1471610"/>
          </a:xfrm>
        </p:spPr>
        <p:txBody>
          <a:bodyPr>
            <a:normAutofit lnSpcReduction="10000"/>
          </a:bodyPr>
          <a:lstStyle/>
          <a:p>
            <a:pPr marL="630238" indent="-630238" algn="just">
              <a:buNone/>
              <a:defRPr/>
            </a:pPr>
            <a:r>
              <a:rPr lang="en-US" b="1" dirty="0">
                <a:latin typeface="+mj-lt"/>
                <a:cs typeface="Times New Roman" pitchFamily="18" charset="0"/>
              </a:rPr>
              <a:t>a) </a:t>
            </a:r>
            <a:r>
              <a:rPr lang="hi-IN" b="1" dirty="0">
                <a:latin typeface="+mj-lt"/>
                <a:cs typeface="Times New Roman" pitchFamily="18" charset="0"/>
              </a:rPr>
              <a:t>किसी को संपीड़न के दौरान नाड़ी के लिए महसूस करें। एक नाड़ी हर संपीड़न के साथ स्पष्ट होनी चाहिए</a:t>
            </a:r>
            <a:r>
              <a:rPr lang="en-US" b="1" dirty="0">
                <a:latin typeface="+mj-lt"/>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07554" y="2561142"/>
            <a:ext cx="8317588" cy="1077218"/>
          </a:xfrm>
          <a:prstGeom prst="rect">
            <a:avLst/>
          </a:prstGeom>
          <a:noFill/>
        </p:spPr>
        <p:txBody>
          <a:bodyPr wrap="square" rtlCol="0">
            <a:spAutoFit/>
          </a:bodyPr>
          <a:lstStyle/>
          <a:p>
            <a:r>
              <a:rPr lang="en-US" sz="3200" b="1" dirty="0">
                <a:cs typeface="Times New Roman" pitchFamily="18" charset="0"/>
              </a:rPr>
              <a:t>b) </a:t>
            </a:r>
            <a:r>
              <a:rPr lang="hi-IN" sz="3200" b="1" dirty="0">
                <a:cs typeface="Times New Roman" pitchFamily="18" charset="0"/>
              </a:rPr>
              <a:t>पुतलियाँ सामान्य रूप से प्रतिक्रिया करना शुरू कर सकती हैं।</a:t>
            </a:r>
            <a:endParaRPr lang="en-US" b="1" dirty="0">
              <a:cs typeface="Times New Roman" pitchFamily="18" charset="0"/>
            </a:endParaRPr>
          </a:p>
        </p:txBody>
      </p:sp>
      <p:sp>
        <p:nvSpPr>
          <p:cNvPr id="9" name="TextBox 8"/>
          <p:cNvSpPr txBox="1"/>
          <p:nvPr/>
        </p:nvSpPr>
        <p:spPr>
          <a:xfrm>
            <a:off x="207554" y="3709353"/>
            <a:ext cx="7627409" cy="584775"/>
          </a:xfrm>
          <a:prstGeom prst="rect">
            <a:avLst/>
          </a:prstGeom>
          <a:noFill/>
        </p:spPr>
        <p:txBody>
          <a:bodyPr wrap="none" rtlCol="0">
            <a:spAutoFit/>
          </a:bodyPr>
          <a:lstStyle/>
          <a:p>
            <a:r>
              <a:rPr lang="en-US" sz="3200" b="1" dirty="0">
                <a:cs typeface="Times New Roman" pitchFamily="18" charset="0"/>
              </a:rPr>
              <a:t>c) </a:t>
            </a:r>
            <a:r>
              <a:rPr lang="hi-IN" sz="3200" b="1" dirty="0">
                <a:cs typeface="Times New Roman" pitchFamily="18" charset="0"/>
              </a:rPr>
              <a:t>रोगी की त्वचा के रंग में सुधार हो सकता है।</a:t>
            </a:r>
            <a:endParaRPr lang="en-US" sz="3200" b="1" dirty="0">
              <a:cs typeface="Times New Roman" pitchFamily="18" charset="0"/>
            </a:endParaRPr>
          </a:p>
        </p:txBody>
      </p:sp>
      <p:sp>
        <p:nvSpPr>
          <p:cNvPr id="10" name="TextBox 9"/>
          <p:cNvSpPr txBox="1"/>
          <p:nvPr/>
        </p:nvSpPr>
        <p:spPr>
          <a:xfrm>
            <a:off x="198318" y="4365121"/>
            <a:ext cx="8439404" cy="1077218"/>
          </a:xfrm>
          <a:prstGeom prst="rect">
            <a:avLst/>
          </a:prstGeom>
          <a:noFill/>
        </p:spPr>
        <p:txBody>
          <a:bodyPr wrap="square" rtlCol="0">
            <a:spAutoFit/>
          </a:bodyPr>
          <a:lstStyle/>
          <a:p>
            <a:r>
              <a:rPr lang="en-US" sz="3200" b="1" dirty="0">
                <a:cs typeface="Times New Roman" pitchFamily="18" charset="0"/>
              </a:rPr>
              <a:t>d) </a:t>
            </a:r>
            <a:r>
              <a:rPr lang="hi-IN" sz="3200" b="1" dirty="0">
                <a:cs typeface="Times New Roman" pitchFamily="18" charset="0"/>
              </a:rPr>
              <a:t>रोगी हिलने-डुलने का प्रयास कर सकता है और निगलने की कोशिश कर सकता है।</a:t>
            </a:r>
            <a:endParaRPr lang="en-US" sz="3200" b="1" dirty="0">
              <a:cs typeface="Times New Roman" pitchFamily="18" charset="0"/>
            </a:endParaRPr>
          </a:p>
        </p:txBody>
      </p:sp>
      <p:sp>
        <p:nvSpPr>
          <p:cNvPr id="11" name="TextBox 10"/>
          <p:cNvSpPr txBox="1"/>
          <p:nvPr/>
        </p:nvSpPr>
        <p:spPr>
          <a:xfrm>
            <a:off x="315980" y="5442339"/>
            <a:ext cx="6683240" cy="584775"/>
          </a:xfrm>
          <a:prstGeom prst="rect">
            <a:avLst/>
          </a:prstGeom>
          <a:noFill/>
        </p:spPr>
        <p:txBody>
          <a:bodyPr wrap="none" rtlCol="0">
            <a:spAutoFit/>
          </a:bodyPr>
          <a:lstStyle/>
          <a:p>
            <a:r>
              <a:rPr lang="en-US" sz="3200" b="1" dirty="0">
                <a:cs typeface="Times New Roman" pitchFamily="18" charset="0"/>
              </a:rPr>
              <a:t>e) </a:t>
            </a:r>
            <a:r>
              <a:rPr lang="hi-IN" sz="3200" b="1" dirty="0">
                <a:cs typeface="Times New Roman" pitchFamily="18" charset="0"/>
              </a:rPr>
              <a:t>दिल की धड़कन वापस आ सकती है।</a:t>
            </a:r>
            <a:endParaRPr lang="en-US" sz="3200" b="1" dirty="0">
              <a:cs typeface="Times New Roman" pitchFamily="18" charset="0"/>
            </a:endParaRPr>
          </a:p>
        </p:txBody>
      </p:sp>
    </p:spTree>
    <p:extLst>
      <p:ext uri="{BB962C8B-B14F-4D97-AF65-F5344CB8AC3E}">
        <p14:creationId xmlns:p14="http://schemas.microsoft.com/office/powerpoint/2010/main" val="21696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66" y="2285992"/>
            <a:ext cx="8382000" cy="642942"/>
          </a:xfrm>
        </p:spPr>
        <p:txBody>
          <a:bodyPr>
            <a:normAutofit/>
          </a:bodyPr>
          <a:lstStyle/>
          <a:p>
            <a:pPr algn="just">
              <a:buNone/>
              <a:defRPr/>
            </a:pPr>
            <a:r>
              <a:rPr lang="en-US" b="1" dirty="0">
                <a:cs typeface="Times New Roman" pitchFamily="18" charset="0"/>
              </a:rPr>
              <a:t>   </a:t>
            </a:r>
            <a:r>
              <a:rPr lang="en-US" dirty="0">
                <a:cs typeface="Times New Roman" pitchFamily="18" charset="0"/>
              </a:rPr>
              <a:t>1 </a:t>
            </a:r>
            <a:r>
              <a:rPr lang="hi-IN" dirty="0">
                <a:cs typeface="Times New Roman" pitchFamily="18" charset="0"/>
              </a:rPr>
              <a:t>छाती का अपर्याप्त उठना और गिरना</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571472" y="4674570"/>
            <a:ext cx="2606804" cy="751424"/>
          </a:xfrm>
          <a:prstGeom prst="rect">
            <a:avLst/>
          </a:prstGeom>
          <a:noFill/>
        </p:spPr>
        <p:txBody>
          <a:bodyPr wrap="none" rtlCol="0">
            <a:spAutoFit/>
          </a:bodyPr>
          <a:lstStyle/>
          <a:p>
            <a:pPr>
              <a:lnSpc>
                <a:spcPct val="150000"/>
              </a:lnSpc>
              <a:defRPr/>
            </a:pPr>
            <a:r>
              <a:rPr lang="en-US" sz="3200" b="1" dirty="0">
                <a:cs typeface="Times New Roman" pitchFamily="18" charset="0"/>
              </a:rPr>
              <a:t>5 </a:t>
            </a:r>
            <a:r>
              <a:rPr lang="hi-IN" sz="3200" b="1" dirty="0">
                <a:cs typeface="Times New Roman" pitchFamily="18" charset="0"/>
              </a:rPr>
              <a:t>अपर्याप्त दर</a:t>
            </a:r>
            <a:r>
              <a:rPr lang="en-US" sz="3200" b="1" dirty="0">
                <a:cs typeface="Times New Roman" pitchFamily="18" charset="0"/>
              </a:rPr>
              <a:t>.</a:t>
            </a:r>
          </a:p>
        </p:txBody>
      </p:sp>
      <p:sp>
        <p:nvSpPr>
          <p:cNvPr id="10" name="TextBox 9"/>
          <p:cNvSpPr txBox="1"/>
          <p:nvPr/>
        </p:nvSpPr>
        <p:spPr>
          <a:xfrm>
            <a:off x="550045" y="4000504"/>
            <a:ext cx="2507418" cy="751424"/>
          </a:xfrm>
          <a:prstGeom prst="rect">
            <a:avLst/>
          </a:prstGeom>
          <a:noFill/>
        </p:spPr>
        <p:txBody>
          <a:bodyPr wrap="none" rtlCol="0">
            <a:spAutoFit/>
          </a:bodyPr>
          <a:lstStyle/>
          <a:p>
            <a:pPr>
              <a:lnSpc>
                <a:spcPct val="150000"/>
              </a:lnSpc>
              <a:defRPr/>
            </a:pPr>
            <a:r>
              <a:rPr lang="en-US" sz="3200" b="1" dirty="0">
                <a:cs typeface="Times New Roman" pitchFamily="18" charset="0"/>
              </a:rPr>
              <a:t>4 </a:t>
            </a:r>
            <a:r>
              <a:rPr lang="hi-IN" sz="3200" b="1" dirty="0">
                <a:cs typeface="Times New Roman" pitchFamily="18" charset="0"/>
              </a:rPr>
              <a:t>सायनोसिस.</a:t>
            </a:r>
            <a:endParaRPr lang="en-US" sz="3200" b="1" dirty="0">
              <a:cs typeface="Times New Roman" pitchFamily="18" charset="0"/>
            </a:endParaRPr>
          </a:p>
        </p:txBody>
      </p:sp>
      <p:sp>
        <p:nvSpPr>
          <p:cNvPr id="11" name="TextBox 10"/>
          <p:cNvSpPr txBox="1"/>
          <p:nvPr/>
        </p:nvSpPr>
        <p:spPr>
          <a:xfrm>
            <a:off x="571472" y="3429000"/>
            <a:ext cx="7072362" cy="751424"/>
          </a:xfrm>
          <a:prstGeom prst="rect">
            <a:avLst/>
          </a:prstGeom>
          <a:noFill/>
        </p:spPr>
        <p:txBody>
          <a:bodyPr wrap="square" rtlCol="0">
            <a:spAutoFit/>
          </a:bodyPr>
          <a:lstStyle/>
          <a:p>
            <a:pPr>
              <a:lnSpc>
                <a:spcPct val="150000"/>
              </a:lnSpc>
              <a:defRPr/>
            </a:pPr>
            <a:r>
              <a:rPr lang="en-US" sz="3200" b="1" dirty="0">
                <a:cs typeface="Times New Roman" pitchFamily="18" charset="0"/>
              </a:rPr>
              <a:t>3 </a:t>
            </a:r>
            <a:r>
              <a:rPr lang="hi-IN" sz="3200" b="1" dirty="0">
                <a:cs typeface="Times New Roman" pitchFamily="18" charset="0"/>
              </a:rPr>
              <a:t>श्वसन प्रयास में वृद्धि</a:t>
            </a:r>
            <a:endParaRPr lang="en-US" sz="3200" b="1" dirty="0">
              <a:cs typeface="Times New Roman" pitchFamily="18" charset="0"/>
            </a:endParaRPr>
          </a:p>
        </p:txBody>
      </p:sp>
      <p:sp>
        <p:nvSpPr>
          <p:cNvPr id="12" name="TextBox 11"/>
          <p:cNvSpPr txBox="1"/>
          <p:nvPr/>
        </p:nvSpPr>
        <p:spPr>
          <a:xfrm>
            <a:off x="544807" y="2786058"/>
            <a:ext cx="7384779" cy="754694"/>
          </a:xfrm>
          <a:prstGeom prst="rect">
            <a:avLst/>
          </a:prstGeom>
          <a:noFill/>
        </p:spPr>
        <p:txBody>
          <a:bodyPr wrap="none" rtlCol="0">
            <a:spAutoFit/>
          </a:bodyPr>
          <a:lstStyle/>
          <a:p>
            <a:pPr marL="258763" indent="-258763">
              <a:lnSpc>
                <a:spcPct val="150000"/>
              </a:lnSpc>
              <a:defRPr/>
            </a:pPr>
            <a:r>
              <a:rPr lang="en-US" sz="3200" b="1" dirty="0">
                <a:cs typeface="Times New Roman" pitchFamily="18" charset="0"/>
              </a:rPr>
              <a:t>2 </a:t>
            </a:r>
            <a:r>
              <a:rPr lang="hi-IN" sz="3200" b="1" dirty="0">
                <a:cs typeface="Times New Roman" pitchFamily="18" charset="0"/>
              </a:rPr>
              <a:t>शोर भरी साँस लेना: बुलबुले, सीटी, आदि</a:t>
            </a:r>
            <a:r>
              <a:rPr lang="en-US" sz="3200" b="1" dirty="0">
                <a:cs typeface="Times New Roman" pitchFamily="18" charset="0"/>
              </a:rPr>
              <a:t>.</a:t>
            </a:r>
          </a:p>
        </p:txBody>
      </p:sp>
      <p:sp>
        <p:nvSpPr>
          <p:cNvPr id="14" name="TextBox 13"/>
          <p:cNvSpPr txBox="1"/>
          <p:nvPr/>
        </p:nvSpPr>
        <p:spPr>
          <a:xfrm>
            <a:off x="571472" y="5317512"/>
            <a:ext cx="4185761" cy="751424"/>
          </a:xfrm>
          <a:prstGeom prst="rect">
            <a:avLst/>
          </a:prstGeom>
          <a:noFill/>
        </p:spPr>
        <p:txBody>
          <a:bodyPr wrap="none" rtlCol="0">
            <a:spAutoFit/>
          </a:bodyPr>
          <a:lstStyle/>
          <a:p>
            <a:pPr>
              <a:lnSpc>
                <a:spcPct val="150000"/>
              </a:lnSpc>
              <a:defRPr/>
            </a:pPr>
            <a:r>
              <a:rPr lang="en-US" sz="3200" b="1" dirty="0">
                <a:cs typeface="Times New Roman" pitchFamily="18" charset="0"/>
              </a:rPr>
              <a:t>6 </a:t>
            </a:r>
            <a:r>
              <a:rPr lang="hi-IN" sz="3200" b="1" dirty="0">
                <a:cs typeface="Times New Roman" pitchFamily="18" charset="0"/>
              </a:rPr>
              <a:t>बदल मानसिक स्थिति</a:t>
            </a:r>
            <a:r>
              <a:rPr lang="en-US" sz="3200" b="1" dirty="0">
                <a:cs typeface="Times New Roman" pitchFamily="18" charset="0"/>
              </a:rPr>
              <a:t>.</a:t>
            </a:r>
          </a:p>
        </p:txBody>
      </p:sp>
      <p:sp>
        <p:nvSpPr>
          <p:cNvPr id="15"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hi-IN" sz="3600" b="1" u="sng" dirty="0">
                <a:solidFill>
                  <a:srgbClr val="FF0000"/>
                </a:solidFill>
                <a:cs typeface="Times New Roman" pitchFamily="18" charset="0"/>
              </a:rPr>
              <a:t>सांस लेना</a:t>
            </a:r>
            <a:endParaRPr kumimoji="0" lang="en-US" sz="3600" b="1" i="0" u="sng"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16" name="Content Placeholder 2"/>
          <p:cNvSpPr txBox="1">
            <a:spLocks/>
          </p:cNvSpPr>
          <p:nvPr/>
        </p:nvSpPr>
        <p:spPr>
          <a:xfrm>
            <a:off x="285720" y="1357298"/>
            <a:ext cx="8382000" cy="642942"/>
          </a:xfrm>
          <a:prstGeom prst="rect">
            <a:avLst/>
          </a:prstGeom>
        </p:spPr>
        <p:txBody>
          <a:bodyPr vert="horz" lIns="91440" tIns="45720" rIns="91440" bIns="45720" rtlCol="0">
            <a:normAutofit/>
          </a:bodyPr>
          <a:lstStyle/>
          <a:p>
            <a:pPr marL="342900" lvl="0" indent="-342900" algn="just">
              <a:spcBef>
                <a:spcPct val="20000"/>
              </a:spcBef>
              <a:defRPr/>
            </a:pPr>
            <a:r>
              <a:rPr lang="hi-IN" sz="3200" b="1" dirty="0">
                <a:cs typeface="Times New Roman" pitchFamily="18" charset="0"/>
              </a:rPr>
              <a:t>अपर्याप्त श्वास की विशेषता है</a:t>
            </a:r>
            <a:r>
              <a:rPr lang="en-US" sz="3600" b="1" u="sng" dirty="0">
                <a:cs typeface="Times New Roman" pitchFamily="18" charset="0"/>
              </a:rPr>
              <a:t>:</a:t>
            </a:r>
            <a:endPar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2" grpId="0"/>
      <p:bldP spid="14" grpId="0"/>
      <p:bldP spid="15" grpId="0"/>
      <p:bldP spid="1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hi-IN" sz="4000" b="1" u="sng" dirty="0">
                <a:solidFill>
                  <a:srgbClr val="FF0000"/>
                </a:solidFill>
              </a:rPr>
              <a:t>सीपीआर कब शुरू नहीं करना चाहिए</a:t>
            </a:r>
            <a:endParaRPr lang="en-US" sz="4000" b="1" u="sng" dirty="0">
              <a:solidFill>
                <a:srgbClr val="FF0000"/>
              </a:solidFill>
            </a:endParaRPr>
          </a:p>
        </p:txBody>
      </p:sp>
      <p:sp>
        <p:nvSpPr>
          <p:cNvPr id="115715" name="Rectangle 3"/>
          <p:cNvSpPr>
            <a:spLocks noGrp="1" noChangeArrowheads="1"/>
          </p:cNvSpPr>
          <p:nvPr>
            <p:ph idx="1"/>
          </p:nvPr>
        </p:nvSpPr>
        <p:spPr>
          <a:xfrm>
            <a:off x="457200" y="1600201"/>
            <a:ext cx="8229600" cy="685791"/>
          </a:xfrm>
        </p:spPr>
        <p:txBody>
          <a:bodyPr/>
          <a:lstStyle/>
          <a:p>
            <a:pPr>
              <a:buNone/>
            </a:pPr>
            <a:r>
              <a:rPr lang="en-US" b="1" dirty="0">
                <a:cs typeface="Times New Roman" pitchFamily="18" charset="0"/>
              </a:rPr>
              <a:t>1  </a:t>
            </a:r>
            <a:r>
              <a:rPr lang="hi-IN" b="1" dirty="0">
                <a:cs typeface="Times New Roman" pitchFamily="18" charset="0"/>
              </a:rPr>
              <a:t>स्पष्ट नश्वर घाव।</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97972" y="4714884"/>
            <a:ext cx="7050328" cy="584775"/>
          </a:xfrm>
          <a:prstGeom prst="rect">
            <a:avLst/>
          </a:prstGeom>
          <a:noFill/>
        </p:spPr>
        <p:txBody>
          <a:bodyPr wrap="none" rtlCol="0">
            <a:spAutoFit/>
          </a:bodyPr>
          <a:lstStyle/>
          <a:p>
            <a:r>
              <a:rPr lang="en-US" sz="3200" b="1" dirty="0">
                <a:cs typeface="Times New Roman" pitchFamily="18" charset="0"/>
              </a:rPr>
              <a:t>6  </a:t>
            </a:r>
            <a:r>
              <a:rPr lang="hi-IN" sz="3200" b="1" dirty="0">
                <a:cs typeface="Times New Roman" pitchFamily="18" charset="0"/>
              </a:rPr>
              <a:t>अन्य (स्थानीय प्रोटोकॉल की जाँच करें)।</a:t>
            </a:r>
            <a:endParaRPr lang="en-US" sz="3200" b="1" dirty="0">
              <a:cs typeface="Times New Roman" pitchFamily="18" charset="0"/>
            </a:endParaRPr>
          </a:p>
        </p:txBody>
      </p:sp>
      <p:sp>
        <p:nvSpPr>
          <p:cNvPr id="10" name="TextBox 9"/>
          <p:cNvSpPr txBox="1"/>
          <p:nvPr/>
        </p:nvSpPr>
        <p:spPr>
          <a:xfrm>
            <a:off x="500034" y="4071942"/>
            <a:ext cx="2140330" cy="584775"/>
          </a:xfrm>
          <a:prstGeom prst="rect">
            <a:avLst/>
          </a:prstGeom>
          <a:noFill/>
        </p:spPr>
        <p:txBody>
          <a:bodyPr wrap="none" rtlCol="0">
            <a:spAutoFit/>
          </a:bodyPr>
          <a:lstStyle/>
          <a:p>
            <a:r>
              <a:rPr lang="en-US" sz="3200" b="1" dirty="0">
                <a:cs typeface="Times New Roman" pitchFamily="18" charset="0"/>
              </a:rPr>
              <a:t>5  </a:t>
            </a:r>
            <a:r>
              <a:rPr lang="hi-IN" sz="3200" b="1" dirty="0">
                <a:cs typeface="Times New Roman" pitchFamily="18" charset="0"/>
              </a:rPr>
              <a:t>स्टिल बर्थ</a:t>
            </a:r>
            <a:endParaRPr lang="en-US" sz="3200" dirty="0"/>
          </a:p>
        </p:txBody>
      </p:sp>
      <p:sp>
        <p:nvSpPr>
          <p:cNvPr id="11" name="TextBox 10"/>
          <p:cNvSpPr txBox="1"/>
          <p:nvPr/>
        </p:nvSpPr>
        <p:spPr>
          <a:xfrm>
            <a:off x="500034" y="3429000"/>
            <a:ext cx="1741182" cy="584775"/>
          </a:xfrm>
          <a:prstGeom prst="rect">
            <a:avLst/>
          </a:prstGeom>
          <a:noFill/>
        </p:spPr>
        <p:txBody>
          <a:bodyPr wrap="none" rtlCol="0">
            <a:spAutoFit/>
          </a:bodyPr>
          <a:lstStyle/>
          <a:p>
            <a:r>
              <a:rPr lang="en-US" sz="3200" b="1" dirty="0">
                <a:cs typeface="Times New Roman" pitchFamily="18" charset="0"/>
              </a:rPr>
              <a:t>4  </a:t>
            </a:r>
            <a:r>
              <a:rPr lang="hi-IN" sz="3200" b="1" dirty="0">
                <a:cs typeface="Times New Roman" pitchFamily="18" charset="0"/>
              </a:rPr>
              <a:t>उग्रता।</a:t>
            </a:r>
            <a:endParaRPr lang="en-US" sz="3200" b="1" dirty="0">
              <a:cs typeface="Times New Roman" pitchFamily="18" charset="0"/>
            </a:endParaRPr>
          </a:p>
        </p:txBody>
      </p:sp>
      <p:sp>
        <p:nvSpPr>
          <p:cNvPr id="12" name="TextBox 11"/>
          <p:cNvSpPr txBox="1"/>
          <p:nvPr/>
        </p:nvSpPr>
        <p:spPr>
          <a:xfrm>
            <a:off x="500034" y="2857496"/>
            <a:ext cx="2210862" cy="584775"/>
          </a:xfrm>
          <a:prstGeom prst="rect">
            <a:avLst/>
          </a:prstGeom>
          <a:noFill/>
        </p:spPr>
        <p:txBody>
          <a:bodyPr wrap="none" rtlCol="0">
            <a:spAutoFit/>
          </a:bodyPr>
          <a:lstStyle/>
          <a:p>
            <a:r>
              <a:rPr lang="en-US" sz="3200" b="1" dirty="0">
                <a:cs typeface="Times New Roman" pitchFamily="18" charset="0"/>
              </a:rPr>
              <a:t>3  </a:t>
            </a:r>
            <a:r>
              <a:rPr lang="hi-IN" sz="3200" b="1" dirty="0">
                <a:cs typeface="Times New Roman" pitchFamily="18" charset="0"/>
              </a:rPr>
              <a:t>अपघटन।</a:t>
            </a:r>
            <a:endParaRPr lang="en-US" sz="3200" b="1" dirty="0">
              <a:cs typeface="Times New Roman" pitchFamily="18" charset="0"/>
            </a:endParaRPr>
          </a:p>
        </p:txBody>
      </p:sp>
      <p:sp>
        <p:nvSpPr>
          <p:cNvPr id="13" name="TextBox 12"/>
          <p:cNvSpPr txBox="1"/>
          <p:nvPr/>
        </p:nvSpPr>
        <p:spPr>
          <a:xfrm>
            <a:off x="1714480" y="3571876"/>
            <a:ext cx="45719" cy="369332"/>
          </a:xfrm>
          <a:prstGeom prst="rect">
            <a:avLst/>
          </a:prstGeom>
          <a:noFill/>
        </p:spPr>
        <p:txBody>
          <a:bodyPr wrap="square" rtlCol="0">
            <a:spAutoFit/>
          </a:bodyPr>
          <a:lstStyle/>
          <a:p>
            <a:endParaRPr lang="en-US" dirty="0"/>
          </a:p>
        </p:txBody>
      </p:sp>
      <p:sp>
        <p:nvSpPr>
          <p:cNvPr id="14" name="TextBox 13"/>
          <p:cNvSpPr txBox="1"/>
          <p:nvPr/>
        </p:nvSpPr>
        <p:spPr>
          <a:xfrm>
            <a:off x="500034" y="2214554"/>
            <a:ext cx="2868093" cy="584775"/>
          </a:xfrm>
          <a:prstGeom prst="rect">
            <a:avLst/>
          </a:prstGeom>
          <a:noFill/>
        </p:spPr>
        <p:txBody>
          <a:bodyPr wrap="none" rtlCol="0">
            <a:spAutoFit/>
          </a:bodyPr>
          <a:lstStyle/>
          <a:p>
            <a:r>
              <a:rPr lang="en-US" sz="3200" b="1" dirty="0">
                <a:cs typeface="Times New Roman" pitchFamily="18" charset="0"/>
              </a:rPr>
              <a:t>2  </a:t>
            </a:r>
            <a:r>
              <a:rPr lang="hi-IN" sz="3200" b="1" dirty="0">
                <a:cs typeface="Times New Roman" pitchFamily="18" charset="0"/>
              </a:rPr>
              <a:t>शव-काठिन्‍य।</a:t>
            </a:r>
            <a:endParaRPr lang="en-US" sz="3200" b="1" dirty="0">
              <a:cs typeface="Times New Roman" pitchFamily="18" charset="0"/>
            </a:endParaRPr>
          </a:p>
        </p:txBody>
      </p:sp>
    </p:spTree>
    <p:extLst>
      <p:ext uri="{BB962C8B-B14F-4D97-AF65-F5344CB8AC3E}">
        <p14:creationId xmlns:p14="http://schemas.microsoft.com/office/powerpoint/2010/main" val="2718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8" grpId="0"/>
      <p:bldP spid="10" grpId="0"/>
      <p:bldP spid="11" grpId="0"/>
      <p:bldP spid="12" grpId="0"/>
      <p:bldP spid="14"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42900"/>
            <a:ext cx="8229600" cy="1139825"/>
          </a:xfrm>
        </p:spPr>
        <p:txBody>
          <a:bodyPr>
            <a:normAutofit/>
          </a:bodyPr>
          <a:lstStyle/>
          <a:p>
            <a:r>
              <a:rPr lang="hi-IN" sz="4000" b="1" u="sng" dirty="0">
                <a:solidFill>
                  <a:srgbClr val="FF0000"/>
                </a:solidFill>
              </a:rPr>
              <a:t>सीपीआर के कारण होने वाली जटिलता</a:t>
            </a:r>
            <a:endParaRPr lang="en-US" sz="4000" b="1" u="sng" dirty="0">
              <a:solidFill>
                <a:srgbClr val="FF0000"/>
              </a:solidFill>
            </a:endParaRPr>
          </a:p>
        </p:txBody>
      </p:sp>
      <p:sp>
        <p:nvSpPr>
          <p:cNvPr id="151555" name="Rectangle 3"/>
          <p:cNvSpPr>
            <a:spLocks noGrp="1" noChangeArrowheads="1"/>
          </p:cNvSpPr>
          <p:nvPr>
            <p:ph idx="1"/>
          </p:nvPr>
        </p:nvSpPr>
        <p:spPr>
          <a:xfrm>
            <a:off x="228600" y="2536835"/>
            <a:ext cx="8610600" cy="606413"/>
          </a:xfrm>
        </p:spPr>
        <p:txBody>
          <a:bodyPr rtlCol="0">
            <a:noAutofit/>
          </a:bodyPr>
          <a:lstStyle/>
          <a:p>
            <a:pPr algn="just">
              <a:buNone/>
              <a:defRPr/>
            </a:pPr>
            <a:r>
              <a:rPr lang="en-US" dirty="0"/>
              <a:t>3   </a:t>
            </a:r>
            <a:r>
              <a:rPr lang="hi-IN" dirty="0"/>
              <a:t>हेमोथोरैक्स।</a:t>
            </a:r>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06075" y="4359670"/>
            <a:ext cx="8226365" cy="2062103"/>
          </a:xfrm>
          <a:prstGeom prst="rect">
            <a:avLst/>
          </a:prstGeom>
          <a:noFill/>
        </p:spPr>
        <p:txBody>
          <a:bodyPr wrap="square" rtlCol="0">
            <a:spAutoFit/>
          </a:bodyPr>
          <a:lstStyle/>
          <a:p>
            <a:r>
              <a:rPr lang="hi-IN" sz="3200" dirty="0"/>
              <a:t>इनमें से अधिकांश जटिलताएं दुर्लभ हैं। उचित तकनीक का उपयोग करने का ध्यान रखें। याद रखें कि भले ही सीपीआर के परिणामस्वरूप जटिलताएं हों, विकल्प मृत्यु है।</a:t>
            </a:r>
            <a:endParaRPr lang="en-US" sz="3200" dirty="0"/>
          </a:p>
        </p:txBody>
      </p:sp>
      <p:sp>
        <p:nvSpPr>
          <p:cNvPr id="9" name="TextBox 8"/>
          <p:cNvSpPr txBox="1"/>
          <p:nvPr/>
        </p:nvSpPr>
        <p:spPr>
          <a:xfrm>
            <a:off x="214282" y="1558341"/>
            <a:ext cx="6322565" cy="584775"/>
          </a:xfrm>
          <a:prstGeom prst="rect">
            <a:avLst/>
          </a:prstGeom>
          <a:noFill/>
        </p:spPr>
        <p:txBody>
          <a:bodyPr wrap="none" rtlCol="0">
            <a:spAutoFit/>
          </a:bodyPr>
          <a:lstStyle/>
          <a:p>
            <a:r>
              <a:rPr lang="en-US" sz="3200" dirty="0"/>
              <a:t>1   </a:t>
            </a:r>
            <a:r>
              <a:rPr lang="hi-IN" sz="3200" dirty="0"/>
              <a:t>उरोस्थि और पसलियों का फ्रैक्चर।</a:t>
            </a:r>
            <a:endParaRPr lang="en-US" dirty="0"/>
          </a:p>
        </p:txBody>
      </p:sp>
      <p:sp>
        <p:nvSpPr>
          <p:cNvPr id="10" name="TextBox 9"/>
          <p:cNvSpPr txBox="1"/>
          <p:nvPr/>
        </p:nvSpPr>
        <p:spPr>
          <a:xfrm>
            <a:off x="214282" y="2058407"/>
            <a:ext cx="2888932" cy="584775"/>
          </a:xfrm>
          <a:prstGeom prst="rect">
            <a:avLst/>
          </a:prstGeom>
          <a:noFill/>
        </p:spPr>
        <p:txBody>
          <a:bodyPr wrap="none" rtlCol="0">
            <a:spAutoFit/>
          </a:bodyPr>
          <a:lstStyle/>
          <a:p>
            <a:r>
              <a:rPr lang="en-US" sz="3200" dirty="0"/>
              <a:t>2   </a:t>
            </a:r>
            <a:r>
              <a:rPr lang="hi-IN" sz="3200" dirty="0"/>
              <a:t>न्यूमोथोरैक्स।</a:t>
            </a:r>
            <a:endParaRPr lang="en-US" sz="3200" dirty="0"/>
          </a:p>
        </p:txBody>
      </p:sp>
      <p:sp>
        <p:nvSpPr>
          <p:cNvPr id="12" name="TextBox 11"/>
          <p:cNvSpPr txBox="1"/>
          <p:nvPr/>
        </p:nvSpPr>
        <p:spPr>
          <a:xfrm>
            <a:off x="214282" y="3500438"/>
            <a:ext cx="4015843" cy="584775"/>
          </a:xfrm>
          <a:prstGeom prst="rect">
            <a:avLst/>
          </a:prstGeom>
          <a:noFill/>
        </p:spPr>
        <p:txBody>
          <a:bodyPr wrap="none" rtlCol="0">
            <a:spAutoFit/>
          </a:bodyPr>
          <a:lstStyle/>
          <a:p>
            <a:r>
              <a:rPr lang="en-US" sz="3200" dirty="0"/>
              <a:t>5   </a:t>
            </a:r>
            <a:r>
              <a:rPr lang="hi-IN" sz="3200" dirty="0"/>
              <a:t>जिगर के लिए घाव।</a:t>
            </a:r>
            <a:endParaRPr lang="en-US" sz="3200" dirty="0"/>
          </a:p>
        </p:txBody>
      </p:sp>
      <p:sp>
        <p:nvSpPr>
          <p:cNvPr id="13" name="TextBox 12"/>
          <p:cNvSpPr txBox="1"/>
          <p:nvPr/>
        </p:nvSpPr>
        <p:spPr>
          <a:xfrm>
            <a:off x="214282" y="3000372"/>
            <a:ext cx="5926622" cy="584775"/>
          </a:xfrm>
          <a:prstGeom prst="rect">
            <a:avLst/>
          </a:prstGeom>
          <a:noFill/>
        </p:spPr>
        <p:txBody>
          <a:bodyPr wrap="none" rtlCol="0">
            <a:spAutoFit/>
          </a:bodyPr>
          <a:lstStyle/>
          <a:p>
            <a:r>
              <a:rPr lang="en-US" sz="3200" dirty="0"/>
              <a:t>4   </a:t>
            </a:r>
            <a:r>
              <a:rPr lang="hi-IN" sz="3200" dirty="0"/>
              <a:t>फेफड़ों में कट और चोट लगना।</a:t>
            </a:r>
            <a:endParaRPr lang="en-US" dirty="0"/>
          </a:p>
        </p:txBody>
      </p:sp>
      <p:sp>
        <p:nvSpPr>
          <p:cNvPr id="14" name="TextBox 13"/>
          <p:cNvSpPr txBox="1"/>
          <p:nvPr/>
        </p:nvSpPr>
        <p:spPr>
          <a:xfrm>
            <a:off x="481577" y="651028"/>
            <a:ext cx="8372407" cy="954107"/>
          </a:xfrm>
          <a:prstGeom prst="rect">
            <a:avLst/>
          </a:prstGeom>
          <a:noFill/>
        </p:spPr>
        <p:txBody>
          <a:bodyPr wrap="square" rtlCol="0">
            <a:spAutoFit/>
          </a:bodyPr>
          <a:lstStyle/>
          <a:p>
            <a:r>
              <a:rPr lang="hi-IN" sz="2800" b="1" dirty="0"/>
              <a:t>यहां तक कि ठीक से किया गया सीपीआर भी चोटों का कारण बन सकता है, जिनमें शामिल हैं:</a:t>
            </a:r>
            <a:r>
              <a:rPr lang="en-US" sz="2800" b="1" dirty="0"/>
              <a:t> </a:t>
            </a:r>
            <a:endParaRPr lang="en-US" sz="1600" b="1" dirty="0"/>
          </a:p>
        </p:txBody>
      </p:sp>
    </p:spTree>
    <p:extLst>
      <p:ext uri="{BB962C8B-B14F-4D97-AF65-F5344CB8AC3E}">
        <p14:creationId xmlns:p14="http://schemas.microsoft.com/office/powerpoint/2010/main" val="316510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1555">
                                            <p:txEl>
                                              <p:pRg st="0" end="0"/>
                                            </p:txEl>
                                          </p:spTgt>
                                        </p:tgtEl>
                                        <p:attrNameLst>
                                          <p:attrName>style.visibility</p:attrName>
                                        </p:attrNameLst>
                                      </p:cBhvr>
                                      <p:to>
                                        <p:strVal val="visible"/>
                                      </p:to>
                                    </p:set>
                                    <p:anim calcmode="lin" valueType="num">
                                      <p:cBhvr additive="base">
                                        <p:cTn id="19"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1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8" grpId="0"/>
      <p:bldP spid="9" grpId="0"/>
      <p:bldP spid="10" grpId="0"/>
      <p:bldP spid="12"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hi-IN" b="1" dirty="0">
                <a:solidFill>
                  <a:schemeClr val="accent5"/>
                </a:solidFill>
                <a:latin typeface="+mn-lt"/>
              </a:rPr>
              <a:t>न्यूमोथोरैक्स</a:t>
            </a:r>
            <a:endParaRPr lang="en-IN" b="1" dirty="0">
              <a:solidFill>
                <a:schemeClr val="accent5"/>
              </a:solidFill>
              <a:latin typeface="+mn-lt"/>
            </a:endParaRPr>
          </a:p>
        </p:txBody>
      </p:sp>
      <p:pic>
        <p:nvPicPr>
          <p:cNvPr id="3" name="Picture Placeholder 4" descr="tension the nw.jpg"/>
          <p:cNvPicPr>
            <a:picLocks noChangeAspect="1"/>
          </p:cNvPicPr>
          <p:nvPr/>
        </p:nvPicPr>
        <p:blipFill>
          <a:blip r:embed="rId2"/>
          <a:srcRect t="13628" b="13628"/>
          <a:stretch>
            <a:fillRect/>
          </a:stretch>
        </p:blipFill>
        <p:spPr>
          <a:xfrm>
            <a:off x="118568" y="1196752"/>
            <a:ext cx="8917928" cy="5661248"/>
          </a:xfrm>
          <a:prstGeom prst="rect">
            <a:avLst/>
          </a:prstGeom>
        </p:spPr>
      </p:pic>
    </p:spTree>
    <p:extLst>
      <p:ext uri="{BB962C8B-B14F-4D97-AF65-F5344CB8AC3E}">
        <p14:creationId xmlns:p14="http://schemas.microsoft.com/office/powerpoint/2010/main" val="136148751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96" y="1412776"/>
            <a:ext cx="8391876" cy="53285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itle 1"/>
          <p:cNvSpPr>
            <a:spLocks noGrp="1"/>
          </p:cNvSpPr>
          <p:nvPr>
            <p:ph type="title"/>
          </p:nvPr>
        </p:nvSpPr>
        <p:spPr>
          <a:xfrm>
            <a:off x="457200" y="274638"/>
            <a:ext cx="8229600" cy="850106"/>
          </a:xfrm>
        </p:spPr>
        <p:txBody>
          <a:bodyPr>
            <a:normAutofit/>
          </a:bodyPr>
          <a:lstStyle/>
          <a:p>
            <a:r>
              <a:rPr lang="hi-IN" b="1" dirty="0">
                <a:solidFill>
                  <a:schemeClr val="accent5"/>
                </a:solidFill>
                <a:latin typeface="+mn-lt"/>
              </a:rPr>
              <a:t>न्यूमोथोरैक्स</a:t>
            </a:r>
            <a:endParaRPr lang="en-IN" b="1" dirty="0">
              <a:solidFill>
                <a:schemeClr val="accent5"/>
              </a:solidFill>
              <a:latin typeface="+mn-lt"/>
            </a:endParaRPr>
          </a:p>
        </p:txBody>
      </p:sp>
    </p:spTree>
    <p:extLst>
      <p:ext uri="{BB962C8B-B14F-4D97-AF65-F5344CB8AC3E}">
        <p14:creationId xmlns:p14="http://schemas.microsoft.com/office/powerpoint/2010/main" val="39006831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a:bodyPr>
          <a:lstStyle/>
          <a:p>
            <a:r>
              <a:rPr lang="hi-IN" sz="4000" b="1" u="sng" dirty="0">
                <a:solidFill>
                  <a:srgbClr val="FF0000"/>
                </a:solidFill>
              </a:rPr>
              <a:t>सीपीआर करने में गलतियाँ</a:t>
            </a:r>
            <a:endParaRPr lang="en-US" sz="4000" b="1" u="sng" dirty="0">
              <a:solidFill>
                <a:srgbClr val="FF0000"/>
              </a:solidFill>
            </a:endParaRPr>
          </a:p>
        </p:txBody>
      </p:sp>
      <p:sp>
        <p:nvSpPr>
          <p:cNvPr id="117763" name="Rectangle 3"/>
          <p:cNvSpPr>
            <a:spLocks noGrp="1" noChangeArrowheads="1"/>
          </p:cNvSpPr>
          <p:nvPr>
            <p:ph idx="1"/>
          </p:nvPr>
        </p:nvSpPr>
        <p:spPr>
          <a:xfrm>
            <a:off x="457200" y="1600201"/>
            <a:ext cx="8229600" cy="1257296"/>
          </a:xfrm>
        </p:spPr>
        <p:txBody>
          <a:bodyPr/>
          <a:lstStyle/>
          <a:p>
            <a:pPr>
              <a:buNone/>
            </a:pPr>
            <a:r>
              <a:rPr lang="en-US" b="1" dirty="0"/>
              <a:t>1   </a:t>
            </a:r>
            <a:r>
              <a:rPr lang="hi-IN" b="1" dirty="0"/>
              <a:t>रोगी कठोर सतह पर नहीं है।
     ए- संपीड़न प्रभावी नहीं हैं।</a:t>
            </a:r>
            <a:endParaRPr lang="en-US" b="1" dirty="0"/>
          </a:p>
        </p:txBody>
      </p:sp>
      <p:sp>
        <p:nvSpPr>
          <p:cNvPr id="2" name="TextBox 1"/>
          <p:cNvSpPr txBox="1"/>
          <p:nvPr/>
        </p:nvSpPr>
        <p:spPr>
          <a:xfrm>
            <a:off x="7086600" y="6324600"/>
            <a:ext cx="1752600" cy="369332"/>
          </a:xfrm>
          <a:prstGeom prst="rect">
            <a:avLst/>
          </a:prstGeom>
          <a:noFill/>
        </p:spPr>
        <p:txBody>
          <a:bodyPr wrap="square" rtlCol="0">
            <a:spAutoFit/>
          </a:bodyPr>
          <a:lstStyle/>
          <a:p>
            <a:r>
              <a:rPr lang="en-IN" dirty="0" err="1"/>
              <a:t>Cont</a:t>
            </a:r>
            <a:r>
              <a:rPr lang="en-IN" dirty="0"/>
              <a:t>…</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357158" y="3071810"/>
            <a:ext cx="8229600" cy="2062103"/>
          </a:xfrm>
          <a:prstGeom prst="rect">
            <a:avLst/>
          </a:prstGeom>
          <a:noFill/>
        </p:spPr>
        <p:txBody>
          <a:bodyPr wrap="square" rtlCol="0">
            <a:spAutoFit/>
          </a:bodyPr>
          <a:lstStyle/>
          <a:p>
            <a:r>
              <a:rPr lang="en-US" sz="3200" b="1" dirty="0"/>
              <a:t>2   </a:t>
            </a:r>
            <a:r>
              <a:rPr lang="hi-IN" sz="3200" b="1" dirty="0"/>
              <a:t>रोगी क्षैतिज स्थिति में नहीं है।
     </a:t>
            </a:r>
            <a:r>
              <a:rPr lang="en-US" sz="3200" b="1" dirty="0"/>
              <a:t>A- </a:t>
            </a:r>
            <a:r>
              <a:rPr lang="hi-IN" sz="3200" b="1" dirty="0"/>
              <a:t>यदि रोगी का सिर शरीर के बाकी हिस्सों से ऊंचा है, तो मस्तिष्क तक पहुंचने के लिए अपर्याप्त रक्त है।</a:t>
            </a:r>
            <a:endParaRPr lang="en-US" sz="3200" b="1" dirty="0"/>
          </a:p>
        </p:txBody>
      </p:sp>
    </p:spTree>
    <p:extLst>
      <p:ext uri="{BB962C8B-B14F-4D97-AF65-F5344CB8AC3E}">
        <p14:creationId xmlns:p14="http://schemas.microsoft.com/office/powerpoint/2010/main" val="4118620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hi-IN" sz="4000" b="1" u="sng" dirty="0">
                <a:solidFill>
                  <a:srgbClr val="FF0000"/>
                </a:solidFill>
              </a:rPr>
              <a:t>सीपीआर करने में गलतियाँ</a:t>
            </a:r>
            <a:endParaRPr lang="en-US" sz="4000" b="1" u="sng" dirty="0">
              <a:solidFill>
                <a:srgbClr val="FF0000"/>
              </a:solidFill>
            </a:endParaRPr>
          </a:p>
        </p:txBody>
      </p:sp>
      <p:sp>
        <p:nvSpPr>
          <p:cNvPr id="118787" name="Rectangle 3"/>
          <p:cNvSpPr>
            <a:spLocks noGrp="1" noChangeArrowheads="1"/>
          </p:cNvSpPr>
          <p:nvPr>
            <p:ph idx="1"/>
          </p:nvPr>
        </p:nvSpPr>
        <p:spPr>
          <a:xfrm>
            <a:off x="457200" y="1600201"/>
            <a:ext cx="8229600" cy="1543048"/>
          </a:xfrm>
        </p:spPr>
        <p:txBody>
          <a:bodyPr/>
          <a:lstStyle/>
          <a:p>
            <a:pPr>
              <a:lnSpc>
                <a:spcPct val="90000"/>
              </a:lnSpc>
              <a:buNone/>
            </a:pPr>
            <a:r>
              <a:rPr lang="en-US" b="1" dirty="0"/>
              <a:t>3  </a:t>
            </a:r>
            <a:r>
              <a:rPr lang="hi-IN" b="1" dirty="0"/>
              <a:t>रोगी के मुंह और/नाक के चारों ओर अधूरी सील।
    ए- वेंटिलेशन प्रभावी नहीं हैं।</a:t>
            </a:r>
            <a:endParaRPr lang="en-US" b="1" dirty="0"/>
          </a:p>
        </p:txBody>
      </p:sp>
      <p:sp>
        <p:nvSpPr>
          <p:cNvPr id="2" name="Rectangle 1"/>
          <p:cNvSpPr/>
          <p:nvPr/>
        </p:nvSpPr>
        <p:spPr>
          <a:xfrm>
            <a:off x="7696200" y="6248400"/>
            <a:ext cx="785280" cy="369332"/>
          </a:xfrm>
          <a:prstGeom prst="rect">
            <a:avLst/>
          </a:prstGeom>
        </p:spPr>
        <p:txBody>
          <a:bodyPr wrap="none">
            <a:spAutoFit/>
          </a:bodyPr>
          <a:lstStyle/>
          <a:p>
            <a:r>
              <a:rPr lang="en-IN" dirty="0" err="1"/>
              <a:t>Cont</a:t>
            </a:r>
            <a:r>
              <a:rPr lang="en-IN" dirty="0"/>
              <a:t>…</a:t>
            </a:r>
          </a:p>
        </p:txBody>
      </p:sp>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453592" y="3143248"/>
            <a:ext cx="7862824" cy="1877437"/>
          </a:xfrm>
          <a:prstGeom prst="rect">
            <a:avLst/>
          </a:prstGeom>
          <a:noFill/>
        </p:spPr>
        <p:txBody>
          <a:bodyPr wrap="square" rtlCol="0">
            <a:spAutoFit/>
          </a:bodyPr>
          <a:lstStyle/>
          <a:p>
            <a:pPr marL="514350" indent="-514350">
              <a:lnSpc>
                <a:spcPct val="90000"/>
              </a:lnSpc>
            </a:pPr>
            <a:r>
              <a:rPr lang="en-US" sz="3200" b="1" dirty="0"/>
              <a:t>4  </a:t>
            </a:r>
            <a:r>
              <a:rPr lang="hi-IN" sz="3200" b="1" dirty="0"/>
              <a:t>नाक पूरी तरह से दबाया नहीं जाता है और मुंह से मुंह के वेंटिलेशन के दौरान रोगी का मुंह पूरी तरह से खुला नहीं होता है।
     ए- वेंटिलेशन प्रभावी नहीं हैं।</a:t>
            </a:r>
            <a:endParaRPr lang="en-US" dirty="0"/>
          </a:p>
        </p:txBody>
      </p:sp>
    </p:spTree>
    <p:extLst>
      <p:ext uri="{BB962C8B-B14F-4D97-AF65-F5344CB8AC3E}">
        <p14:creationId xmlns:p14="http://schemas.microsoft.com/office/powerpoint/2010/main" val="2557118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additive="base">
                                        <p:cTn id="7" dur="500" fill="hold"/>
                                        <p:tgtEl>
                                          <p:spTgt spid="11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457200" y="381001"/>
            <a:ext cx="8686800" cy="2619371"/>
          </a:xfrm>
        </p:spPr>
        <p:txBody>
          <a:bodyPr>
            <a:noAutofit/>
          </a:bodyPr>
          <a:lstStyle/>
          <a:p>
            <a:pPr>
              <a:buNone/>
            </a:pPr>
            <a:r>
              <a:rPr lang="en-US" b="1" dirty="0"/>
              <a:t>5  </a:t>
            </a:r>
            <a:r>
              <a:rPr lang="hi-IN" b="1" dirty="0"/>
              <a:t>हाथ सही स्थिति में नहीं हैं या संपीड़न गलत तरीके से रखे गए हैं।
    ए- खंडित पसलियां; फ्रैक्चर उरोस्थि, क्षत-विक्षत यकृत, प्लीहा, फेफड़े या हृदय या फ्रैक्चर पसली के परिणामस्वरूप घायल फुफ्फुस।</a:t>
            </a:r>
            <a:endParaRPr lang="en-US" b="1" dirty="0"/>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428596" y="4352046"/>
            <a:ext cx="7090403" cy="1077218"/>
          </a:xfrm>
          <a:prstGeom prst="rect">
            <a:avLst/>
          </a:prstGeom>
          <a:noFill/>
        </p:spPr>
        <p:txBody>
          <a:bodyPr wrap="none" rtlCol="0">
            <a:spAutoFit/>
          </a:bodyPr>
          <a:lstStyle/>
          <a:p>
            <a:r>
              <a:rPr lang="en-US" sz="3200" b="1" dirty="0"/>
              <a:t>7  </a:t>
            </a:r>
            <a:r>
              <a:rPr lang="hi-IN" sz="3200" b="1" dirty="0"/>
              <a:t>अनुचित संपीड़न/वेंटिलेशन अनुपात। 
    </a:t>
            </a:r>
            <a:r>
              <a:rPr lang="en-US" sz="3200" b="1" dirty="0"/>
              <a:t>A- </a:t>
            </a:r>
            <a:r>
              <a:rPr lang="hi-IN" sz="3200" b="1" dirty="0"/>
              <a:t>रक्त का अपर्याप्त ऑक्सीजनेशन।</a:t>
            </a:r>
            <a:endParaRPr lang="en-US" dirty="0"/>
          </a:p>
        </p:txBody>
      </p:sp>
      <p:sp>
        <p:nvSpPr>
          <p:cNvPr id="8" name="TextBox 7"/>
          <p:cNvSpPr txBox="1"/>
          <p:nvPr/>
        </p:nvSpPr>
        <p:spPr>
          <a:xfrm>
            <a:off x="428596" y="3143248"/>
            <a:ext cx="7906332" cy="1077218"/>
          </a:xfrm>
          <a:prstGeom prst="rect">
            <a:avLst/>
          </a:prstGeom>
          <a:noFill/>
        </p:spPr>
        <p:txBody>
          <a:bodyPr wrap="none" rtlCol="0">
            <a:spAutoFit/>
          </a:bodyPr>
          <a:lstStyle/>
          <a:p>
            <a:r>
              <a:rPr lang="en-US" sz="3200" b="1" dirty="0"/>
              <a:t>6  </a:t>
            </a:r>
            <a:r>
              <a:rPr lang="hi-IN" sz="3200" b="1" dirty="0"/>
              <a:t>संपीड़न बहुत गहरा या बहुत बार।
    </a:t>
            </a:r>
            <a:r>
              <a:rPr lang="en-US" sz="3200" b="1" dirty="0"/>
              <a:t>A- </a:t>
            </a:r>
            <a:r>
              <a:rPr lang="hi-IN" sz="3200" b="1" dirty="0"/>
              <a:t>पंप किए गए रक्त की अपर्याप्त मात्रा।</a:t>
            </a:r>
            <a:endParaRPr lang="en-US" dirty="0"/>
          </a:p>
        </p:txBody>
      </p:sp>
    </p:spTree>
    <p:extLst>
      <p:ext uri="{BB962C8B-B14F-4D97-AF65-F5344CB8AC3E}">
        <p14:creationId xmlns:p14="http://schemas.microsoft.com/office/powerpoint/2010/main" val="4275371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7"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60"/>
            <a:ext cx="8229600" cy="1143000"/>
          </a:xfrm>
        </p:spPr>
        <p:txBody>
          <a:bodyPr>
            <a:normAutofit/>
          </a:bodyPr>
          <a:lstStyle/>
          <a:p>
            <a:r>
              <a:rPr lang="hi-IN" sz="4000" b="1" u="sng" dirty="0">
                <a:solidFill>
                  <a:srgbClr val="FF0000"/>
                </a:solidFill>
                <a:cs typeface="Times New Roman" pitchFamily="18" charset="0"/>
              </a:rPr>
              <a:t>सीपीआर को बाधित करना</a:t>
            </a:r>
            <a:endParaRPr lang="en-IN" sz="4000" u="sng" dirty="0">
              <a:solidFill>
                <a:srgbClr val="FF0000"/>
              </a:solidFill>
            </a:endParaRPr>
          </a:p>
        </p:txBody>
      </p:sp>
      <p:sp>
        <p:nvSpPr>
          <p:cNvPr id="3" name="Content Placeholder 2"/>
          <p:cNvSpPr>
            <a:spLocks noGrp="1"/>
          </p:cNvSpPr>
          <p:nvPr>
            <p:ph idx="1"/>
          </p:nvPr>
        </p:nvSpPr>
        <p:spPr>
          <a:xfrm>
            <a:off x="457200" y="1304924"/>
            <a:ext cx="8229600" cy="2552704"/>
          </a:xfrm>
        </p:spPr>
        <p:txBody>
          <a:bodyPr>
            <a:normAutofit fontScale="92500" lnSpcReduction="20000"/>
          </a:bodyPr>
          <a:lstStyle/>
          <a:p>
            <a:pPr marL="0" indent="0" algn="just">
              <a:buNone/>
              <a:defRPr/>
            </a:pPr>
            <a:r>
              <a:rPr lang="en-US" dirty="0">
                <a:cs typeface="Times New Roman" pitchFamily="18" charset="0"/>
              </a:rPr>
              <a:t>	</a:t>
            </a:r>
            <a:r>
              <a:rPr lang="hi-IN" b="1" dirty="0">
                <a:cs typeface="Times New Roman" pitchFamily="18" charset="0"/>
              </a:rPr>
              <a:t>एक बार जब आप सीपीआर शुरू करते हैं, तो आपको नाड़ी और श्वास की जांच करने के लिए, या अपने आप को या रोगी को फिर से स्थापित करने के लिए कुछ सेकंड से अधिक समय तक बाधित नहीं करना चाहिए। इसके अलावा, आप </a:t>
            </a:r>
            <a:r>
              <a:rPr lang="en-US" b="1" dirty="0">
                <a:cs typeface="Times New Roman" pitchFamily="18" charset="0"/>
              </a:rPr>
              <a:t>CPR </a:t>
            </a:r>
            <a:r>
              <a:rPr lang="hi-IN" b="1" dirty="0">
                <a:cs typeface="Times New Roman" pitchFamily="18" charset="0"/>
              </a:rPr>
              <a:t>को बाधित करते हैं:</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709236"/>
            <a:ext cx="8186766" cy="1077218"/>
          </a:xfrm>
          <a:prstGeom prst="rect">
            <a:avLst/>
          </a:prstGeom>
          <a:noFill/>
        </p:spPr>
        <p:txBody>
          <a:bodyPr wrap="square" rtlCol="0">
            <a:spAutoFit/>
          </a:bodyPr>
          <a:lstStyle/>
          <a:p>
            <a:pPr marL="360363" indent="-360363">
              <a:buAutoNum type="arabicPlain" startAt="2"/>
            </a:pPr>
            <a:r>
              <a:rPr lang="hi-IN" sz="3200" b="1" dirty="0">
                <a:cs typeface="Times New Roman" pitchFamily="18" charset="0"/>
              </a:rPr>
              <a:t>रोगी को सीढ़ियों की उड़ान से नीचे या दालान से नीचे ले जाएं</a:t>
            </a:r>
            <a:endParaRPr lang="en-US" sz="3200" dirty="0"/>
          </a:p>
        </p:txBody>
      </p:sp>
      <p:sp>
        <p:nvSpPr>
          <p:cNvPr id="9" name="TextBox 8"/>
          <p:cNvSpPr txBox="1"/>
          <p:nvPr/>
        </p:nvSpPr>
        <p:spPr>
          <a:xfrm>
            <a:off x="500034" y="3987233"/>
            <a:ext cx="4873450" cy="584775"/>
          </a:xfrm>
          <a:prstGeom prst="rect">
            <a:avLst/>
          </a:prstGeom>
          <a:noFill/>
        </p:spPr>
        <p:txBody>
          <a:bodyPr wrap="none" rtlCol="0">
            <a:spAutoFit/>
          </a:bodyPr>
          <a:lstStyle/>
          <a:p>
            <a:r>
              <a:rPr lang="en-US" sz="3200" b="1" dirty="0">
                <a:cs typeface="Times New Roman" pitchFamily="18" charset="0"/>
              </a:rPr>
              <a:t>1  </a:t>
            </a:r>
            <a:r>
              <a:rPr lang="hi-IN" sz="3200" b="1" dirty="0">
                <a:cs typeface="Times New Roman" pitchFamily="18" charset="0"/>
              </a:rPr>
              <a:t>रोगी को स्ट्रेचर पर ले जाएं</a:t>
            </a:r>
            <a:r>
              <a:rPr lang="en-US" b="1" dirty="0">
                <a:cs typeface="Times New Roman" pitchFamily="18" charset="0"/>
              </a:rPr>
              <a:t>.</a:t>
            </a:r>
          </a:p>
        </p:txBody>
      </p:sp>
    </p:spTree>
    <p:extLst>
      <p:ext uri="{BB962C8B-B14F-4D97-AF65-F5344CB8AC3E}">
        <p14:creationId xmlns:p14="http://schemas.microsoft.com/office/powerpoint/2010/main" val="24569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1030279"/>
          </a:xfrm>
        </p:spPr>
        <p:txBody>
          <a:bodyPr>
            <a:normAutofit/>
          </a:bodyPr>
          <a:lstStyle/>
          <a:p>
            <a:pPr>
              <a:buNone/>
            </a:pPr>
            <a:r>
              <a:rPr lang="en-US" b="1" dirty="0">
                <a:cs typeface="Times New Roman" pitchFamily="18" charset="0"/>
              </a:rPr>
              <a:t>3  </a:t>
            </a:r>
            <a:r>
              <a:rPr lang="hi-IN" b="1" dirty="0">
                <a:cs typeface="Times New Roman" pitchFamily="18" charset="0"/>
              </a:rPr>
              <a:t>रोगी को एम्बुलेंस में लोड या अनलोड करना।</a:t>
            </a:r>
            <a:endParaRPr lang="en-US" b="1" dirty="0">
              <a:cs typeface="Times New Roman" pitchFamily="18" charset="0"/>
            </a:endParaRPr>
          </a:p>
          <a:p>
            <a:pPr marL="336550" indent="-336550" algn="just">
              <a:defRPr/>
            </a:pPr>
            <a:endParaRPr lang="en-US" b="1" dirty="0">
              <a:cs typeface="Times New Roman" pitchFamily="18" charset="0"/>
            </a:endParaRP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37023" y="4165773"/>
            <a:ext cx="5448928" cy="584775"/>
          </a:xfrm>
          <a:prstGeom prst="rect">
            <a:avLst/>
          </a:prstGeom>
          <a:noFill/>
        </p:spPr>
        <p:txBody>
          <a:bodyPr wrap="none" rtlCol="0">
            <a:spAutoFit/>
          </a:bodyPr>
          <a:lstStyle/>
          <a:p>
            <a:r>
              <a:rPr lang="en-US" sz="3200" b="1" dirty="0">
                <a:cs typeface="Times New Roman" pitchFamily="18" charset="0"/>
              </a:rPr>
              <a:t>5  </a:t>
            </a:r>
            <a:r>
              <a:rPr lang="hi-IN" sz="3200" b="1" dirty="0">
                <a:cs typeface="Times New Roman" pitchFamily="18" charset="0"/>
              </a:rPr>
              <a:t>शारीरिक थकावट से उबरना।</a:t>
            </a:r>
            <a:endParaRPr lang="en-US" sz="3200" b="1" dirty="0">
              <a:cs typeface="Times New Roman" pitchFamily="18" charset="0"/>
            </a:endParaRPr>
          </a:p>
        </p:txBody>
      </p:sp>
      <p:sp>
        <p:nvSpPr>
          <p:cNvPr id="9" name="TextBox 8"/>
          <p:cNvSpPr txBox="1"/>
          <p:nvPr/>
        </p:nvSpPr>
        <p:spPr>
          <a:xfrm>
            <a:off x="385298" y="2357430"/>
            <a:ext cx="8229600" cy="1569660"/>
          </a:xfrm>
          <a:prstGeom prst="rect">
            <a:avLst/>
          </a:prstGeom>
          <a:noFill/>
        </p:spPr>
        <p:txBody>
          <a:bodyPr wrap="square" rtlCol="0">
            <a:spAutoFit/>
          </a:bodyPr>
          <a:lstStyle/>
          <a:p>
            <a:r>
              <a:rPr lang="en-US" b="1" dirty="0">
                <a:cs typeface="Times New Roman" pitchFamily="18" charset="0"/>
              </a:rPr>
              <a:t> </a:t>
            </a:r>
            <a:r>
              <a:rPr lang="en-US" sz="3200" b="1" dirty="0">
                <a:cs typeface="Times New Roman" pitchFamily="18" charset="0"/>
              </a:rPr>
              <a:t>4  </a:t>
            </a:r>
            <a:r>
              <a:rPr lang="hi-IN" sz="3200" b="1" dirty="0">
                <a:cs typeface="Times New Roman" pitchFamily="18" charset="0"/>
              </a:rPr>
              <a:t>डिफिब्रिलेशन या एसीएलएस (एडवांस्ड कार्डियक लाइफ सपोर्ट) उपायों को शुरू करने की अनुमति देना।</a:t>
            </a:r>
            <a:endParaRPr lang="en-US" b="1" dirty="0">
              <a:cs typeface="Times New Roman" pitchFamily="18" charset="0"/>
            </a:endParaRPr>
          </a:p>
        </p:txBody>
      </p:sp>
    </p:spTree>
    <p:extLst>
      <p:ext uri="{BB962C8B-B14F-4D97-AF65-F5344CB8AC3E}">
        <p14:creationId xmlns:p14="http://schemas.microsoft.com/office/powerpoint/2010/main" val="57085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447800"/>
            <a:ext cx="6553200" cy="2971800"/>
          </a:xfrm>
          <a:prstGeom prst="rect">
            <a:avLst/>
          </a:prstGeom>
          <a:noFill/>
          <a:ln>
            <a:noFill/>
          </a:ln>
        </p:spPr>
        <p:txBody>
          <a:bodyPr wrap="none">
            <a:prstTxWarp prst="textCurveDown">
              <a:avLst>
                <a:gd name="adj" fmla="val 33672"/>
              </a:avLst>
            </a:prstTxWarp>
            <a:spAutoFit/>
          </a:bodyPr>
          <a:lstStyle/>
          <a:p>
            <a:pPr>
              <a:defRPr/>
            </a:pPr>
            <a:r>
              <a:rPr lang="hi-IN" sz="5400" b="1" cap="all" dirty="0">
                <a:ln w="9000" cmpd="sng">
                  <a:solidFill>
                    <a:srgbClr val="FF0000"/>
                  </a:solidFill>
                  <a:prstDash val="solid"/>
                </a:ln>
                <a:solidFill>
                  <a:srgbClr val="FF0000"/>
                </a:solidFill>
                <a:effectLst>
                  <a:reflection blurRad="12700" stA="28000" endPos="45000" dist="1000" dir="5400000" sy="-100000" algn="bl" rotWithShape="0"/>
                </a:effectLst>
              </a:rPr>
              <a:t>कोई भी प्रश्न</a:t>
            </a:r>
            <a:endParaRPr lang="en-US" sz="54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sp>
        <p:nvSpPr>
          <p:cNvPr id="9" name="TextBox 8"/>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4"/>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169370188"/>
      </p:ext>
    </p:extLst>
  </p:cSld>
  <p:clrMapOvr>
    <a:masterClrMapping/>
  </p:clrMapOvr>
  <p:transition>
    <p:fade/>
    <p:sndAc>
      <p:stSnd>
        <p:snd r:embed="rId3" name="bomb.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643050"/>
            <a:ext cx="8458200" cy="646331"/>
          </a:xfrm>
          <a:prstGeom prst="rect">
            <a:avLst/>
          </a:prstGeom>
          <a:noFill/>
        </p:spPr>
        <p:txBody>
          <a:bodyPr wrap="square">
            <a:spAutoFit/>
          </a:bodyPr>
          <a:lstStyle/>
          <a:p>
            <a:pPr>
              <a:defRPr/>
            </a:pPr>
            <a:r>
              <a:rPr lang="hi-IN" sz="3600" b="1" u="sng" dirty="0">
                <a:cs typeface="Times New Roman" pitchFamily="18" charset="0"/>
              </a:rPr>
              <a:t>अनुपस्थित श्वास की विशेषता है </a:t>
            </a:r>
            <a:r>
              <a:rPr lang="en-US" sz="3600" b="1" u="sng" dirty="0">
                <a:cs typeface="Times New Roman" pitchFamily="18" charset="0"/>
              </a:rPr>
              <a:t>:</a:t>
            </a:r>
            <a:endParaRPr lang="en-US" sz="3200"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81615" y="3574981"/>
            <a:ext cx="7309203" cy="1077218"/>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मुँह या नाक से निकलती हवा को सुना और महसूस नहीं किया जा सकता।</a:t>
            </a:r>
            <a:endParaRPr lang="en-US" dirty="0"/>
          </a:p>
        </p:txBody>
      </p:sp>
      <p:sp>
        <p:nvSpPr>
          <p:cNvPr id="9" name="TextBox 8"/>
          <p:cNvSpPr txBox="1"/>
          <p:nvPr/>
        </p:nvSpPr>
        <p:spPr>
          <a:xfrm>
            <a:off x="500034" y="2710102"/>
            <a:ext cx="6167073" cy="584775"/>
          </a:xfrm>
          <a:prstGeom prst="rect">
            <a:avLst/>
          </a:prstGeom>
          <a:noFill/>
        </p:spPr>
        <p:txBody>
          <a:bodyPr wrap="none" rtlCol="0">
            <a:spAutoFit/>
          </a:bodyPr>
          <a:lstStyle/>
          <a:p>
            <a:r>
              <a:rPr lang="en-US" sz="3200" dirty="0">
                <a:cs typeface="Times New Roman" pitchFamily="18" charset="0"/>
              </a:rPr>
              <a:t>1   </a:t>
            </a:r>
            <a:r>
              <a:rPr lang="hi-IN" sz="3200" b="1" dirty="0">
                <a:cs typeface="Times New Roman" pitchFamily="18" charset="0"/>
              </a:rPr>
              <a:t>छाती या पेट में कोई हलचल नहीं।</a:t>
            </a:r>
            <a:endParaRPr lang="en-US" dirty="0"/>
          </a:p>
        </p:txBody>
      </p:sp>
      <p:sp>
        <p:nvSpPr>
          <p:cNvPr id="10" name="Title 1"/>
          <p:cNvSpPr txBox="1">
            <a:spLocks/>
          </p:cNvSpPr>
          <p:nvPr/>
        </p:nvSpPr>
        <p:spPr>
          <a:xfrm>
            <a:off x="428596" y="285728"/>
            <a:ext cx="8229600" cy="857256"/>
          </a:xfrm>
          <a:prstGeom prst="rect">
            <a:avLst/>
          </a:prstGeom>
        </p:spPr>
        <p:txBody>
          <a:bodyPr vert="horz" lIns="91440" tIns="45720" rIns="91440" bIns="45720" rtlCol="0" anchor="ctr">
            <a:normAutofit/>
          </a:bodyPr>
          <a:lstStyle/>
          <a:p>
            <a:pPr lvl="0" algn="ctr">
              <a:spcBef>
                <a:spcPct val="0"/>
              </a:spcBef>
              <a:defRPr/>
            </a:pPr>
            <a:r>
              <a:rPr lang="hi-IN" sz="3600" b="1" u="sng" dirty="0">
                <a:solidFill>
                  <a:srgbClr val="FF0000"/>
                </a:solidFill>
                <a:cs typeface="Times New Roman" pitchFamily="18" charset="0"/>
              </a:rPr>
              <a:t>सांस लेना</a:t>
            </a:r>
            <a:endParaRPr lang="en-US" sz="3600" b="1" u="sng" dirty="0">
              <a:cs typeface="Times New Roman" pitchFamily="18" charset="0"/>
            </a:endParaRPr>
          </a:p>
        </p:txBody>
      </p:sp>
    </p:spTree>
    <p:extLst>
      <p:ext uri="{BB962C8B-B14F-4D97-AF65-F5344CB8AC3E}">
        <p14:creationId xmlns:p14="http://schemas.microsoft.com/office/powerpoint/2010/main" val="235144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r>
              <a:rPr lang="hi-IN" sz="4000" b="1" u="sng" dirty="0">
                <a:solidFill>
                  <a:srgbClr val="FF0000"/>
                </a:solidFill>
              </a:rPr>
              <a:t>उद्देश्यों</a:t>
            </a:r>
            <a:endParaRPr lang="en-US" sz="4000" b="1" u="sng" dirty="0">
              <a:solidFill>
                <a:srgbClr val="FF0000"/>
              </a:solidFill>
            </a:endParaRPr>
          </a:p>
        </p:txBody>
      </p:sp>
      <p:sp>
        <p:nvSpPr>
          <p:cNvPr id="4" name="TextBox 3"/>
          <p:cNvSpPr txBox="1"/>
          <p:nvPr/>
        </p:nvSpPr>
        <p:spPr>
          <a:xfrm>
            <a:off x="228600" y="1530727"/>
            <a:ext cx="8087816" cy="2062103"/>
          </a:xfrm>
          <a:prstGeom prst="rect">
            <a:avLst/>
          </a:prstGeom>
          <a:noFill/>
        </p:spPr>
        <p:txBody>
          <a:bodyPr wrap="square">
            <a:spAutoFit/>
          </a:bodyPr>
          <a:lstStyle/>
          <a:p>
            <a:pPr algn="just">
              <a:defRPr/>
            </a:pPr>
            <a:r>
              <a:rPr lang="hi-IN" sz="3200" b="1" dirty="0">
                <a:solidFill>
                  <a:srgbClr val="002060"/>
                </a:solidFill>
                <a:cs typeface="Times New Roman" pitchFamily="18" charset="0"/>
              </a:rPr>
              <a:t>इस पाठ के पूरा होने पर, आप निम्न में सक्षम होंगे:</a:t>
            </a:r>
            <a:endParaRPr lang="en-US" sz="1400" b="1" dirty="0">
              <a:solidFill>
                <a:srgbClr val="002060"/>
              </a:solidFill>
              <a:cs typeface="Times New Roman" pitchFamily="18" charset="0"/>
            </a:endParaRPr>
          </a:p>
          <a:p>
            <a:pPr marL="514350" indent="-514350" algn="just">
              <a:buAutoNum type="arabicPlain"/>
              <a:defRPr/>
            </a:pPr>
            <a:r>
              <a:rPr lang="hi-IN" sz="3200" b="1" dirty="0">
                <a:solidFill>
                  <a:srgbClr val="002060"/>
                </a:solidFill>
                <a:cs typeface="Times New Roman" pitchFamily="18" charset="0"/>
              </a:rPr>
              <a:t>आंशिक या कुल ऊपरी वायुमार्ग रुकावट के दो कारणों की सूची बनाएं।</a:t>
            </a: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0" y="3929066"/>
            <a:ext cx="8246720" cy="1569660"/>
          </a:xfrm>
          <a:prstGeom prst="rect">
            <a:avLst/>
          </a:prstGeom>
          <a:noFill/>
        </p:spPr>
        <p:txBody>
          <a:bodyPr wrap="square" rtlCol="0">
            <a:spAutoFit/>
          </a:bodyPr>
          <a:lstStyle/>
          <a:p>
            <a:r>
              <a:rPr lang="en-US" sz="3200" b="1" dirty="0">
                <a:cs typeface="Times New Roman" pitchFamily="18" charset="0"/>
              </a:rPr>
              <a:t>2   </a:t>
            </a:r>
            <a:r>
              <a:rPr lang="hi-IN" sz="3200" b="1" dirty="0">
                <a:solidFill>
                  <a:srgbClr val="002060"/>
                </a:solidFill>
                <a:cs typeface="Times New Roman" pitchFamily="18" charset="0"/>
              </a:rPr>
              <a:t>वयस्कों, बच्चों और शिशुओं के लिए एक पुतले का उपयोग करके बचाव श्वास का प्रदर्शन करें, विदेशी शरीर वायुमार्ग बाधा के साथ और बिना।</a:t>
            </a:r>
            <a:endParaRPr lang="en-US" dirty="0">
              <a:solidFill>
                <a:srgbClr val="002060"/>
              </a:solidFill>
            </a:endParaRPr>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a:t>
            </a:r>
            <a:r>
              <a:rPr lang="hi-IN" sz="3200" b="1" dirty="0">
                <a:solidFill>
                  <a:srgbClr val="002060"/>
                </a:solidFill>
                <a:cs typeface="Times New Roman" pitchFamily="18" charset="0"/>
              </a:rPr>
              <a:t>पुतले का उपयोग करके वयस्कों, बच्चों और शिशुओं में सीपीआर का वर्णन और प्रदर्शन करें।</a:t>
            </a:r>
            <a:endParaRPr lang="en-US" sz="3200"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r>
              <a:rPr lang="hi-IN" sz="4000" b="1" u="sng" dirty="0">
                <a:solidFill>
                  <a:srgbClr val="FF0000"/>
                </a:solidFill>
              </a:rPr>
              <a:t>उद्देश्यों</a:t>
            </a:r>
            <a:endParaRPr lang="en-US" sz="4000" b="1" u="sng" dirty="0">
              <a:solidFill>
                <a:srgbClr val="FF0000"/>
              </a:solidFill>
            </a:endParaRP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415347" cy="1077218"/>
          </a:xfrm>
          <a:prstGeom prst="rect">
            <a:avLst/>
          </a:prstGeom>
          <a:noFill/>
        </p:spPr>
        <p:txBody>
          <a:bodyPr wrap="square" rtlCol="0">
            <a:spAutoFit/>
          </a:bodyPr>
          <a:lstStyle/>
          <a:p>
            <a:pPr marL="514350" indent="-514350">
              <a:buAutoNum type="arabicPlain" startAt="4"/>
            </a:pPr>
            <a:r>
              <a:rPr lang="hi-IN" sz="3200" b="1" dirty="0">
                <a:solidFill>
                  <a:srgbClr val="002060"/>
                </a:solidFill>
                <a:cs typeface="Times New Roman" pitchFamily="18" charset="0"/>
              </a:rPr>
              <a:t>वयस्कों के लिए दो-बचावकर्ता सीपीआर का वर्णन और प्रदर्शन करें।</a:t>
            </a:r>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1828800"/>
          </a:xfrm>
        </p:spPr>
        <p:txBody>
          <a:bodyPr/>
          <a:lstStyle/>
          <a:p>
            <a:pPr marL="0" indent="0" algn="ctr">
              <a:buNone/>
            </a:pPr>
            <a:r>
              <a:rPr lang="hi-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धन्यवाद</a:t>
            </a:r>
            <a:endParaRPr lang="en-IN" dirty="0"/>
          </a:p>
        </p:txBody>
      </p:sp>
    </p:spTree>
    <p:extLst>
      <p:ext uri="{BB962C8B-B14F-4D97-AF65-F5344CB8AC3E}">
        <p14:creationId xmlns:p14="http://schemas.microsoft.com/office/powerpoint/2010/main" val="3094432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hi-IN" sz="4000" b="1" u="sng" dirty="0">
                <a:solidFill>
                  <a:srgbClr val="FF0000"/>
                </a:solidFill>
              </a:rPr>
              <a:t>फिंगर स्वीप</a:t>
            </a:r>
            <a:endParaRPr lang="en-US" sz="4000" b="1" u="sng" dirty="0">
              <a:solidFill>
                <a:srgbClr val="FF0000"/>
              </a:solidFill>
            </a:endParaRPr>
          </a:p>
        </p:txBody>
      </p:sp>
      <p:pic>
        <p:nvPicPr>
          <p:cNvPr id="67587" name="Picture 3" descr="SWEEP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336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rId3" action="ppaction://hlinksldjump"/>
          </p:cNvPr>
          <p:cNvSpPr/>
          <p:nvPr/>
        </p:nvSpPr>
        <p:spPr>
          <a:xfrm rot="10800000">
            <a:off x="7848600" y="60960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172525"/>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0215"/>
            <a:ext cx="7772400" cy="1470025"/>
          </a:xfrm>
        </p:spPr>
        <p:txBody>
          <a:bodyPr>
            <a:normAutofit fontScale="90000"/>
          </a:bodyPr>
          <a:lstStyle/>
          <a:p>
            <a:r>
              <a:rPr lang="hi-IN" sz="5400" b="1" u="sng" dirty="0">
                <a:solidFill>
                  <a:srgbClr val="FF0000"/>
                </a:solidFill>
                <a:cs typeface="Times New Roman" pitchFamily="18" charset="0"/>
              </a:rPr>
              <a:t>नीलिमा</a:t>
            </a:r>
            <a:r>
              <a:rPr lang="en-US" sz="5400" b="1" u="sng" dirty="0">
                <a:solidFill>
                  <a:srgbClr val="FF0000"/>
                </a:solidFill>
                <a:cs typeface="Times New Roman" pitchFamily="18" charset="0"/>
              </a:rPr>
              <a:t/>
            </a:r>
            <a:br>
              <a:rPr lang="en-US" sz="5400" b="1" u="sng" dirty="0">
                <a:solidFill>
                  <a:srgbClr val="FF0000"/>
                </a:solidFill>
                <a:cs typeface="Times New Roman" pitchFamily="18" charset="0"/>
              </a:rPr>
            </a:br>
            <a:r>
              <a:rPr lang="en-US" dirty="0">
                <a:cs typeface="Times New Roman" pitchFamily="18" charset="0"/>
              </a:rPr>
              <a:t> </a:t>
            </a:r>
            <a:endParaRPr lang="en-IN" dirty="0"/>
          </a:p>
        </p:txBody>
      </p:sp>
      <p:sp>
        <p:nvSpPr>
          <p:cNvPr id="3" name="Subtitle 2"/>
          <p:cNvSpPr>
            <a:spLocks noGrp="1"/>
          </p:cNvSpPr>
          <p:nvPr>
            <p:ph type="subTitle" idx="1"/>
          </p:nvPr>
        </p:nvSpPr>
        <p:spPr>
          <a:xfrm>
            <a:off x="609600" y="2090742"/>
            <a:ext cx="7848600" cy="2338390"/>
          </a:xfrm>
        </p:spPr>
        <p:txBody>
          <a:bodyPr>
            <a:noAutofit/>
          </a:bodyPr>
          <a:lstStyle/>
          <a:p>
            <a:pPr algn="l">
              <a:lnSpc>
                <a:spcPct val="150000"/>
              </a:lnSpc>
            </a:pPr>
            <a:r>
              <a:rPr lang="hi-IN" b="1" dirty="0">
                <a:solidFill>
                  <a:schemeClr val="tx1"/>
                </a:solidFill>
                <a:cs typeface="Times New Roman" pitchFamily="18" charset="0"/>
              </a:rPr>
              <a:t>रक्त और ऊतकों में ऑक्सीजन की कमी के कारण त्वचा और श्लेष्मा झिल्ली का नीला पड़ना।</a:t>
            </a:r>
            <a:r>
              <a:rPr lang="en-US" dirty="0">
                <a:cs typeface="Times New Roman" pitchFamily="18" charset="0"/>
              </a:rPr>
              <a:t/>
            </a:r>
            <a:br>
              <a:rPr lang="en-US" dirty="0">
                <a:cs typeface="Times New Roman" pitchFamily="18" charset="0"/>
              </a:rPr>
            </a:b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39749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8382000" cy="837473"/>
          </a:xfrm>
          <a:prstGeom prst="rect">
            <a:avLst/>
          </a:prstGeom>
          <a:noFill/>
        </p:spPr>
        <p:txBody>
          <a:bodyPr wrap="square">
            <a:spAutoFit/>
          </a:bodyPr>
          <a:lstStyle/>
          <a:p>
            <a:pPr algn="just">
              <a:lnSpc>
                <a:spcPct val="150000"/>
              </a:lnSpc>
              <a:defRPr/>
            </a:pPr>
            <a:r>
              <a:rPr lang="hi-IN" sz="3600" b="1" dirty="0">
                <a:latin typeface="+mj-lt"/>
                <a:cs typeface="Times New Roman" pitchFamily="18" charset="0"/>
              </a:rPr>
              <a:t>सायनोसिस का परिणाम हो सकता है </a:t>
            </a:r>
            <a:r>
              <a:rPr lang="en-US" sz="3600" b="1" dirty="0">
                <a:latin typeface="+mj-lt"/>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19580" y="3857628"/>
            <a:ext cx="3708066" cy="584775"/>
          </a:xfrm>
          <a:prstGeom prst="rect">
            <a:avLst/>
          </a:prstGeom>
          <a:noFill/>
        </p:spPr>
        <p:txBody>
          <a:bodyPr wrap="none" rtlCol="0">
            <a:spAutoFit/>
          </a:bodyPr>
          <a:lstStyle/>
          <a:p>
            <a:r>
              <a:rPr lang="en-US" sz="3200" b="1" dirty="0">
                <a:cs typeface="Times New Roman" pitchFamily="18" charset="0"/>
              </a:rPr>
              <a:t>3 </a:t>
            </a:r>
            <a:r>
              <a:rPr lang="hi-IN" sz="3200" b="1" dirty="0">
                <a:cs typeface="Times New Roman" pitchFamily="18" charset="0"/>
              </a:rPr>
              <a:t>वायुमार्ग में अवरोध</a:t>
            </a:r>
            <a:r>
              <a:rPr lang="en-US" sz="3200" b="1" dirty="0">
                <a:cs typeface="Times New Roman" pitchFamily="18" charset="0"/>
              </a:rPr>
              <a:t>.</a:t>
            </a:r>
          </a:p>
        </p:txBody>
      </p:sp>
      <p:sp>
        <p:nvSpPr>
          <p:cNvPr id="9" name="TextBox 8"/>
          <p:cNvSpPr txBox="1"/>
          <p:nvPr/>
        </p:nvSpPr>
        <p:spPr>
          <a:xfrm>
            <a:off x="593653" y="3143248"/>
            <a:ext cx="7952818" cy="584775"/>
          </a:xfrm>
          <a:prstGeom prst="rect">
            <a:avLst/>
          </a:prstGeom>
          <a:noFill/>
        </p:spPr>
        <p:txBody>
          <a:bodyPr wrap="none" rtlCol="0">
            <a:spAutoFit/>
          </a:bodyPr>
          <a:lstStyle/>
          <a:p>
            <a:r>
              <a:rPr lang="en-US" sz="3200" b="1" dirty="0">
                <a:cs typeface="Times New Roman" pitchFamily="18" charset="0"/>
              </a:rPr>
              <a:t>2   </a:t>
            </a:r>
            <a:r>
              <a:rPr lang="hi-IN" sz="3200" b="1" dirty="0">
                <a:cs typeface="Times New Roman" pitchFamily="18" charset="0"/>
              </a:rPr>
              <a:t>बीमारी या श्वसन संबंधी चोट से पीड़ित होना।</a:t>
            </a:r>
            <a:endParaRPr lang="en-US" dirty="0"/>
          </a:p>
        </p:txBody>
      </p:sp>
      <p:sp>
        <p:nvSpPr>
          <p:cNvPr id="10" name="TextBox 9"/>
          <p:cNvSpPr txBox="1"/>
          <p:nvPr/>
        </p:nvSpPr>
        <p:spPr>
          <a:xfrm>
            <a:off x="566116" y="1925413"/>
            <a:ext cx="7966324" cy="1077218"/>
          </a:xfrm>
          <a:prstGeom prst="rect">
            <a:avLst/>
          </a:prstGeom>
          <a:noFill/>
        </p:spPr>
        <p:txBody>
          <a:bodyPr wrap="square" rtlCol="0">
            <a:spAutoFit/>
          </a:bodyPr>
          <a:lstStyle/>
          <a:p>
            <a:pPr marL="514350" indent="-514350">
              <a:buAutoNum type="arabicPlain"/>
            </a:pPr>
            <a:r>
              <a:rPr lang="hi-IN" sz="3200" b="1" dirty="0">
                <a:cs typeface="Times New Roman" pitchFamily="18" charset="0"/>
              </a:rPr>
              <a:t>मरीज़ ऑक्सीजन की कमी वाले वातावरण में सांस ले रहा है।</a:t>
            </a:r>
            <a:endParaRPr lang="en-US" sz="3200" b="1" dirty="0">
              <a:cs typeface="Times New Roman" pitchFamily="18" charset="0"/>
            </a:endParaRPr>
          </a:p>
        </p:txBody>
      </p:sp>
    </p:spTree>
    <p:extLst>
      <p:ext uri="{BB962C8B-B14F-4D97-AF65-F5344CB8AC3E}">
        <p14:creationId xmlns:p14="http://schemas.microsoft.com/office/powerpoint/2010/main" val="2227771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1175"/>
            <a:ext cx="7772400" cy="846123"/>
          </a:xfrm>
        </p:spPr>
        <p:txBody>
          <a:bodyPr>
            <a:normAutofit fontScale="90000"/>
          </a:bodyPr>
          <a:lstStyle/>
          <a:p>
            <a:r>
              <a:rPr lang="en-US" b="1" dirty="0">
                <a:cs typeface="Times New Roman" pitchFamily="18" charset="0"/>
              </a:rPr>
              <a:t/>
            </a:r>
            <a:br>
              <a:rPr lang="en-US" b="1" dirty="0">
                <a:cs typeface="Times New Roman" pitchFamily="18" charset="0"/>
              </a:rPr>
            </a:br>
            <a:r>
              <a:rPr lang="hi-IN" b="1" dirty="0">
                <a:cs typeface="Times New Roman" pitchFamily="18" charset="0"/>
              </a:rPr>
              <a:t>सायनोसिस को अधिक आसानी से देखा जा सकता है</a:t>
            </a:r>
            <a:r>
              <a:rPr lang="en-US" b="1" dirty="0">
                <a:cs typeface="Times New Roman" pitchFamily="18" charset="0"/>
              </a:rPr>
              <a:t/>
            </a:r>
            <a:br>
              <a:rPr lang="en-US" b="1" dirty="0">
                <a:cs typeface="Times New Roman" pitchFamily="18" charset="0"/>
              </a:rPr>
            </a:br>
            <a:endParaRPr lang="en-IN" dirty="0"/>
          </a:p>
        </p:txBody>
      </p:sp>
      <p:sp>
        <p:nvSpPr>
          <p:cNvPr id="3" name="Subtitle 2"/>
          <p:cNvSpPr>
            <a:spLocks noGrp="1"/>
          </p:cNvSpPr>
          <p:nvPr>
            <p:ph type="subTitle" idx="1"/>
          </p:nvPr>
        </p:nvSpPr>
        <p:spPr>
          <a:xfrm>
            <a:off x="457200" y="1447800"/>
            <a:ext cx="7848600" cy="838192"/>
          </a:xfrm>
        </p:spPr>
        <p:txBody>
          <a:bodyPr>
            <a:normAutofit/>
          </a:bodyPr>
          <a:lstStyle/>
          <a:p>
            <a:pPr marL="457200" indent="-457200" algn="l">
              <a:lnSpc>
                <a:spcPct val="150000"/>
              </a:lnSpc>
              <a:defRPr/>
            </a:pPr>
            <a:r>
              <a:rPr lang="en-US" b="1" dirty="0">
                <a:solidFill>
                  <a:schemeClr val="tx1"/>
                </a:solidFill>
                <a:cs typeface="Times New Roman" pitchFamily="18" charset="0"/>
              </a:rPr>
              <a:t>1 </a:t>
            </a:r>
            <a:r>
              <a:rPr lang="hi-IN" b="1" dirty="0">
                <a:solidFill>
                  <a:schemeClr val="tx1"/>
                </a:solidFill>
                <a:cs typeface="Times New Roman" pitchFamily="18" charset="0"/>
              </a:rPr>
              <a:t>होठों, कानों और नाक या नाखूनों पर</a:t>
            </a:r>
            <a:r>
              <a:rPr lang="en-US" b="1" dirty="0">
                <a:solidFill>
                  <a:schemeClr val="tx1"/>
                </a:solidFill>
                <a:cs typeface="Times New Roman" pitchFamily="18" charset="0"/>
              </a:rPr>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2571744"/>
            <a:ext cx="8247860" cy="1569660"/>
          </a:xfrm>
          <a:prstGeom prst="rect">
            <a:avLst/>
          </a:prstGeom>
          <a:noFill/>
        </p:spPr>
        <p:txBody>
          <a:bodyPr wrap="square" rtlCol="0">
            <a:spAutoFit/>
          </a:bodyPr>
          <a:lstStyle/>
          <a:p>
            <a:pPr marL="360363" indent="-360363">
              <a:buAutoNum type="arabicPlain" startAt="2"/>
            </a:pPr>
            <a:r>
              <a:rPr lang="hi-IN" sz="3200" b="1" dirty="0">
                <a:cs typeface="Times New Roman" pitchFamily="18" charset="0"/>
              </a:rPr>
              <a:t>गहरे रंग के रंजकता वाले रोगियों में, नाक, हथेलियों और नाखूनों, तथा मुंह और जीभ का निरीक्षण करें</a:t>
            </a:r>
            <a:endParaRPr lang="en-US" dirty="0"/>
          </a:p>
        </p:txBody>
      </p:sp>
    </p:spTree>
    <p:extLst>
      <p:ext uri="{BB962C8B-B14F-4D97-AF65-F5344CB8AC3E}">
        <p14:creationId xmlns:p14="http://schemas.microsoft.com/office/powerpoint/2010/main" val="302636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hi-IN" b="1" u="sng" dirty="0">
                <a:solidFill>
                  <a:srgbClr val="FF0000"/>
                </a:solidFill>
                <a:cs typeface="Times New Roman" pitchFamily="18" charset="0"/>
              </a:rPr>
              <a:t>वायुमार्ग खोलने की तकनीकें</a:t>
            </a:r>
            <a:endParaRPr lang="en-IN" dirty="0">
              <a:solidFill>
                <a:srgbClr val="FF0000"/>
              </a:solidFill>
            </a:endParaRPr>
          </a:p>
        </p:txBody>
      </p:sp>
      <p:sp>
        <p:nvSpPr>
          <p:cNvPr id="3" name="Content Placeholder 2"/>
          <p:cNvSpPr>
            <a:spLocks noGrp="1"/>
          </p:cNvSpPr>
          <p:nvPr>
            <p:ph idx="1"/>
          </p:nvPr>
        </p:nvSpPr>
        <p:spPr>
          <a:xfrm>
            <a:off x="285720" y="1600201"/>
            <a:ext cx="8229600" cy="971543"/>
          </a:xfrm>
        </p:spPr>
        <p:txBody>
          <a:bodyPr/>
          <a:lstStyle/>
          <a:p>
            <a:pPr marL="0" indent="0">
              <a:lnSpc>
                <a:spcPct val="150000"/>
              </a:lnSpc>
              <a:buNone/>
            </a:pPr>
            <a:r>
              <a:rPr lang="hi-IN" sz="3600" b="1" dirty="0">
                <a:cs typeface="Times New Roman" pitchFamily="18" charset="0"/>
              </a:rPr>
              <a:t>सिर झुकाकर ठोड़ी उठाना</a:t>
            </a:r>
            <a:endParaRPr lang="en-US" sz="3600"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11560" y="3929066"/>
            <a:ext cx="7416824" cy="1569660"/>
          </a:xfrm>
          <a:prstGeom prst="rect">
            <a:avLst/>
          </a:prstGeom>
          <a:noFill/>
        </p:spPr>
        <p:txBody>
          <a:bodyPr wrap="square" rtlCol="0">
            <a:spAutoFit/>
          </a:bodyPr>
          <a:lstStyle/>
          <a:p>
            <a:pPr marL="514350" indent="-514350" algn="ctr"/>
            <a:r>
              <a:rPr lang="hi-IN" sz="3200" b="1" dirty="0">
                <a:solidFill>
                  <a:srgbClr val="FF0000"/>
                </a:solidFill>
                <a:cs typeface="Times New Roman" pitchFamily="18" charset="0"/>
              </a:rPr>
              <a:t>यदि आपको सिर, गर्दन या रीढ़ की हड्डी में चोट लगने का संदेह हो तो इस विधि का प्रयोग न करें।</a:t>
            </a:r>
            <a:endParaRPr lang="en-US" dirty="0"/>
          </a:p>
        </p:txBody>
      </p:sp>
      <p:sp>
        <p:nvSpPr>
          <p:cNvPr id="9" name="TextBox 8"/>
          <p:cNvSpPr txBox="1"/>
          <p:nvPr/>
        </p:nvSpPr>
        <p:spPr>
          <a:xfrm>
            <a:off x="285784" y="2643182"/>
            <a:ext cx="9144000" cy="584775"/>
          </a:xfrm>
          <a:prstGeom prst="rect">
            <a:avLst/>
          </a:prstGeom>
          <a:noFill/>
        </p:spPr>
        <p:txBody>
          <a:bodyPr wrap="square" rtlCol="0">
            <a:spAutoFit/>
          </a:bodyPr>
          <a:lstStyle/>
          <a:p>
            <a:pPr marL="514350" indent="-514350"/>
            <a:r>
              <a:rPr lang="hi-IN" sz="3200" b="1" dirty="0">
                <a:cs typeface="Times New Roman" pitchFamily="18" charset="0"/>
              </a:rPr>
              <a:t>वायुमार्ग को खोलने के लिए यह पसंदीदा तरीका है</a:t>
            </a:r>
            <a:r>
              <a:rPr lang="en-US" b="1" dirty="0">
                <a:cs typeface="Times New Roman" pitchFamily="18" charset="0"/>
              </a:rPr>
              <a:t>.</a:t>
            </a:r>
          </a:p>
        </p:txBody>
      </p:sp>
    </p:spTree>
    <p:extLst>
      <p:ext uri="{BB962C8B-B14F-4D97-AF65-F5344CB8AC3E}">
        <p14:creationId xmlns:p14="http://schemas.microsoft.com/office/powerpoint/2010/main" val="323305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1139825"/>
          </a:xfrm>
        </p:spPr>
        <p:txBody>
          <a:bodyPr>
            <a:normAutofit/>
          </a:bodyPr>
          <a:lstStyle/>
          <a:p>
            <a:r>
              <a:rPr lang="hi-IN" sz="4000" b="1" u="sng" dirty="0">
                <a:solidFill>
                  <a:srgbClr val="FF0000"/>
                </a:solidFill>
              </a:rPr>
              <a:t>सिर झुकाना, ठोड़ी उठाना</a:t>
            </a:r>
            <a:endParaRPr lang="en-US" sz="4000" b="1" u="sng" dirty="0">
              <a:solidFill>
                <a:srgbClr val="FF0000"/>
              </a:solidFill>
            </a:endParaRPr>
          </a:p>
        </p:txBody>
      </p:sp>
      <p:pic>
        <p:nvPicPr>
          <p:cNvPr id="17411" name="Picture 3" descr="HTILT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222666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hi-IN" b="1" u="sng" dirty="0">
                <a:solidFill>
                  <a:srgbClr val="FF0000"/>
                </a:solidFill>
                <a:cs typeface="Times New Roman" pitchFamily="18" charset="0"/>
              </a:rPr>
              <a:t>प्रक्रिया</a:t>
            </a:r>
            <a:r>
              <a:rPr lang="en-US" b="1" u="sng" dirty="0">
                <a:solidFill>
                  <a:srgbClr val="FF0000"/>
                </a:solidFill>
                <a:cs typeface="Times New Roman" pitchFamily="18" charset="0"/>
              </a:rPr>
              <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28596" y="1000108"/>
            <a:ext cx="8534400" cy="976282"/>
          </a:xfrm>
        </p:spPr>
        <p:txBody>
          <a:bodyPr>
            <a:normAutofit fontScale="25000" lnSpcReduction="20000"/>
          </a:bodyPr>
          <a:lstStyle/>
          <a:p>
            <a:pPr marL="0" indent="0">
              <a:buNone/>
              <a:defRPr/>
            </a:pPr>
            <a:endParaRPr lang="en-US" b="1" dirty="0">
              <a:cs typeface="Times New Roman" pitchFamily="18" charset="0"/>
            </a:endParaRPr>
          </a:p>
          <a:p>
            <a:pPr>
              <a:buNone/>
              <a:defRPr/>
            </a:pPr>
            <a:r>
              <a:rPr lang="en-US" sz="12800" b="1" dirty="0">
                <a:cs typeface="Times New Roman" pitchFamily="18" charset="0"/>
              </a:rPr>
              <a:t> 2 </a:t>
            </a:r>
            <a:r>
              <a:rPr lang="hi-IN" sz="12800" b="1" dirty="0">
                <a:cs typeface="Times New Roman" pitchFamily="18" charset="0"/>
              </a:rPr>
              <a:t>रोगी के कंधों से घुटने टेककर</a:t>
            </a:r>
            <a:r>
              <a:rPr lang="en-IN" sz="12800" b="1" dirty="0">
                <a:cs typeface="Times New Roman" pitchFamily="18" charset="0"/>
              </a:rPr>
              <a:t> </a:t>
            </a:r>
            <a:r>
              <a:rPr lang="hi-IN" sz="12800" b="1" dirty="0">
                <a:cs typeface="Times New Roman" pitchFamily="18" charset="0"/>
              </a:rPr>
              <a:t>सिर की ओर झुकें</a:t>
            </a:r>
            <a:r>
              <a:rPr lang="en-US" sz="12800" b="1" dirty="0">
                <a:cs typeface="Times New Roman" pitchFamily="18" charset="0"/>
              </a:rPr>
              <a:t>.</a:t>
            </a: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500034" y="642918"/>
            <a:ext cx="6327438" cy="584775"/>
          </a:xfrm>
          <a:prstGeom prst="rect">
            <a:avLst/>
          </a:prstGeom>
          <a:noFill/>
        </p:spPr>
        <p:txBody>
          <a:bodyPr wrap="none" rtlCol="0">
            <a:spAutoFit/>
          </a:bodyPr>
          <a:lstStyle/>
          <a:p>
            <a:pPr marL="342900" indent="-342900">
              <a:buAutoNum type="arabicPlain"/>
            </a:pPr>
            <a:r>
              <a:rPr lang="en-US" sz="3200" b="1" dirty="0">
                <a:cs typeface="Times New Roman" pitchFamily="18" charset="0"/>
              </a:rPr>
              <a:t> </a:t>
            </a:r>
            <a:r>
              <a:rPr lang="hi-IN" sz="3200" b="1" dirty="0">
                <a:cs typeface="Times New Roman" pitchFamily="18" charset="0"/>
              </a:rPr>
              <a:t>रोगी को चेहरा ऊपर करके लिटाएं</a:t>
            </a:r>
            <a:r>
              <a:rPr lang="en-US" sz="3200" b="1" dirty="0">
                <a:cs typeface="Times New Roman" pitchFamily="18" charset="0"/>
              </a:rPr>
              <a:t>.</a:t>
            </a:r>
            <a:endParaRPr lang="en-US" sz="3200" dirty="0"/>
          </a:p>
        </p:txBody>
      </p:sp>
      <p:sp>
        <p:nvSpPr>
          <p:cNvPr id="10" name="Rectangle 9"/>
          <p:cNvSpPr/>
          <p:nvPr/>
        </p:nvSpPr>
        <p:spPr>
          <a:xfrm>
            <a:off x="390722" y="2071678"/>
            <a:ext cx="8219877" cy="1569660"/>
          </a:xfrm>
          <a:prstGeom prst="rect">
            <a:avLst/>
          </a:prstGeom>
        </p:spPr>
        <p:txBody>
          <a:bodyPr wrap="square">
            <a:spAutoFit/>
          </a:bodyPr>
          <a:lstStyle/>
          <a:p>
            <a:pPr marL="514350" indent="-514350"/>
            <a:r>
              <a:rPr lang="en-US" sz="3200" b="1" dirty="0">
                <a:cs typeface="Times New Roman" pitchFamily="18" charset="0"/>
              </a:rPr>
              <a:t> 3  </a:t>
            </a:r>
            <a:r>
              <a:rPr lang="hi-IN" sz="3200" b="1" dirty="0">
                <a:cs typeface="Times New Roman" pitchFamily="18" charset="0"/>
              </a:rPr>
              <a:t>एक हाथ को माथे पर रखें और दूसरे हाथ की उंगलियों को रोगी के जबड़े के हड्डी वाले भाग के नीचे रखें।</a:t>
            </a:r>
            <a:endParaRPr lang="en-US" sz="3200" b="1" dirty="0">
              <a:cs typeface="Times New Roman" pitchFamily="18" charset="0"/>
            </a:endParaRPr>
          </a:p>
        </p:txBody>
      </p:sp>
      <p:sp>
        <p:nvSpPr>
          <p:cNvPr id="11" name="Rectangle 10"/>
          <p:cNvSpPr/>
          <p:nvPr/>
        </p:nvSpPr>
        <p:spPr>
          <a:xfrm>
            <a:off x="473579" y="3571876"/>
            <a:ext cx="7914845" cy="1569660"/>
          </a:xfrm>
          <a:prstGeom prst="rect">
            <a:avLst/>
          </a:prstGeom>
        </p:spPr>
        <p:txBody>
          <a:bodyPr wrap="square">
            <a:spAutoFit/>
          </a:bodyPr>
          <a:lstStyle/>
          <a:p>
            <a:pPr>
              <a:defRPr/>
            </a:pPr>
            <a:r>
              <a:rPr lang="en-US" sz="3200" b="1" dirty="0">
                <a:cs typeface="Times New Roman" pitchFamily="18" charset="0"/>
              </a:rPr>
              <a:t>4  </a:t>
            </a:r>
            <a:r>
              <a:rPr lang="hi-IN" sz="3200" b="1" dirty="0">
                <a:cs typeface="Times New Roman" pitchFamily="18" charset="0"/>
              </a:rPr>
              <a:t>ठोड़ी को ऊपर उठाएँ, जबड़े को सहारा दें, और</a:t>
            </a:r>
            <a:r>
              <a:rPr lang="en-IN" sz="3200" b="1" dirty="0">
                <a:cs typeface="Times New Roman" pitchFamily="18" charset="0"/>
              </a:rPr>
              <a:t> </a:t>
            </a:r>
            <a:r>
              <a:rPr lang="hi-IN" sz="3200" b="1" dirty="0">
                <a:cs typeface="Times New Roman" pitchFamily="18" charset="0"/>
              </a:rPr>
              <a:t>साथ ही, सिर को जितना हो सके</a:t>
            </a:r>
            <a:r>
              <a:rPr lang="en-IN" sz="3200" b="1" dirty="0">
                <a:cs typeface="Times New Roman" pitchFamily="18" charset="0"/>
              </a:rPr>
              <a:t> </a:t>
            </a:r>
            <a:r>
              <a:rPr lang="hi-IN" sz="3200" b="1" dirty="0">
                <a:cs typeface="Times New Roman" pitchFamily="18" charset="0"/>
              </a:rPr>
              <a:t>पीछे की ओर झुकाएँ।</a:t>
            </a:r>
            <a:endParaRPr lang="en-US" sz="3200" b="1" dirty="0">
              <a:cs typeface="Times New Roman" pitchFamily="18" charset="0"/>
            </a:endParaRPr>
          </a:p>
        </p:txBody>
      </p:sp>
      <p:sp>
        <p:nvSpPr>
          <p:cNvPr id="14" name="TextBox 13"/>
          <p:cNvSpPr txBox="1"/>
          <p:nvPr/>
        </p:nvSpPr>
        <p:spPr>
          <a:xfrm>
            <a:off x="428596" y="5072074"/>
            <a:ext cx="7914845" cy="1077218"/>
          </a:xfrm>
          <a:prstGeom prst="rect">
            <a:avLst/>
          </a:prstGeom>
          <a:noFill/>
        </p:spPr>
        <p:txBody>
          <a:bodyPr wrap="square" rtlCol="0">
            <a:spAutoFit/>
          </a:bodyPr>
          <a:lstStyle/>
          <a:p>
            <a:pPr marL="514350" indent="-514350"/>
            <a:r>
              <a:rPr lang="en-US" sz="3200" b="1" dirty="0">
                <a:cs typeface="Times New Roman" pitchFamily="18" charset="0"/>
              </a:rPr>
              <a:t>5  </a:t>
            </a:r>
            <a:r>
              <a:rPr lang="hi-IN" sz="3200" b="1" dirty="0">
                <a:cs typeface="Times New Roman" pitchFamily="18" charset="0"/>
              </a:rPr>
              <a:t>शिशुओं और बच्चों के लिए: "सूँघने" की स्थिति में रखें- ज़्यादा न फैलाएँ।</a:t>
            </a:r>
            <a:endParaRPr lang="en-US" dirty="0"/>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Desktop\L-7 PICTURES\c.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533400" y="0"/>
            <a:ext cx="8610600" cy="64008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E5B488B6-044A-EF58-3641-2D43EBB70B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116632"/>
            <a:ext cx="1247775" cy="1098550"/>
          </a:xfrm>
          <a:prstGeom prst="rect">
            <a:avLst/>
          </a:prstGeom>
          <a:noFill/>
          <a:ln>
            <a:noFill/>
          </a:ln>
        </p:spPr>
      </p:pic>
    </p:spTree>
    <p:extLst>
      <p:ext uri="{BB962C8B-B14F-4D97-AF65-F5344CB8AC3E}">
        <p14:creationId xmlns:p14="http://schemas.microsoft.com/office/powerpoint/2010/main" val="23565996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55575"/>
            <a:ext cx="8229600" cy="1139825"/>
          </a:xfrm>
        </p:spPr>
        <p:txBody>
          <a:bodyPr>
            <a:normAutofit/>
          </a:bodyPr>
          <a:lstStyle/>
          <a:p>
            <a:r>
              <a:rPr lang="hi-IN" sz="4000" b="1" u="sng" dirty="0">
                <a:solidFill>
                  <a:srgbClr val="FF0000"/>
                </a:solidFill>
              </a:rPr>
              <a:t>उद्देश्य</a:t>
            </a:r>
            <a:endParaRPr lang="en-US" sz="4000" b="1" u="sng" dirty="0">
              <a:solidFill>
                <a:srgbClr val="FF0000"/>
              </a:solidFill>
            </a:endParaRPr>
          </a:p>
        </p:txBody>
      </p:sp>
      <p:sp>
        <p:nvSpPr>
          <p:cNvPr id="4" name="TextBox 3"/>
          <p:cNvSpPr txBox="1"/>
          <p:nvPr/>
        </p:nvSpPr>
        <p:spPr>
          <a:xfrm>
            <a:off x="228600" y="1530727"/>
            <a:ext cx="8763000" cy="2000548"/>
          </a:xfrm>
          <a:prstGeom prst="rect">
            <a:avLst/>
          </a:prstGeom>
          <a:noFill/>
        </p:spPr>
        <p:txBody>
          <a:bodyPr wrap="square">
            <a:spAutoFit/>
          </a:bodyPr>
          <a:lstStyle/>
          <a:p>
            <a:pPr algn="just">
              <a:defRPr/>
            </a:pPr>
            <a:r>
              <a:rPr lang="hi-IN" sz="3200" b="1" dirty="0">
                <a:cs typeface="Times New Roman" pitchFamily="18" charset="0"/>
              </a:rPr>
              <a:t>इस पाठ के पूरा होने पर, आप सक्षम हो जायेंगे </a:t>
            </a:r>
            <a:r>
              <a:rPr lang="en-US" sz="3200" b="1" dirty="0">
                <a:cs typeface="Times New Roman" pitchFamily="18" charset="0"/>
              </a:rPr>
              <a:t>:</a:t>
            </a:r>
          </a:p>
          <a:p>
            <a:pPr algn="just">
              <a:defRPr/>
            </a:pPr>
            <a:endParaRPr lang="en-US" sz="1400" b="1" dirty="0">
              <a:cs typeface="Times New Roman" pitchFamily="18" charset="0"/>
            </a:endParaRPr>
          </a:p>
          <a:p>
            <a:pPr marL="514350" indent="-514350" algn="just">
              <a:buAutoNum type="arabicPlain"/>
              <a:defRPr/>
            </a:pPr>
            <a:r>
              <a:rPr lang="hi-IN" sz="3200" dirty="0">
                <a:cs typeface="Times New Roman" pitchFamily="18" charset="0"/>
              </a:rPr>
              <a:t>ऊपरी वायुमार्ग में आंशिक या पूर्ण रुकावट के दो कारण बताइए।</a:t>
            </a:r>
            <a:r>
              <a:rPr lang="en-US" sz="3200" dirty="0">
                <a:cs typeface="Times New Roman" pitchFamily="18" charset="0"/>
              </a:rPr>
              <a:t>.</a:t>
            </a:r>
          </a:p>
          <a:p>
            <a:pPr marL="742950" indent="-742950" algn="just">
              <a:defRPr/>
            </a:pPr>
            <a:endParaRPr lang="en-US" sz="1400" b="1" dirty="0">
              <a:cs typeface="Times New Roman" pitchFamily="18" charset="0"/>
            </a:endParaRPr>
          </a:p>
        </p:txBody>
      </p:sp>
      <p:sp>
        <p:nvSpPr>
          <p:cNvPr id="2" name="TextBox 1"/>
          <p:cNvSpPr txBox="1"/>
          <p:nvPr/>
        </p:nvSpPr>
        <p:spPr>
          <a:xfrm>
            <a:off x="7696200" y="5786454"/>
            <a:ext cx="1219200" cy="369332"/>
          </a:xfrm>
          <a:prstGeom prst="rect">
            <a:avLst/>
          </a:prstGeom>
          <a:noFill/>
        </p:spPr>
        <p:txBody>
          <a:bodyPr wrap="square" rtlCol="0">
            <a:spAutoFit/>
          </a:bodyPr>
          <a:lstStyle/>
          <a:p>
            <a:r>
              <a:rPr lang="en-IN" dirty="0" err="1"/>
              <a:t>Cont</a:t>
            </a:r>
            <a:r>
              <a:rPr lang="en-IN" dirty="0"/>
              <a:t>…</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28601" y="3645024"/>
            <a:ext cx="8375848" cy="2062103"/>
          </a:xfrm>
          <a:prstGeom prst="rect">
            <a:avLst/>
          </a:prstGeom>
          <a:noFill/>
        </p:spPr>
        <p:txBody>
          <a:bodyPr wrap="square" rtlCol="0">
            <a:spAutoFit/>
          </a:bodyPr>
          <a:lstStyle/>
          <a:p>
            <a:r>
              <a:rPr lang="en-US" sz="3200" b="1" dirty="0">
                <a:cs typeface="Times New Roman" pitchFamily="18" charset="0"/>
              </a:rPr>
              <a:t>2   </a:t>
            </a:r>
            <a:r>
              <a:rPr lang="hi-IN" sz="3200" dirty="0">
                <a:cs typeface="Times New Roman" pitchFamily="18" charset="0"/>
              </a:rPr>
              <a:t>वयस्कों, बच्चों और शिशुओं के लिए बचाव श्वास का प्रदर्शन एक पुतले का उपयोग करके करें, चाहे वह विदेशी वस्तु के वायुमार्ग में अवरोध के साथ हो या उसके बिना।</a:t>
            </a:r>
            <a:endParaRPr lang="en-US" dirty="0"/>
          </a:p>
        </p:txBody>
      </p:sp>
    </p:spTree>
    <p:extLst>
      <p:ext uri="{BB962C8B-B14F-4D97-AF65-F5344CB8AC3E}">
        <p14:creationId xmlns:p14="http://schemas.microsoft.com/office/powerpoint/2010/main" val="37945693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15962"/>
          </a:xfrm>
        </p:spPr>
        <p:txBody>
          <a:bodyPr>
            <a:normAutofit fontScale="90000"/>
          </a:bodyPr>
          <a:lstStyle/>
          <a:p>
            <a:r>
              <a:rPr lang="hi-IN" b="1" u="sng" dirty="0">
                <a:solidFill>
                  <a:srgbClr val="FF0000"/>
                </a:solidFill>
                <a:cs typeface="Times New Roman" pitchFamily="18" charset="0"/>
              </a:rPr>
              <a:t>महत्वपूर्ण सावधानियां </a:t>
            </a:r>
            <a:r>
              <a:rPr lang="en-US" b="1" u="sng" dirty="0">
                <a:solidFill>
                  <a:srgbClr val="FF0000"/>
                </a:solidFill>
                <a:cs typeface="Times New Roman" pitchFamily="18" charset="0"/>
              </a:rPr>
              <a:t>:</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676400"/>
            <a:ext cx="8229600" cy="1538286"/>
          </a:xfrm>
        </p:spPr>
        <p:txBody>
          <a:bodyPr>
            <a:noAutofit/>
          </a:bodyPr>
          <a:lstStyle/>
          <a:p>
            <a:pPr marL="514350" indent="-514350">
              <a:buAutoNum type="arabicPlain"/>
              <a:defRPr/>
            </a:pPr>
            <a:r>
              <a:rPr lang="hi-IN" b="1" dirty="0">
                <a:cs typeface="Times New Roman" pitchFamily="18" charset="0"/>
              </a:rPr>
              <a:t>रोगी का मुँह हमेशा थोड़ा</a:t>
            </a:r>
            <a:r>
              <a:rPr lang="en-IN" b="1" dirty="0">
                <a:cs typeface="Times New Roman" pitchFamily="18" charset="0"/>
              </a:rPr>
              <a:t> </a:t>
            </a:r>
            <a:r>
              <a:rPr lang="hi-IN" b="1" dirty="0">
                <a:cs typeface="Times New Roman" pitchFamily="18" charset="0"/>
              </a:rPr>
              <a:t>खुला रखें - अपने अंगूठे से रोगी के निचले होंठ को दबाए रखें</a:t>
            </a:r>
            <a:r>
              <a:rPr lang="en-US" b="1" dirty="0">
                <a:cs typeface="Times New Roman" pitchFamily="18" charset="0"/>
              </a:rPr>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38262" y="3571876"/>
            <a:ext cx="7878154" cy="1077218"/>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रोगी की ठुड्डी के नीचे के कोमल ऊतकों को कभी न खोदें</a:t>
            </a:r>
            <a:r>
              <a:rPr lang="en-US" sz="3200" b="1" dirty="0">
                <a:cs typeface="Times New Roman" pitchFamily="18" charset="0"/>
              </a:rPr>
              <a:t>.</a:t>
            </a:r>
          </a:p>
        </p:txBody>
      </p:sp>
    </p:spTree>
    <p:extLst>
      <p:ext uri="{BB962C8B-B14F-4D97-AF65-F5344CB8AC3E}">
        <p14:creationId xmlns:p14="http://schemas.microsoft.com/office/powerpoint/2010/main" val="14414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31838"/>
            <a:ext cx="8229600" cy="715962"/>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hi-IN" b="1" u="sng" dirty="0">
                <a:solidFill>
                  <a:srgbClr val="FF0000"/>
                </a:solidFill>
                <a:cs typeface="Times New Roman" pitchFamily="18" charset="0"/>
              </a:rPr>
              <a:t>महत्वपूर्ण सावधानियां </a:t>
            </a:r>
            <a:r>
              <a:rPr lang="en-US" b="1" u="sng" dirty="0">
                <a:solidFill>
                  <a:srgbClr val="FF0000"/>
                </a:solidFill>
                <a:cs typeface="Times New Roman" pitchFamily="18" charset="0"/>
              </a:rPr>
              <a:t>:</a:t>
            </a:r>
            <a:br>
              <a:rPr lang="en-US" b="1" u="sng" dirty="0">
                <a:solidFill>
                  <a:srgbClr val="FF0000"/>
                </a:solidFill>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57200" y="1928802"/>
            <a:ext cx="8229600" cy="1076315"/>
          </a:xfrm>
        </p:spPr>
        <p:txBody>
          <a:bodyPr>
            <a:normAutofit fontScale="85000" lnSpcReduction="10000"/>
          </a:bodyPr>
          <a:lstStyle/>
          <a:p>
            <a:pPr marL="258763" indent="-258763" algn="just">
              <a:buNone/>
              <a:defRPr/>
            </a:pPr>
            <a:r>
              <a:rPr lang="en-US" b="1" dirty="0">
                <a:cs typeface="Times New Roman" pitchFamily="18" charset="0"/>
              </a:rPr>
              <a:t>3 </a:t>
            </a:r>
            <a:r>
              <a:rPr lang="hi-IN" b="1" dirty="0">
                <a:cs typeface="Times New Roman" pitchFamily="18" charset="0"/>
              </a:rPr>
              <a:t>एक बार वायुमार्ग खुल जाए, तो सांस लेने की जाँच करें।</a:t>
            </a:r>
          </a:p>
          <a:p>
            <a:pPr marL="258763" indent="-258763" algn="just">
              <a:buNone/>
              <a:defRPr/>
            </a:pPr>
            <a:r>
              <a:rPr lang="hi-IN" b="1" dirty="0">
                <a:cs typeface="Times New Roman" pitchFamily="18" charset="0"/>
              </a:rPr>
              <a:t>देखें, सुनें और महसूस करें</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5" y="4143380"/>
            <a:ext cx="7888390" cy="1077218"/>
          </a:xfrm>
          <a:prstGeom prst="rect">
            <a:avLst/>
          </a:prstGeom>
          <a:noFill/>
        </p:spPr>
        <p:txBody>
          <a:bodyPr wrap="square" rtlCol="0">
            <a:spAutoFit/>
          </a:bodyPr>
          <a:lstStyle/>
          <a:p>
            <a:pPr marL="514350" indent="-514350">
              <a:buAutoNum type="arabicPlain" startAt="5"/>
            </a:pPr>
            <a:r>
              <a:rPr lang="hi-IN" sz="3200" b="1" dirty="0">
                <a:cs typeface="Times New Roman" pitchFamily="18" charset="0"/>
              </a:rPr>
              <a:t>यदि वेंटिलेटर पर सांस लेने में असमर्थ हों, तो मान लें कि वायुमार्ग अवरुद्ध है</a:t>
            </a:r>
            <a:r>
              <a:rPr lang="en-US" b="1" dirty="0">
                <a:cs typeface="Times New Roman" pitchFamily="18" charset="0"/>
              </a:rPr>
              <a:t>.</a:t>
            </a:r>
          </a:p>
        </p:txBody>
      </p:sp>
      <p:sp>
        <p:nvSpPr>
          <p:cNvPr id="9" name="TextBox 8"/>
          <p:cNvSpPr txBox="1"/>
          <p:nvPr/>
        </p:nvSpPr>
        <p:spPr>
          <a:xfrm>
            <a:off x="428596" y="3000372"/>
            <a:ext cx="8084907" cy="1077218"/>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यदि रोगी सांस नहीं ले रहा है, तो कृत्रिम वेंटिलेशन शुरू करें</a:t>
            </a:r>
            <a:r>
              <a:rPr lang="en-US" b="1" dirty="0">
                <a:cs typeface="Times New Roman" pitchFamily="18" charset="0"/>
              </a:rPr>
              <a:t>. </a:t>
            </a:r>
          </a:p>
        </p:txBody>
      </p:sp>
    </p:spTree>
    <p:extLst>
      <p:ext uri="{BB962C8B-B14F-4D97-AF65-F5344CB8AC3E}">
        <p14:creationId xmlns:p14="http://schemas.microsoft.com/office/powerpoint/2010/main" val="238788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12838"/>
          </a:xfrm>
        </p:spPr>
        <p:txBody>
          <a:bodyPr>
            <a:normAutofit/>
          </a:bodyPr>
          <a:lstStyle/>
          <a:p>
            <a:r>
              <a:rPr lang="hi-IN" sz="4000" b="1" u="sng" dirty="0">
                <a:solidFill>
                  <a:srgbClr val="FF0000"/>
                </a:solidFill>
                <a:cs typeface="Times New Roman" pitchFamily="18" charset="0"/>
              </a:rPr>
              <a:t>जबड़े का जोर</a:t>
            </a:r>
            <a:endParaRPr lang="en-IN" sz="4000" dirty="0">
              <a:solidFill>
                <a:srgbClr val="FF0000"/>
              </a:solidFill>
            </a:endParaRPr>
          </a:p>
        </p:txBody>
      </p:sp>
      <p:sp>
        <p:nvSpPr>
          <p:cNvPr id="3" name="Content Placeholder 2"/>
          <p:cNvSpPr>
            <a:spLocks noGrp="1"/>
          </p:cNvSpPr>
          <p:nvPr>
            <p:ph idx="1"/>
          </p:nvPr>
        </p:nvSpPr>
        <p:spPr>
          <a:xfrm>
            <a:off x="457200" y="928670"/>
            <a:ext cx="8229600" cy="1757361"/>
          </a:xfrm>
        </p:spPr>
        <p:txBody>
          <a:bodyPr>
            <a:normAutofit fontScale="92500" lnSpcReduction="10000"/>
          </a:bodyPr>
          <a:lstStyle/>
          <a:p>
            <a:pPr algn="just">
              <a:defRPr/>
            </a:pPr>
            <a:r>
              <a:rPr lang="hi-IN" b="1" dirty="0">
                <a:cs typeface="Times New Roman" pitchFamily="18" charset="0"/>
              </a:rPr>
              <a:t>जबड़े को आगे धकेलना ही एकमात्र ऐसा उपाय है जिसकी सिफारिश बेहोश मरीज के लिए की जाती है, जिसके सिर, गर्दन या रीढ़ की हड्डी में चोट लगने का संदेह हो।</a:t>
            </a:r>
            <a:endParaRPr lang="en-US" b="1" i="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895166" y="2604562"/>
            <a:ext cx="1345240" cy="584775"/>
          </a:xfrm>
          <a:prstGeom prst="rect">
            <a:avLst/>
          </a:prstGeom>
          <a:noFill/>
        </p:spPr>
        <p:txBody>
          <a:bodyPr wrap="none" rtlCol="0">
            <a:spAutoFit/>
          </a:bodyPr>
          <a:lstStyle/>
          <a:p>
            <a:pPr algn="ctr"/>
            <a:r>
              <a:rPr lang="hi-IN" sz="3200" b="1" u="sng" dirty="0">
                <a:solidFill>
                  <a:srgbClr val="FF0000"/>
                </a:solidFill>
                <a:cs typeface="Times New Roman" pitchFamily="18" charset="0"/>
              </a:rPr>
              <a:t>प्रक्रिया</a:t>
            </a:r>
            <a:endParaRPr lang="en-US" sz="3200" dirty="0"/>
          </a:p>
        </p:txBody>
      </p:sp>
      <p:sp>
        <p:nvSpPr>
          <p:cNvPr id="9" name="TextBox 8"/>
          <p:cNvSpPr txBox="1"/>
          <p:nvPr/>
        </p:nvSpPr>
        <p:spPr>
          <a:xfrm>
            <a:off x="500034" y="3143248"/>
            <a:ext cx="6436442" cy="584775"/>
          </a:xfrm>
          <a:prstGeom prst="rect">
            <a:avLst/>
          </a:prstGeom>
          <a:noFill/>
        </p:spPr>
        <p:txBody>
          <a:bodyPr wrap="none" rtlCol="0">
            <a:spAutoFit/>
          </a:bodyPr>
          <a:lstStyle/>
          <a:p>
            <a:pPr marL="342900" indent="-342900">
              <a:buAutoNum type="arabicPlain"/>
            </a:pPr>
            <a:r>
              <a:rPr lang="en-US" sz="3200" b="1" dirty="0">
                <a:cs typeface="Times New Roman" pitchFamily="18" charset="0"/>
              </a:rPr>
              <a:t> </a:t>
            </a:r>
            <a:r>
              <a:rPr lang="hi-IN" sz="3200" b="1" dirty="0">
                <a:cs typeface="Times New Roman" pitchFamily="18" charset="0"/>
              </a:rPr>
              <a:t>रोगी को चेहरा ऊपर करके लिटाएं</a:t>
            </a:r>
            <a:r>
              <a:rPr lang="en-US" sz="3200" b="1" dirty="0">
                <a:cs typeface="Times New Roman" pitchFamily="18" charset="0"/>
              </a:rPr>
              <a:t>.</a:t>
            </a:r>
            <a:endParaRPr lang="en-US" sz="3200" dirty="0"/>
          </a:p>
        </p:txBody>
      </p:sp>
      <p:sp>
        <p:nvSpPr>
          <p:cNvPr id="10" name="Content Placeholder 2"/>
          <p:cNvSpPr txBox="1">
            <a:spLocks/>
          </p:cNvSpPr>
          <p:nvPr/>
        </p:nvSpPr>
        <p:spPr>
          <a:xfrm>
            <a:off x="428596" y="3786190"/>
            <a:ext cx="8534400" cy="2071702"/>
          </a:xfrm>
          <a:prstGeom prst="rect">
            <a:avLst/>
          </a:prstGeom>
        </p:spPr>
        <p:txBody>
          <a:bodyPr vert="horz" lIns="91440" tIns="45720" rIns="91440" bIns="45720" rtlCol="0">
            <a:normAutofit/>
          </a:bodyPr>
          <a:lstStyle/>
          <a:p>
            <a:pPr marL="539750" lvl="1" indent="-449263" algn="just">
              <a:spcBef>
                <a:spcPct val="20000"/>
              </a:spcBef>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2 </a:t>
            </a:r>
            <a:r>
              <a:rPr lang="hi-IN" sz="3200" b="1" dirty="0">
                <a:cs typeface="Times New Roman" pitchFamily="18" charset="0"/>
              </a:rPr>
              <a:t>मरीज के सिर के ऊपर घुटनों के बल बैठ जाएँ। अपनी कोहनियों को मरीज के सिर के पास उस सतह पर रखें जहाँ मरीज लेटा हुआ है। दोनों हाथों को मरीज के सिर के दोनों ओर रखें।</a:t>
            </a:r>
            <a:endPar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17920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hi-IN" b="1" u="sng" dirty="0">
                <a:solidFill>
                  <a:srgbClr val="FF0000"/>
                </a:solidFill>
                <a:cs typeface="Times New Roman" pitchFamily="18" charset="0"/>
              </a:rPr>
              <a:t>प्रक्रिया</a:t>
            </a:r>
            <a:r>
              <a:rPr lang="en-US" b="1" u="sng" dirty="0">
                <a:solidFill>
                  <a:srgbClr val="FF0000"/>
                </a:solidFill>
                <a:cs typeface="Times New Roman" pitchFamily="18" charset="0"/>
              </a:rPr>
              <a:t/>
            </a:r>
            <a:br>
              <a:rPr lang="en-US" b="1" u="sng" dirty="0">
                <a:solidFill>
                  <a:srgbClr val="FF0000"/>
                </a:solidFill>
                <a:cs typeface="Times New Roman" pitchFamily="18" charset="0"/>
              </a:rPr>
            </a:br>
            <a:endParaRPr lang="en-IN" u="sng" dirty="0">
              <a:solidFill>
                <a:srgbClr val="FF0000"/>
              </a:solidFill>
            </a:endParaRP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Rectangle 9"/>
          <p:cNvSpPr/>
          <p:nvPr/>
        </p:nvSpPr>
        <p:spPr>
          <a:xfrm>
            <a:off x="14807" y="857232"/>
            <a:ext cx="8229601" cy="1569660"/>
          </a:xfrm>
          <a:prstGeom prst="rect">
            <a:avLst/>
          </a:prstGeom>
        </p:spPr>
        <p:txBody>
          <a:bodyPr wrap="square">
            <a:spAutoFit/>
          </a:bodyPr>
          <a:lstStyle/>
          <a:p>
            <a:pPr marL="936625" lvl="1" indent="-846138" algn="just">
              <a:defRPr/>
            </a:pPr>
            <a:r>
              <a:rPr lang="en-US" sz="3200" b="1" dirty="0">
                <a:cs typeface="Times New Roman" pitchFamily="18" charset="0"/>
              </a:rPr>
              <a:t> 3  </a:t>
            </a:r>
            <a:r>
              <a:rPr lang="hi-IN" sz="3200" b="1" dirty="0">
                <a:cs typeface="Times New Roman" pitchFamily="18" charset="0"/>
              </a:rPr>
              <a:t>रोगी के जबड़े के दोनों ओर के कोण को पकड़ें, शिशु या बच्चे के लिए दो से तीन अंगुलियों का उपयोग करें।</a:t>
            </a:r>
            <a:endParaRPr lang="en-US" sz="3200" b="1" dirty="0">
              <a:cs typeface="Times New Roman" pitchFamily="18" charset="0"/>
            </a:endParaRPr>
          </a:p>
        </p:txBody>
      </p:sp>
      <p:sp>
        <p:nvSpPr>
          <p:cNvPr id="11" name="Rectangle 10"/>
          <p:cNvSpPr/>
          <p:nvPr/>
        </p:nvSpPr>
        <p:spPr>
          <a:xfrm>
            <a:off x="-266254" y="2494658"/>
            <a:ext cx="8876854" cy="1077218"/>
          </a:xfrm>
          <a:prstGeom prst="rect">
            <a:avLst/>
          </a:prstGeom>
        </p:spPr>
        <p:txBody>
          <a:bodyPr wrap="square">
            <a:spAutoFit/>
          </a:bodyPr>
          <a:lstStyle/>
          <a:p>
            <a:pPr marL="936625" lvl="1" indent="-536575" algn="just">
              <a:defRPr/>
            </a:pPr>
            <a:r>
              <a:rPr lang="en-US" sz="3200" b="1" dirty="0">
                <a:cs typeface="Times New Roman" pitchFamily="18" charset="0"/>
              </a:rPr>
              <a:t> 4 </a:t>
            </a:r>
            <a:r>
              <a:rPr lang="hi-IN" sz="3200" b="1" dirty="0">
                <a:cs typeface="Times New Roman" pitchFamily="18" charset="0"/>
              </a:rPr>
              <a:t>दोनों हाथों से जबड़े को आगे (ऊपर) ले जाने के लिए उठाने वाली गति का प्रयोग करें</a:t>
            </a:r>
            <a:r>
              <a:rPr lang="en-US" sz="3200" b="1" dirty="0">
                <a:cs typeface="Times New Roman" pitchFamily="18" charset="0"/>
              </a:rPr>
              <a:t>.</a:t>
            </a:r>
          </a:p>
        </p:txBody>
      </p:sp>
      <p:sp>
        <p:nvSpPr>
          <p:cNvPr id="14" name="TextBox 13"/>
          <p:cNvSpPr txBox="1"/>
          <p:nvPr/>
        </p:nvSpPr>
        <p:spPr>
          <a:xfrm>
            <a:off x="214283" y="3646419"/>
            <a:ext cx="8396317" cy="1077218"/>
          </a:xfrm>
          <a:prstGeom prst="rect">
            <a:avLst/>
          </a:prstGeom>
          <a:noFill/>
        </p:spPr>
        <p:txBody>
          <a:bodyPr wrap="square" rtlCol="0">
            <a:spAutoFit/>
          </a:bodyPr>
          <a:lstStyle/>
          <a:p>
            <a:pPr marL="514350" indent="-514350">
              <a:buAutoNum type="arabicPlain" startAt="5"/>
            </a:pPr>
            <a:r>
              <a:rPr lang="hi-IN" sz="3200" b="1" dirty="0">
                <a:cs typeface="Times New Roman" pitchFamily="18" charset="0"/>
              </a:rPr>
              <a:t>यदि आवश्यक हो तो अपने अंगूठे का उपयोग करके रोगी का मुंह थोड़ा खुला रखें।</a:t>
            </a:r>
            <a:endParaRPr lang="en-US" dirty="0"/>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1139825"/>
          </a:xfrm>
        </p:spPr>
        <p:txBody>
          <a:bodyPr>
            <a:normAutofit/>
          </a:bodyPr>
          <a:lstStyle/>
          <a:p>
            <a:r>
              <a:rPr lang="hi-IN" sz="4000" b="1" u="sng" dirty="0">
                <a:solidFill>
                  <a:srgbClr val="FF0000"/>
                </a:solidFill>
              </a:rPr>
              <a:t>जबड़े का जोर</a:t>
            </a:r>
            <a:endParaRPr lang="en-US" sz="4000" b="1" u="sng" dirty="0">
              <a:solidFill>
                <a:srgbClr val="FF0000"/>
              </a:solidFill>
            </a:endParaRPr>
          </a:p>
        </p:txBody>
      </p:sp>
      <p:pic>
        <p:nvPicPr>
          <p:cNvPr id="23555" name="Picture 3" descr="E4050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01474485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39825"/>
          </a:xfrm>
        </p:spPr>
        <p:txBody>
          <a:bodyPr>
            <a:normAutofit/>
          </a:bodyPr>
          <a:lstStyle/>
          <a:p>
            <a:r>
              <a:rPr lang="hi-IN" sz="4000" b="1" u="sng" dirty="0">
                <a:solidFill>
                  <a:srgbClr val="FF0000"/>
                </a:solidFill>
              </a:rPr>
              <a:t>जबड़े का जोर</a:t>
            </a:r>
            <a:endParaRPr lang="en-US" sz="4000" b="1" u="sng" dirty="0">
              <a:solidFill>
                <a:srgbClr val="FF0000"/>
              </a:solidFill>
            </a:endParaRPr>
          </a:p>
        </p:txBody>
      </p:sp>
      <p:pic>
        <p:nvPicPr>
          <p:cNvPr id="24579" name="Picture 3" descr="E405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14400"/>
            <a:ext cx="8305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0309460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hi-IN" b="1" u="sng" dirty="0">
                <a:solidFill>
                  <a:srgbClr val="FF0000"/>
                </a:solidFill>
                <a:cs typeface="Times New Roman" pitchFamily="18" charset="0"/>
              </a:rPr>
              <a:t>कृत्रिम वेंटिलेशन (बचाव श्वास)</a:t>
            </a:r>
            <a:endParaRPr lang="en-IN" dirty="0">
              <a:solidFill>
                <a:srgbClr val="FF0000"/>
              </a:solidFill>
            </a:endParaRPr>
          </a:p>
        </p:txBody>
      </p:sp>
      <p:sp>
        <p:nvSpPr>
          <p:cNvPr id="3" name="Content Placeholder 2"/>
          <p:cNvSpPr>
            <a:spLocks noGrp="1"/>
          </p:cNvSpPr>
          <p:nvPr>
            <p:ph idx="1"/>
          </p:nvPr>
        </p:nvSpPr>
        <p:spPr>
          <a:xfrm>
            <a:off x="457200" y="2332037"/>
            <a:ext cx="8229600" cy="2740037"/>
          </a:xfrm>
        </p:spPr>
        <p:txBody>
          <a:bodyPr>
            <a:normAutofit fontScale="92500" lnSpcReduction="10000"/>
          </a:bodyPr>
          <a:lstStyle/>
          <a:p>
            <a:pPr marL="0" indent="0">
              <a:lnSpc>
                <a:spcPct val="150000"/>
              </a:lnSpc>
              <a:buNone/>
            </a:pPr>
            <a:r>
              <a:rPr lang="hi-IN" b="1" dirty="0">
                <a:cs typeface="Times New Roman" pitchFamily="18" charset="0"/>
              </a:rPr>
              <a:t>एक बार जब रोगी का वायुमार्ग खुल जाता है, तो आप अपर्याप्त रूप से सांस लेने वाले या बिल्कुल भी सांस न लेने वाले रोगी को कृत्रिम वेंटिलेशन प्रदान कर सकते हैं</a:t>
            </a:r>
            <a:r>
              <a:rPr lang="en-US" b="1" dirty="0">
                <a:cs typeface="Times New Roman" pitchFamily="18" charset="0"/>
              </a:rPr>
              <a:t>.</a:t>
            </a:r>
          </a:p>
          <a:p>
            <a:pPr>
              <a:lnSpc>
                <a:spcPct val="150000"/>
              </a:lnSpc>
            </a:pPr>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3572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1100125"/>
          </a:xfrm>
        </p:spPr>
        <p:txBody>
          <a:bodyPr>
            <a:normAutofit/>
          </a:bodyPr>
          <a:lstStyle/>
          <a:p>
            <a:pPr marL="0" indent="0" algn="just">
              <a:buNone/>
            </a:pPr>
            <a:r>
              <a:rPr lang="hi-IN" b="1" dirty="0">
                <a:cs typeface="Times New Roman" pitchFamily="18" charset="0"/>
              </a:rPr>
              <a:t>साँस छोड़ी गई हवा से मरीज़ को जीवित रखना कैसे संभव है?</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4278633"/>
            <a:ext cx="8429683" cy="2062103"/>
          </a:xfrm>
          <a:prstGeom prst="rect">
            <a:avLst/>
          </a:prstGeom>
          <a:noFill/>
        </p:spPr>
        <p:txBody>
          <a:bodyPr wrap="square" rtlCol="0">
            <a:spAutoFit/>
          </a:bodyPr>
          <a:lstStyle/>
          <a:p>
            <a:pPr marL="258763" indent="-258763" algn="just">
              <a:defRPr/>
            </a:pPr>
            <a:r>
              <a:rPr lang="en-US" sz="3200" b="1" dirty="0">
                <a:cs typeface="Times New Roman" pitchFamily="18" charset="0"/>
              </a:rPr>
              <a:t>3. </a:t>
            </a:r>
            <a:r>
              <a:rPr lang="hi-IN" sz="3200" b="1" dirty="0">
                <a:cs typeface="Times New Roman" pitchFamily="18" charset="0"/>
              </a:rPr>
              <a:t>यह साँस छोड़ी गई हवा उस व्यक्ति को पुनर्जीवित कर सकती है जो सांस नहीं ले रहा है, जब तक कि उच्च सांद्रता वाला ऑक्सीजन स्रोत उपलब्ध न हो।</a:t>
            </a:r>
            <a:endParaRPr lang="en-US" sz="3200" b="1" dirty="0">
              <a:cs typeface="Times New Roman" pitchFamily="18" charset="0"/>
            </a:endParaRPr>
          </a:p>
        </p:txBody>
      </p:sp>
      <p:sp>
        <p:nvSpPr>
          <p:cNvPr id="9" name="TextBox 8"/>
          <p:cNvSpPr txBox="1"/>
          <p:nvPr/>
        </p:nvSpPr>
        <p:spPr>
          <a:xfrm>
            <a:off x="357159" y="3201415"/>
            <a:ext cx="8373574" cy="1077218"/>
          </a:xfrm>
          <a:prstGeom prst="rect">
            <a:avLst/>
          </a:prstGeom>
          <a:noFill/>
        </p:spPr>
        <p:txBody>
          <a:bodyPr wrap="square" rtlCol="0">
            <a:spAutoFit/>
          </a:bodyPr>
          <a:lstStyle/>
          <a:p>
            <a:r>
              <a:rPr lang="en-US" sz="3200" b="1" dirty="0">
                <a:cs typeface="Times New Roman" pitchFamily="18" charset="0"/>
              </a:rPr>
              <a:t>2. </a:t>
            </a:r>
            <a:r>
              <a:rPr lang="hi-IN" sz="3200" b="1" dirty="0">
                <a:cs typeface="Times New Roman" pitchFamily="18" charset="0"/>
              </a:rPr>
              <a:t>इसलिए, साँस छोड़ी गई हवा में 16% ऑक्सीजन होती है।</a:t>
            </a:r>
            <a:endParaRPr lang="en-US" sz="3200" b="1" dirty="0">
              <a:cs typeface="Times New Roman" pitchFamily="18" charset="0"/>
            </a:endParaRPr>
          </a:p>
        </p:txBody>
      </p:sp>
      <p:sp>
        <p:nvSpPr>
          <p:cNvPr id="10" name="TextBox 9"/>
          <p:cNvSpPr txBox="1"/>
          <p:nvPr/>
        </p:nvSpPr>
        <p:spPr>
          <a:xfrm>
            <a:off x="357158" y="1928802"/>
            <a:ext cx="8794010" cy="1077218"/>
          </a:xfrm>
          <a:prstGeom prst="rect">
            <a:avLst/>
          </a:prstGeom>
          <a:noFill/>
        </p:spPr>
        <p:txBody>
          <a:bodyPr wrap="none" rtlCol="0">
            <a:spAutoFit/>
          </a:bodyPr>
          <a:lstStyle/>
          <a:p>
            <a:pPr marL="514350" indent="-514350">
              <a:buAutoNum type="arabicPeriod"/>
            </a:pPr>
            <a:r>
              <a:rPr lang="hi-IN" sz="3200" b="1" dirty="0">
                <a:cs typeface="Times New Roman" pitchFamily="18" charset="0"/>
              </a:rPr>
              <a:t>प्राकृतिक हवा में लगभग 21% ऑक्सीजन होती है</a:t>
            </a:r>
          </a:p>
          <a:p>
            <a:r>
              <a:rPr lang="hi-IN" sz="3200" b="1" dirty="0">
                <a:cs typeface="Times New Roman" pitchFamily="18" charset="0"/>
              </a:rPr>
              <a:t>और शरीर केवल 5% का ही उपयोग कर पाता है।</a:t>
            </a:r>
            <a:endParaRPr lang="en-US" dirty="0"/>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a:bodyPr>
          <a:lstStyle/>
          <a:p>
            <a:r>
              <a:rPr lang="hi-IN" b="1" u="sng" dirty="0">
                <a:solidFill>
                  <a:srgbClr val="FF0000"/>
                </a:solidFill>
                <a:cs typeface="Times New Roman" pitchFamily="18" charset="0"/>
              </a:rPr>
              <a:t>कृत्रिम वेंटिलेशन (बचाव श्वास)</a:t>
            </a:r>
            <a:endParaRPr lang="en-IN" dirty="0">
              <a:solidFill>
                <a:srgbClr val="FF0000"/>
              </a:solidFill>
            </a:endParaRPr>
          </a:p>
        </p:txBody>
      </p:sp>
      <p:sp>
        <p:nvSpPr>
          <p:cNvPr id="3" name="Content Placeholder 2"/>
          <p:cNvSpPr>
            <a:spLocks noGrp="1"/>
          </p:cNvSpPr>
          <p:nvPr>
            <p:ph idx="1"/>
          </p:nvPr>
        </p:nvSpPr>
        <p:spPr>
          <a:xfrm>
            <a:off x="457200" y="1471619"/>
            <a:ext cx="8229600" cy="2100257"/>
          </a:xfrm>
        </p:spPr>
        <p:txBody>
          <a:bodyPr>
            <a:normAutofit/>
          </a:bodyPr>
          <a:lstStyle/>
          <a:p>
            <a:pPr marL="0" indent="0" algn="just">
              <a:buNone/>
            </a:pPr>
            <a:r>
              <a:rPr lang="hi-IN" b="1" dirty="0">
                <a:cs typeface="Times New Roman" pitchFamily="18" charset="0"/>
              </a:rPr>
              <a:t>कृत्रिम श्वसन के लिए कई तकनीकें हैं। आपको नीचे दी गई तीन तकनीकों में निपुण होना चाहिए, जो वरीयता क्रम में दी गई हैं। </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30782" y="4857760"/>
            <a:ext cx="2412840" cy="584775"/>
          </a:xfrm>
          <a:prstGeom prst="rect">
            <a:avLst/>
          </a:prstGeom>
          <a:noFill/>
        </p:spPr>
        <p:txBody>
          <a:bodyPr wrap="none" rtlCol="0">
            <a:spAutoFit/>
          </a:bodyPr>
          <a:lstStyle/>
          <a:p>
            <a:r>
              <a:rPr lang="en-US" sz="3200" b="1" dirty="0">
                <a:cs typeface="Times New Roman" pitchFamily="18" charset="0"/>
              </a:rPr>
              <a:t>3. </a:t>
            </a:r>
            <a:r>
              <a:rPr lang="hi-IN" sz="3200" b="1" dirty="0">
                <a:cs typeface="Times New Roman" pitchFamily="18" charset="0"/>
              </a:rPr>
              <a:t>मुँह-से-मुँह</a:t>
            </a:r>
            <a:r>
              <a:rPr lang="en-US" sz="3200" b="1" dirty="0">
                <a:cs typeface="Times New Roman" pitchFamily="18" charset="0"/>
              </a:rPr>
              <a:t>.</a:t>
            </a:r>
          </a:p>
        </p:txBody>
      </p:sp>
      <p:sp>
        <p:nvSpPr>
          <p:cNvPr id="9" name="TextBox 8"/>
          <p:cNvSpPr txBox="1"/>
          <p:nvPr/>
        </p:nvSpPr>
        <p:spPr>
          <a:xfrm>
            <a:off x="1000100" y="4201547"/>
            <a:ext cx="4833759" cy="584775"/>
          </a:xfrm>
          <a:prstGeom prst="rect">
            <a:avLst/>
          </a:prstGeom>
          <a:noFill/>
        </p:spPr>
        <p:txBody>
          <a:bodyPr wrap="none" rtlCol="0">
            <a:spAutoFit/>
          </a:bodyPr>
          <a:lstStyle/>
          <a:p>
            <a:r>
              <a:rPr lang="en-US" sz="3200" b="1" dirty="0">
                <a:cs typeface="Times New Roman" pitchFamily="18" charset="0"/>
              </a:rPr>
              <a:t>2. </a:t>
            </a:r>
            <a:r>
              <a:rPr lang="hi-IN" sz="3200" b="1" dirty="0">
                <a:cs typeface="Times New Roman" pitchFamily="18" charset="0"/>
              </a:rPr>
              <a:t>माउथ-टू-बैरियर डिवाइस</a:t>
            </a:r>
            <a:r>
              <a:rPr lang="en-US" sz="3200" b="1" dirty="0">
                <a:cs typeface="Times New Roman" pitchFamily="18" charset="0"/>
              </a:rPr>
              <a:t>.</a:t>
            </a:r>
          </a:p>
        </p:txBody>
      </p:sp>
      <p:sp>
        <p:nvSpPr>
          <p:cNvPr id="10" name="TextBox 9"/>
          <p:cNvSpPr txBox="1"/>
          <p:nvPr/>
        </p:nvSpPr>
        <p:spPr>
          <a:xfrm>
            <a:off x="1000100" y="3571876"/>
            <a:ext cx="3616696" cy="584775"/>
          </a:xfrm>
          <a:prstGeom prst="rect">
            <a:avLst/>
          </a:prstGeom>
          <a:noFill/>
        </p:spPr>
        <p:txBody>
          <a:bodyPr wrap="none" rtlCol="0">
            <a:spAutoFit/>
          </a:bodyPr>
          <a:lstStyle/>
          <a:p>
            <a:r>
              <a:rPr lang="en-US" sz="3200" b="1" dirty="0">
                <a:cs typeface="Times New Roman" pitchFamily="18" charset="0"/>
              </a:rPr>
              <a:t>1. </a:t>
            </a:r>
            <a:r>
              <a:rPr lang="hi-IN" sz="3200" b="1" dirty="0">
                <a:cs typeface="Times New Roman" pitchFamily="18" charset="0"/>
              </a:rPr>
              <a:t>मुंह से मास्क तक।</a:t>
            </a:r>
            <a:endParaRPr lang="en-US" b="1" dirty="0">
              <a:cs typeface="Times New Roman" pitchFamily="18" charset="0"/>
            </a:endParaRP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14290"/>
            <a:ext cx="8229600" cy="1143000"/>
          </a:xfrm>
        </p:spPr>
        <p:txBody>
          <a:bodyPr>
            <a:normAutofit/>
          </a:bodyPr>
          <a:lstStyle/>
          <a:p>
            <a:r>
              <a:rPr lang="hi-IN" sz="4000" b="1" u="sng" dirty="0">
                <a:solidFill>
                  <a:srgbClr val="FF0000"/>
                </a:solidFill>
                <a:cs typeface="Times New Roman" pitchFamily="18" charset="0"/>
              </a:rPr>
              <a:t>श्वास दर और अवधि</a:t>
            </a:r>
            <a:endParaRPr lang="en-IN" sz="4000" dirty="0">
              <a:solidFill>
                <a:srgbClr val="FF0000"/>
              </a:solidFill>
            </a:endParaRPr>
          </a:p>
        </p:txBody>
      </p:sp>
      <p:sp>
        <p:nvSpPr>
          <p:cNvPr id="3" name="Content Placeholder 2"/>
          <p:cNvSpPr>
            <a:spLocks noGrp="1"/>
          </p:cNvSpPr>
          <p:nvPr>
            <p:ph idx="1"/>
          </p:nvPr>
        </p:nvSpPr>
        <p:spPr>
          <a:xfrm>
            <a:off x="457200" y="1471619"/>
            <a:ext cx="8229600" cy="742935"/>
          </a:xfrm>
        </p:spPr>
        <p:txBody>
          <a:bodyPr>
            <a:normAutofit/>
          </a:bodyPr>
          <a:lstStyle/>
          <a:p>
            <a:pPr marL="0" indent="0" algn="just">
              <a:buNone/>
            </a:pPr>
            <a:r>
              <a:rPr lang="en-US" b="1" dirty="0">
                <a:cs typeface="Times New Roman" pitchFamily="18" charset="0"/>
              </a:rPr>
              <a:t> </a:t>
            </a:r>
            <a:r>
              <a:rPr lang="hi-IN" b="1" dirty="0">
                <a:cs typeface="Times New Roman" pitchFamily="18" charset="0"/>
              </a:rPr>
              <a:t>वयस्क: 10 से 12 प्रति मिनट, 1.5 से 2 सेकंड तक।</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642910" y="3630043"/>
            <a:ext cx="6585457" cy="584775"/>
          </a:xfrm>
          <a:prstGeom prst="rect">
            <a:avLst/>
          </a:prstGeom>
          <a:noFill/>
        </p:spPr>
        <p:txBody>
          <a:bodyPr wrap="none" rtlCol="0">
            <a:spAutoFit/>
          </a:bodyPr>
          <a:lstStyle/>
          <a:p>
            <a:r>
              <a:rPr lang="en-US" sz="3200" b="1" dirty="0">
                <a:cs typeface="Times New Roman" pitchFamily="18" charset="0"/>
              </a:rPr>
              <a:t>1 </a:t>
            </a:r>
            <a:r>
              <a:rPr lang="hi-IN" sz="3200" b="1" dirty="0">
                <a:cs typeface="Times New Roman" pitchFamily="18" charset="0"/>
              </a:rPr>
              <a:t>छाती की उचित ऊंचाई पर ध्यान दें</a:t>
            </a:r>
            <a:r>
              <a:rPr lang="en-US" sz="3200" b="1" dirty="0">
                <a:cs typeface="Times New Roman" pitchFamily="18" charset="0"/>
              </a:rPr>
              <a:t>.    </a:t>
            </a:r>
          </a:p>
        </p:txBody>
      </p:sp>
      <p:sp>
        <p:nvSpPr>
          <p:cNvPr id="9" name="TextBox 8"/>
          <p:cNvSpPr txBox="1"/>
          <p:nvPr/>
        </p:nvSpPr>
        <p:spPr>
          <a:xfrm>
            <a:off x="571472" y="2643182"/>
            <a:ext cx="8092280" cy="584775"/>
          </a:xfrm>
          <a:prstGeom prst="rect">
            <a:avLst/>
          </a:prstGeom>
          <a:noFill/>
        </p:spPr>
        <p:txBody>
          <a:bodyPr wrap="none" rtlCol="0">
            <a:spAutoFit/>
          </a:bodyPr>
          <a:lstStyle/>
          <a:p>
            <a:pPr marL="457200" indent="-457200">
              <a:defRPr/>
            </a:pPr>
            <a:r>
              <a:rPr lang="hi-IN" sz="3200" b="1" dirty="0">
                <a:cs typeface="Times New Roman" pitchFamily="18" charset="0"/>
              </a:rPr>
              <a:t>नवजात शिशु: 1 सेकंड तक प्रति मिनट 40 साँसें।</a:t>
            </a:r>
            <a:endParaRPr lang="en-US" sz="3200" b="1" dirty="0">
              <a:cs typeface="Times New Roman" pitchFamily="18" charset="0"/>
            </a:endParaRPr>
          </a:p>
        </p:txBody>
      </p:sp>
      <p:sp>
        <p:nvSpPr>
          <p:cNvPr id="10" name="TextBox 9"/>
          <p:cNvSpPr txBox="1"/>
          <p:nvPr/>
        </p:nvSpPr>
        <p:spPr>
          <a:xfrm>
            <a:off x="509871" y="2071678"/>
            <a:ext cx="6607899" cy="584775"/>
          </a:xfrm>
          <a:prstGeom prst="rect">
            <a:avLst/>
          </a:prstGeom>
          <a:noFill/>
        </p:spPr>
        <p:txBody>
          <a:bodyPr wrap="none" rtlCol="0">
            <a:spAutoFit/>
          </a:bodyPr>
          <a:lstStyle/>
          <a:p>
            <a:r>
              <a:rPr lang="hi-IN" sz="3200" b="1" dirty="0">
                <a:cs typeface="Times New Roman" pitchFamily="18" charset="0"/>
              </a:rPr>
              <a:t>बच्चे: प्रति मिनट 20 साँसें, 1 सेकंड तक</a:t>
            </a:r>
            <a:r>
              <a:rPr lang="en-US" sz="3200" b="1" dirty="0">
                <a:cs typeface="Times New Roman" pitchFamily="18" charset="0"/>
              </a:rPr>
              <a:t>.</a:t>
            </a:r>
          </a:p>
        </p:txBody>
      </p:sp>
      <p:sp>
        <p:nvSpPr>
          <p:cNvPr id="12" name="TextBox 11"/>
          <p:cNvSpPr txBox="1"/>
          <p:nvPr/>
        </p:nvSpPr>
        <p:spPr>
          <a:xfrm>
            <a:off x="642910" y="4214818"/>
            <a:ext cx="7745514" cy="1569660"/>
          </a:xfrm>
          <a:prstGeom prst="rect">
            <a:avLst/>
          </a:prstGeom>
          <a:noFill/>
        </p:spPr>
        <p:txBody>
          <a:bodyPr wrap="square" rtlCol="0">
            <a:spAutoFit/>
          </a:bodyPr>
          <a:lstStyle/>
          <a:p>
            <a:pPr>
              <a:defRPr/>
            </a:pPr>
            <a:r>
              <a:rPr lang="en-US" sz="3200" b="1" dirty="0">
                <a:cs typeface="Times New Roman" pitchFamily="18" charset="0"/>
              </a:rPr>
              <a:t>2  </a:t>
            </a:r>
            <a:r>
              <a:rPr lang="hi-IN" sz="3200" b="1" dirty="0">
                <a:cs typeface="Times New Roman" pitchFamily="18" charset="0"/>
              </a:rPr>
              <a:t>शिशुओं और नवजात शिशुओं के साथ, मुंह से पफ का उपयोग करें ताकि अधिक हवा न जाए।</a:t>
            </a:r>
            <a:endParaRPr lang="en-US" sz="3200" b="1" dirty="0">
              <a:cs typeface="Times New Roman" pitchFamily="18" charset="0"/>
            </a:endParaRPr>
          </a:p>
        </p:txBody>
      </p:sp>
    </p:spTree>
    <p:extLst>
      <p:ext uri="{BB962C8B-B14F-4D97-AF65-F5344CB8AC3E}">
        <p14:creationId xmlns:p14="http://schemas.microsoft.com/office/powerpoint/2010/main" val="2740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057400"/>
            <a:ext cx="8610600" cy="1077218"/>
          </a:xfrm>
          <a:prstGeom prst="rect">
            <a:avLst/>
          </a:prstGeom>
          <a:noFill/>
        </p:spPr>
        <p:txBody>
          <a:bodyPr>
            <a:spAutoFit/>
          </a:bodyPr>
          <a:lstStyle/>
          <a:p>
            <a:pPr marL="457200" indent="-457200" algn="just">
              <a:defRPr/>
            </a:pPr>
            <a:r>
              <a:rPr lang="en-US" sz="3200" b="1" dirty="0">
                <a:cs typeface="Times New Roman" pitchFamily="18" charset="0"/>
              </a:rPr>
              <a:t>3   </a:t>
            </a:r>
            <a:r>
              <a:rPr lang="hi-IN" sz="3200" b="1" dirty="0">
                <a:cs typeface="Times New Roman" pitchFamily="18" charset="0"/>
              </a:rPr>
              <a:t>एक पुतले का उपयोग करके वयस्कों, बच्चों और शिशुओं में सीपीआर का वर्णन और प्रदर्शन करें।</a:t>
            </a:r>
            <a:endParaRPr lang="en-US" sz="3200"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Rectangle 2"/>
          <p:cNvSpPr>
            <a:spLocks noGrp="1" noChangeArrowheads="1"/>
          </p:cNvSpPr>
          <p:nvPr>
            <p:ph type="title"/>
          </p:nvPr>
        </p:nvSpPr>
        <p:spPr>
          <a:xfrm>
            <a:off x="457200" y="360349"/>
            <a:ext cx="8229600" cy="1139825"/>
          </a:xfrm>
        </p:spPr>
        <p:txBody>
          <a:bodyPr>
            <a:normAutofit/>
          </a:bodyPr>
          <a:lstStyle/>
          <a:p>
            <a:r>
              <a:rPr lang="hi-IN" sz="4000" b="1" u="sng" dirty="0">
                <a:solidFill>
                  <a:srgbClr val="FF0000"/>
                </a:solidFill>
              </a:rPr>
              <a:t>उद्देश्य</a:t>
            </a:r>
            <a:endParaRPr lang="en-US" sz="4000" b="1" u="sng" dirty="0">
              <a:solidFill>
                <a:srgbClr val="FF0000"/>
              </a:solidFill>
            </a:endParaRP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271453" y="3357562"/>
            <a:ext cx="8260987" cy="1415772"/>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वयस्कों के लिए दो-बचावकर्ता सीपीआर का वर्णन और प्रदर्शन करें</a:t>
            </a:r>
            <a:r>
              <a:rPr lang="en-US" sz="3600" b="1" dirty="0">
                <a:latin typeface="Times New Roman" pitchFamily="18" charset="0"/>
                <a:cs typeface="Times New Roman" pitchFamily="18" charset="0"/>
              </a:rPr>
              <a:t>.</a:t>
            </a:r>
          </a:p>
          <a:p>
            <a:r>
              <a:rPr lang="en-US" dirty="0"/>
              <a:t> </a:t>
            </a:r>
          </a:p>
        </p:txBody>
      </p:sp>
    </p:spTree>
    <p:extLst>
      <p:ext uri="{BB962C8B-B14F-4D97-AF65-F5344CB8AC3E}">
        <p14:creationId xmlns:p14="http://schemas.microsoft.com/office/powerpoint/2010/main" val="1182515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r>
              <a:rPr lang="hi-IN" sz="4000" b="1" u="sng" dirty="0">
                <a:solidFill>
                  <a:srgbClr val="FF0000"/>
                </a:solidFill>
                <a:cs typeface="Times New Roman" pitchFamily="18" charset="0"/>
              </a:rPr>
              <a:t>बचावकर्मियों के लिए खतरे</a:t>
            </a:r>
            <a:endParaRPr lang="en-IN" sz="4000" dirty="0">
              <a:solidFill>
                <a:srgbClr val="FF0000"/>
              </a:solidFill>
            </a:endParaRPr>
          </a:p>
        </p:txBody>
      </p:sp>
      <p:sp>
        <p:nvSpPr>
          <p:cNvPr id="3" name="Content Placeholder 2"/>
          <p:cNvSpPr>
            <a:spLocks noGrp="1"/>
          </p:cNvSpPr>
          <p:nvPr>
            <p:ph idx="1"/>
          </p:nvPr>
        </p:nvSpPr>
        <p:spPr>
          <a:xfrm>
            <a:off x="457200" y="1285860"/>
            <a:ext cx="8229600" cy="2009780"/>
          </a:xfrm>
        </p:spPr>
        <p:txBody>
          <a:bodyPr>
            <a:normAutofit lnSpcReduction="10000"/>
          </a:bodyPr>
          <a:lstStyle/>
          <a:p>
            <a:pPr marL="360363" indent="-360363">
              <a:buNone/>
            </a:pPr>
            <a:r>
              <a:rPr lang="en-US" b="1" dirty="0">
                <a:cs typeface="Times New Roman" pitchFamily="18" charset="0"/>
              </a:rPr>
              <a:t>1 </a:t>
            </a:r>
            <a:r>
              <a:rPr lang="hi-IN" b="1" dirty="0">
                <a:cs typeface="Times New Roman" pitchFamily="18" charset="0"/>
              </a:rPr>
              <a:t>रोग: रक्तजनित और/या वायुजनित। मास्क, दस्ताने और आँखों की सुरक्षा के लिए मास्क पहनना ज़रूरी है। </a:t>
            </a:r>
            <a:r>
              <a:rPr lang="en-US" b="1" dirty="0">
                <a:cs typeface="Times New Roman" pitchFamily="18" charset="0"/>
              </a:rPr>
              <a:t>BVM (</a:t>
            </a:r>
            <a:r>
              <a:rPr lang="hi-IN" b="1" dirty="0">
                <a:cs typeface="Times New Roman" pitchFamily="18" charset="0"/>
              </a:rPr>
              <a:t>बैग वाल्व मास्क) या पॉकेट मास्क का इस्तेमाल करें।</a:t>
            </a:r>
            <a:r>
              <a:rPr lang="en-US" b="1" dirty="0">
                <a:cs typeface="Times New Roman" pitchFamily="18" charset="0"/>
              </a:rPr>
              <a:t>. </a:t>
            </a:r>
            <a:endParaRPr lang="en-IN"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Content Placeholder 2"/>
          <p:cNvSpPr txBox="1">
            <a:spLocks/>
          </p:cNvSpPr>
          <p:nvPr/>
        </p:nvSpPr>
        <p:spPr>
          <a:xfrm>
            <a:off x="428596" y="3071810"/>
            <a:ext cx="8229600" cy="1438276"/>
          </a:xfrm>
          <a:prstGeom prst="rect">
            <a:avLst/>
          </a:prstGeom>
        </p:spPr>
        <p:txBody>
          <a:bodyPr vert="horz" lIns="91440" tIns="45720" rIns="91440" bIns="45720" rtlCol="0">
            <a:normAutofit lnSpcReduction="10000"/>
          </a:bodyPr>
          <a:lstStyle/>
          <a:p>
            <a:pPr marL="360363" indent="-360363">
              <a:buAutoNum type="arabicPlain" startAt="2"/>
              <a:defRPr/>
            </a:pPr>
            <a:r>
              <a:rPr lang="hi-IN" sz="3200" b="1" dirty="0">
                <a:cs typeface="Times New Roman" pitchFamily="18" charset="0"/>
              </a:rPr>
              <a:t>रसायन: किसी दूषित रोगी के संपर्क में आने से। सबसे पहले रोगी को संदूषित किया जाना चाहिए।</a:t>
            </a:r>
            <a:endParaRPr lang="en-US" sz="3200" b="1" dirty="0">
              <a:cs typeface="Times New Roman" pitchFamily="18" charset="0"/>
            </a:endParaRPr>
          </a:p>
        </p:txBody>
      </p:sp>
      <p:sp>
        <p:nvSpPr>
          <p:cNvPr id="9" name="Content Placeholder 2"/>
          <p:cNvSpPr txBox="1">
            <a:spLocks/>
          </p:cNvSpPr>
          <p:nvPr/>
        </p:nvSpPr>
        <p:spPr>
          <a:xfrm>
            <a:off x="428596" y="4429132"/>
            <a:ext cx="8229600" cy="1223962"/>
          </a:xfrm>
          <a:prstGeom prst="rect">
            <a:avLst/>
          </a:prstGeom>
        </p:spPr>
        <p:txBody>
          <a:bodyPr vert="horz" lIns="91440" tIns="45720" rIns="91440" bIns="45720" rtlCol="0">
            <a:normAutofit/>
          </a:bodyPr>
          <a:lstStyle/>
          <a:p>
            <a:pPr marL="360363" indent="-360363">
              <a:buAutoNum type="arabicPlain" startAt="3"/>
              <a:defRPr/>
            </a:pPr>
            <a:r>
              <a:rPr lang="hi-IN" sz="3200" b="1" dirty="0">
                <a:cs typeface="Times New Roman" pitchFamily="18" charset="0"/>
              </a:rPr>
              <a:t>उल्टी: पॉकेट मास्क या बीवीएम पर वन-वे वाल्व का उपयोग किया जाना चाहिए।</a:t>
            </a:r>
            <a:endParaRPr lang="en-US" sz="3200" b="1" dirty="0">
              <a:cs typeface="Times New Roman" pitchFamily="18" charset="0"/>
            </a:endParaRPr>
          </a:p>
        </p:txBody>
      </p:sp>
    </p:spTree>
    <p:extLst>
      <p:ext uri="{BB962C8B-B14F-4D97-AF65-F5344CB8AC3E}">
        <p14:creationId xmlns:p14="http://schemas.microsoft.com/office/powerpoint/2010/main" val="327015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hi-IN" sz="4000" b="1" u="sng" dirty="0">
                <a:solidFill>
                  <a:srgbClr val="FF0000"/>
                </a:solidFill>
                <a:cs typeface="Times New Roman" pitchFamily="18" charset="0"/>
              </a:rPr>
              <a:t>गैस्ट्रिक फैलाव</a:t>
            </a:r>
            <a:endParaRPr lang="en-IN" sz="4000" dirty="0">
              <a:solidFill>
                <a:srgbClr val="FF0000"/>
              </a:solidFill>
            </a:endParaRPr>
          </a:p>
        </p:txBody>
      </p:sp>
      <p:sp>
        <p:nvSpPr>
          <p:cNvPr id="3" name="Content Placeholder 2"/>
          <p:cNvSpPr>
            <a:spLocks noGrp="1"/>
          </p:cNvSpPr>
          <p:nvPr>
            <p:ph idx="1"/>
          </p:nvPr>
        </p:nvSpPr>
        <p:spPr>
          <a:xfrm>
            <a:off x="457200" y="1905001"/>
            <a:ext cx="8229600" cy="3167073"/>
          </a:xfrm>
        </p:spPr>
        <p:txBody>
          <a:bodyPr/>
          <a:lstStyle/>
          <a:p>
            <a:pPr>
              <a:lnSpc>
                <a:spcPct val="150000"/>
              </a:lnSpc>
            </a:pPr>
            <a:r>
              <a:rPr lang="hi-IN" b="1" dirty="0">
                <a:cs typeface="Times New Roman" pitchFamily="18" charset="0"/>
              </a:rPr>
              <a:t>यह समस्या बचाव श्वास के दौरान हो सकती है, जिससे रोगी के पेट में कुछ हवा चली जाती है, जिससे पेट फूल जाता है, या फैल जाता है</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7003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8229600" cy="738173"/>
          </a:xfrm>
        </p:spPr>
        <p:txBody>
          <a:bodyPr>
            <a:noAutofit/>
          </a:bodyPr>
          <a:lstStyle/>
          <a:p>
            <a:pPr>
              <a:buNone/>
              <a:defRPr/>
            </a:pPr>
            <a:r>
              <a:rPr lang="hi-IN" sz="3600" b="1" dirty="0">
                <a:cs typeface="Times New Roman" pitchFamily="18" charset="0"/>
              </a:rPr>
              <a:t>इसके परिणामस्वरूप दो गंभीर समस्याएं हो सकती हैं </a:t>
            </a:r>
            <a:r>
              <a:rPr lang="en-US" sz="3600" b="1" dirty="0">
                <a:cs typeface="Times New Roman" pitchFamily="18" charset="0"/>
              </a:rPr>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21282" y="3502415"/>
            <a:ext cx="7888390" cy="2554545"/>
          </a:xfrm>
          <a:prstGeom prst="rect">
            <a:avLst/>
          </a:prstGeom>
          <a:noFill/>
        </p:spPr>
        <p:txBody>
          <a:bodyPr wrap="square" rtlCol="0">
            <a:spAutoFit/>
          </a:bodyPr>
          <a:lstStyle/>
          <a:p>
            <a:pPr marL="0" lvl="1"/>
            <a:r>
              <a:rPr lang="en-US" sz="3200" b="1" dirty="0">
                <a:cs typeface="Times New Roman" pitchFamily="18" charset="0"/>
              </a:rPr>
              <a:t>2  </a:t>
            </a:r>
            <a:r>
              <a:rPr lang="hi-IN" sz="3200" b="1" dirty="0">
                <a:cs typeface="Times New Roman" pitchFamily="18" charset="0"/>
              </a:rPr>
              <a:t>उल्टी - तरल पदार्थ या आंशिक रूप से पचा हुआ भोजन पेट से गले में विस्फोटक तरीके से बाहर आ जाता है, जिसके परिणामस्वरूप वायुमार्ग में रुकावट आती है, उल्टी फेफड़ों में चली जाती है।</a:t>
            </a:r>
            <a:endParaRPr lang="en-US" dirty="0"/>
          </a:p>
        </p:txBody>
      </p:sp>
      <p:sp>
        <p:nvSpPr>
          <p:cNvPr id="9" name="TextBox 8"/>
          <p:cNvSpPr txBox="1"/>
          <p:nvPr/>
        </p:nvSpPr>
        <p:spPr>
          <a:xfrm>
            <a:off x="500035" y="1785926"/>
            <a:ext cx="8186766" cy="1569660"/>
          </a:xfrm>
          <a:prstGeom prst="rect">
            <a:avLst/>
          </a:prstGeom>
          <a:noFill/>
        </p:spPr>
        <p:txBody>
          <a:bodyPr wrap="square" rtlCol="0">
            <a:spAutoFit/>
          </a:bodyPr>
          <a:lstStyle/>
          <a:p>
            <a:pPr marL="0" lvl="1"/>
            <a:r>
              <a:rPr lang="en-US" sz="3200" b="1" dirty="0">
                <a:cs typeface="Times New Roman" pitchFamily="18" charset="0"/>
              </a:rPr>
              <a:t>1  </a:t>
            </a:r>
            <a:r>
              <a:rPr lang="hi-IN" sz="3200" b="1" dirty="0">
                <a:cs typeface="Times New Roman" pitchFamily="18" charset="0"/>
              </a:rPr>
              <a:t>फेफड़ों का आयतन कम हो जाना - फेफड़े डायाफ्राम द्वारा ऊपर की ओर विस्थापित हो जाते हैं।</a:t>
            </a:r>
            <a:endParaRPr lang="en-US" dirty="0"/>
          </a:p>
        </p:txBody>
      </p:sp>
    </p:spTree>
    <p:extLst>
      <p:ext uri="{BB962C8B-B14F-4D97-AF65-F5344CB8AC3E}">
        <p14:creationId xmlns:p14="http://schemas.microsoft.com/office/powerpoint/2010/main" val="151140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03367"/>
            <a:ext cx="8305800" cy="4525963"/>
          </a:xfrm>
        </p:spPr>
        <p:txBody>
          <a:bodyPr/>
          <a:lstStyle/>
          <a:p>
            <a:pPr marL="0" indent="0" algn="just">
              <a:lnSpc>
                <a:spcPct val="150000"/>
              </a:lnSpc>
              <a:buNone/>
            </a:pPr>
            <a:r>
              <a:rPr lang="hi-IN" b="1" dirty="0">
                <a:cs typeface="Times New Roman" pitchFamily="18" charset="0"/>
              </a:rPr>
              <a:t>रोगी के सिर को सही स्थिति में रखकर और बहुत ज़ोर से या बहुत तेज़ी से साँस लेने से बचकर गैस्ट्रिक फैलाव से बचें या उसे कम करें। साँस की मात्रा उतनी ही होनी चाहिए जिससे छाती पर्याप्त रूप से ऊपर उठ सके।</a:t>
            </a: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627397" y="501754"/>
            <a:ext cx="2234906" cy="707886"/>
          </a:xfrm>
          <a:prstGeom prst="rect">
            <a:avLst/>
          </a:prstGeom>
          <a:noFill/>
        </p:spPr>
        <p:txBody>
          <a:bodyPr wrap="none" rtlCol="0">
            <a:spAutoFit/>
          </a:bodyPr>
          <a:lstStyle/>
          <a:p>
            <a:pPr algn="ctr"/>
            <a:r>
              <a:rPr lang="hi-IN" sz="4000" b="1" u="sng" dirty="0">
                <a:solidFill>
                  <a:srgbClr val="FF0000"/>
                </a:solidFill>
                <a:cs typeface="Times New Roman" pitchFamily="18" charset="0"/>
              </a:rPr>
              <a:t>रोकथाम </a:t>
            </a:r>
            <a:r>
              <a:rPr lang="en-US" sz="4000" dirty="0">
                <a:solidFill>
                  <a:srgbClr val="FF0000"/>
                </a:solidFill>
                <a:cs typeface="Times New Roman" pitchFamily="18" charset="0"/>
              </a:rPr>
              <a:t>:</a:t>
            </a:r>
            <a:endParaRPr lang="en-US" sz="4000" dirty="0"/>
          </a:p>
        </p:txBody>
      </p:sp>
    </p:spTree>
    <p:extLst>
      <p:ext uri="{BB962C8B-B14F-4D97-AF65-F5344CB8AC3E}">
        <p14:creationId xmlns:p14="http://schemas.microsoft.com/office/powerpoint/2010/main" val="3995049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fontScale="90000"/>
          </a:bodyPr>
          <a:lstStyle/>
          <a:p>
            <a:r>
              <a:rPr lang="en-US" b="1" u="sng" dirty="0">
                <a:solidFill>
                  <a:srgbClr val="FF0000"/>
                </a:solidFill>
                <a:cs typeface="Times New Roman" pitchFamily="18" charset="0"/>
              </a:rPr>
              <a:t/>
            </a:r>
            <a:br>
              <a:rPr lang="en-US" b="1" u="sng" dirty="0">
                <a:solidFill>
                  <a:srgbClr val="FF0000"/>
                </a:solidFill>
                <a:cs typeface="Times New Roman" pitchFamily="18" charset="0"/>
              </a:rPr>
            </a:br>
            <a:r>
              <a:rPr lang="hi-IN" b="1" dirty="0">
                <a:cs typeface="Times New Roman" pitchFamily="18" charset="0"/>
              </a:rPr>
              <a:t>जब गैस्ट्रिक फैलाव होता है </a:t>
            </a:r>
            <a:r>
              <a:rPr lang="en-US" b="1" dirty="0">
                <a:cs typeface="Times New Roman" pitchFamily="18" charset="0"/>
              </a:rPr>
              <a:t>…</a:t>
            </a:r>
            <a:r>
              <a:rPr lang="en-US" dirty="0">
                <a:cs typeface="Times New Roman" pitchFamily="18" charset="0"/>
              </a:rPr>
              <a:t/>
            </a:r>
            <a:br>
              <a:rPr lang="en-US" dirty="0">
                <a:cs typeface="Times New Roman" pitchFamily="18" charset="0"/>
              </a:rPr>
            </a:br>
            <a:endParaRPr lang="en-IN" u="sng" dirty="0">
              <a:solidFill>
                <a:srgbClr val="FF0000"/>
              </a:solidFill>
            </a:endParaRPr>
          </a:p>
        </p:txBody>
      </p:sp>
      <p:sp>
        <p:nvSpPr>
          <p:cNvPr id="3" name="Content Placeholder 2"/>
          <p:cNvSpPr>
            <a:spLocks noGrp="1"/>
          </p:cNvSpPr>
          <p:nvPr>
            <p:ph idx="1"/>
          </p:nvPr>
        </p:nvSpPr>
        <p:spPr>
          <a:xfrm>
            <a:off x="411848" y="1428736"/>
            <a:ext cx="8534400" cy="1571636"/>
          </a:xfrm>
        </p:spPr>
        <p:txBody>
          <a:bodyPr>
            <a:normAutofit fontScale="25000" lnSpcReduction="20000"/>
          </a:bodyPr>
          <a:lstStyle/>
          <a:p>
            <a:pPr marL="0" indent="0">
              <a:buNone/>
              <a:defRPr/>
            </a:pPr>
            <a:endParaRPr lang="en-US" b="1" dirty="0">
              <a:cs typeface="Times New Roman" pitchFamily="18" charset="0"/>
            </a:endParaRPr>
          </a:p>
          <a:p>
            <a:pPr>
              <a:buNone/>
              <a:defRPr/>
            </a:pPr>
            <a:r>
              <a:rPr lang="en-US" sz="12800" b="1" dirty="0">
                <a:cs typeface="Times New Roman" pitchFamily="18" charset="0"/>
              </a:rPr>
              <a:t> 2  </a:t>
            </a:r>
            <a:r>
              <a:rPr lang="hi-IN" sz="12800" b="1" dirty="0">
                <a:cs typeface="Times New Roman" pitchFamily="18" charset="0"/>
              </a:rPr>
              <a:t>यदि रोगी को उल्टी हो जाए तो रोगी को (पूरे शरीर को) करवट पर पलट दें तथा सिर और गर्दन को हाथ से स्थिर कर दें।</a:t>
            </a:r>
            <a:endParaRPr lang="en-US" sz="28800" b="1" dirty="0">
              <a:cs typeface="Times New Roman" pitchFamily="18" charset="0"/>
            </a:endParaRPr>
          </a:p>
        </p:txBody>
      </p:sp>
      <p:sp>
        <p:nvSpPr>
          <p:cNvPr id="4" name="TextBox 3"/>
          <p:cNvSpPr txBox="1"/>
          <p:nvPr/>
        </p:nvSpPr>
        <p:spPr>
          <a:xfrm>
            <a:off x="7086600" y="6324600"/>
            <a:ext cx="1524000" cy="381000"/>
          </a:xfrm>
          <a:prstGeom prst="rect">
            <a:avLst/>
          </a:prstGeom>
          <a:noFill/>
        </p:spPr>
        <p:txBody>
          <a:bodyPr wrap="square" rtlCol="0">
            <a:spAutoFit/>
          </a:bodyPr>
          <a:lstStyle/>
          <a:p>
            <a:r>
              <a:rPr lang="en-IN" dirty="0" err="1"/>
              <a:t>Cont</a:t>
            </a:r>
            <a:r>
              <a:rPr lang="en-IN" dirty="0"/>
              <a:t>…</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500034" y="843961"/>
            <a:ext cx="4466287" cy="584775"/>
          </a:xfrm>
          <a:prstGeom prst="rect">
            <a:avLst/>
          </a:prstGeom>
          <a:noFill/>
        </p:spPr>
        <p:txBody>
          <a:bodyPr wrap="none" rtlCol="0">
            <a:spAutoFit/>
          </a:bodyPr>
          <a:lstStyle/>
          <a:p>
            <a:pPr marL="342900" indent="-342900">
              <a:buFontTx/>
              <a:buAutoNum type="arabicPlain"/>
            </a:pPr>
            <a:r>
              <a:rPr lang="hi-IN" sz="3200" b="1" dirty="0">
                <a:cs typeface="Times New Roman" pitchFamily="18" charset="0"/>
              </a:rPr>
              <a:t>उल्टी के लिए तैयार रहें</a:t>
            </a:r>
            <a:r>
              <a:rPr lang="en-US" sz="3200" b="1" dirty="0">
                <a:cs typeface="Times New Roman" pitchFamily="18" charset="0"/>
              </a:rPr>
              <a:t>. </a:t>
            </a:r>
          </a:p>
        </p:txBody>
      </p:sp>
      <p:sp>
        <p:nvSpPr>
          <p:cNvPr id="11" name="Rectangle 10"/>
          <p:cNvSpPr/>
          <p:nvPr/>
        </p:nvSpPr>
        <p:spPr>
          <a:xfrm>
            <a:off x="500034" y="2928934"/>
            <a:ext cx="8320438" cy="1077218"/>
          </a:xfrm>
          <a:prstGeom prst="rect">
            <a:avLst/>
          </a:prstGeom>
        </p:spPr>
        <p:txBody>
          <a:bodyPr wrap="square">
            <a:spAutoFit/>
          </a:bodyPr>
          <a:lstStyle/>
          <a:p>
            <a:pPr marL="404813" indent="-404813" algn="just">
              <a:buAutoNum type="arabicPlain" startAt="3"/>
              <a:defRPr/>
            </a:pPr>
            <a:r>
              <a:rPr lang="hi-IN" sz="3200" b="1" dirty="0">
                <a:cs typeface="Times New Roman" pitchFamily="18" charset="0"/>
              </a:rPr>
              <a:t>रोगी के मुंह और गले को धुंध और दस्ताने वाली उंगलियों से साफ करने के लिए तैयार रहें</a:t>
            </a:r>
            <a:r>
              <a:rPr lang="en-US" sz="3200" b="1" dirty="0">
                <a:cs typeface="Times New Roman" pitchFamily="18" charset="0"/>
              </a:rPr>
              <a:t>.</a:t>
            </a:r>
          </a:p>
        </p:txBody>
      </p:sp>
      <p:sp>
        <p:nvSpPr>
          <p:cNvPr id="14" name="TextBox 13"/>
          <p:cNvSpPr txBox="1"/>
          <p:nvPr/>
        </p:nvSpPr>
        <p:spPr>
          <a:xfrm>
            <a:off x="500035" y="4643446"/>
            <a:ext cx="8110566" cy="1077218"/>
          </a:xfrm>
          <a:prstGeom prst="rect">
            <a:avLst/>
          </a:prstGeom>
          <a:noFill/>
        </p:spPr>
        <p:txBody>
          <a:bodyPr wrap="square" rtlCol="0">
            <a:spAutoFit/>
          </a:bodyPr>
          <a:lstStyle/>
          <a:p>
            <a:pPr marL="514350" indent="-514350"/>
            <a:r>
              <a:rPr lang="en-US" sz="3200" b="1" dirty="0">
                <a:cs typeface="Times New Roman" pitchFamily="18" charset="0"/>
              </a:rPr>
              <a:t>5 </a:t>
            </a:r>
            <a:r>
              <a:rPr lang="hi-IN" sz="3200" b="1" dirty="0">
                <a:cs typeface="Times New Roman" pitchFamily="18" charset="0"/>
              </a:rPr>
              <a:t>स्थिति को पुनर्प्राप्ति स्थिति में रखें, जैसा कि आगे चर्चा की गई है</a:t>
            </a:r>
            <a:r>
              <a:rPr lang="en-US" sz="3200" b="1" dirty="0">
                <a:cs typeface="Times New Roman" pitchFamily="18" charset="0"/>
              </a:rPr>
              <a:t>.</a:t>
            </a:r>
          </a:p>
        </p:txBody>
      </p:sp>
      <p:sp>
        <p:nvSpPr>
          <p:cNvPr id="12" name="TextBox 11"/>
          <p:cNvSpPr txBox="1"/>
          <p:nvPr/>
        </p:nvSpPr>
        <p:spPr>
          <a:xfrm>
            <a:off x="500034" y="4000504"/>
            <a:ext cx="8446214" cy="584775"/>
          </a:xfrm>
          <a:prstGeom prst="rect">
            <a:avLst/>
          </a:prstGeom>
          <a:noFill/>
        </p:spPr>
        <p:txBody>
          <a:bodyPr wrap="square" rtlCol="0">
            <a:spAutoFit/>
          </a:bodyPr>
          <a:lstStyle/>
          <a:p>
            <a:pPr marL="342900" indent="-342900"/>
            <a:r>
              <a:rPr lang="en-US" sz="3200" b="1" dirty="0">
                <a:cs typeface="Times New Roman" pitchFamily="18" charset="0"/>
              </a:rPr>
              <a:t>4 </a:t>
            </a:r>
            <a:r>
              <a:rPr lang="hi-IN" sz="3200" b="1" dirty="0">
                <a:cs typeface="Times New Roman" pitchFamily="18" charset="0"/>
              </a:rPr>
              <a:t>स्थानीय प्रोटोकॉल के अनुसार सक्शन लागू करें</a:t>
            </a:r>
            <a:r>
              <a:rPr lang="en-US" sz="3200" b="1" dirty="0">
                <a:cs typeface="Times New Roman" pitchFamily="18" charset="0"/>
              </a:rPr>
              <a:t>.  </a:t>
            </a:r>
          </a:p>
        </p:txBody>
      </p:sp>
    </p:spTree>
    <p:extLst>
      <p:ext uri="{BB962C8B-B14F-4D97-AF65-F5344CB8AC3E}">
        <p14:creationId xmlns:p14="http://schemas.microsoft.com/office/powerpoint/2010/main" val="263029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P spid="14"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92"/>
            <a:ext cx="8229600" cy="1143000"/>
          </a:xfrm>
        </p:spPr>
        <p:txBody>
          <a:bodyPr/>
          <a:lstStyle/>
          <a:p>
            <a:r>
              <a:rPr lang="hi-IN" sz="4000" b="1" u="sng" dirty="0">
                <a:solidFill>
                  <a:srgbClr val="FF0000"/>
                </a:solidFill>
                <a:cs typeface="Times New Roman" pitchFamily="18" charset="0"/>
              </a:rPr>
              <a:t>पुनर्प्राप्ति स्थिति </a:t>
            </a:r>
            <a:r>
              <a:rPr lang="en-US" b="1" dirty="0">
                <a:solidFill>
                  <a:srgbClr val="FF0000"/>
                </a:solidFill>
                <a:latin typeface="Times New Roman" pitchFamily="18" charset="0"/>
                <a:cs typeface="Times New Roman" pitchFamily="18" charset="0"/>
              </a:rPr>
              <a:t>:</a:t>
            </a:r>
            <a:endParaRPr lang="en-IN" dirty="0">
              <a:solidFill>
                <a:srgbClr val="FF0000"/>
              </a:solidFill>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57200" y="1819386"/>
            <a:ext cx="8251246" cy="1877437"/>
          </a:xfrm>
          <a:prstGeom prst="rect">
            <a:avLst/>
          </a:prstGeom>
          <a:noFill/>
        </p:spPr>
        <p:txBody>
          <a:bodyPr wrap="square" rtlCol="0">
            <a:spAutoFit/>
          </a:bodyPr>
          <a:lstStyle/>
          <a:p>
            <a:pPr marL="514350" indent="-514350"/>
            <a:r>
              <a:rPr lang="en-US" sz="3200" b="1" dirty="0">
                <a:cs typeface="Times New Roman" pitchFamily="18" charset="0"/>
              </a:rPr>
              <a:t>2 </a:t>
            </a:r>
            <a:r>
              <a:rPr lang="hi-IN" sz="2800" b="1" dirty="0">
                <a:cs typeface="Times New Roman" pitchFamily="18" charset="0"/>
              </a:rPr>
              <a:t>इस स्थिति में वायुमार्ग को साफ़ रखने के लिए गुरुत्वाकर्षण का उपयोग किया जाता है, जिससे तरल पदार्थ वायुमार्ग में जाने के बजाय मुंह से बाहर निकल जाता है</a:t>
            </a:r>
            <a:r>
              <a:rPr lang="en-US" sz="2800" b="1" dirty="0">
                <a:cs typeface="Times New Roman" pitchFamily="18" charset="0"/>
              </a:rPr>
              <a:t>. </a:t>
            </a:r>
          </a:p>
        </p:txBody>
      </p:sp>
      <p:sp>
        <p:nvSpPr>
          <p:cNvPr id="9" name="TextBox 8"/>
          <p:cNvSpPr txBox="1"/>
          <p:nvPr/>
        </p:nvSpPr>
        <p:spPr>
          <a:xfrm>
            <a:off x="510273" y="3714752"/>
            <a:ext cx="7806144" cy="1446550"/>
          </a:xfrm>
          <a:prstGeom prst="rect">
            <a:avLst/>
          </a:prstGeom>
          <a:noFill/>
        </p:spPr>
        <p:txBody>
          <a:bodyPr wrap="square" rtlCol="0">
            <a:spAutoFit/>
          </a:bodyPr>
          <a:lstStyle/>
          <a:p>
            <a:pPr marL="514350" indent="-514350"/>
            <a:r>
              <a:rPr lang="en-US" sz="3200" b="1" dirty="0">
                <a:cs typeface="Times New Roman" pitchFamily="18" charset="0"/>
              </a:rPr>
              <a:t>3  </a:t>
            </a:r>
            <a:r>
              <a:rPr lang="hi-IN" sz="2800" b="1" dirty="0">
                <a:cs typeface="Times New Roman" pitchFamily="18" charset="0"/>
              </a:rPr>
              <a:t>रिकवरी पोजीशन का उपयोग ऐसे असंवेदनशील, अहानिकर रोगी पर किया जाना चाहिए जो पर्याप्त रूप से सांस ले रहा हो।</a:t>
            </a:r>
            <a:endParaRPr lang="en-US" sz="2800" dirty="0"/>
          </a:p>
        </p:txBody>
      </p:sp>
      <p:sp>
        <p:nvSpPr>
          <p:cNvPr id="10" name="TextBox 9"/>
          <p:cNvSpPr txBox="1"/>
          <p:nvPr/>
        </p:nvSpPr>
        <p:spPr>
          <a:xfrm>
            <a:off x="500035" y="5209302"/>
            <a:ext cx="7929618" cy="1508105"/>
          </a:xfrm>
          <a:prstGeom prst="rect">
            <a:avLst/>
          </a:prstGeom>
          <a:noFill/>
        </p:spPr>
        <p:txBody>
          <a:bodyPr wrap="square" rtlCol="0">
            <a:spAutoFit/>
          </a:bodyPr>
          <a:lstStyle/>
          <a:p>
            <a:pPr marL="514350" indent="-514350"/>
            <a:r>
              <a:rPr lang="en-US" sz="3200" b="1" dirty="0">
                <a:cs typeface="Times New Roman" pitchFamily="18" charset="0"/>
              </a:rPr>
              <a:t>4  </a:t>
            </a:r>
            <a:r>
              <a:rPr lang="hi-IN" sz="2800" b="1" dirty="0">
                <a:cs typeface="Times New Roman" pitchFamily="18" charset="0"/>
              </a:rPr>
              <a:t>असंवेदनशीलता का उपयोग ऐसे असंवेदनशील, अहानिकर रोगियों पर किया जाना चाहिए जो साधन रूप से सांस ले रहे हों</a:t>
            </a:r>
            <a:r>
              <a:rPr lang="hi-IN" sz="3200" b="1" dirty="0">
                <a:cs typeface="Times New Roman" pitchFamily="18" charset="0"/>
              </a:rPr>
              <a:t>।</a:t>
            </a:r>
            <a:endParaRPr lang="en-US" sz="3200" dirty="0"/>
          </a:p>
        </p:txBody>
      </p:sp>
      <p:sp>
        <p:nvSpPr>
          <p:cNvPr id="13" name="TextBox 12"/>
          <p:cNvSpPr txBox="1"/>
          <p:nvPr/>
        </p:nvSpPr>
        <p:spPr>
          <a:xfrm>
            <a:off x="428596" y="785794"/>
            <a:ext cx="8001056" cy="1015663"/>
          </a:xfrm>
          <a:prstGeom prst="rect">
            <a:avLst/>
          </a:prstGeom>
          <a:noFill/>
        </p:spPr>
        <p:txBody>
          <a:bodyPr wrap="square" rtlCol="0">
            <a:spAutoFit/>
          </a:bodyPr>
          <a:lstStyle/>
          <a:p>
            <a:pPr algn="just">
              <a:buNone/>
              <a:defRPr/>
            </a:pPr>
            <a:r>
              <a:rPr lang="en-US" sz="3200" b="1" dirty="0">
                <a:cs typeface="Times New Roman" pitchFamily="18" charset="0"/>
              </a:rPr>
              <a:t>1   </a:t>
            </a:r>
            <a:r>
              <a:rPr lang="hi-IN" sz="2800" b="1" dirty="0">
                <a:cs typeface="Times New Roman" pitchFamily="18" charset="0"/>
              </a:rPr>
              <a:t>यदि रोगी की नाड़ी ठीक चल रही हो और सांस पर्याप्त चल रही हो तो उसे रिकवरी पोजीशन में लिटाएं।</a:t>
            </a:r>
            <a:endParaRPr lang="en-US" sz="2800" dirty="0"/>
          </a:p>
        </p:txBody>
      </p:sp>
    </p:spTree>
    <p:extLst>
      <p:ext uri="{BB962C8B-B14F-4D97-AF65-F5344CB8AC3E}">
        <p14:creationId xmlns:p14="http://schemas.microsoft.com/office/powerpoint/2010/main" val="26005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4"/>
            <a:ext cx="8715436" cy="2428892"/>
          </a:xfrm>
        </p:spPr>
        <p:txBody>
          <a:bodyPr>
            <a:normAutofit fontScale="90000"/>
          </a:bodyPr>
          <a:lstStyle/>
          <a:p>
            <a:r>
              <a:rPr lang="en-US" b="1" dirty="0">
                <a:solidFill>
                  <a:srgbClr val="FF0000"/>
                </a:solidFill>
                <a:cs typeface="Times New Roman" pitchFamily="18" charset="0"/>
              </a:rPr>
              <a:t/>
            </a:r>
            <a:br>
              <a:rPr lang="en-US" b="1" dirty="0">
                <a:solidFill>
                  <a:srgbClr val="FF0000"/>
                </a:solidFill>
                <a:cs typeface="Times New Roman" pitchFamily="18" charset="0"/>
              </a:rPr>
            </a:br>
            <a:r>
              <a:rPr lang="en-US" b="1" dirty="0">
                <a:solidFill>
                  <a:srgbClr val="FF0000"/>
                </a:solidFill>
                <a:cs typeface="Times New Roman" pitchFamily="18" charset="0"/>
              </a:rPr>
              <a:t/>
            </a:r>
            <a:br>
              <a:rPr lang="en-US" b="1" dirty="0">
                <a:solidFill>
                  <a:srgbClr val="FF0000"/>
                </a:solidFill>
                <a:cs typeface="Times New Roman" pitchFamily="18" charset="0"/>
              </a:rPr>
            </a:br>
            <a:r>
              <a:rPr lang="hi-IN" sz="4000" b="1" dirty="0">
                <a:cs typeface="Times New Roman" pitchFamily="18" charset="0"/>
              </a:rPr>
              <a:t>यदि आपको आघात या सी-स्पाइन (सर्वाइकल स्पाइन) की चोट का संदेह है तो रोगी को ठीक होने की स्थिति में न ले जाएं</a:t>
            </a:r>
            <a:r>
              <a:rPr lang="en-US" sz="4000" b="1" dirty="0">
                <a:cs typeface="Times New Roman" pitchFamily="18" charset="0"/>
              </a:rPr>
              <a:t>.</a:t>
            </a:r>
            <a:r>
              <a:rPr lang="en-US" b="1" dirty="0">
                <a:solidFill>
                  <a:srgbClr val="FF0000"/>
                </a:solidFill>
                <a:cs typeface="Times New Roman" pitchFamily="18" charset="0"/>
              </a:rPr>
              <a:t/>
            </a:r>
            <a:br>
              <a:rPr lang="en-US" b="1" dirty="0">
                <a:solidFill>
                  <a:srgbClr val="FF0000"/>
                </a:solidFill>
                <a:cs typeface="Times New Roman" pitchFamily="18" charset="0"/>
              </a:rPr>
            </a:br>
            <a:r>
              <a:rPr lang="en-US" b="1" dirty="0">
                <a:solidFill>
                  <a:srgbClr val="FF0000"/>
                </a:solidFill>
                <a:latin typeface="Times New Roman" pitchFamily="18" charset="0"/>
                <a:cs typeface="Times New Roman" pitchFamily="18" charset="0"/>
              </a:rPr>
              <a:t/>
            </a:r>
            <a:br>
              <a:rPr lang="en-US" b="1" dirty="0">
                <a:solidFill>
                  <a:srgbClr val="FF0000"/>
                </a:solidFill>
                <a:latin typeface="Times New Roman" pitchFamily="18" charset="0"/>
                <a:cs typeface="Times New Roman" pitchFamily="18" charset="0"/>
              </a:rPr>
            </a:br>
            <a:endParaRPr lang="en-IN" dirty="0">
              <a:solidFill>
                <a:srgbClr val="FF0000"/>
              </a:solidFill>
            </a:endParaRPr>
          </a:p>
        </p:txBody>
      </p:sp>
      <p:sp>
        <p:nvSpPr>
          <p:cNvPr id="3" name="Content Placeholder 2"/>
          <p:cNvSpPr>
            <a:spLocks noGrp="1"/>
          </p:cNvSpPr>
          <p:nvPr>
            <p:ph idx="1"/>
          </p:nvPr>
        </p:nvSpPr>
        <p:spPr>
          <a:xfrm>
            <a:off x="457200" y="3214686"/>
            <a:ext cx="8229600" cy="1125535"/>
          </a:xfrm>
        </p:spPr>
        <p:txBody>
          <a:bodyPr>
            <a:normAutofit fontScale="85000" lnSpcReduction="10000"/>
          </a:bodyPr>
          <a:lstStyle/>
          <a:p>
            <a:pPr marL="514350" indent="-514350">
              <a:buAutoNum type="arabicPeriod"/>
              <a:defRPr/>
            </a:pPr>
            <a:r>
              <a:rPr lang="hi-IN" b="1" dirty="0">
                <a:cs typeface="Times New Roman" pitchFamily="18" charset="0"/>
              </a:rPr>
              <a:t>रोगी के बाएं हाथ को उसके सिर के ऊपर उठाएं और उसके दाहिने पैर को बाएं पैर के ऊपर से पार करें</a:t>
            </a:r>
            <a:r>
              <a:rPr lang="en-US" b="1" dirty="0">
                <a:cs typeface="Times New Roman" pitchFamily="18" charset="0"/>
              </a:rPr>
              <a:t>.</a:t>
            </a:r>
            <a:endParaRPr lang="en-US" dirty="0">
              <a:cs typeface="Times New Roman" pitchFamily="18" charset="0"/>
            </a:endParaRPr>
          </a:p>
          <a:p>
            <a:pPr marL="514350" indent="-514350">
              <a:buAutoNum type="arabicPeriod"/>
              <a:defRPr/>
            </a:pPr>
            <a:endParaRPr lang="en-US" dirty="0">
              <a:cs typeface="Times New Roman" pitchFamily="18" charset="0"/>
            </a:endParaRPr>
          </a:p>
          <a:p>
            <a:pPr marL="0" indent="0">
              <a:buNone/>
              <a:defRPr/>
            </a:pPr>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4" y="4357694"/>
            <a:ext cx="8229600" cy="1077218"/>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रोगी के चेहरे को पकड़ते समय उसका समर्थन करें दाहिना कंधा</a:t>
            </a:r>
            <a:r>
              <a:rPr lang="en-US" b="1" dirty="0">
                <a:cs typeface="Times New Roman" pitchFamily="18" charset="0"/>
              </a:rPr>
              <a:t>.</a:t>
            </a:r>
          </a:p>
        </p:txBody>
      </p:sp>
      <p:sp>
        <p:nvSpPr>
          <p:cNvPr id="9" name="Rectangle 8"/>
          <p:cNvSpPr/>
          <p:nvPr/>
        </p:nvSpPr>
        <p:spPr>
          <a:xfrm>
            <a:off x="285720" y="2500306"/>
            <a:ext cx="8572560" cy="646331"/>
          </a:xfrm>
          <a:prstGeom prst="rect">
            <a:avLst/>
          </a:prstGeom>
        </p:spPr>
        <p:txBody>
          <a:bodyPr wrap="square">
            <a:spAutoFit/>
          </a:bodyPr>
          <a:lstStyle/>
          <a:p>
            <a:pPr marL="514350" indent="-514350" algn="ctr">
              <a:defRPr/>
            </a:pPr>
            <a:r>
              <a:rPr lang="hi-IN" sz="3600" b="1" u="sng" dirty="0">
                <a:solidFill>
                  <a:srgbClr val="FF0000"/>
                </a:solidFill>
              </a:rPr>
              <a:t>पुनर्प्राप्ति स्थिति के लिए प्रक्रिया</a:t>
            </a:r>
            <a:endParaRPr lang="en-US" sz="3600" dirty="0">
              <a:cs typeface="Times New Roman" pitchFamily="18" charset="0"/>
            </a:endParaRPr>
          </a:p>
        </p:txBody>
      </p:sp>
    </p:spTree>
    <p:extLst>
      <p:ext uri="{BB962C8B-B14F-4D97-AF65-F5344CB8AC3E}">
        <p14:creationId xmlns:p14="http://schemas.microsoft.com/office/powerpoint/2010/main" val="39766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662369"/>
          </a:xfrm>
        </p:spPr>
        <p:txBody>
          <a:bodyPr>
            <a:normAutofit fontScale="85000" lnSpcReduction="10000"/>
          </a:bodyPr>
          <a:lstStyle/>
          <a:p>
            <a:pPr marL="0" indent="0" algn="just">
              <a:buNone/>
              <a:defRPr/>
            </a:pPr>
            <a:r>
              <a:rPr lang="en-US" b="1" dirty="0">
                <a:cs typeface="Times New Roman" pitchFamily="18" charset="0"/>
              </a:rPr>
              <a:t>3. </a:t>
            </a:r>
            <a:r>
              <a:rPr lang="hi-IN" b="1" dirty="0">
                <a:cs typeface="Times New Roman" pitchFamily="18" charset="0"/>
              </a:rPr>
              <a:t>रोगी को अपनी ओर उसकी तरफ घुमाएं       
     (अधिमानतः बाईं ओर)। फिर उसका अधिकार रखें   
     उसके चेहरे के किनारे के नीचे हाथ। यदि संभव हो तो, 
     रोगी के सिर, कंधों और को हिलाएं    
     धड़ एक साथ एक इकाई के बिना    
     घुमा। सिर के करीब होना चाहिए   
     जितना संभव हो सके मिडलाइन स्थिति।</a:t>
            </a:r>
            <a:endParaRPr lang="en-US" sz="3500"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62625" y="4643446"/>
            <a:ext cx="8582799" cy="584775"/>
          </a:xfrm>
          <a:prstGeom prst="rect">
            <a:avLst/>
          </a:prstGeom>
          <a:noFill/>
        </p:spPr>
        <p:txBody>
          <a:bodyPr wrap="none" rtlCol="0">
            <a:spAutoFit/>
          </a:bodyPr>
          <a:lstStyle/>
          <a:p>
            <a:pPr algn="just">
              <a:defRPr/>
            </a:pPr>
            <a:r>
              <a:rPr lang="en-US" sz="3200" b="1" dirty="0">
                <a:cs typeface="Times New Roman" pitchFamily="18" charset="0"/>
              </a:rPr>
              <a:t>4. </a:t>
            </a:r>
            <a:r>
              <a:rPr lang="hi-IN" sz="3200" b="1" dirty="0">
                <a:cs typeface="Times New Roman" pitchFamily="18" charset="0"/>
              </a:rPr>
              <a:t>रोगी के ऊपरी पैर को घुटने पर थोड़ा फ्लेक्स करें</a:t>
            </a:r>
            <a:r>
              <a:rPr lang="en-US" sz="3200" b="1" dirty="0">
                <a:cs typeface="Times New Roman" pitchFamily="18" charset="0"/>
              </a:rPr>
              <a:t>.</a:t>
            </a:r>
          </a:p>
        </p:txBody>
      </p:sp>
    </p:spTree>
    <p:extLst>
      <p:ext uri="{BB962C8B-B14F-4D97-AF65-F5344CB8AC3E}">
        <p14:creationId xmlns:p14="http://schemas.microsoft.com/office/powerpoint/2010/main" val="274282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hi-IN" sz="4000" b="1" u="sng" dirty="0">
                <a:solidFill>
                  <a:srgbClr val="FF0000"/>
                </a:solidFill>
                <a:cs typeface="Times New Roman" pitchFamily="18" charset="0"/>
              </a:rPr>
              <a:t>माउथ-टू-मास्क वेंटिलेशन</a:t>
            </a:r>
            <a:endParaRPr lang="en-IN" sz="4000" b="1" u="sng" dirty="0">
              <a:solidFill>
                <a:srgbClr val="FF0000"/>
              </a:solidFill>
            </a:endParaRPr>
          </a:p>
        </p:txBody>
      </p:sp>
      <p:sp>
        <p:nvSpPr>
          <p:cNvPr id="3" name="Content Placeholder 2"/>
          <p:cNvSpPr>
            <a:spLocks noGrp="1"/>
          </p:cNvSpPr>
          <p:nvPr>
            <p:ph idx="1"/>
          </p:nvPr>
        </p:nvSpPr>
        <p:spPr>
          <a:xfrm>
            <a:off x="457200" y="1722437"/>
            <a:ext cx="8229600" cy="4525963"/>
          </a:xfrm>
        </p:spPr>
        <p:txBody>
          <a:bodyPr>
            <a:normAutofit/>
          </a:bodyPr>
          <a:lstStyle/>
          <a:p>
            <a:pPr algn="just">
              <a:lnSpc>
                <a:spcPct val="150000"/>
              </a:lnSpc>
            </a:pPr>
            <a:r>
              <a:rPr lang="hi-IN" b="1" dirty="0">
                <a:cs typeface="Times New Roman" pitchFamily="18" charset="0"/>
              </a:rPr>
              <a:t>यह विधि रोगी की नाक और मुंह के चारों ओर एक सील बनाने के लिए एक-तरफ़ा वाल्व के साथ एक पॉकेट फेस मास्क का उपयोग करती है। यह पसंदीदा तरीका है क्योंकि यह रोगी के साथ सीधे संपर्क को समाप्त करता है और जोखिम को रोकता है</a:t>
            </a:r>
            <a:r>
              <a:rPr lang="en-US" b="1" dirty="0">
                <a:cs typeface="Times New Roman" pitchFamily="18" charset="0"/>
              </a:rPr>
              <a:t>.</a:t>
            </a:r>
          </a:p>
          <a:p>
            <a:pPr>
              <a:lnSpc>
                <a:spcPct val="150000"/>
              </a:lnSpc>
            </a:pP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995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C:\Documents and Settings\Administrator\My Documents\MFRCSSRCourse Material\ITBPmodified Course Materials\ITBP MFR\Lessons\Lesson 07\Graphics 07\MTHMASK.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76200"/>
            <a:ext cx="8915400" cy="6424634"/>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1A8EE4FD-16EE-019B-1208-DB85C33E98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750" y="0"/>
            <a:ext cx="1247775" cy="1098550"/>
          </a:xfrm>
          <a:prstGeom prst="rect">
            <a:avLst/>
          </a:prstGeom>
          <a:noFill/>
          <a:ln>
            <a:noFill/>
          </a:ln>
        </p:spPr>
      </p:pic>
    </p:spTree>
    <p:extLst>
      <p:ext uri="{BB962C8B-B14F-4D97-AF65-F5344CB8AC3E}">
        <p14:creationId xmlns:p14="http://schemas.microsoft.com/office/powerpoint/2010/main" val="32195631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hi-IN" b="1" u="sng" dirty="0">
                <a:solidFill>
                  <a:srgbClr val="FF0000"/>
                </a:solidFill>
                <a:cs typeface="Times New Roman" pitchFamily="18" charset="0"/>
              </a:rPr>
              <a:t>श्वसन तंत्र</a:t>
            </a:r>
            <a:endParaRPr lang="en-US" dirty="0"/>
          </a:p>
        </p:txBody>
      </p:sp>
      <p:sp>
        <p:nvSpPr>
          <p:cNvPr id="3" name="Content Placeholder 2"/>
          <p:cNvSpPr>
            <a:spLocks noGrp="1"/>
          </p:cNvSpPr>
          <p:nvPr>
            <p:ph idx="1"/>
          </p:nvPr>
        </p:nvSpPr>
        <p:spPr>
          <a:xfrm>
            <a:off x="457200" y="1000108"/>
            <a:ext cx="8382000" cy="981068"/>
          </a:xfrm>
        </p:spPr>
        <p:txBody>
          <a:bodyPr>
            <a:normAutofit/>
          </a:bodyPr>
          <a:lstStyle/>
          <a:p>
            <a:pPr marL="0" indent="0">
              <a:buNone/>
              <a:defRPr/>
            </a:pPr>
            <a:r>
              <a:rPr lang="hi-IN" b="1" dirty="0">
                <a:cs typeface="Times New Roman" pitchFamily="18" charset="0"/>
              </a:rPr>
              <a:t>श्वसन तंत्र चार घटकों से बना होता है:</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9" name="TextBox 8"/>
          <p:cNvSpPr txBox="1"/>
          <p:nvPr/>
        </p:nvSpPr>
        <p:spPr>
          <a:xfrm>
            <a:off x="601246" y="5214950"/>
            <a:ext cx="5756704" cy="584775"/>
          </a:xfrm>
          <a:prstGeom prst="rect">
            <a:avLst/>
          </a:prstGeom>
          <a:noFill/>
        </p:spPr>
        <p:txBody>
          <a:bodyPr wrap="none" rtlCol="0">
            <a:spAutoFit/>
          </a:bodyPr>
          <a:lstStyle/>
          <a:p>
            <a:r>
              <a:rPr lang="en-US" sz="3200" b="1" dirty="0">
                <a:cs typeface="Times New Roman" pitchFamily="18" charset="0"/>
              </a:rPr>
              <a:t>4 </a:t>
            </a:r>
            <a:r>
              <a:rPr lang="hi-IN" sz="3200" b="1" dirty="0">
                <a:cs typeface="Times New Roman" pitchFamily="18" charset="0"/>
              </a:rPr>
              <a:t>धमनियां, केशिकाएं और शिराएं</a:t>
            </a:r>
            <a:endParaRPr lang="en-US" dirty="0"/>
          </a:p>
        </p:txBody>
      </p:sp>
      <p:sp>
        <p:nvSpPr>
          <p:cNvPr id="10" name="TextBox 9"/>
          <p:cNvSpPr txBox="1"/>
          <p:nvPr/>
        </p:nvSpPr>
        <p:spPr>
          <a:xfrm>
            <a:off x="571473" y="4214818"/>
            <a:ext cx="8032976" cy="1077218"/>
          </a:xfrm>
          <a:prstGeom prst="rect">
            <a:avLst/>
          </a:prstGeom>
          <a:noFill/>
        </p:spPr>
        <p:txBody>
          <a:bodyPr wrap="square" rtlCol="0">
            <a:spAutoFit/>
          </a:bodyPr>
          <a:lstStyle/>
          <a:p>
            <a:pPr marL="514350" indent="-514350">
              <a:buAutoNum type="arabicPlain" startAt="3"/>
            </a:pPr>
            <a:r>
              <a:rPr lang="hi-IN" sz="3200" b="1" dirty="0">
                <a:cs typeface="Times New Roman" pitchFamily="18" charset="0"/>
              </a:rPr>
              <a:t>एल्वियोली - केशिकाओं से घिरी हुई छोटी वायु थैलियां।</a:t>
            </a:r>
            <a:endParaRPr lang="en-US" sz="3200" dirty="0"/>
          </a:p>
        </p:txBody>
      </p:sp>
      <p:sp>
        <p:nvSpPr>
          <p:cNvPr id="11" name="TextBox 10"/>
          <p:cNvSpPr txBox="1"/>
          <p:nvPr/>
        </p:nvSpPr>
        <p:spPr>
          <a:xfrm>
            <a:off x="500034" y="2571744"/>
            <a:ext cx="8104415" cy="1569660"/>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न्यूरोमस्क्युलर प्रणाली (इसमें मस्तिष्क में श्वसन केंद्र, श्वसन मांसपेशियां और दोनों को जोड़ने वाली तंत्रिकाएं शामिल हैं)।</a:t>
            </a:r>
            <a:endParaRPr lang="en-US" dirty="0"/>
          </a:p>
        </p:txBody>
      </p:sp>
      <p:sp>
        <p:nvSpPr>
          <p:cNvPr id="12" name="TextBox 11"/>
          <p:cNvSpPr txBox="1"/>
          <p:nvPr/>
        </p:nvSpPr>
        <p:spPr>
          <a:xfrm>
            <a:off x="500034" y="2000240"/>
            <a:ext cx="5593198" cy="584775"/>
          </a:xfrm>
          <a:prstGeom prst="rect">
            <a:avLst/>
          </a:prstGeom>
          <a:noFill/>
        </p:spPr>
        <p:txBody>
          <a:bodyPr wrap="none" rtlCol="0">
            <a:spAutoFit/>
          </a:bodyPr>
          <a:lstStyle/>
          <a:p>
            <a:pPr marL="514350" indent="-514350">
              <a:buAutoNum type="arabicPlain"/>
            </a:pPr>
            <a:r>
              <a:rPr lang="hi-IN" sz="3200" b="1" dirty="0">
                <a:cs typeface="Times New Roman" pitchFamily="18" charset="0"/>
              </a:rPr>
              <a:t>वायुमार्ग (ऊपरी और निचला).</a:t>
            </a:r>
            <a:endParaRPr lang="en-US" dirty="0"/>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माउथ-टू-मास्क वेंटिलेशन प्रक्रिया</a:t>
            </a:r>
            <a:endParaRPr lang="en-IN" u="sng" dirty="0">
              <a:solidFill>
                <a:srgbClr val="FF0000"/>
              </a:solidFill>
            </a:endParaRPr>
          </a:p>
        </p:txBody>
      </p:sp>
      <p:sp>
        <p:nvSpPr>
          <p:cNvPr id="3" name="Content Placeholder 2"/>
          <p:cNvSpPr>
            <a:spLocks noGrp="1"/>
          </p:cNvSpPr>
          <p:nvPr>
            <p:ph idx="1"/>
          </p:nvPr>
        </p:nvSpPr>
        <p:spPr>
          <a:xfrm>
            <a:off x="214282" y="1571612"/>
            <a:ext cx="8229600" cy="2500330"/>
          </a:xfrm>
        </p:spPr>
        <p:txBody>
          <a:bodyPr>
            <a:noAutofit/>
          </a:bodyPr>
          <a:lstStyle/>
          <a:p>
            <a:pPr marL="514350" indent="-514350" algn="just">
              <a:buAutoNum type="arabicParenR"/>
            </a:pPr>
            <a:r>
              <a:rPr lang="hi-IN" b="1" dirty="0">
                <a:cs typeface="Times New Roman" pitchFamily="18" charset="0"/>
              </a:rPr>
              <a:t>मास्क को मरीज के मुंह के चारों ओर लगाएं        और नाक। मास्क के संकरे ऊपरी हिस्से को नाक के पुल पर बैठाया जाना चाहिए। चौड़ा हिस्सा ठोड़ी में फिट होना चाहिए।</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23528" y="4005064"/>
            <a:ext cx="8424936" cy="2062103"/>
          </a:xfrm>
          <a:prstGeom prst="rect">
            <a:avLst/>
          </a:prstGeom>
          <a:noFill/>
        </p:spPr>
        <p:txBody>
          <a:bodyPr wrap="square" rtlCol="0">
            <a:spAutoFit/>
          </a:bodyPr>
          <a:lstStyle/>
          <a:p>
            <a:r>
              <a:rPr lang="en-US" sz="3200" dirty="0">
                <a:cs typeface="Times New Roman" pitchFamily="18" charset="0"/>
              </a:rPr>
              <a:t>2) </a:t>
            </a:r>
            <a:r>
              <a:rPr lang="hi-IN" sz="3200" b="1" dirty="0">
                <a:cs typeface="Times New Roman" pitchFamily="18" charset="0"/>
              </a:rPr>
              <a:t>प्रत्येक की एड़ी और अंगूठे को रखकर मास्क को सील करें मास्क की सीमा के साथ हाथ और दबाने  किनारों के चारों ओर एक तंग सील प्रदान करने के लिए दृढ़ता से मुखौटा</a:t>
            </a:r>
            <a:r>
              <a:rPr lang="en-US" sz="3200" b="1" dirty="0">
                <a:cs typeface="Times New Roman" pitchFamily="18" charset="0"/>
              </a:rPr>
              <a:t>.</a:t>
            </a:r>
          </a:p>
        </p:txBody>
      </p:sp>
    </p:spTree>
    <p:extLst>
      <p:ext uri="{BB962C8B-B14F-4D97-AF65-F5344CB8AC3E}">
        <p14:creationId xmlns:p14="http://schemas.microsoft.com/office/powerpoint/2010/main" val="88380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hi-IN" b="1" u="sng" dirty="0">
                <a:solidFill>
                  <a:srgbClr val="FF0000"/>
                </a:solidFill>
                <a:cs typeface="Times New Roman" pitchFamily="18" charset="0"/>
              </a:rPr>
              <a:t>माउथ-टू-मास्क वेंटिलेशन प्रक्रिया</a:t>
            </a:r>
            <a:endParaRPr lang="en-IN" u="sng" dirty="0">
              <a:solidFill>
                <a:srgbClr val="FF0000"/>
              </a:solidFill>
            </a:endParaRPr>
          </a:p>
        </p:txBody>
      </p:sp>
      <p:sp>
        <p:nvSpPr>
          <p:cNvPr id="3" name="Content Placeholder 2"/>
          <p:cNvSpPr>
            <a:spLocks noGrp="1"/>
          </p:cNvSpPr>
          <p:nvPr>
            <p:ph idx="1"/>
          </p:nvPr>
        </p:nvSpPr>
        <p:spPr>
          <a:xfrm>
            <a:off x="571472" y="1643051"/>
            <a:ext cx="8229600" cy="1285883"/>
          </a:xfrm>
        </p:spPr>
        <p:txBody>
          <a:bodyPr>
            <a:normAutofit fontScale="92500"/>
          </a:bodyPr>
          <a:lstStyle/>
          <a:p>
            <a:pPr marL="0" indent="0" algn="just">
              <a:buNone/>
              <a:defRPr/>
            </a:pPr>
            <a:r>
              <a:rPr lang="en-US" b="1" dirty="0">
                <a:cs typeface="Times New Roman" pitchFamily="18" charset="0"/>
              </a:rPr>
              <a:t>3) </a:t>
            </a:r>
            <a:r>
              <a:rPr lang="hi-IN" b="1" dirty="0">
                <a:cs typeface="Times New Roman" pitchFamily="18" charset="0"/>
              </a:rPr>
              <a:t>रोगी के वायुमार्ग को खोलें, इसका उपयोग करके     
        उपयुक्त पैंतरेबाज़ी।</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642911" y="2928934"/>
            <a:ext cx="8043889" cy="1569660"/>
          </a:xfrm>
          <a:prstGeom prst="rect">
            <a:avLst/>
          </a:prstGeom>
          <a:noFill/>
        </p:spPr>
        <p:txBody>
          <a:bodyPr wrap="square" rtlCol="0">
            <a:spAutoFit/>
          </a:bodyPr>
          <a:lstStyle/>
          <a:p>
            <a:pPr marL="514350" indent="-514350">
              <a:buAutoNum type="arabicParenR" startAt="4"/>
            </a:pPr>
            <a:r>
              <a:rPr lang="en-US" sz="3200" b="1" dirty="0">
                <a:cs typeface="Times New Roman" pitchFamily="18" charset="0"/>
              </a:rPr>
              <a:t> </a:t>
            </a:r>
            <a:r>
              <a:rPr lang="hi-IN" sz="3200" b="1" dirty="0">
                <a:cs typeface="Times New Roman" pitchFamily="18" charset="0"/>
              </a:rPr>
              <a:t>उचित दर पर सांस दें और</a:t>
            </a:r>
            <a:r>
              <a:rPr lang="en-IN" sz="3200" b="1" dirty="0">
                <a:cs typeface="Times New Roman" pitchFamily="18" charset="0"/>
              </a:rPr>
              <a:t> </a:t>
            </a:r>
            <a:r>
              <a:rPr lang="hi-IN" sz="3200" b="1" dirty="0">
                <a:cs typeface="Times New Roman" pitchFamily="18" charset="0"/>
              </a:rPr>
              <a:t>अवधि, छाती के उठने और गिरने का अवलोकन करना। रोगी के साँस छोड़ने के लिए सुनें।</a:t>
            </a:r>
            <a:endParaRPr lang="en-US" sz="3200" b="1" dirty="0">
              <a:cs typeface="Times New Roman" pitchFamily="18" charset="0"/>
            </a:endParaRPr>
          </a:p>
        </p:txBody>
      </p:sp>
    </p:spTree>
    <p:extLst>
      <p:ext uri="{BB962C8B-B14F-4D97-AF65-F5344CB8AC3E}">
        <p14:creationId xmlns:p14="http://schemas.microsoft.com/office/powerpoint/2010/main" val="917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u="sng" dirty="0">
                <a:solidFill>
                  <a:srgbClr val="FF0000"/>
                </a:solidFill>
                <a:cs typeface="Times New Roman" pitchFamily="18" charset="0"/>
              </a:rPr>
              <a:t>माउथ-टू-बैरियर वेंटिलेशन</a:t>
            </a:r>
            <a:endParaRPr lang="en-US" dirty="0"/>
          </a:p>
        </p:txBody>
      </p:sp>
      <p:sp>
        <p:nvSpPr>
          <p:cNvPr id="3" name="Content Placeholder 2"/>
          <p:cNvSpPr>
            <a:spLocks noGrp="1"/>
          </p:cNvSpPr>
          <p:nvPr>
            <p:ph idx="1"/>
          </p:nvPr>
        </p:nvSpPr>
        <p:spPr>
          <a:xfrm>
            <a:off x="457200" y="1874837"/>
            <a:ext cx="8229600" cy="2625733"/>
          </a:xfrm>
        </p:spPr>
        <p:txBody>
          <a:bodyPr>
            <a:normAutofit fontScale="92500"/>
          </a:bodyPr>
          <a:lstStyle/>
          <a:p>
            <a:r>
              <a:rPr lang="hi-IN" b="1" dirty="0"/>
              <a:t>बाधा उपकरणों की दो व्यापक श्रेणियां हैं: मास्क और शील्ड। अधिकांश में एक तरफ़ा वाल्व होता है लेकिन साँस छोड़ने का कोई बंदरगाह नहीं होता है। रोगी की साँस छोड़ने वाली हवा बैरियर डिवाइस के चारों ओर लीक हो जाएगी</a:t>
            </a:r>
            <a:r>
              <a:rPr lang="en-US" b="1" dirty="0"/>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माउथ-टू-बैरियर वेंटिलेशन प्रक्रिया</a:t>
            </a:r>
            <a:endParaRPr lang="en-US" dirty="0"/>
          </a:p>
        </p:txBody>
      </p:sp>
      <p:sp>
        <p:nvSpPr>
          <p:cNvPr id="3" name="Content Placeholder 2"/>
          <p:cNvSpPr>
            <a:spLocks noGrp="1"/>
          </p:cNvSpPr>
          <p:nvPr>
            <p:ph idx="1"/>
          </p:nvPr>
        </p:nvSpPr>
        <p:spPr>
          <a:xfrm>
            <a:off x="457200" y="1600201"/>
            <a:ext cx="8229600" cy="1614485"/>
          </a:xfrm>
        </p:spPr>
        <p:txBody>
          <a:bodyPr/>
          <a:lstStyle/>
          <a:p>
            <a:pPr marL="514350" indent="-514350">
              <a:buFont typeface="+mj-lt"/>
              <a:buAutoNum type="arabicParenR"/>
            </a:pPr>
            <a:r>
              <a:rPr lang="hi-IN" b="1" dirty="0"/>
              <a:t>रोगी के मुंह और नाक के चारों ओर बाधा उपकरण को रखें, एक पर्याप्त सील प्रदान करें</a:t>
            </a:r>
            <a:r>
              <a:rPr lang="en-US" b="1" dirty="0"/>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79512" y="4322564"/>
            <a:ext cx="8424936" cy="1846659"/>
          </a:xfrm>
          <a:prstGeom prst="rect">
            <a:avLst/>
          </a:prstGeom>
          <a:noFill/>
        </p:spPr>
        <p:txBody>
          <a:bodyPr wrap="square" rtlCol="0">
            <a:spAutoFit/>
          </a:bodyPr>
          <a:lstStyle/>
          <a:p>
            <a:pPr marL="514350" indent="-514350">
              <a:buAutoNum type="arabicParenR" startAt="3"/>
            </a:pPr>
            <a:r>
              <a:rPr lang="hi-IN" sz="3200" b="1" dirty="0"/>
              <a:t>उचित दर पर सांस लें और</a:t>
            </a:r>
            <a:r>
              <a:rPr lang="en-IN" sz="3200" b="1" dirty="0"/>
              <a:t> </a:t>
            </a:r>
            <a:r>
              <a:rPr lang="hi-IN" sz="3200" b="1" dirty="0"/>
              <a:t>गहराई, छाती के उठने और गिरने का अवलोकन करना। के लिए सुनो रोगी साँस छोड़ना</a:t>
            </a:r>
            <a:r>
              <a:rPr lang="en-US" sz="3200" b="1" dirty="0"/>
              <a:t>.</a:t>
            </a:r>
          </a:p>
          <a:p>
            <a:endParaRPr lang="en-US" dirty="0"/>
          </a:p>
        </p:txBody>
      </p:sp>
      <p:sp>
        <p:nvSpPr>
          <p:cNvPr id="9" name="TextBox 8"/>
          <p:cNvSpPr txBox="1"/>
          <p:nvPr/>
        </p:nvSpPr>
        <p:spPr>
          <a:xfrm>
            <a:off x="179512" y="3104706"/>
            <a:ext cx="8103844" cy="1077218"/>
          </a:xfrm>
          <a:prstGeom prst="rect">
            <a:avLst/>
          </a:prstGeom>
          <a:noFill/>
        </p:spPr>
        <p:txBody>
          <a:bodyPr wrap="square" rtlCol="0">
            <a:spAutoFit/>
          </a:bodyPr>
          <a:lstStyle/>
          <a:p>
            <a:pPr marL="514350" indent="-514350">
              <a:buAutoNum type="arabicParenR" startAt="2"/>
            </a:pPr>
            <a:r>
              <a:rPr lang="hi-IN" sz="3200" b="1" dirty="0"/>
              <a:t>रोगी के वायुमार्ग को खोलें, इसका उपयोग करके उपयुक्त पैंतरेबाज़ी।</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hi-IN" sz="4000" b="1" u="sng" dirty="0">
                <a:solidFill>
                  <a:srgbClr val="FF0000"/>
                </a:solidFill>
                <a:cs typeface="Times New Roman" pitchFamily="18" charset="0"/>
              </a:rPr>
              <a:t>माउथ-टू-माउथ वेंटिलेशन</a:t>
            </a:r>
            <a:endParaRPr lang="en-IN" sz="4000" b="1" u="sng" dirty="0">
              <a:solidFill>
                <a:srgbClr val="FF0000"/>
              </a:solidFill>
            </a:endParaRPr>
          </a:p>
        </p:txBody>
      </p:sp>
      <p:sp>
        <p:nvSpPr>
          <p:cNvPr id="3" name="Content Placeholder 2"/>
          <p:cNvSpPr>
            <a:spLocks noGrp="1"/>
          </p:cNvSpPr>
          <p:nvPr>
            <p:ph idx="1"/>
          </p:nvPr>
        </p:nvSpPr>
        <p:spPr/>
        <p:txBody>
          <a:bodyPr>
            <a:normAutofit/>
          </a:bodyPr>
          <a:lstStyle/>
          <a:p>
            <a:pPr algn="ctr"/>
            <a:endParaRPr lang="en-US" dirty="0">
              <a:cs typeface="Times New Roman" pitchFamily="18" charset="0"/>
            </a:endParaRPr>
          </a:p>
          <a:p>
            <a:pPr algn="just"/>
            <a:r>
              <a:rPr lang="hi-IN" b="1" dirty="0">
                <a:cs typeface="Times New Roman" pitchFamily="18" charset="0"/>
              </a:rPr>
              <a:t>संक्रामक रोगों के अनुबंध का जोखिम क्षेत्र में उपयोग के लिए मुंह से मुंह के वेंटिलेशन को बहुत जोखिम भरा बना देता है। इस पद्धति का उपयोग करने का निर्णय व्यक्तिगत है। जब भी संभव हो बाधा उपकरणों का उपयोग करें</a:t>
            </a:r>
            <a:r>
              <a:rPr lang="en-US" b="1" dirty="0">
                <a:cs typeface="Times New Roman" pitchFamily="18" charset="0"/>
              </a:rPr>
              <a:t>.</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4651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2" descr="C:\Documents and Settings\Administrator\My Documents\MFRCSSRCourse Material\ITBPmodified Course Materials\ITBP MFR\Lessons\Lesson 07\Graphics 07\BRTH2 gloves.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57200" y="304800"/>
            <a:ext cx="8305800" cy="6324600"/>
          </a:xfrm>
          <a:noFill/>
        </p:spPr>
      </p:pic>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03C5EAA6-56C1-3BF4-E302-CCCCE9A7BF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31611983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a:bodyPr>
          <a:lstStyle/>
          <a:p>
            <a:r>
              <a:rPr lang="hi-IN" b="1" u="sng" dirty="0">
                <a:solidFill>
                  <a:srgbClr val="FF0000"/>
                </a:solidFill>
                <a:cs typeface="Times New Roman" pitchFamily="18" charset="0"/>
              </a:rPr>
              <a:t>मुंह-से-मुंह वेंटिलेशन प्रक्रिया</a:t>
            </a:r>
            <a:endParaRPr lang="en-IN" u="sng" dirty="0">
              <a:solidFill>
                <a:srgbClr val="FF0000"/>
              </a:solidFill>
            </a:endParaRPr>
          </a:p>
        </p:txBody>
      </p:sp>
      <p:sp>
        <p:nvSpPr>
          <p:cNvPr id="3" name="Content Placeholder 2"/>
          <p:cNvSpPr>
            <a:spLocks noGrp="1"/>
          </p:cNvSpPr>
          <p:nvPr>
            <p:ph idx="1"/>
          </p:nvPr>
        </p:nvSpPr>
        <p:spPr>
          <a:xfrm>
            <a:off x="216878" y="1130702"/>
            <a:ext cx="8229600" cy="1116011"/>
          </a:xfrm>
        </p:spPr>
        <p:txBody>
          <a:bodyPr>
            <a:noAutofit/>
          </a:bodyPr>
          <a:lstStyle/>
          <a:p>
            <a:pPr marL="0" indent="0">
              <a:buNone/>
              <a:defRPr/>
            </a:pPr>
            <a:r>
              <a:rPr lang="en-US" b="1" dirty="0">
                <a:cs typeface="Times New Roman" pitchFamily="18" charset="0"/>
              </a:rPr>
              <a:t>1) </a:t>
            </a:r>
            <a:r>
              <a:rPr lang="hi-IN" b="1" dirty="0">
                <a:cs typeface="Times New Roman" pitchFamily="18" charset="0"/>
              </a:rPr>
              <a:t>रोगी के वायुमार्ग को खोलें, इसका उपयोग करके उपयुक्त पैंतरेबाज़ी।</a:t>
            </a:r>
            <a:endParaRPr lang="en-US" b="1" dirty="0">
              <a:cs typeface="Times New Roman" pitchFamily="18" charset="0"/>
            </a:endParaRP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5" y="2214554"/>
            <a:ext cx="8543956" cy="1569660"/>
          </a:xfrm>
          <a:prstGeom prst="rect">
            <a:avLst/>
          </a:prstGeom>
          <a:noFill/>
        </p:spPr>
        <p:txBody>
          <a:bodyPr wrap="square" rtlCol="0">
            <a:spAutoFit/>
          </a:bodyPr>
          <a:lstStyle/>
          <a:p>
            <a:pPr marL="514350" indent="-514350">
              <a:buAutoNum type="arabicParenR" startAt="2"/>
              <a:defRPr/>
            </a:pPr>
            <a:r>
              <a:rPr lang="hi-IN" sz="3200" b="1" dirty="0">
                <a:cs typeface="Times New Roman" pitchFamily="18" charset="0"/>
              </a:rPr>
              <a:t>धीरे से रोगी की नाक को बंद करें आपका अंगूठा और तर्जनी (हाथ की माथे), हवा को बाहर निकलने से रोकने के लिए</a:t>
            </a:r>
            <a:r>
              <a:rPr lang="en-US" sz="3200" b="1" dirty="0">
                <a:cs typeface="Times New Roman" pitchFamily="18" charset="0"/>
              </a:rPr>
              <a:t>.</a:t>
            </a:r>
          </a:p>
        </p:txBody>
      </p:sp>
      <p:sp>
        <p:nvSpPr>
          <p:cNvPr id="9" name="TextBox 8"/>
          <p:cNvSpPr txBox="1"/>
          <p:nvPr/>
        </p:nvSpPr>
        <p:spPr>
          <a:xfrm>
            <a:off x="178563" y="3784214"/>
            <a:ext cx="8786874" cy="2062103"/>
          </a:xfrm>
          <a:prstGeom prst="rect">
            <a:avLst/>
          </a:prstGeom>
          <a:noFill/>
        </p:spPr>
        <p:txBody>
          <a:bodyPr wrap="square" rtlCol="0">
            <a:spAutoFit/>
          </a:bodyPr>
          <a:lstStyle/>
          <a:p>
            <a:r>
              <a:rPr lang="en-US" sz="3200" b="1" dirty="0">
                <a:cs typeface="Times New Roman" pitchFamily="18" charset="0"/>
              </a:rPr>
              <a:t>3) </a:t>
            </a:r>
            <a:r>
              <a:rPr lang="hi-IN" sz="3200" b="1" dirty="0">
                <a:cs typeface="Times New Roman" pitchFamily="18" charset="0"/>
              </a:rPr>
              <a:t>एक गहरी सांस लें और अपने होठों को चारों ओर सील कर लें रोगी का मुंह, पर्याप्त प्रदान करता है मोहर। यदि शिशु या छोटे बच्चे को हवादार कर रहे हैं, मुंह और नाक दोनों को अपने मुंह से ढकें</a:t>
            </a:r>
            <a:r>
              <a:rPr lang="en-US" sz="3200" b="1" dirty="0">
                <a:cs typeface="Times New Roman" pitchFamily="18" charset="0"/>
              </a:rPr>
              <a:t>.</a:t>
            </a:r>
            <a:endParaRPr lang="en-US" dirty="0"/>
          </a:p>
        </p:txBody>
      </p:sp>
      <p:sp>
        <p:nvSpPr>
          <p:cNvPr id="10" name="TextBox 9"/>
          <p:cNvSpPr txBox="1"/>
          <p:nvPr/>
        </p:nvSpPr>
        <p:spPr>
          <a:xfrm>
            <a:off x="214282" y="5798821"/>
            <a:ext cx="6300123" cy="584775"/>
          </a:xfrm>
          <a:prstGeom prst="rect">
            <a:avLst/>
          </a:prstGeom>
          <a:noFill/>
        </p:spPr>
        <p:txBody>
          <a:bodyPr wrap="none" rtlCol="0">
            <a:spAutoFit/>
          </a:bodyPr>
          <a:lstStyle/>
          <a:p>
            <a:r>
              <a:rPr lang="en-US" sz="3200" b="1" dirty="0">
                <a:cs typeface="Times New Roman" pitchFamily="18" charset="0"/>
              </a:rPr>
              <a:t>4) </a:t>
            </a:r>
            <a:r>
              <a:rPr lang="hi-IN" sz="3200" b="1" dirty="0">
                <a:cs typeface="Times New Roman" pitchFamily="18" charset="0"/>
              </a:rPr>
              <a:t>पर्याप्त दर और गहराई पर सांस लें</a:t>
            </a:r>
            <a:r>
              <a:rPr lang="en-US" sz="3200" b="1" dirty="0">
                <a:cs typeface="Times New Roman" pitchFamily="18" charset="0"/>
              </a:rPr>
              <a:t>.</a:t>
            </a:r>
          </a:p>
        </p:txBody>
      </p:sp>
    </p:spTree>
    <p:extLst>
      <p:ext uri="{BB962C8B-B14F-4D97-AF65-F5344CB8AC3E}">
        <p14:creationId xmlns:p14="http://schemas.microsoft.com/office/powerpoint/2010/main" val="202751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000" b="1" u="sng" dirty="0">
                <a:solidFill>
                  <a:srgbClr val="FF0000"/>
                </a:solidFill>
                <a:cs typeface="Times New Roman" pitchFamily="18" charset="0"/>
              </a:rPr>
              <a:t>स्टोमा रोगी</a:t>
            </a:r>
            <a:endParaRPr lang="en-IN" sz="4000" u="sng" dirty="0">
              <a:solidFill>
                <a:srgbClr val="FF0000"/>
              </a:solidFill>
            </a:endParaRPr>
          </a:p>
        </p:txBody>
      </p:sp>
      <p:sp>
        <p:nvSpPr>
          <p:cNvPr id="3" name="Content Placeholder 2"/>
          <p:cNvSpPr>
            <a:spLocks noGrp="1"/>
          </p:cNvSpPr>
          <p:nvPr>
            <p:ph idx="1"/>
          </p:nvPr>
        </p:nvSpPr>
        <p:spPr/>
        <p:txBody>
          <a:bodyPr/>
          <a:lstStyle/>
          <a:p>
            <a:pPr algn="ctr"/>
            <a:endParaRPr lang="en-US" sz="1600" b="1" dirty="0">
              <a:latin typeface="Times New Roman" pitchFamily="18" charset="0"/>
              <a:cs typeface="Times New Roman" pitchFamily="18" charset="0"/>
            </a:endParaRPr>
          </a:p>
          <a:p>
            <a:pPr marL="0" indent="0" algn="just">
              <a:buNone/>
            </a:pPr>
            <a:r>
              <a:rPr lang="hi-IN" dirty="0">
                <a:cs typeface="Times New Roman" pitchFamily="18" charset="0"/>
              </a:rPr>
              <a:t>कभी-कभी, आप एक ऐसे रोगी का सामना कर सकते हैं जो लैरींजेक्टोमी से गुजरा है। इस व्यक्ति के पास एक "रंध्र" होगा, श्वासनली से गर्दन के सामने तक एक स्थायी उद्घाटन। सीधे मुंह से रंध्र वेंटिलेशन करें</a:t>
            </a:r>
            <a:r>
              <a:rPr lang="en-US" dirty="0">
                <a:cs typeface="Times New Roman" pitchFamily="18" charset="0"/>
              </a:rPr>
              <a:t>.</a:t>
            </a:r>
          </a:p>
          <a:p>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8292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Documents and Settings\Administrator\Desktop\L-7 PICTURES\Z\y.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8600" y="304800"/>
            <a:ext cx="8915400" cy="6553200"/>
          </a:xfrm>
          <a:noFill/>
        </p:spPr>
      </p:pic>
      <p:sp>
        <p:nvSpPr>
          <p:cNvPr id="3" name="TextBox 3"/>
          <p:cNvSpPr txBox="1">
            <a:spLocks noChangeArrowheads="1"/>
          </p:cNvSpPr>
          <p:nvPr/>
        </p:nvSpPr>
        <p:spPr bwMode="auto">
          <a:xfrm>
            <a:off x="168275" y="6477000"/>
            <a:ext cx="1334661" cy="369332"/>
          </a:xfrm>
          <a:prstGeom prst="rect">
            <a:avLst/>
          </a:prstGeom>
          <a:noFill/>
          <a:ln w="9525">
            <a:noFill/>
            <a:miter lim="800000"/>
            <a:headEnd/>
            <a:tailEnd/>
          </a:ln>
        </p:spPr>
        <p:txBody>
          <a:bodyPr wrap="none">
            <a:spAutoFit/>
          </a:bodyPr>
          <a:lstStyle/>
          <a:p>
            <a:r>
              <a:rPr lang="en-US" sz="1400" dirty="0" err="1"/>
              <a:t>P.Page</a:t>
            </a:r>
            <a:r>
              <a:rPr lang="en-US" sz="1400" dirty="0"/>
              <a:t> No-7-12</a:t>
            </a:r>
            <a:r>
              <a:rPr lang="en-US" dirty="0"/>
              <a:t> </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5" name="TextBox 5"/>
          <p:cNvSpPr txBox="1">
            <a:spLocks noChangeArrowheads="1"/>
          </p:cNvSpPr>
          <p:nvPr/>
        </p:nvSpPr>
        <p:spPr bwMode="auto">
          <a:xfrm>
            <a:off x="8121650" y="6477000"/>
            <a:ext cx="846707" cy="369332"/>
          </a:xfrm>
          <a:prstGeom prst="rect">
            <a:avLst/>
          </a:prstGeom>
          <a:noFill/>
          <a:ln w="9525">
            <a:noFill/>
            <a:miter lim="800000"/>
            <a:headEnd/>
            <a:tailEnd/>
          </a:ln>
        </p:spPr>
        <p:txBody>
          <a:bodyPr wrap="none">
            <a:spAutoFit/>
          </a:bodyPr>
          <a:lstStyle/>
          <a:p>
            <a:r>
              <a:rPr lang="en-US" sz="1400" dirty="0"/>
              <a:t>TR- 7-47</a:t>
            </a:r>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0FE787B2-B487-57B3-D6AD-2C375150DF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8684"/>
            <a:ext cx="1247775" cy="1098550"/>
          </a:xfrm>
          <a:prstGeom prst="rect">
            <a:avLst/>
          </a:prstGeom>
          <a:noFill/>
          <a:ln>
            <a:noFill/>
          </a:ln>
        </p:spPr>
      </p:pic>
    </p:spTree>
    <p:extLst>
      <p:ext uri="{BB962C8B-B14F-4D97-AF65-F5344CB8AC3E}">
        <p14:creationId xmlns:p14="http://schemas.microsoft.com/office/powerpoint/2010/main" val="61441249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8575"/>
            <a:ext cx="8686800" cy="3197225"/>
          </a:xfrm>
        </p:spPr>
        <p:txBody>
          <a:bodyPr rtlCol="0">
            <a:normAutofit/>
          </a:bodyPr>
          <a:lstStyle/>
          <a:p>
            <a:pPr>
              <a:defRPr/>
            </a:pPr>
            <a:r>
              <a:rPr lang="en-US" b="1" dirty="0">
                <a:solidFill>
                  <a:srgbClr val="FF0000"/>
                </a:solidFill>
              </a:rPr>
              <a:t/>
            </a:r>
            <a:br>
              <a:rPr lang="en-US" b="1" dirty="0">
                <a:solidFill>
                  <a:srgbClr val="FF0000"/>
                </a:solidFill>
              </a:rPr>
            </a:br>
            <a:r>
              <a:rPr lang="en-US" sz="4800" b="1" u="sng" dirty="0">
                <a:solidFill>
                  <a:srgbClr val="FF0000"/>
                </a:solidFill>
                <a:cs typeface="Times New Roman" pitchFamily="18" charset="0"/>
              </a:rPr>
              <a:t/>
            </a:r>
            <a:br>
              <a:rPr lang="en-US" sz="4800" b="1" u="sng" dirty="0">
                <a:solidFill>
                  <a:srgbClr val="FF0000"/>
                </a:solidFill>
                <a:cs typeface="Times New Roman" pitchFamily="18" charset="0"/>
              </a:rPr>
            </a:br>
            <a:r>
              <a:rPr lang="hi-IN" sz="4800" b="1" u="sng" dirty="0">
                <a:solidFill>
                  <a:srgbClr val="FF0000"/>
                </a:solidFill>
                <a:cs typeface="Times New Roman" pitchFamily="18" charset="0"/>
              </a:rPr>
              <a:t>(एफबीएओ)</a:t>
            </a:r>
            <a:r>
              <a:rPr lang="en-IN" sz="4800" b="1" u="sng" dirty="0">
                <a:solidFill>
                  <a:srgbClr val="FF0000"/>
                </a:solidFill>
                <a:cs typeface="Times New Roman" pitchFamily="18" charset="0"/>
              </a:rPr>
              <a:t/>
            </a:r>
            <a:br>
              <a:rPr lang="en-IN" sz="4800" b="1" u="sng" dirty="0">
                <a:solidFill>
                  <a:srgbClr val="FF0000"/>
                </a:solidFill>
                <a:cs typeface="Times New Roman" pitchFamily="18" charset="0"/>
              </a:rPr>
            </a:br>
            <a:r>
              <a:rPr lang="hi-IN" sz="4800" b="1" u="sng" dirty="0">
                <a:solidFill>
                  <a:srgbClr val="FF0000"/>
                </a:solidFill>
                <a:cs typeface="Times New Roman" pitchFamily="18" charset="0"/>
              </a:rPr>
              <a:t>बाहरी शरीर वायुमार्ग में रुकावट</a:t>
            </a:r>
            <a:endParaRPr lang="en-US" u="sng" dirty="0">
              <a:solidFill>
                <a:srgbClr val="FF0000"/>
              </a:solidFill>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174275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000" b="1" u="sng" dirty="0">
                <a:solidFill>
                  <a:srgbClr val="FF0000"/>
                </a:solidFill>
                <a:cs typeface="Times New Roman" pitchFamily="18" charset="0"/>
              </a:rPr>
              <a:t>वायुमार्ग में रुकावट</a:t>
            </a:r>
            <a:endParaRPr lang="en-IN" sz="4000" dirty="0">
              <a:solidFill>
                <a:srgbClr val="FF0000"/>
              </a:solidFill>
            </a:endParaRPr>
          </a:p>
        </p:txBody>
      </p:sp>
      <p:sp>
        <p:nvSpPr>
          <p:cNvPr id="3" name="Content Placeholder 2"/>
          <p:cNvSpPr>
            <a:spLocks noGrp="1"/>
          </p:cNvSpPr>
          <p:nvPr>
            <p:ph idx="1"/>
          </p:nvPr>
        </p:nvSpPr>
        <p:spPr>
          <a:xfrm>
            <a:off x="457200" y="1600201"/>
            <a:ext cx="8229600" cy="1042981"/>
          </a:xfrm>
        </p:spPr>
        <p:txBody>
          <a:bodyPr>
            <a:normAutofit/>
          </a:bodyPr>
          <a:lstStyle/>
          <a:p>
            <a:pPr marL="514350" indent="-514350">
              <a:spcBef>
                <a:spcPts val="0"/>
              </a:spcBef>
              <a:buAutoNum type="arabicPlain"/>
              <a:defRPr/>
            </a:pPr>
            <a:r>
              <a:rPr lang="hi-IN" b="1" dirty="0">
                <a:cs typeface="Times New Roman" pitchFamily="18" charset="0"/>
              </a:rPr>
              <a:t>ऊपरी और निचले वायुमार्ग हैं अवरोधों</a:t>
            </a:r>
            <a:r>
              <a:rPr lang="en-US" b="1" dirty="0">
                <a:cs typeface="Times New Roman" pitchFamily="18" charset="0"/>
              </a:rPr>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57200" y="2420888"/>
            <a:ext cx="8229600" cy="1569660"/>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ऊपरी वायुमार्ग की रुकावट कुछ भी है जो मुंह या गले के पिछले हिस्से को अवरुद्ध करता है या नाक मार्ग।</a:t>
            </a:r>
            <a:endParaRPr lang="en-US" b="1" dirty="0">
              <a:cs typeface="Times New Roman" pitchFamily="18" charset="0"/>
            </a:endParaRPr>
          </a:p>
        </p:txBody>
      </p:sp>
      <p:sp>
        <p:nvSpPr>
          <p:cNvPr id="9" name="TextBox 8"/>
          <p:cNvSpPr txBox="1"/>
          <p:nvPr/>
        </p:nvSpPr>
        <p:spPr>
          <a:xfrm>
            <a:off x="323527" y="4052416"/>
            <a:ext cx="8064897" cy="1569660"/>
          </a:xfrm>
          <a:prstGeom prst="rect">
            <a:avLst/>
          </a:prstGeom>
          <a:noFill/>
        </p:spPr>
        <p:txBody>
          <a:bodyPr wrap="square" rtlCol="0">
            <a:spAutoFit/>
          </a:bodyPr>
          <a:lstStyle/>
          <a:p>
            <a:pPr marL="514350" indent="-514350">
              <a:buAutoNum type="arabicPlain" startAt="3"/>
            </a:pPr>
            <a:r>
              <a:rPr lang="hi-IN" sz="3200" b="1" dirty="0">
                <a:cs typeface="Times New Roman" pitchFamily="18" charset="0"/>
              </a:rPr>
              <a:t>निचले वायुमार्ग में रुकावट के कारण होता है</a:t>
            </a:r>
            <a:r>
              <a:rPr lang="en-IN" sz="3200" b="1" dirty="0">
                <a:cs typeface="Times New Roman" pitchFamily="18" charset="0"/>
              </a:rPr>
              <a:t> </a:t>
            </a:r>
            <a:r>
              <a:rPr lang="hi-IN" sz="3200" b="1" dirty="0">
                <a:cs typeface="Times New Roman" pitchFamily="18" charset="0"/>
              </a:rPr>
              <a:t>एक विदेशी शरीर में या गंभीर ऐंठन से सांस लेना</a:t>
            </a:r>
            <a:r>
              <a:rPr lang="en-IN" sz="3200" b="1" dirty="0">
                <a:cs typeface="Times New Roman" pitchFamily="18" charset="0"/>
              </a:rPr>
              <a:t> </a:t>
            </a:r>
            <a:r>
              <a:rPr lang="hi-IN" sz="3200" b="1" dirty="0">
                <a:cs typeface="Times New Roman" pitchFamily="18" charset="0"/>
              </a:rPr>
              <a:t>ब्रोन्कियल मार्ग का, जैसे अस्थमा।</a:t>
            </a:r>
            <a:endParaRPr lang="en-US" sz="3200" b="1" dirty="0">
              <a:cs typeface="Times New Roman" pitchFamily="18" charset="0"/>
            </a:endParaRPr>
          </a:p>
        </p:txBody>
      </p:sp>
    </p:spTree>
    <p:extLst>
      <p:ext uri="{BB962C8B-B14F-4D97-AF65-F5344CB8AC3E}">
        <p14:creationId xmlns:p14="http://schemas.microsoft.com/office/powerpoint/2010/main" val="292257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000" b="1" u="sng" dirty="0">
                <a:solidFill>
                  <a:srgbClr val="FF0000"/>
                </a:solidFill>
              </a:rPr>
              <a:t>वायुमार्ग में रुकावट के कारण</a:t>
            </a:r>
            <a:endParaRPr lang="en-IN" sz="4000" u="sng" dirty="0">
              <a:solidFill>
                <a:srgbClr val="FF0000"/>
              </a:solidFill>
            </a:endParaRPr>
          </a:p>
        </p:txBody>
      </p:sp>
      <p:sp>
        <p:nvSpPr>
          <p:cNvPr id="3" name="Content Placeholder 2"/>
          <p:cNvSpPr>
            <a:spLocks noGrp="1"/>
          </p:cNvSpPr>
          <p:nvPr>
            <p:ph idx="1"/>
          </p:nvPr>
        </p:nvSpPr>
        <p:spPr>
          <a:xfrm>
            <a:off x="606525" y="1417638"/>
            <a:ext cx="8229600" cy="1114420"/>
          </a:xfrm>
        </p:spPr>
        <p:txBody>
          <a:bodyPr>
            <a:normAutofit/>
          </a:bodyPr>
          <a:lstStyle/>
          <a:p>
            <a:pPr marL="0" indent="0">
              <a:buNone/>
            </a:pPr>
            <a:r>
              <a:rPr lang="hi-IN" b="1" dirty="0">
                <a:cs typeface="Times New Roman" pitchFamily="18" charset="0"/>
              </a:rPr>
              <a:t>वायुमार्ग में रुकावट निम्नलिखित कारणों से हो सकती है</a:t>
            </a:r>
            <a:r>
              <a:rPr lang="en-US" b="1" dirty="0">
                <a:cs typeface="Times New Roman" pitchFamily="18" charset="0"/>
              </a:rPr>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31854" y="4310173"/>
            <a:ext cx="8416609" cy="2062103"/>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एपिग्लोटाइटिस: तब होता है जब रोगी सांस लेने के लिए मजबूर करने की कोशिश करते हैं। विभिन्न प्रकार की एलर्जी और ऐंठन के कारण भी होता है</a:t>
            </a:r>
            <a:r>
              <a:rPr lang="en-US" sz="3200" b="1" dirty="0">
                <a:cs typeface="Times New Roman" pitchFamily="18" charset="0"/>
              </a:rPr>
              <a:t>.</a:t>
            </a:r>
          </a:p>
        </p:txBody>
      </p:sp>
      <p:sp>
        <p:nvSpPr>
          <p:cNvPr id="9" name="TextBox 8"/>
          <p:cNvSpPr txBox="1"/>
          <p:nvPr/>
        </p:nvSpPr>
        <p:spPr>
          <a:xfrm>
            <a:off x="285720" y="2643182"/>
            <a:ext cx="8871211" cy="1569660"/>
          </a:xfrm>
          <a:prstGeom prst="rect">
            <a:avLst/>
          </a:prstGeom>
          <a:noFill/>
        </p:spPr>
        <p:txBody>
          <a:bodyPr wrap="square" rtlCol="0">
            <a:spAutoFit/>
          </a:bodyPr>
          <a:lstStyle/>
          <a:p>
            <a:pPr marL="514350" indent="-514350">
              <a:buAutoNum type="arabicPlain"/>
            </a:pPr>
            <a:r>
              <a:rPr lang="hi-IN" sz="3200" b="1" dirty="0">
                <a:cs typeface="Times New Roman" pitchFamily="18" charset="0"/>
              </a:rPr>
              <a:t>जीभ: जीभ पीछे की ओर गिरती है, जिससे गला अवरुद्ध हो जाता है। बेहोश मरीजों में यह समस्या आम है</a:t>
            </a:r>
            <a:r>
              <a:rPr lang="en-US" b="1" dirty="0">
                <a:cs typeface="Times New Roman" pitchFamily="18" charset="0"/>
              </a:rPr>
              <a:t>.</a:t>
            </a:r>
            <a:endParaRPr lang="en-US" dirty="0"/>
          </a:p>
        </p:txBody>
      </p:sp>
    </p:spTree>
    <p:extLst>
      <p:ext uri="{BB962C8B-B14F-4D97-AF65-F5344CB8AC3E}">
        <p14:creationId xmlns:p14="http://schemas.microsoft.com/office/powerpoint/2010/main" val="37902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hi-IN" sz="4000" b="1" u="sng" dirty="0">
                <a:solidFill>
                  <a:srgbClr val="FF0000"/>
                </a:solidFill>
              </a:rPr>
              <a:t>वायुमार्ग में रुकावट के कारण</a:t>
            </a:r>
            <a:endParaRPr lang="en-IN" sz="4000" u="sng" dirty="0">
              <a:solidFill>
                <a:srgbClr val="FF0000"/>
              </a:solidFill>
            </a:endParaRPr>
          </a:p>
        </p:txBody>
      </p:sp>
      <p:sp>
        <p:nvSpPr>
          <p:cNvPr id="3" name="Content Placeholder 2"/>
          <p:cNvSpPr>
            <a:spLocks noGrp="1"/>
          </p:cNvSpPr>
          <p:nvPr>
            <p:ph idx="1"/>
          </p:nvPr>
        </p:nvSpPr>
        <p:spPr>
          <a:xfrm>
            <a:off x="457200" y="1541465"/>
            <a:ext cx="8229600" cy="1673221"/>
          </a:xfrm>
        </p:spPr>
        <p:txBody>
          <a:bodyPr>
            <a:normAutofit/>
          </a:bodyPr>
          <a:lstStyle/>
          <a:p>
            <a:pPr algn="just">
              <a:buNone/>
            </a:pPr>
            <a:r>
              <a:rPr lang="en-US" b="1" dirty="0">
                <a:cs typeface="Times New Roman" pitchFamily="18" charset="0"/>
              </a:rPr>
              <a:t>3 </a:t>
            </a:r>
            <a:r>
              <a:rPr lang="hi-IN" b="1" dirty="0">
                <a:cs typeface="Times New Roman" pitchFamily="18" charset="0"/>
              </a:rPr>
              <a:t>विदेशी शरीर: भोजन, बर्फ, खिलौने, डेन्चर, उल्टी और तरल पदार्थ जैसी वस्तुएं जो गले या वायुमार्ग के ऊपरी हिस्से में रहती हैं</a:t>
            </a:r>
            <a:r>
              <a:rPr lang="en-US" b="1" dirty="0">
                <a:cs typeface="Times New Roman" pitchFamily="18" charset="0"/>
              </a:rPr>
              <a:t>.</a:t>
            </a:r>
          </a:p>
          <a:p>
            <a:pPr marL="0" indent="0" algn="just">
              <a:buNone/>
            </a:pPr>
            <a:endParaRPr lang="en-US" b="1" dirty="0">
              <a:cs typeface="Times New Roman" pitchFamily="18" charset="0"/>
            </a:endParaRPr>
          </a:p>
          <a:p>
            <a:pPr algn="just"/>
            <a:endParaRPr lang="en-US" dirty="0">
              <a:cs typeface="Times New Roman" pitchFamily="18" charset="0"/>
            </a:endParaRP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107504" y="3510401"/>
            <a:ext cx="8579296" cy="2339102"/>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ऊतक क्षति: गर्दन में मर्मज्ञ चोट, चेहरे पर आघात को कुचलने, गर्म हवा के साँस लेने (जैसा कि आग में होता है), रसायनों के अंतर्ग्रहण और गर्दन के गंभीर आघात के कारण हो सकता है</a:t>
            </a:r>
            <a:r>
              <a:rPr lang="en-US" sz="3200" b="1" dirty="0">
                <a:cs typeface="Times New Roman" pitchFamily="18" charset="0"/>
              </a:rPr>
              <a:t>.</a:t>
            </a:r>
          </a:p>
          <a:p>
            <a:endParaRPr lang="en-US" dirty="0"/>
          </a:p>
        </p:txBody>
      </p:sp>
    </p:spTree>
    <p:extLst>
      <p:ext uri="{BB962C8B-B14F-4D97-AF65-F5344CB8AC3E}">
        <p14:creationId xmlns:p14="http://schemas.microsoft.com/office/powerpoint/2010/main" val="29552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4"/>
            <a:ext cx="8229600" cy="1143000"/>
          </a:xfrm>
        </p:spPr>
        <p:txBody>
          <a:bodyPr>
            <a:normAutofit/>
          </a:bodyPr>
          <a:lstStyle/>
          <a:p>
            <a:r>
              <a:rPr lang="hi-IN" sz="4000" b="1" u="sng" dirty="0">
                <a:solidFill>
                  <a:srgbClr val="FF0000"/>
                </a:solidFill>
              </a:rPr>
              <a:t>वायुमार्ग में रुकावट के कारण</a:t>
            </a:r>
            <a:endParaRPr lang="en-IN" sz="4000" u="sng" dirty="0">
              <a:solidFill>
                <a:srgbClr val="FF0000"/>
              </a:solidFill>
            </a:endParaRPr>
          </a:p>
        </p:txBody>
      </p:sp>
      <p:sp>
        <p:nvSpPr>
          <p:cNvPr id="3" name="Content Placeholder 2"/>
          <p:cNvSpPr>
            <a:spLocks noGrp="1"/>
          </p:cNvSpPr>
          <p:nvPr>
            <p:ph idx="1"/>
          </p:nvPr>
        </p:nvSpPr>
        <p:spPr>
          <a:xfrm>
            <a:off x="457200" y="1071546"/>
            <a:ext cx="8229600" cy="2625725"/>
          </a:xfrm>
        </p:spPr>
        <p:txBody>
          <a:bodyPr>
            <a:noAutofit/>
          </a:bodyPr>
          <a:lstStyle/>
          <a:p>
            <a:pPr marL="457200" indent="-457200" algn="just">
              <a:buNone/>
              <a:defRPr/>
            </a:pPr>
            <a:r>
              <a:rPr lang="en-US" b="1" dirty="0">
                <a:cs typeface="Times New Roman" pitchFamily="18" charset="0"/>
              </a:rPr>
              <a:t>5 </a:t>
            </a:r>
            <a:r>
              <a:rPr lang="hi-IN" b="1" dirty="0">
                <a:cs typeface="Times New Roman" pitchFamily="18" charset="0"/>
              </a:rPr>
              <a:t>बीमारी: श्वसन संक्रमण और कुछ पुरानी स्थितियां (जैसे अस्थमा) या अचानक शिशु मृत्यु सिंड्रोम ऊतक सूजन या मांसपेशियों में ऐंठन का कारण बन सकती हैं और वायुमार्ग में बाधा डाल सकती हैं</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971600" y="3737789"/>
            <a:ext cx="7632848" cy="2062103"/>
          </a:xfrm>
          <a:prstGeom prst="rect">
            <a:avLst/>
          </a:prstGeom>
          <a:noFill/>
        </p:spPr>
        <p:txBody>
          <a:bodyPr wrap="square" rtlCol="0">
            <a:spAutoFit/>
          </a:bodyPr>
          <a:lstStyle/>
          <a:p>
            <a:r>
              <a:rPr lang="hi-IN" sz="3200" b="1" dirty="0">
                <a:solidFill>
                  <a:schemeClr val="tx2">
                    <a:lumMod val="50000"/>
                  </a:schemeClr>
                </a:solidFill>
                <a:cs typeface="Times New Roman" pitchFamily="18" charset="0"/>
              </a:rPr>
              <a:t>एक उत्तरदायी रोगी में सबसे आम वायुमार्ग रुकावट भोजन है, और अनुत्तरदायी रोगी यह जीभ है। वही इस पाठ का फोकस मुख्य रूप से ऊपरी </a:t>
            </a:r>
            <a:r>
              <a:rPr lang="en-US" sz="3200" b="1" dirty="0">
                <a:solidFill>
                  <a:schemeClr val="tx2">
                    <a:lumMod val="50000"/>
                  </a:schemeClr>
                </a:solidFill>
                <a:cs typeface="Times New Roman" pitchFamily="18" charset="0"/>
              </a:rPr>
              <a:t>FBAO </a:t>
            </a:r>
            <a:r>
              <a:rPr lang="hi-IN" sz="3200" b="1" dirty="0">
                <a:solidFill>
                  <a:schemeClr val="tx2">
                    <a:lumMod val="50000"/>
                  </a:schemeClr>
                </a:solidFill>
                <a:cs typeface="Times New Roman" pitchFamily="18" charset="0"/>
              </a:rPr>
              <a:t>को हटाने पर है</a:t>
            </a:r>
            <a:r>
              <a:rPr lang="en-US" sz="3200" b="1" dirty="0">
                <a:solidFill>
                  <a:schemeClr val="tx2">
                    <a:lumMod val="50000"/>
                  </a:schemeClr>
                </a:solidFill>
                <a:cs typeface="Times New Roman" pitchFamily="18" charset="0"/>
              </a:rPr>
              <a:t>.</a:t>
            </a:r>
          </a:p>
        </p:txBody>
      </p:sp>
    </p:spTree>
    <p:extLst>
      <p:ext uri="{BB962C8B-B14F-4D97-AF65-F5344CB8AC3E}">
        <p14:creationId xmlns:p14="http://schemas.microsoft.com/office/powerpoint/2010/main" val="24844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en-US" sz="4000" b="1" u="sng" dirty="0">
                <a:solidFill>
                  <a:srgbClr val="FF0000"/>
                </a:solidFill>
                <a:cs typeface="Times New Roman" pitchFamily="18" charset="0"/>
              </a:rPr>
              <a:t>FBAO </a:t>
            </a:r>
            <a:r>
              <a:rPr lang="hi-IN" sz="4000" b="1" u="sng" dirty="0">
                <a:solidFill>
                  <a:srgbClr val="FF0000"/>
                </a:solidFill>
                <a:cs typeface="Times New Roman" pitchFamily="18" charset="0"/>
              </a:rPr>
              <a:t>को पहचानना</a:t>
            </a:r>
            <a:endParaRPr lang="en-IN" sz="4000" u="sng" dirty="0">
              <a:solidFill>
                <a:srgbClr val="FF0000"/>
              </a:solidFill>
            </a:endParaRPr>
          </a:p>
        </p:txBody>
      </p:sp>
      <p:sp>
        <p:nvSpPr>
          <p:cNvPr id="3" name="Content Placeholder 2"/>
          <p:cNvSpPr>
            <a:spLocks noGrp="1"/>
          </p:cNvSpPr>
          <p:nvPr>
            <p:ph idx="1"/>
          </p:nvPr>
        </p:nvSpPr>
        <p:spPr>
          <a:xfrm>
            <a:off x="457200" y="1271590"/>
            <a:ext cx="8229600" cy="2586038"/>
          </a:xfrm>
        </p:spPr>
        <p:txBody>
          <a:bodyPr>
            <a:noAutofit/>
          </a:bodyPr>
          <a:lstStyle/>
          <a:p>
            <a:pPr algn="just">
              <a:defRPr/>
            </a:pPr>
            <a:r>
              <a:rPr lang="hi-IN" b="1" dirty="0">
                <a:cs typeface="Times New Roman" pitchFamily="18" charset="0"/>
              </a:rPr>
              <a:t>सफल उपचार की कुंजी शीघ्र पहचान है। किसी भी पीड़ित में एफबीएओ पर संदेह करें जो अचानक सांस लेना बंद कर देता है, सियानोटिक हो जाता है, और बिना किसी स्पष्ट कारण के चेतना खो देता है</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136034" y="4071942"/>
            <a:ext cx="4512710" cy="1569660"/>
          </a:xfrm>
          <a:prstGeom prst="rect">
            <a:avLst/>
          </a:prstGeom>
          <a:noFill/>
        </p:spPr>
        <p:txBody>
          <a:bodyPr wrap="none" rtlCol="0">
            <a:spAutoFit/>
          </a:bodyPr>
          <a:lstStyle/>
          <a:p>
            <a:pPr algn="just">
              <a:defRPr/>
            </a:pPr>
            <a:r>
              <a:rPr lang="en-US" sz="3200" b="1" dirty="0">
                <a:cs typeface="Times New Roman" pitchFamily="18" charset="0"/>
              </a:rPr>
              <a:t>FBAO </a:t>
            </a:r>
            <a:r>
              <a:rPr lang="hi-IN" sz="3200" b="1" dirty="0">
                <a:cs typeface="Times New Roman" pitchFamily="18" charset="0"/>
              </a:rPr>
              <a:t>दो प्रकार के होते हैं -
</a:t>
            </a:r>
            <a:r>
              <a:rPr lang="en-IN" sz="3200" b="1" dirty="0">
                <a:cs typeface="Times New Roman" pitchFamily="18" charset="0"/>
              </a:rPr>
              <a:t>1. </a:t>
            </a:r>
            <a:r>
              <a:rPr lang="hi-IN" sz="3200" b="1" dirty="0">
                <a:cs typeface="Times New Roman" pitchFamily="18" charset="0"/>
              </a:rPr>
              <a:t>आंशिक।
</a:t>
            </a:r>
            <a:r>
              <a:rPr lang="en-IN" sz="3200" b="1" dirty="0">
                <a:cs typeface="Times New Roman" pitchFamily="18" charset="0"/>
              </a:rPr>
              <a:t>2. </a:t>
            </a:r>
            <a:r>
              <a:rPr lang="hi-IN" sz="3200" b="1" dirty="0">
                <a:cs typeface="Times New Roman" pitchFamily="18" charset="0"/>
              </a:rPr>
              <a:t>पूरा।</a:t>
            </a:r>
            <a:endParaRPr lang="en-US" dirty="0"/>
          </a:p>
        </p:txBody>
      </p:sp>
    </p:spTree>
    <p:extLst>
      <p:ext uri="{BB962C8B-B14F-4D97-AF65-F5344CB8AC3E}">
        <p14:creationId xmlns:p14="http://schemas.microsoft.com/office/powerpoint/2010/main" val="18805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b="1" u="sng" dirty="0">
                <a:solidFill>
                  <a:srgbClr val="FF0000"/>
                </a:solidFill>
              </a:rPr>
              <a:t>आंशिक वायु रुकावट</a:t>
            </a:r>
            <a:endParaRPr lang="en-US" dirty="0"/>
          </a:p>
        </p:txBody>
      </p:sp>
      <p:sp>
        <p:nvSpPr>
          <p:cNvPr id="3" name="Content Placeholder 2"/>
          <p:cNvSpPr>
            <a:spLocks noGrp="1"/>
          </p:cNvSpPr>
          <p:nvPr>
            <p:ph idx="1"/>
          </p:nvPr>
        </p:nvSpPr>
        <p:spPr>
          <a:xfrm>
            <a:off x="457200" y="1600200"/>
            <a:ext cx="8229600" cy="971544"/>
          </a:xfrm>
        </p:spPr>
        <p:txBody>
          <a:bodyPr>
            <a:normAutofit fontScale="25000" lnSpcReduction="20000"/>
          </a:bodyPr>
          <a:lstStyle/>
          <a:p>
            <a:pPr marL="514350" indent="-514350">
              <a:buAutoNum type="arabicPlain"/>
            </a:pPr>
            <a:r>
              <a:rPr lang="en-US" sz="12800" b="1" dirty="0"/>
              <a:t> </a:t>
            </a:r>
            <a:r>
              <a:rPr lang="hi-IN" sz="12800" b="1" dirty="0"/>
              <a:t>गले में फंसी कोई वस्तु जो सांस लेने में पूरी तरह से बाधा नहीं डालती है</a:t>
            </a:r>
            <a:r>
              <a:rPr lang="en-US" sz="12800" b="1" dirty="0"/>
              <a:t>. </a:t>
            </a:r>
          </a:p>
          <a:p>
            <a:endParaRPr lang="en-US" dirty="0"/>
          </a:p>
        </p:txBody>
      </p:sp>
      <p:sp>
        <p:nvSpPr>
          <p:cNvPr id="4" name="TextBox 3"/>
          <p:cNvSpPr txBox="1"/>
          <p:nvPr/>
        </p:nvSpPr>
        <p:spPr>
          <a:xfrm>
            <a:off x="457200" y="2562213"/>
            <a:ext cx="8115328" cy="1077218"/>
          </a:xfrm>
          <a:prstGeom prst="rect">
            <a:avLst/>
          </a:prstGeom>
          <a:noFill/>
        </p:spPr>
        <p:txBody>
          <a:bodyPr wrap="square" rtlCol="0">
            <a:spAutoFit/>
          </a:bodyPr>
          <a:lstStyle/>
          <a:p>
            <a:pPr marL="342900" indent="-342900">
              <a:buAutoNum type="arabicPlain" startAt="2"/>
            </a:pPr>
            <a:r>
              <a:rPr lang="en-US" sz="3200" b="1" dirty="0"/>
              <a:t> </a:t>
            </a:r>
            <a:r>
              <a:rPr lang="hi-IN" sz="3200" b="1" dirty="0"/>
              <a:t>आंशिक रुकावट वाले रोगी में पर्याप्त या खराब वायु विनिमय हो सकता है</a:t>
            </a:r>
            <a:r>
              <a:rPr lang="en-US" sz="3200" b="1" dirty="0"/>
              <a:t>. </a:t>
            </a:r>
            <a:endParaRPr lang="en-US" dirty="0"/>
          </a:p>
        </p:txBody>
      </p:sp>
      <p:sp>
        <p:nvSpPr>
          <p:cNvPr id="5" name="TextBox 4"/>
          <p:cNvSpPr txBox="1"/>
          <p:nvPr/>
        </p:nvSpPr>
        <p:spPr>
          <a:xfrm>
            <a:off x="359532" y="3625363"/>
            <a:ext cx="8424936" cy="1569660"/>
          </a:xfrm>
          <a:prstGeom prst="rect">
            <a:avLst/>
          </a:prstGeom>
          <a:noFill/>
        </p:spPr>
        <p:txBody>
          <a:bodyPr wrap="square" rtlCol="0">
            <a:spAutoFit/>
          </a:bodyPr>
          <a:lstStyle/>
          <a:p>
            <a:pPr marL="342900" indent="-342900">
              <a:buAutoNum type="arabicPlain" startAt="3"/>
            </a:pPr>
            <a:r>
              <a:rPr lang="hi-IN" sz="3200" b="1" dirty="0"/>
              <a:t>पर्याप्त वायु विनिमय के साथ, रोगी को जोर से खांसी हो सकती है, हालांकि खांसी के बीच घरघराहट हो सकती है</a:t>
            </a:r>
            <a:r>
              <a:rPr lang="en-US" sz="3200" b="1" dirty="0"/>
              <a:t>.</a:t>
            </a:r>
            <a:endParaRPr lang="en-US" dirty="0"/>
          </a:p>
        </p:txBody>
      </p:sp>
      <p:sp>
        <p:nvSpPr>
          <p:cNvPr id="6" name="TextBox 5"/>
          <p:cNvSpPr txBox="1"/>
          <p:nvPr/>
        </p:nvSpPr>
        <p:spPr>
          <a:xfrm>
            <a:off x="500034" y="5143512"/>
            <a:ext cx="7437357" cy="1077218"/>
          </a:xfrm>
          <a:prstGeom prst="rect">
            <a:avLst/>
          </a:prstGeom>
          <a:noFill/>
        </p:spPr>
        <p:txBody>
          <a:bodyPr wrap="square" rtlCol="0">
            <a:spAutoFit/>
          </a:bodyPr>
          <a:lstStyle/>
          <a:p>
            <a:pPr marL="514350" indent="-514350"/>
            <a:r>
              <a:rPr lang="en-US" sz="3200" b="1" dirty="0"/>
              <a:t>4   </a:t>
            </a:r>
            <a:r>
              <a:rPr lang="hi-IN" sz="3200" b="1" dirty="0"/>
              <a:t>वायुमार्ग को साफ करने के लिए रोगी के प्रयास में हस्तक्षेप न करें</a:t>
            </a:r>
            <a:r>
              <a:rPr lang="en-US" sz="3200" b="1" dirty="0"/>
              <a:t>. </a:t>
            </a:r>
            <a:endParaRPr lang="en-US" sz="3200" dirty="0"/>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normAutofit/>
          </a:bodyPr>
          <a:lstStyle/>
          <a:p>
            <a:r>
              <a:rPr lang="hi-IN" sz="3600" b="1" dirty="0">
                <a:solidFill>
                  <a:srgbClr val="FF0000"/>
                </a:solidFill>
                <a:cs typeface="Times New Roman" pitchFamily="18" charset="0"/>
              </a:rPr>
              <a:t>खराब वायु विनिमय के साथ</a:t>
            </a:r>
            <a:endParaRPr lang="en-IN" sz="3600" b="1" dirty="0">
              <a:solidFill>
                <a:srgbClr val="FF0000"/>
              </a:solidFill>
            </a:endParaRPr>
          </a:p>
        </p:txBody>
      </p:sp>
      <p:sp>
        <p:nvSpPr>
          <p:cNvPr id="3" name="Content Placeholder 2"/>
          <p:cNvSpPr>
            <a:spLocks noGrp="1"/>
          </p:cNvSpPr>
          <p:nvPr>
            <p:ph idx="1"/>
          </p:nvPr>
        </p:nvSpPr>
        <p:spPr>
          <a:xfrm>
            <a:off x="457200" y="1357298"/>
            <a:ext cx="8229600" cy="1971676"/>
          </a:xfrm>
        </p:spPr>
        <p:txBody>
          <a:bodyPr>
            <a:normAutofit lnSpcReduction="10000"/>
          </a:bodyPr>
          <a:lstStyle/>
          <a:p>
            <a:pPr marL="514350" indent="-514350" algn="just">
              <a:buAutoNum type="arabicPlain"/>
              <a:defRPr/>
            </a:pPr>
            <a:r>
              <a:rPr lang="hi-IN" b="1" dirty="0">
                <a:cs typeface="Times New Roman" pitchFamily="18" charset="0"/>
              </a:rPr>
              <a:t>रोगी एक कमजोर, अप्रभावी खांसी, साँस लेते समय उच्च स्वर वाला शोर, श्वसन कठिनाई में वृद्धि और संभावित सायनोसिस का प्रदर्शन करेगा</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3357562"/>
            <a:ext cx="8229600" cy="1077218"/>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इस स्थिति को पूर्ण वायुमार्ग रुकावट के रूप में मानें</a:t>
            </a:r>
            <a:r>
              <a:rPr lang="en-US" b="1" dirty="0">
                <a:cs typeface="Times New Roman" pitchFamily="18" charset="0"/>
              </a:rPr>
              <a:t>.</a:t>
            </a:r>
          </a:p>
        </p:txBody>
      </p:sp>
    </p:spTree>
    <p:extLst>
      <p:ext uri="{BB962C8B-B14F-4D97-AF65-F5344CB8AC3E}">
        <p14:creationId xmlns:p14="http://schemas.microsoft.com/office/powerpoint/2010/main" val="361830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4000" b="1" u="sng" dirty="0">
                <a:solidFill>
                  <a:srgbClr val="FF0000"/>
                </a:solidFill>
              </a:rPr>
              <a:t>पूर्ण वायुमार्ग रुकावट</a:t>
            </a:r>
            <a:endParaRPr lang="en-IN" sz="4000" u="sng" dirty="0">
              <a:solidFill>
                <a:srgbClr val="FF0000"/>
              </a:solidFill>
            </a:endParaRPr>
          </a:p>
        </p:txBody>
      </p:sp>
      <p:sp>
        <p:nvSpPr>
          <p:cNvPr id="3" name="Content Placeholder 2"/>
          <p:cNvSpPr>
            <a:spLocks noGrp="1"/>
          </p:cNvSpPr>
          <p:nvPr>
            <p:ph idx="1"/>
          </p:nvPr>
        </p:nvSpPr>
        <p:spPr>
          <a:xfrm>
            <a:off x="457200" y="1874837"/>
            <a:ext cx="8229600" cy="4525963"/>
          </a:xfrm>
        </p:spPr>
        <p:txBody>
          <a:bodyPr/>
          <a:lstStyle/>
          <a:p>
            <a:r>
              <a:rPr lang="hi-IN" b="1" dirty="0">
                <a:cs typeface="Times New Roman" pitchFamily="18" charset="0"/>
              </a:rPr>
              <a:t>पूर्ण विदेशी शरीर वायुमार्ग रुकावट वाला रोगी बोलने में सक्षम नहीं होगा और अपने गले (सार्वभौमिक संकेत) को पकड़ सकता है। हवा की आवाजाही अनुपस्थित रहेगी</a:t>
            </a:r>
            <a:r>
              <a:rPr lang="en-US" b="1" dirty="0">
                <a:cs typeface="Times New Roman" pitchFamily="18" charset="0"/>
              </a:rPr>
              <a:t>.</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037557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descr="C:\Documents and Settings\Administrator\Desktop\L-7 PICTURES\f.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6200" y="0"/>
            <a:ext cx="9220200" cy="68580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F0D9D1B1-3C77-9106-FBE3-2735C290ED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30871"/>
            <a:ext cx="1247775" cy="1098550"/>
          </a:xfrm>
          <a:prstGeom prst="rect">
            <a:avLst/>
          </a:prstGeom>
          <a:noFill/>
          <a:ln>
            <a:noFill/>
          </a:ln>
        </p:spPr>
      </p:pic>
    </p:spTree>
    <p:extLst>
      <p:ext uri="{BB962C8B-B14F-4D97-AF65-F5344CB8AC3E}">
        <p14:creationId xmlns:p14="http://schemas.microsoft.com/office/powerpoint/2010/main" val="39729999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Autofit/>
          </a:bodyPr>
          <a:lstStyle/>
          <a:p>
            <a:r>
              <a:rPr lang="hi-IN" sz="4000" b="1" u="sng" dirty="0">
                <a:solidFill>
                  <a:srgbClr val="FF0000"/>
                </a:solidFill>
              </a:rPr>
              <a:t>वयस्कों और बच्चों में </a:t>
            </a:r>
            <a:r>
              <a:rPr lang="en-US" sz="4000" b="1" u="sng" dirty="0">
                <a:solidFill>
                  <a:srgbClr val="FF0000"/>
                </a:solidFill>
              </a:rPr>
              <a:t>FBAO </a:t>
            </a:r>
            <a:r>
              <a:rPr lang="hi-IN" sz="4000" b="1" u="sng" dirty="0">
                <a:solidFill>
                  <a:srgbClr val="FF0000"/>
                </a:solidFill>
              </a:rPr>
              <a:t>का प्रबंधन</a:t>
            </a:r>
            <a:endParaRPr lang="en-US" sz="4000" b="1" u="sng" dirty="0">
              <a:solidFill>
                <a:srgbClr val="FF0000"/>
              </a:solidFill>
            </a:endParaRPr>
          </a:p>
        </p:txBody>
      </p:sp>
      <p:sp>
        <p:nvSpPr>
          <p:cNvPr id="56323" name="Rectangle 5"/>
          <p:cNvSpPr>
            <a:spLocks noGrp="1" noChangeArrowheads="1"/>
          </p:cNvSpPr>
          <p:nvPr>
            <p:ph idx="1"/>
          </p:nvPr>
        </p:nvSpPr>
        <p:spPr/>
        <p:txBody>
          <a:bodyPr/>
          <a:lstStyle/>
          <a:p>
            <a:pPr>
              <a:buNone/>
            </a:pPr>
            <a:r>
              <a:rPr lang="hi-IN" dirty="0"/>
              <a:t>हेमलिच पैंतरेबाज़ी</a:t>
            </a:r>
            <a:endParaRPr lang="en-US" dirty="0"/>
          </a:p>
        </p:txBody>
      </p:sp>
      <p:pic>
        <p:nvPicPr>
          <p:cNvPr id="56324" name="Picture 4" descr="FBAO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41148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HEI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362200"/>
            <a:ext cx="198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29968118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36"/>
            <a:ext cx="8229600" cy="1143000"/>
          </a:xfrm>
        </p:spPr>
        <p:txBody>
          <a:bodyPr>
            <a:normAutofit/>
          </a:bodyPr>
          <a:lstStyle/>
          <a:p>
            <a:r>
              <a:rPr lang="hi-IN" b="1" u="sng" dirty="0">
                <a:solidFill>
                  <a:srgbClr val="FF0000"/>
                </a:solidFill>
                <a:cs typeface="Times New Roman" pitchFamily="18" charset="0"/>
              </a:rPr>
              <a:t>श्वसन तंत्र</a:t>
            </a:r>
            <a:endParaRPr lang="en-US" dirty="0"/>
          </a:p>
        </p:txBody>
      </p:sp>
      <p:sp>
        <p:nvSpPr>
          <p:cNvPr id="3" name="Content Placeholder 2"/>
          <p:cNvSpPr>
            <a:spLocks noGrp="1"/>
          </p:cNvSpPr>
          <p:nvPr>
            <p:ph idx="1"/>
          </p:nvPr>
        </p:nvSpPr>
        <p:spPr>
          <a:xfrm>
            <a:off x="261966" y="1643050"/>
            <a:ext cx="8382000" cy="642942"/>
          </a:xfrm>
        </p:spPr>
        <p:txBody>
          <a:bodyPr>
            <a:normAutofit/>
          </a:bodyPr>
          <a:lstStyle/>
          <a:p>
            <a:pPr marL="0" indent="0">
              <a:buNone/>
              <a:defRPr/>
            </a:pPr>
            <a:r>
              <a:rPr lang="en-US" b="1" dirty="0">
                <a:cs typeface="Times New Roman" pitchFamily="18" charset="0"/>
              </a:rPr>
              <a:t>1 </a:t>
            </a:r>
            <a:r>
              <a:rPr lang="hi-IN" b="1" dirty="0">
                <a:cs typeface="Times New Roman" pitchFamily="18" charset="0"/>
              </a:rPr>
              <a:t>एल्वियोली केशिकाओं से घिरी होती हैं</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928794" y="4857760"/>
            <a:ext cx="290464" cy="369332"/>
          </a:xfrm>
          <a:prstGeom prst="rect">
            <a:avLst/>
          </a:prstGeom>
          <a:noFill/>
        </p:spPr>
        <p:txBody>
          <a:bodyPr wrap="none" rtlCol="0">
            <a:spAutoFit/>
          </a:bodyPr>
          <a:lstStyle/>
          <a:p>
            <a:r>
              <a:rPr lang="en-US" dirty="0"/>
              <a:t>  </a:t>
            </a:r>
          </a:p>
        </p:txBody>
      </p:sp>
      <p:sp>
        <p:nvSpPr>
          <p:cNvPr id="11" name="TextBox 10"/>
          <p:cNvSpPr txBox="1"/>
          <p:nvPr/>
        </p:nvSpPr>
        <p:spPr>
          <a:xfrm>
            <a:off x="209803" y="3737566"/>
            <a:ext cx="8858312" cy="2062103"/>
          </a:xfrm>
          <a:prstGeom prst="rect">
            <a:avLst/>
          </a:prstGeom>
          <a:noFill/>
        </p:spPr>
        <p:txBody>
          <a:bodyPr wrap="square" rtlCol="0">
            <a:spAutoFit/>
          </a:bodyPr>
          <a:lstStyle/>
          <a:p>
            <a:pPr marL="457200" indent="-457200">
              <a:defRPr/>
            </a:pPr>
            <a:r>
              <a:rPr lang="en-US" sz="3200" b="1" dirty="0">
                <a:cs typeface="Times New Roman" pitchFamily="18" charset="0"/>
              </a:rPr>
              <a:t>3 </a:t>
            </a:r>
            <a:r>
              <a:rPr lang="hi-IN" sz="3200" b="1" dirty="0">
                <a:cs typeface="Times New Roman" pitchFamily="18" charset="0"/>
              </a:rPr>
              <a:t>प्रत्येक श्वास के साथ, वायु वायुमार्ग के माध्यम से फेफड़ों में एल्वियोली तक ले जाई जाती है, जहां ऑक्सीजन और कार्बन डाइऑक्साइड का आदान-प्रदान होता है।</a:t>
            </a:r>
            <a:endParaRPr lang="en-US" sz="3200" b="1" dirty="0">
              <a:latin typeface="Times New Roman" pitchFamily="18" charset="0"/>
              <a:cs typeface="Times New Roman" pitchFamily="18" charset="0"/>
            </a:endParaRPr>
          </a:p>
        </p:txBody>
      </p:sp>
      <p:sp>
        <p:nvSpPr>
          <p:cNvPr id="12" name="TextBox 11"/>
          <p:cNvSpPr txBox="1"/>
          <p:nvPr/>
        </p:nvSpPr>
        <p:spPr>
          <a:xfrm>
            <a:off x="312793" y="2242795"/>
            <a:ext cx="8280346" cy="1569660"/>
          </a:xfrm>
          <a:prstGeom prst="rect">
            <a:avLst/>
          </a:prstGeom>
          <a:noFill/>
        </p:spPr>
        <p:txBody>
          <a:bodyPr wrap="square" rtlCol="0">
            <a:spAutoFit/>
          </a:bodyPr>
          <a:lstStyle/>
          <a:p>
            <a:pPr marL="514350" indent="-514350">
              <a:buAutoNum type="arabicPlain" startAt="2"/>
              <a:defRPr/>
            </a:pPr>
            <a:r>
              <a:rPr lang="hi-IN" sz="3200" b="1" dirty="0">
                <a:cs typeface="Times New Roman" pitchFamily="18" charset="0"/>
              </a:rPr>
              <a:t>मस्तिष्क वक्ष और डायाफ्राम की मांसपेशियों को तंत्रिका संकेत भेजता है, जिससे हम सांस लेते हैं।</a:t>
            </a:r>
            <a:endParaRPr lang="en-US" sz="3200" b="1" dirty="0">
              <a:cs typeface="Times New Roman" pitchFamily="18" charset="0"/>
            </a:endParaRPr>
          </a:p>
        </p:txBody>
      </p:sp>
    </p:spTree>
    <p:extLst>
      <p:ext uri="{BB962C8B-B14F-4D97-AF65-F5344CB8AC3E}">
        <p14:creationId xmlns:p14="http://schemas.microsoft.com/office/powerpoint/2010/main" val="30403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hi-IN" b="1" u="sng" dirty="0">
                <a:solidFill>
                  <a:srgbClr val="FF0000"/>
                </a:solidFill>
                <a:cs typeface="Times New Roman" pitchFamily="18" charset="0"/>
              </a:rPr>
              <a:t>वयस्कों और बच्चों में </a:t>
            </a:r>
            <a:r>
              <a:rPr lang="en-US" b="1" u="sng" dirty="0">
                <a:solidFill>
                  <a:srgbClr val="FF0000"/>
                </a:solidFill>
                <a:cs typeface="Times New Roman" pitchFamily="18" charset="0"/>
              </a:rPr>
              <a:t>FBAO </a:t>
            </a:r>
            <a:r>
              <a:rPr lang="hi-IN" b="1" u="sng" dirty="0">
                <a:solidFill>
                  <a:srgbClr val="FF0000"/>
                </a:solidFill>
                <a:cs typeface="Times New Roman" pitchFamily="18" charset="0"/>
              </a:rPr>
              <a:t>का प्रबंधन</a:t>
            </a:r>
            <a:endParaRPr lang="en-IN" u="sng" dirty="0">
              <a:solidFill>
                <a:srgbClr val="FF0000"/>
              </a:solidFill>
            </a:endParaRPr>
          </a:p>
        </p:txBody>
      </p:sp>
      <p:sp>
        <p:nvSpPr>
          <p:cNvPr id="3" name="Content Placeholder 2"/>
          <p:cNvSpPr>
            <a:spLocks noGrp="1"/>
          </p:cNvSpPr>
          <p:nvPr>
            <p:ph idx="1"/>
          </p:nvPr>
        </p:nvSpPr>
        <p:spPr>
          <a:xfrm>
            <a:off x="457200" y="1905000"/>
            <a:ext cx="8229600" cy="2095504"/>
          </a:xfrm>
        </p:spPr>
        <p:txBody>
          <a:bodyPr>
            <a:normAutofit/>
          </a:bodyPr>
          <a:lstStyle/>
          <a:p>
            <a:pPr marL="514350" indent="-514350">
              <a:buAutoNum type="arabicPlain"/>
              <a:defRPr/>
            </a:pPr>
            <a:r>
              <a:rPr lang="hi-IN" b="1" dirty="0">
                <a:cs typeface="Times New Roman" pitchFamily="18" charset="0"/>
              </a:rPr>
              <a:t>खराब वायु विनिमय या पूर्ण रुकावट के साथ </a:t>
            </a:r>
            <a:r>
              <a:rPr lang="en-US" b="1" dirty="0">
                <a:cs typeface="Times New Roman" pitchFamily="18" charset="0"/>
              </a:rPr>
              <a:t>FBAO </a:t>
            </a:r>
            <a:r>
              <a:rPr lang="hi-IN" b="1" dirty="0">
                <a:cs typeface="Times New Roman" pitchFamily="18" charset="0"/>
              </a:rPr>
              <a:t>से राहत देने के लिए अनुशंसित विधि पेट का जोर (हेमलिच पैंतरेबाज़ी) है</a:t>
            </a:r>
            <a:endParaRPr lang="en-US" b="1" dirty="0">
              <a:cs typeface="Times New Roman" pitchFamily="18" charset="0"/>
            </a:endParaRP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2475" y="3842895"/>
            <a:ext cx="8404325" cy="1077218"/>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प्रत्येक व्यक्तिगत जोर को रुकावट से राहत देने के इरादे से प्रशासित किया जाना चाहिए।</a:t>
            </a:r>
            <a:endParaRPr lang="en-US" b="1" dirty="0">
              <a:cs typeface="Times New Roman" pitchFamily="18" charset="0"/>
            </a:endParaRPr>
          </a:p>
        </p:txBody>
      </p:sp>
    </p:spTree>
    <p:extLst>
      <p:ext uri="{BB962C8B-B14F-4D97-AF65-F5344CB8AC3E}">
        <p14:creationId xmlns:p14="http://schemas.microsoft.com/office/powerpoint/2010/main" val="101608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1157278"/>
          </a:xfrm>
        </p:spPr>
        <p:txBody>
          <a:bodyPr>
            <a:normAutofit/>
          </a:bodyPr>
          <a:lstStyle/>
          <a:p>
            <a:pPr marL="514350" indent="-514350" algn="just">
              <a:buAutoNum type="arabicPlain" startAt="3"/>
              <a:defRPr/>
            </a:pPr>
            <a:r>
              <a:rPr lang="hi-IN" b="1" dirty="0">
                <a:cs typeface="Times New Roman" pitchFamily="18" charset="0"/>
              </a:rPr>
              <a:t>कई जोर लगाना आवश्यक हो सकता है</a:t>
            </a:r>
            <a:r>
              <a:rPr lang="en-US" b="1" dirty="0">
                <a:cs typeface="Times New Roman" pitchFamily="18" charset="0"/>
              </a:rPr>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9" y="3429000"/>
            <a:ext cx="8175281" cy="2554545"/>
          </a:xfrm>
          <a:prstGeom prst="rect">
            <a:avLst/>
          </a:prstGeom>
          <a:noFill/>
        </p:spPr>
        <p:txBody>
          <a:bodyPr wrap="square" rtlCol="0">
            <a:spAutoFit/>
          </a:bodyPr>
          <a:lstStyle/>
          <a:p>
            <a:pPr marL="514350" indent="-514350">
              <a:buAutoNum type="arabicPlain" startAt="5"/>
            </a:pPr>
            <a:r>
              <a:rPr lang="hi-IN" sz="3200" b="1" dirty="0">
                <a:cs typeface="Times New Roman" pitchFamily="18" charset="0"/>
              </a:rPr>
              <a:t>चोट की संभावना को कम करने के लिए, अपने हाथों को कभी भी </a:t>
            </a:r>
            <a:r>
              <a:rPr lang="en-US" sz="3200" b="1" dirty="0">
                <a:cs typeface="Times New Roman" pitchFamily="18" charset="0"/>
              </a:rPr>
              <a:t>xiphoid </a:t>
            </a:r>
            <a:r>
              <a:rPr lang="hi-IN" sz="3200" b="1" dirty="0">
                <a:cs typeface="Times New Roman" pitchFamily="18" charset="0"/>
              </a:rPr>
              <a:t>प्रक्रिया पर या पसली के पिंजरे के निचले किनारों पर न रखें - आपके हाथ इस क्षेत्र के नीचे लेकिन नाभि के ऊपर होने चाहिए</a:t>
            </a:r>
            <a:r>
              <a:rPr lang="en-US" sz="3200" b="1" dirty="0">
                <a:cs typeface="Times New Roman" pitchFamily="18" charset="0"/>
              </a:rPr>
              <a:t>.</a:t>
            </a:r>
            <a:endParaRPr lang="en-US" sz="3200" b="1" dirty="0"/>
          </a:p>
        </p:txBody>
      </p:sp>
      <p:sp>
        <p:nvSpPr>
          <p:cNvPr id="9" name="TextBox 8"/>
          <p:cNvSpPr txBox="1"/>
          <p:nvPr/>
        </p:nvSpPr>
        <p:spPr>
          <a:xfrm>
            <a:off x="369079" y="1916832"/>
            <a:ext cx="8253442" cy="1077218"/>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इस विधि से आंतरिक अंगों को नुकसान पहुंचाना संभव है</a:t>
            </a:r>
            <a:r>
              <a:rPr lang="en-US" b="1" dirty="0">
                <a:cs typeface="Times New Roman" pitchFamily="18" charset="0"/>
              </a:rPr>
              <a:t>.</a:t>
            </a:r>
            <a:endParaRPr lang="en-US" dirty="0">
              <a:cs typeface="Times New Roman" pitchFamily="18" charset="0"/>
            </a:endParaRPr>
          </a:p>
        </p:txBody>
      </p:sp>
    </p:spTree>
    <p:extLst>
      <p:ext uri="{BB962C8B-B14F-4D97-AF65-F5344CB8AC3E}">
        <p14:creationId xmlns:p14="http://schemas.microsoft.com/office/powerpoint/2010/main" val="21060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normAutofit/>
          </a:bodyPr>
          <a:lstStyle/>
          <a:p>
            <a:r>
              <a:rPr lang="hi-IN" sz="3600" b="1" u="sng" dirty="0">
                <a:solidFill>
                  <a:srgbClr val="FF0000"/>
                </a:solidFill>
                <a:cs typeface="Times New Roman" pitchFamily="18" charset="0"/>
              </a:rPr>
              <a:t>बच्चों में </a:t>
            </a:r>
            <a:r>
              <a:rPr lang="en-US" sz="3600" b="1" u="sng" dirty="0">
                <a:solidFill>
                  <a:srgbClr val="FF0000"/>
                </a:solidFill>
                <a:cs typeface="Times New Roman" pitchFamily="18" charset="0"/>
              </a:rPr>
              <a:t>FBAO </a:t>
            </a:r>
            <a:r>
              <a:rPr lang="hi-IN" sz="3600" b="1" u="sng" dirty="0">
                <a:solidFill>
                  <a:srgbClr val="FF0000"/>
                </a:solidFill>
                <a:cs typeface="Times New Roman" pitchFamily="18" charset="0"/>
              </a:rPr>
              <a:t>का प्रबंधन</a:t>
            </a:r>
            <a:endParaRPr lang="en-IN" sz="3600" u="sng" dirty="0">
              <a:solidFill>
                <a:srgbClr val="FF0000"/>
              </a:solidFill>
            </a:endParaRPr>
          </a:p>
        </p:txBody>
      </p:sp>
      <p:sp>
        <p:nvSpPr>
          <p:cNvPr id="3" name="Content Placeholder 2"/>
          <p:cNvSpPr>
            <a:spLocks noGrp="1"/>
          </p:cNvSpPr>
          <p:nvPr>
            <p:ph idx="1"/>
          </p:nvPr>
        </p:nvSpPr>
        <p:spPr>
          <a:xfrm>
            <a:off x="457200" y="785794"/>
            <a:ext cx="8229600" cy="1685924"/>
          </a:xfrm>
        </p:spPr>
        <p:txBody>
          <a:bodyPr>
            <a:normAutofit fontScale="92500"/>
          </a:bodyPr>
          <a:lstStyle/>
          <a:p>
            <a:pPr marL="288925" indent="-288925" algn="just">
              <a:buNone/>
              <a:defRPr/>
            </a:pPr>
            <a:r>
              <a:rPr lang="en-US" b="1" dirty="0">
                <a:cs typeface="Times New Roman" pitchFamily="18" charset="0"/>
              </a:rPr>
              <a:t>1 </a:t>
            </a:r>
            <a:r>
              <a:rPr lang="hi-IN" sz="3000" b="1" dirty="0">
                <a:cs typeface="Times New Roman" pitchFamily="18" charset="0"/>
              </a:rPr>
              <a:t>उसी तरह आप वयस्कों के लिए करते हैं, सिवाय इसके कि आप कभी भी 1 से 8 वर्ष की आयु के बच्चों में भी ब्लाइंड फिंगर स्वीप का उपयोग नहीं करते हैं</a:t>
            </a:r>
            <a:r>
              <a:rPr lang="en-US" sz="3000" b="1" dirty="0">
                <a:cs typeface="Times New Roman" pitchFamily="18" charset="0"/>
              </a:rPr>
              <a:t>. </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3" y="2285992"/>
            <a:ext cx="8318157" cy="1508105"/>
          </a:xfrm>
          <a:prstGeom prst="rect">
            <a:avLst/>
          </a:prstGeom>
          <a:noFill/>
        </p:spPr>
        <p:txBody>
          <a:bodyPr wrap="square" rtlCol="0">
            <a:spAutoFit/>
          </a:bodyPr>
          <a:lstStyle/>
          <a:p>
            <a:pPr marL="514350" indent="-514350">
              <a:buAutoNum type="arabicPlain" startAt="2"/>
            </a:pPr>
            <a:r>
              <a:rPr lang="hi-IN" sz="2800" b="1" dirty="0">
                <a:cs typeface="Times New Roman" pitchFamily="18" charset="0"/>
              </a:rPr>
              <a:t>बच्चों में वायुमार्ग की रुकावट एपिग्लोटाइटिस या क्रुप </a:t>
            </a:r>
            <a:r>
              <a:rPr lang="en-US" sz="2800" b="1" dirty="0">
                <a:cs typeface="Times New Roman" pitchFamily="18" charset="0"/>
              </a:rPr>
              <a:t>(</a:t>
            </a:r>
            <a:r>
              <a:rPr lang="en-US" sz="3600" b="1" dirty="0" err="1">
                <a:latin typeface="Kruti Dev 011" pitchFamily="2" charset="0"/>
                <a:cs typeface="Times New Roman" pitchFamily="18" charset="0"/>
              </a:rPr>
              <a:t>cPpksa</a:t>
            </a:r>
            <a:r>
              <a:rPr lang="en-US" sz="3600" b="1" dirty="0">
                <a:latin typeface="Kruti Dev 011" pitchFamily="2" charset="0"/>
                <a:cs typeface="Times New Roman" pitchFamily="18" charset="0"/>
              </a:rPr>
              <a:t> </a:t>
            </a:r>
            <a:r>
              <a:rPr lang="en-US" sz="3600" b="1" dirty="0" err="1">
                <a:latin typeface="Kruti Dev 011" pitchFamily="2" charset="0"/>
                <a:cs typeface="Times New Roman" pitchFamily="18" charset="0"/>
              </a:rPr>
              <a:t>esa</a:t>
            </a:r>
            <a:r>
              <a:rPr lang="en-US" sz="3600" b="1" dirty="0">
                <a:latin typeface="Kruti Dev 011" pitchFamily="2" charset="0"/>
                <a:cs typeface="Times New Roman" pitchFamily="18" charset="0"/>
              </a:rPr>
              <a:t> </a:t>
            </a:r>
            <a:r>
              <a:rPr lang="en-US" sz="3600" b="1" dirty="0" err="1">
                <a:latin typeface="Kruti Dev 011" pitchFamily="2" charset="0"/>
                <a:cs typeface="Times New Roman" pitchFamily="18" charset="0"/>
              </a:rPr>
              <a:t>d.B</a:t>
            </a:r>
            <a:r>
              <a:rPr lang="en-US" sz="3600" b="1" dirty="0">
                <a:latin typeface="Kruti Dev 011" pitchFamily="2" charset="0"/>
                <a:cs typeface="Times New Roman" pitchFamily="18" charset="0"/>
              </a:rPr>
              <a:t> </a:t>
            </a:r>
            <a:r>
              <a:rPr lang="en-US" sz="3600" b="1" dirty="0" err="1">
                <a:latin typeface="Kruti Dev 011" pitchFamily="2" charset="0"/>
                <a:cs typeface="Times New Roman" pitchFamily="18" charset="0"/>
              </a:rPr>
              <a:t>jksx</a:t>
            </a:r>
            <a:r>
              <a:rPr lang="en-US" sz="2800" b="1" dirty="0">
                <a:cs typeface="Times New Roman" pitchFamily="18" charset="0"/>
              </a:rPr>
              <a:t>) </a:t>
            </a:r>
            <a:r>
              <a:rPr lang="hi-IN" sz="2800" b="1" dirty="0">
                <a:cs typeface="Times New Roman" pitchFamily="18" charset="0"/>
              </a:rPr>
              <a:t>जैसे संक्रमणों के कारण भी हो सकती है जो वायुमार्ग ओडेमा का उत्पादन करती है।</a:t>
            </a:r>
            <a:endParaRPr lang="en-US" sz="2800" b="1" dirty="0">
              <a:cs typeface="Times New Roman" pitchFamily="18" charset="0"/>
            </a:endParaRPr>
          </a:p>
        </p:txBody>
      </p:sp>
      <p:sp>
        <p:nvSpPr>
          <p:cNvPr id="9" name="TextBox 8"/>
          <p:cNvSpPr txBox="1"/>
          <p:nvPr/>
        </p:nvSpPr>
        <p:spPr>
          <a:xfrm>
            <a:off x="285721" y="3786190"/>
            <a:ext cx="8401079" cy="2308324"/>
          </a:xfrm>
          <a:prstGeom prst="rect">
            <a:avLst/>
          </a:prstGeom>
          <a:noFill/>
        </p:spPr>
        <p:txBody>
          <a:bodyPr wrap="square" rtlCol="0">
            <a:spAutoFit/>
          </a:bodyPr>
          <a:lstStyle/>
          <a:p>
            <a:pPr marL="514350" indent="-514350"/>
            <a:r>
              <a:rPr lang="en-US" sz="3200" b="1" dirty="0">
                <a:cs typeface="Times New Roman" pitchFamily="18" charset="0"/>
              </a:rPr>
              <a:t>3  </a:t>
            </a:r>
            <a:r>
              <a:rPr lang="hi-IN" sz="2800" b="1" dirty="0">
                <a:cs typeface="Times New Roman" pitchFamily="18" charset="0"/>
              </a:rPr>
              <a:t>इस स्थिति पर संदेह करें यदि किसी शिशु या बच्चे को भीड़भाड़ के साथ बुखार है, स्वर बैठना एक आपातकालीन सुविधा के लिए परिवहन। इस प्रकार की रुकावट को दूर करने का प्रयास करना रोगी के लिए खतरनाक है</a:t>
            </a:r>
            <a:endParaRPr lang="en-US" sz="2800" dirty="0"/>
          </a:p>
        </p:txBody>
      </p:sp>
    </p:spTree>
    <p:extLst>
      <p:ext uri="{BB962C8B-B14F-4D97-AF65-F5344CB8AC3E}">
        <p14:creationId xmlns:p14="http://schemas.microsoft.com/office/powerpoint/2010/main" val="384448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1600" cy="1143000"/>
          </a:xfrm>
        </p:spPr>
        <p:txBody>
          <a:bodyPr>
            <a:noAutofit/>
          </a:bodyPr>
          <a:lstStyle/>
          <a:p>
            <a:r>
              <a:rPr lang="hi-IN" sz="3600" b="1" u="sng" dirty="0">
                <a:solidFill>
                  <a:srgbClr val="FF0000"/>
                </a:solidFill>
                <a:cs typeface="Times New Roman" pitchFamily="18" charset="0"/>
              </a:rPr>
              <a:t>पेट का जोर - उत्तरदायी वयस्क या बच्चा (रोगी का खड़ा होना या बैठना)</a:t>
            </a:r>
            <a:endParaRPr lang="en-IN" sz="3600" u="sng" dirty="0">
              <a:solidFill>
                <a:srgbClr val="FF0000"/>
              </a:solidFill>
            </a:endParaRPr>
          </a:p>
        </p:txBody>
      </p:sp>
      <p:sp>
        <p:nvSpPr>
          <p:cNvPr id="3" name="Content Placeholder 2"/>
          <p:cNvSpPr>
            <a:spLocks noGrp="1"/>
          </p:cNvSpPr>
          <p:nvPr>
            <p:ph idx="1"/>
          </p:nvPr>
        </p:nvSpPr>
        <p:spPr>
          <a:xfrm>
            <a:off x="457200" y="2179637"/>
            <a:ext cx="8458200" cy="1677991"/>
          </a:xfrm>
        </p:spPr>
        <p:txBody>
          <a:bodyPr>
            <a:normAutofit fontScale="92500" lnSpcReduction="20000"/>
          </a:bodyPr>
          <a:lstStyle/>
          <a:p>
            <a:pPr marL="514350" indent="-514350">
              <a:buNone/>
              <a:defRPr/>
            </a:pPr>
            <a:r>
              <a:rPr lang="en-US" dirty="0">
                <a:cs typeface="Times New Roman" pitchFamily="18" charset="0"/>
              </a:rPr>
              <a:t>1   </a:t>
            </a:r>
            <a:r>
              <a:rPr lang="hi-IN" b="1" dirty="0">
                <a:cs typeface="Times New Roman" pitchFamily="18" charset="0"/>
              </a:rPr>
              <a:t>स्थिति में जाओ। पीड़ित के पीछे खड़े हो जाएं, अपनी कोहनियों को रोगी की पसलियों से दूर रखते हुए, पीड़ित की कमर के चारों ओर अपनी बाहों को लपेटें</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5" y="3786190"/>
            <a:ext cx="8104413" cy="2062103"/>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अपने हाथों को रखें। एक हाथ से मुट्ठी बनाएं, मुट्ठी के अंगूठे को रोगी के पेट के खिलाफ, नाभि से थोड़ा ऊपर और </a:t>
            </a:r>
            <a:r>
              <a:rPr lang="en-US" sz="3200" b="1" dirty="0">
                <a:cs typeface="Times New Roman" pitchFamily="18" charset="0"/>
              </a:rPr>
              <a:t>xiphoid </a:t>
            </a:r>
            <a:r>
              <a:rPr lang="hi-IN" sz="3200" b="1" dirty="0">
                <a:cs typeface="Times New Roman" pitchFamily="18" charset="0"/>
              </a:rPr>
              <a:t>प्रक्रिया के नीचे रखें।</a:t>
            </a:r>
            <a:endParaRPr lang="en-US" sz="3200" dirty="0">
              <a:cs typeface="Times New Roman" pitchFamily="18" charset="0"/>
            </a:endParaRPr>
          </a:p>
        </p:txBody>
      </p:sp>
    </p:spTree>
    <p:extLst>
      <p:ext uri="{BB962C8B-B14F-4D97-AF65-F5344CB8AC3E}">
        <p14:creationId xmlns:p14="http://schemas.microsoft.com/office/powerpoint/2010/main" val="9407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2305048"/>
          </a:xfrm>
        </p:spPr>
        <p:txBody>
          <a:bodyPr>
            <a:noAutofit/>
          </a:bodyPr>
          <a:lstStyle/>
          <a:p>
            <a:pPr marL="0" indent="0" algn="just">
              <a:spcBef>
                <a:spcPts val="0"/>
              </a:spcBef>
              <a:buNone/>
            </a:pPr>
            <a:r>
              <a:rPr lang="en-US" b="1" dirty="0">
                <a:cs typeface="Times New Roman" pitchFamily="18" charset="0"/>
              </a:rPr>
              <a:t>3   </a:t>
            </a:r>
            <a:r>
              <a:rPr lang="hi-IN" b="1" dirty="0">
                <a:cs typeface="Times New Roman" pitchFamily="18" charset="0"/>
              </a:rPr>
              <a:t>पेट पर जोर दें। दूसरे के साथ मुट्ठी को पकड़ें और मुट्ठी को रोगी के पेट में तेजी से ऊपर की ओर धकेल दें</a:t>
            </a:r>
            <a:r>
              <a:rPr lang="en-US" b="1" dirty="0">
                <a:cs typeface="Times New Roman" pitchFamily="18" charset="0"/>
              </a:rPr>
              <a:t>.</a:t>
            </a:r>
          </a:p>
          <a:p>
            <a:pPr algn="just">
              <a:buNone/>
            </a:pP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3071810"/>
            <a:ext cx="8258204" cy="2062103"/>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तब तक जोर दोहराएं जब तक कि वस्तु वायुमार्ग से बाहर न निकल जाए या रोगी बेहोश न हो जाए। प्रत्येक नया जोर एक अलग और अलग आंदोलन होना चाहिए।</a:t>
            </a:r>
            <a:endParaRPr lang="en-US" sz="3200" b="1" dirty="0">
              <a:cs typeface="Times New Roman" pitchFamily="18" charset="0"/>
            </a:endParaRPr>
          </a:p>
        </p:txBody>
      </p:sp>
    </p:spTree>
    <p:extLst>
      <p:ext uri="{BB962C8B-B14F-4D97-AF65-F5344CB8AC3E}">
        <p14:creationId xmlns:p14="http://schemas.microsoft.com/office/powerpoint/2010/main" val="30007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Documents and Settings\Administrator\My Documents\MFRCSSRCourse Material\ITBPmodified Course Materials\ITBP MFR\Lessons\Lesson 07\Graphics 07\HEIM1.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447800" y="228600"/>
            <a:ext cx="5867400" cy="6629400"/>
          </a:xfrm>
          <a:noFill/>
        </p:spPr>
      </p:pic>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66838624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1462"/>
            <a:ext cx="8229600" cy="1143000"/>
          </a:xfrm>
          <a:prstGeom prst="rect">
            <a:avLst/>
          </a:prstGeom>
        </p:spPr>
        <p:txBody>
          <a:bodyPr>
            <a:noAutofit/>
          </a:bodyPr>
          <a:lstStyle/>
          <a:p>
            <a:pPr lvl="0" algn="ctr">
              <a:spcBef>
                <a:spcPct val="0"/>
              </a:spcBef>
              <a:defRPr/>
            </a:pPr>
            <a:r>
              <a:rPr lang="hi-IN" sz="3600" b="1" u="sng" dirty="0">
                <a:solidFill>
                  <a:srgbClr val="FF0000"/>
                </a:solidFill>
                <a:latin typeface="+mj-lt"/>
                <a:ea typeface="+mj-ea"/>
                <a:cs typeface="Times New Roman" pitchFamily="18" charset="0"/>
              </a:rPr>
              <a:t>अनुत्तरदायी वयस्क या बच्चे/मोटापे से ग्रस्त या गर्भवती (रोगी लेटा हुआ)</a:t>
            </a:r>
            <a:endParaRPr kumimoji="0" lang="en-IN" sz="3600" b="0" i="0" u="sng" strike="noStrike" kern="1200" cap="none" spc="0" normalizeH="0" baseline="0" noProof="0" dirty="0">
              <a:ln>
                <a:noFill/>
              </a:ln>
              <a:solidFill>
                <a:srgbClr val="FF0000"/>
              </a:solidFill>
              <a:effectLst/>
              <a:uLnTx/>
              <a:uFillTx/>
              <a:latin typeface="+mj-lt"/>
              <a:ea typeface="+mj-ea"/>
              <a:cs typeface="+mj-cs"/>
            </a:endParaRPr>
          </a:p>
        </p:txBody>
      </p:sp>
      <p:sp>
        <p:nvSpPr>
          <p:cNvPr id="3" name="Content Placeholder 2"/>
          <p:cNvSpPr txBox="1">
            <a:spLocks/>
          </p:cNvSpPr>
          <p:nvPr/>
        </p:nvSpPr>
        <p:spPr>
          <a:xfrm>
            <a:off x="357158" y="1000108"/>
            <a:ext cx="8229600" cy="749297"/>
          </a:xfrm>
          <a:prstGeom prst="rect">
            <a:avLst/>
          </a:prstGeom>
        </p:spPr>
        <p:txBody>
          <a:bodyPr/>
          <a:lstStyle/>
          <a:p>
            <a:pPr marL="514350" lvl="0" indent="-514350" algn="just">
              <a:spcBef>
                <a:spcPct val="20000"/>
              </a:spcBef>
              <a:defRPr/>
            </a:pP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1   </a:t>
            </a:r>
            <a:r>
              <a:rPr lang="hi-IN" sz="2800" b="1" dirty="0">
                <a:cs typeface="Times New Roman" pitchFamily="18" charset="0"/>
              </a:rPr>
              <a:t>रोगी को चेहरा ऊपर की ओर रखें</a:t>
            </a:r>
            <a:r>
              <a:rPr kumimoji="0" lang="en-US" sz="2800" b="1" i="0" u="none" strike="noStrike" kern="1200" cap="none" spc="0" normalizeH="0" baseline="0" noProof="0" dirty="0">
                <a:ln>
                  <a:noFill/>
                </a:ln>
                <a:solidFill>
                  <a:schemeClr val="tx1"/>
                </a:solidFill>
                <a:effectLst/>
                <a:uLnTx/>
                <a:uFillTx/>
                <a:cs typeface="Times New Roman" pitchFamily="18" charset="0"/>
              </a:rPr>
              <a:t> (supine).</a:t>
            </a:r>
            <a:endParaRPr kumimoji="0" lang="en-US" sz="2800" b="0" i="0" u="none" strike="noStrike" kern="1200" cap="none" spc="0" normalizeH="0" baseline="0" noProof="0" dirty="0">
              <a:ln>
                <a:noFill/>
              </a:ln>
              <a:solidFill>
                <a:schemeClr val="tx1"/>
              </a:solidFill>
              <a:effectLst/>
              <a:uLnTx/>
              <a:uFillTx/>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Content Placeholder 2"/>
          <p:cNvSpPr txBox="1">
            <a:spLocks/>
          </p:cNvSpPr>
          <p:nvPr/>
        </p:nvSpPr>
        <p:spPr>
          <a:xfrm>
            <a:off x="357158" y="1428736"/>
            <a:ext cx="8229600" cy="1035049"/>
          </a:xfrm>
          <a:prstGeom prst="rect">
            <a:avLst/>
          </a:prstGeom>
        </p:spPr>
        <p:txBody>
          <a:bodyPr/>
          <a:lstStyle/>
          <a:p>
            <a:pPr marL="514350" lvl="0" indent="-514350" algn="just">
              <a:spcBef>
                <a:spcPct val="20000"/>
              </a:spcBef>
              <a:defRPr/>
            </a:pPr>
            <a:r>
              <a:rPr lang="en-US" sz="3200" b="1" dirty="0">
                <a:cs typeface="Times New Roman" pitchFamily="18" charset="0"/>
              </a:rPr>
              <a:t>2</a:t>
            </a:r>
            <a:r>
              <a:rPr kumimoji="0" lang="en-US" sz="3200" b="1" i="0" u="none" strike="noStrike" kern="1200" cap="none" spc="0" normalizeH="0" baseline="0" noProof="0" dirty="0">
                <a:ln>
                  <a:noFill/>
                </a:ln>
                <a:solidFill>
                  <a:schemeClr val="tx1"/>
                </a:solidFill>
                <a:effectLst/>
                <a:uLnTx/>
                <a:uFillTx/>
                <a:latin typeface="+mn-lt"/>
                <a:ea typeface="+mn-ea"/>
                <a:cs typeface="Times New Roman" pitchFamily="18" charset="0"/>
              </a:rPr>
              <a:t> </a:t>
            </a:r>
            <a:r>
              <a:rPr lang="hi-IN" sz="2800" b="1" dirty="0">
                <a:cs typeface="Times New Roman" pitchFamily="18" charset="0"/>
              </a:rPr>
              <a:t>जवाबदेही का आकलन करने के लिए टेप और चिल्लाएं। यदि अनुत्तरदायी है तो ईएमएस सक्रिय करें</a:t>
            </a:r>
            <a:r>
              <a:rPr kumimoji="0" lang="en-US" sz="2800" b="1" i="0" u="none" strike="noStrike" kern="1200" cap="none" spc="0" normalizeH="0" baseline="0" noProof="0" dirty="0">
                <a:ln>
                  <a:noFill/>
                </a:ln>
                <a:solidFill>
                  <a:schemeClr val="tx1"/>
                </a:solidFill>
                <a:effectLst/>
                <a:uLnTx/>
                <a:uFillTx/>
                <a:cs typeface="Times New Roman" pitchFamily="18" charset="0"/>
              </a:rPr>
              <a:t>.</a:t>
            </a:r>
            <a:endParaRPr kumimoji="0" lang="en-US" sz="2800" b="0" i="0" u="none" strike="noStrike" kern="1200" cap="none" spc="0" normalizeH="0" baseline="0" noProof="0" dirty="0">
              <a:ln>
                <a:noFill/>
              </a:ln>
              <a:solidFill>
                <a:schemeClr val="tx1"/>
              </a:solidFill>
              <a:effectLst/>
              <a:uLnTx/>
              <a:uFillTx/>
              <a:cs typeface="Times New Roman"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42845" y="2285992"/>
            <a:ext cx="8443914" cy="1015663"/>
          </a:xfrm>
          <a:prstGeom prst="rect">
            <a:avLst/>
          </a:prstGeom>
          <a:noFill/>
        </p:spPr>
        <p:txBody>
          <a:bodyPr wrap="square" rtlCol="0">
            <a:spAutoFit/>
          </a:bodyPr>
          <a:lstStyle/>
          <a:p>
            <a:pPr marL="514350" indent="-514350"/>
            <a:r>
              <a:rPr lang="en-US" sz="3200" b="1" dirty="0">
                <a:cs typeface="Times New Roman" pitchFamily="18" charset="0"/>
              </a:rPr>
              <a:t>   3   </a:t>
            </a:r>
            <a:r>
              <a:rPr lang="hi-IN" sz="2800" b="1" dirty="0">
                <a:cs typeface="Times New Roman" pitchFamily="18" charset="0"/>
              </a:rPr>
              <a:t>स्थिति में आएं (जैसा कि सीपीआर में है)। सीपीआर शुरू करें (पल्स चेक के बिना)</a:t>
            </a:r>
            <a:endParaRPr lang="en-US" sz="2800" b="1" dirty="0">
              <a:cs typeface="Times New Roman" pitchFamily="18" charset="0"/>
            </a:endParaRPr>
          </a:p>
        </p:txBody>
      </p:sp>
      <p:sp>
        <p:nvSpPr>
          <p:cNvPr id="6" name="TextBox 5"/>
          <p:cNvSpPr txBox="1"/>
          <p:nvPr/>
        </p:nvSpPr>
        <p:spPr>
          <a:xfrm>
            <a:off x="142844" y="3175718"/>
            <a:ext cx="8543956" cy="3170099"/>
          </a:xfrm>
          <a:prstGeom prst="rect">
            <a:avLst/>
          </a:prstGeom>
          <a:noFill/>
        </p:spPr>
        <p:txBody>
          <a:bodyPr wrap="square" rtlCol="0">
            <a:spAutoFit/>
          </a:bodyPr>
          <a:lstStyle/>
          <a:p>
            <a:pPr marL="514350" indent="-514350"/>
            <a:r>
              <a:rPr lang="en-US" sz="3200" b="1" dirty="0">
                <a:cs typeface="Times New Roman" pitchFamily="18" charset="0"/>
              </a:rPr>
              <a:t>   4   </a:t>
            </a:r>
            <a:r>
              <a:rPr lang="hi-IN" sz="2800" b="1" dirty="0">
                <a:cs typeface="Times New Roman" pitchFamily="18" charset="0"/>
              </a:rPr>
              <a:t>30 संपीड़न के बाद, वायुमार्ग खोलें। यदि वस्तु दिखाई देती है, तो पीड़ित के मुंह से उंगली से वस्तु हटा दें। रोगी का मुंह खोलने के लिए जीभ-जबड़े की लिफ्ट का उपयोग करें। दूसरे हाथ की तर्जनी को गाल के अंदर के साथ डालें गले में, विदेशी शरीर को हटाने और इसे बाहर निकालने के लिए एक हुकिंग क्रिया का उपयोग करना।</a:t>
            </a:r>
            <a:r>
              <a:rPr lang="en-US" sz="2800" b="1" dirty="0">
                <a:cs typeface="Times New Roman" pitchFamily="18" charset="0"/>
              </a:rPr>
              <a:t> </a:t>
            </a:r>
          </a:p>
        </p:txBody>
      </p:sp>
      <p:sp>
        <p:nvSpPr>
          <p:cNvPr id="8" name="TextBox 7"/>
          <p:cNvSpPr txBox="1">
            <a:spLocks noChangeArrowheads="1"/>
          </p:cNvSpPr>
          <p:nvPr/>
        </p:nvSpPr>
        <p:spPr bwMode="auto">
          <a:xfrm>
            <a:off x="3657600" y="656013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229600" cy="1000132"/>
          </a:xfrm>
        </p:spPr>
        <p:txBody>
          <a:bodyPr>
            <a:normAutofit fontScale="92500" lnSpcReduction="10000"/>
          </a:bodyPr>
          <a:lstStyle/>
          <a:p>
            <a:pPr marL="514350" indent="-514350" algn="just">
              <a:buNone/>
              <a:defRPr/>
            </a:pPr>
            <a:r>
              <a:rPr lang="en-US" b="1" dirty="0">
                <a:cs typeface="Times New Roman" pitchFamily="18" charset="0"/>
              </a:rPr>
              <a:t>5 </a:t>
            </a:r>
            <a:r>
              <a:rPr lang="hi-IN" sz="3500" b="1" dirty="0">
                <a:cs typeface="Times New Roman" pitchFamily="18" charset="0"/>
              </a:rPr>
              <a:t>गैग रिफ्लेक्स वाले अनुत्तरदायी रोगियों पर फिंगर स्वीप का उपयोग न करें</a:t>
            </a:r>
            <a:endParaRPr lang="en-IN"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428736"/>
            <a:ext cx="5921878" cy="584775"/>
          </a:xfrm>
          <a:prstGeom prst="rect">
            <a:avLst/>
          </a:prstGeom>
          <a:noFill/>
        </p:spPr>
        <p:txBody>
          <a:bodyPr wrap="none" rtlCol="0">
            <a:spAutoFit/>
          </a:bodyPr>
          <a:lstStyle/>
          <a:p>
            <a:pPr marL="342900" indent="-342900"/>
            <a:r>
              <a:rPr lang="en-US" sz="3200" b="1" dirty="0">
                <a:cs typeface="Times New Roman" pitchFamily="18" charset="0"/>
              </a:rPr>
              <a:t>6   </a:t>
            </a:r>
            <a:r>
              <a:rPr lang="hi-IN" sz="3200" b="1" dirty="0">
                <a:cs typeface="Times New Roman" pitchFamily="18" charset="0"/>
              </a:rPr>
              <a:t>2 वेंटिलेशन देने का प्रयास करें।</a:t>
            </a:r>
            <a:endParaRPr lang="en-US" sz="3200" dirty="0"/>
          </a:p>
        </p:txBody>
      </p:sp>
      <p:sp>
        <p:nvSpPr>
          <p:cNvPr id="9" name="TextBox 8"/>
          <p:cNvSpPr txBox="1"/>
          <p:nvPr/>
        </p:nvSpPr>
        <p:spPr>
          <a:xfrm>
            <a:off x="142845" y="2143116"/>
            <a:ext cx="8317588" cy="1569660"/>
          </a:xfrm>
          <a:prstGeom prst="rect">
            <a:avLst/>
          </a:prstGeom>
          <a:noFill/>
        </p:spPr>
        <p:txBody>
          <a:bodyPr wrap="square" rtlCol="0">
            <a:spAutoFit/>
          </a:bodyPr>
          <a:lstStyle/>
          <a:p>
            <a:pPr marL="342900" indent="-342900"/>
            <a:r>
              <a:rPr lang="en-US" sz="3200" b="1" dirty="0">
                <a:cs typeface="Times New Roman" pitchFamily="18" charset="0"/>
              </a:rPr>
              <a:t>   7  </a:t>
            </a:r>
            <a:r>
              <a:rPr lang="hi-IN" sz="3200" b="1" dirty="0">
                <a:cs typeface="Times New Roman" pitchFamily="18" charset="0"/>
              </a:rPr>
              <a:t>यदि 2 प्रयास के बाद भी आप छाती वृद्धि प्राप्त करने में सक्षम नहीं हैं, तो प्रभावी होने तक सीपीआर जारी रखें</a:t>
            </a:r>
            <a:r>
              <a:rPr lang="en-US" sz="3200" b="1" dirty="0">
                <a:cs typeface="Times New Roman" pitchFamily="18" charset="0"/>
              </a:rPr>
              <a:t>.</a:t>
            </a:r>
          </a:p>
        </p:txBody>
      </p:sp>
    </p:spTree>
    <p:extLst>
      <p:ext uri="{BB962C8B-B14F-4D97-AF65-F5344CB8AC3E}">
        <p14:creationId xmlns:p14="http://schemas.microsoft.com/office/powerpoint/2010/main" val="8759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1462078"/>
          </a:xfrm>
        </p:spPr>
        <p:txBody>
          <a:bodyPr>
            <a:noAutofit/>
          </a:bodyPr>
          <a:lstStyle/>
          <a:p>
            <a:r>
              <a:rPr lang="hi-IN" sz="3600" b="1" u="sng" dirty="0">
                <a:solidFill>
                  <a:srgbClr val="FF0000"/>
                </a:solidFill>
                <a:cs typeface="Times New Roman" pitchFamily="18" charset="0"/>
              </a:rPr>
              <a:t>छाती पर जोर - गर्भवती या मोटापे से ग्रस्त उत्तरदायी वयस्क (रोगी का खड़ा होना या बैठना)</a:t>
            </a:r>
            <a:endParaRPr lang="en-IN" sz="3600" u="sng" dirty="0">
              <a:solidFill>
                <a:srgbClr val="FF0000"/>
              </a:solidFill>
            </a:endParaRPr>
          </a:p>
        </p:txBody>
      </p:sp>
      <p:sp>
        <p:nvSpPr>
          <p:cNvPr id="3" name="Content Placeholder 2"/>
          <p:cNvSpPr>
            <a:spLocks noGrp="1"/>
          </p:cNvSpPr>
          <p:nvPr>
            <p:ph idx="1"/>
          </p:nvPr>
        </p:nvSpPr>
        <p:spPr>
          <a:xfrm>
            <a:off x="457200" y="2408237"/>
            <a:ext cx="8229600" cy="2092333"/>
          </a:xfrm>
        </p:spPr>
        <p:txBody>
          <a:bodyPr>
            <a:normAutofit fontScale="92500"/>
          </a:bodyPr>
          <a:lstStyle/>
          <a:p>
            <a:pPr algn="just"/>
            <a:r>
              <a:rPr lang="hi-IN" b="1" dirty="0">
                <a:cs typeface="Times New Roman" pitchFamily="18" charset="0"/>
              </a:rPr>
              <a:t>छाती के जोर का उपयोग केवल गर्भावस्था के अंतिम चरणों में या स्पष्ट रूप से मोटापे से ग्रस्त रोगियों के साथ किया जाना चाहिए, जब पेट के जोर को प्रभावी ढंग से लागू नहीं किया जा सकता है।</a:t>
            </a:r>
            <a:endParaRPr lang="en-US" b="1" dirty="0">
              <a:cs typeface="Times New Roman" pitchFamily="18" charset="0"/>
            </a:endParaRP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857225" y="4714884"/>
            <a:ext cx="7829575" cy="1569660"/>
          </a:xfrm>
          <a:prstGeom prst="rect">
            <a:avLst/>
          </a:prstGeom>
          <a:noFill/>
        </p:spPr>
        <p:txBody>
          <a:bodyPr wrap="square" rtlCol="0">
            <a:spAutoFit/>
          </a:bodyPr>
          <a:lstStyle/>
          <a:p>
            <a:pPr marL="0" lvl="1"/>
            <a:r>
              <a:rPr lang="en-US" sz="3200" b="1" dirty="0">
                <a:cs typeface="Times New Roman" pitchFamily="18" charset="0"/>
              </a:rPr>
              <a:t>1   </a:t>
            </a:r>
            <a:r>
              <a:rPr lang="hi-IN" sz="3200" b="1" dirty="0">
                <a:cs typeface="Times New Roman" pitchFamily="18" charset="0"/>
              </a:rPr>
              <a:t>स्थिति में जाओ। रोगी के पीछे खड़े हो जाएं, अपनी बाहों को सीधे रोगी की बगल के नीचे रखें, और रोगी की छाती को घेर लें।</a:t>
            </a:r>
            <a:endParaRPr lang="en-US" dirty="0"/>
          </a:p>
        </p:txBody>
      </p:sp>
    </p:spTree>
    <p:extLst>
      <p:ext uri="{BB962C8B-B14F-4D97-AF65-F5344CB8AC3E}">
        <p14:creationId xmlns:p14="http://schemas.microsoft.com/office/powerpoint/2010/main" val="314334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2252658"/>
          </a:xfrm>
        </p:spPr>
        <p:txBody>
          <a:bodyPr>
            <a:normAutofit/>
          </a:bodyPr>
          <a:lstStyle/>
          <a:p>
            <a:pPr lvl="1" indent="-652463">
              <a:buNone/>
            </a:pPr>
            <a:r>
              <a:rPr lang="en-US" sz="3200" b="1" dirty="0">
                <a:cs typeface="Times New Roman" pitchFamily="18" charset="0"/>
              </a:rPr>
              <a:t>2    </a:t>
            </a:r>
            <a:r>
              <a:rPr lang="hi-IN" sz="3200" b="1" dirty="0">
                <a:cs typeface="Times New Roman" pitchFamily="18" charset="0"/>
              </a:rPr>
              <a:t>अपने हाथों को रखें। अपनी मुट्ठी के अंगूठे को रोगी के उरोस्थि के साथ रखें, </a:t>
            </a:r>
            <a:r>
              <a:rPr lang="en-US" sz="3200" b="1" dirty="0">
                <a:cs typeface="Times New Roman" pitchFamily="18" charset="0"/>
              </a:rPr>
              <a:t>xiphoid </a:t>
            </a:r>
            <a:r>
              <a:rPr lang="hi-IN" sz="3200" b="1" dirty="0">
                <a:cs typeface="Times New Roman" pitchFamily="18" charset="0"/>
              </a:rPr>
              <a:t>प्रक्रिया और पसली के पिंजरे के मार्जिन से बचें।</a:t>
            </a:r>
            <a:endParaRPr lang="en-US" sz="3200" b="1" dirty="0">
              <a:cs typeface="Times New Roman" pitchFamily="18" charset="0"/>
            </a:endParaRP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2714620"/>
            <a:ext cx="7600928" cy="3046988"/>
          </a:xfrm>
          <a:prstGeom prst="rect">
            <a:avLst/>
          </a:prstGeom>
          <a:noFill/>
        </p:spPr>
        <p:txBody>
          <a:bodyPr wrap="square" rtlCol="0">
            <a:spAutoFit/>
          </a:bodyPr>
          <a:lstStyle/>
          <a:p>
            <a:pPr marL="0" lvl="1"/>
            <a:r>
              <a:rPr lang="en-US" sz="3200" b="1" dirty="0">
                <a:cs typeface="Times New Roman" pitchFamily="18" charset="0"/>
              </a:rPr>
              <a:t>3  </a:t>
            </a:r>
            <a:r>
              <a:rPr lang="hi-IN" sz="3200" b="1" dirty="0">
                <a:cs typeface="Times New Roman" pitchFamily="18" charset="0"/>
              </a:rPr>
              <a:t>छाती पर जोर दें। दूसरे हाथ से अपनी मुट्ठी पकड़ें और तब तक पीछे की ओर जोर लगाएं जब तक कि वस्तु वायुमार्ग से बाहर न निकल जाए इस चरण को तब तक दोहराएं जब तक कि रोगी वायुमार्ग न खुल जाए। या रोगी बेहोश हो जाता है।</a:t>
            </a:r>
            <a:endParaRPr lang="en-US" b="1" dirty="0"/>
          </a:p>
        </p:txBody>
      </p:sp>
    </p:spTree>
    <p:extLst>
      <p:ext uri="{BB962C8B-B14F-4D97-AF65-F5344CB8AC3E}">
        <p14:creationId xmlns:p14="http://schemas.microsoft.com/office/powerpoint/2010/main" val="41158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sp>
        <p:nvSpPr>
          <p:cNvPr id="7171" name="Content Placeholder 2"/>
          <p:cNvSpPr>
            <a:spLocks noGrp="1"/>
          </p:cNvSpPr>
          <p:nvPr>
            <p:ph idx="1"/>
          </p:nvPr>
        </p:nvSpPr>
        <p:spPr/>
        <p:txBody>
          <a:bodyPr/>
          <a:lstStyle/>
          <a:p>
            <a:pPr eaLnBrk="1" hangingPunct="1"/>
            <a:endParaRPr lang="en-US"/>
          </a:p>
        </p:txBody>
      </p:sp>
      <p:pic>
        <p:nvPicPr>
          <p:cNvPr id="7172" name="Picture 2" descr="C:\Documents and Settings\Administrator\Desktop\101MSDCF\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96AFDCD3-4765-8A6D-75D3-5BC20EC881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3223" y="0"/>
            <a:ext cx="1247775" cy="1098550"/>
          </a:xfrm>
          <a:prstGeom prst="rect">
            <a:avLst/>
          </a:prstGeom>
          <a:noFill/>
          <a:ln>
            <a:noFill/>
          </a:ln>
        </p:spPr>
      </p:pic>
    </p:spTree>
    <p:extLst>
      <p:ext uri="{BB962C8B-B14F-4D97-AF65-F5344CB8AC3E}">
        <p14:creationId xmlns:p14="http://schemas.microsoft.com/office/powerpoint/2010/main" val="3328100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5562600"/>
            <a:ext cx="8229600" cy="1143000"/>
          </a:xfrm>
        </p:spPr>
        <p:txBody>
          <a:bodyPr>
            <a:normAutofit fontScale="90000"/>
          </a:bodyPr>
          <a:lstStyle/>
          <a:p>
            <a:r>
              <a:rPr lang="hi-IN" dirty="0"/>
              <a:t>छाती पर जोर - गर्भवती या मोटापे से ग्रस्त उत्तरदायी वयस्क</a:t>
            </a:r>
            <a:r>
              <a:rPr lang="en-US" dirty="0"/>
              <a:t/>
            </a:r>
            <a:br>
              <a:rPr lang="en-US" dirty="0"/>
            </a:br>
            <a:endParaRPr lang="en-US" dirty="0"/>
          </a:p>
        </p:txBody>
      </p:sp>
      <p:pic>
        <p:nvPicPr>
          <p:cNvPr id="70660" name="Picture 4" descr="FBAO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57200"/>
            <a:ext cx="441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91838620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defRPr/>
            </a:pPr>
            <a:r>
              <a:rPr lang="hi-IN" sz="4000" b="1" u="sng" dirty="0">
                <a:solidFill>
                  <a:srgbClr val="FF0000"/>
                </a:solidFill>
                <a:cs typeface="Times New Roman" pitchFamily="18" charset="0"/>
              </a:rPr>
              <a:t>शिशुओं में </a:t>
            </a:r>
            <a:r>
              <a:rPr lang="en-US" sz="4000" b="1" u="sng" dirty="0">
                <a:solidFill>
                  <a:srgbClr val="FF0000"/>
                </a:solidFill>
                <a:cs typeface="Times New Roman" pitchFamily="18" charset="0"/>
              </a:rPr>
              <a:t>FBAO </a:t>
            </a:r>
            <a:r>
              <a:rPr lang="hi-IN" sz="4000" b="1" u="sng" dirty="0">
                <a:solidFill>
                  <a:srgbClr val="FF0000"/>
                </a:solidFill>
                <a:cs typeface="Times New Roman" pitchFamily="18" charset="0"/>
              </a:rPr>
              <a:t>का प्रबंधन</a:t>
            </a:r>
            <a:endParaRPr lang="en-US" sz="4000" b="1" u="sng" dirty="0">
              <a:solidFill>
                <a:srgbClr val="FF0000"/>
              </a:solidFill>
              <a:cs typeface="Times New Roman" pitchFamily="18" charset="0"/>
            </a:endParaRPr>
          </a:p>
        </p:txBody>
      </p:sp>
      <p:sp>
        <p:nvSpPr>
          <p:cNvPr id="3" name="Content Placeholder 2"/>
          <p:cNvSpPr>
            <a:spLocks noGrp="1"/>
          </p:cNvSpPr>
          <p:nvPr>
            <p:ph idx="1"/>
          </p:nvPr>
        </p:nvSpPr>
        <p:spPr>
          <a:xfrm>
            <a:off x="214282" y="1600201"/>
            <a:ext cx="8229600" cy="2543180"/>
          </a:xfrm>
        </p:spPr>
        <p:txBody>
          <a:bodyPr/>
          <a:lstStyle/>
          <a:p>
            <a:pPr marL="630238" indent="-630238" algn="just">
              <a:buNone/>
              <a:defRPr/>
            </a:pPr>
            <a:r>
              <a:rPr lang="en-US" b="1" dirty="0">
                <a:cs typeface="Times New Roman" pitchFamily="18" charset="0"/>
              </a:rPr>
              <a:t>1 </a:t>
            </a:r>
            <a:r>
              <a:rPr lang="hi-IN" b="1" dirty="0">
                <a:cs typeface="Times New Roman" pitchFamily="18" charset="0"/>
              </a:rPr>
              <a:t>हमेशा उन शिशुओं में विदेशी शरीर वायुमार्ग की</a:t>
            </a:r>
            <a:r>
              <a:rPr lang="en-IN" b="1" dirty="0">
                <a:cs typeface="Times New Roman" pitchFamily="18" charset="0"/>
              </a:rPr>
              <a:t> </a:t>
            </a:r>
            <a:r>
              <a:rPr lang="hi-IN" b="1" dirty="0">
                <a:cs typeface="Times New Roman" pitchFamily="18" charset="0"/>
              </a:rPr>
              <a:t>रुकावट पर संदेह करें जो गैगिंग, खांसी या घरघराहट से जुड़े श्वसन संकट की अचानक शुरुआत का प्रदर्शन करते हैं।</a:t>
            </a:r>
            <a:endParaRPr lang="en-US" b="1" dirty="0">
              <a:cs typeface="Times New Roman" pitchFamily="18" charset="0"/>
            </a:endParaRP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94371" y="4286256"/>
            <a:ext cx="8094053" cy="1077218"/>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सबसे आम कारण खिलौने या अन्य छोटी वस्तुएं (सिक्के) हैं</a:t>
            </a:r>
            <a:r>
              <a:rPr lang="en-US" sz="3200" b="1" dirty="0">
                <a:cs typeface="Times New Roman" pitchFamily="18" charset="0"/>
              </a:rPr>
              <a:t>. </a:t>
            </a:r>
          </a:p>
        </p:txBody>
      </p:sp>
    </p:spTree>
    <p:extLst>
      <p:ext uri="{BB962C8B-B14F-4D97-AF65-F5344CB8AC3E}">
        <p14:creationId xmlns:p14="http://schemas.microsoft.com/office/powerpoint/2010/main" val="39360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189037"/>
            <a:ext cx="8229600" cy="2097087"/>
          </a:xfrm>
        </p:spPr>
        <p:txBody>
          <a:bodyPr>
            <a:normAutofit fontScale="92500"/>
          </a:bodyPr>
          <a:lstStyle/>
          <a:p>
            <a:pPr marL="176213" indent="-176213" algn="just">
              <a:buNone/>
              <a:defRPr/>
            </a:pPr>
            <a:r>
              <a:rPr lang="en-US" b="1" dirty="0">
                <a:cs typeface="Times New Roman" pitchFamily="18" charset="0"/>
              </a:rPr>
              <a:t>3   </a:t>
            </a:r>
            <a:r>
              <a:rPr lang="hi-IN" sz="3500" b="1" dirty="0">
                <a:cs typeface="Times New Roman" pitchFamily="18" charset="0"/>
              </a:rPr>
              <a:t>जैसा कि पहले उल्लेख किया गया है, वायुमार्ग की रुकावटें संक्रमण के कारण भी हो सकती हैं। इस स्थिति पर संदेह करें यदि शिशु को भीड़भाड़ के साथ बुखार है, स्वर बैठना, लार टपकना।</a:t>
            </a:r>
            <a:endParaRPr lang="en-IN" dirty="0"/>
          </a:p>
        </p:txBody>
      </p:sp>
      <p:sp>
        <p:nvSpPr>
          <p:cNvPr id="7" name="TextBox 5"/>
          <p:cNvSpPr txBox="1">
            <a:spLocks noChangeArrowheads="1"/>
          </p:cNvSpPr>
          <p:nvPr/>
        </p:nvSpPr>
        <p:spPr bwMode="auto">
          <a:xfrm>
            <a:off x="8274050" y="66294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9" name="TextBox 8"/>
          <p:cNvSpPr txBox="1"/>
          <p:nvPr/>
        </p:nvSpPr>
        <p:spPr>
          <a:xfrm>
            <a:off x="142844" y="4000504"/>
            <a:ext cx="8063472" cy="1077218"/>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रुकावट के इस रूप को दूर करने और रोगी को तुरंत परिवहन करने का प्रयास न करें</a:t>
            </a:r>
            <a:endParaRPr lang="en-US" sz="3200" dirty="0"/>
          </a:p>
        </p:txBody>
      </p:sp>
    </p:spTree>
    <p:extLst>
      <p:ext uri="{BB962C8B-B14F-4D97-AF65-F5344CB8AC3E}">
        <p14:creationId xmlns:p14="http://schemas.microsoft.com/office/powerpoint/2010/main" val="9720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b="1" u="sng" dirty="0">
                <a:solidFill>
                  <a:srgbClr val="FF0000"/>
                </a:solidFill>
                <a:cs typeface="Times New Roman" pitchFamily="18" charset="0"/>
              </a:rPr>
              <a:t>जागरूक शिशु में </a:t>
            </a:r>
            <a:r>
              <a:rPr lang="en-US" b="1" u="sng" dirty="0">
                <a:solidFill>
                  <a:srgbClr val="FF0000"/>
                </a:solidFill>
                <a:cs typeface="Times New Roman" pitchFamily="18" charset="0"/>
              </a:rPr>
              <a:t>FBAO </a:t>
            </a:r>
            <a:r>
              <a:rPr lang="hi-IN" b="1" u="sng" dirty="0">
                <a:solidFill>
                  <a:srgbClr val="FF0000"/>
                </a:solidFill>
                <a:cs typeface="Times New Roman" pitchFamily="18" charset="0"/>
              </a:rPr>
              <a:t>को हटाना</a:t>
            </a:r>
            <a:endParaRPr lang="en-IN" u="sng" dirty="0">
              <a:solidFill>
                <a:srgbClr val="FF0000"/>
              </a:solidFill>
            </a:endParaRPr>
          </a:p>
        </p:txBody>
      </p:sp>
      <p:sp>
        <p:nvSpPr>
          <p:cNvPr id="3" name="Content Placeholder 2"/>
          <p:cNvSpPr>
            <a:spLocks noGrp="1"/>
          </p:cNvSpPr>
          <p:nvPr>
            <p:ph idx="1"/>
          </p:nvPr>
        </p:nvSpPr>
        <p:spPr>
          <a:xfrm>
            <a:off x="457200" y="1600200"/>
            <a:ext cx="8229600" cy="2114552"/>
          </a:xfrm>
        </p:spPr>
        <p:txBody>
          <a:bodyPr/>
          <a:lstStyle/>
          <a:p>
            <a:pPr marL="0" indent="0" algn="just">
              <a:buNone/>
            </a:pPr>
            <a:r>
              <a:rPr lang="en-US" dirty="0">
                <a:cs typeface="Times New Roman" pitchFamily="18" charset="0"/>
              </a:rPr>
              <a:t>	</a:t>
            </a:r>
            <a:r>
              <a:rPr lang="hi-IN" b="1" dirty="0">
                <a:cs typeface="Times New Roman" pitchFamily="18" charset="0"/>
              </a:rPr>
              <a:t>निम्नलिखित प्रक्रिया केवल तभी करें जब शिशु को खराब वायु विनिमय के साथ पूर्ण रुकावट या आंशिक रुकावट हो और केवल तभी जब आपको किसी विदेशी वस्तु पर संदेह हो</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33901" y="4071942"/>
            <a:ext cx="8370547" cy="1846659"/>
          </a:xfrm>
          <a:prstGeom prst="rect">
            <a:avLst/>
          </a:prstGeom>
          <a:noFill/>
        </p:spPr>
        <p:txBody>
          <a:bodyPr wrap="square" rtlCol="0">
            <a:spAutoFit/>
          </a:bodyPr>
          <a:lstStyle/>
          <a:p>
            <a:pPr marL="0" lvl="1"/>
            <a:r>
              <a:rPr lang="en-US" sz="3200" b="1" dirty="0">
                <a:cs typeface="Times New Roman" pitchFamily="18" charset="0"/>
              </a:rPr>
              <a:t>1  </a:t>
            </a:r>
            <a:r>
              <a:rPr lang="hi-IN" sz="3200" b="1" dirty="0">
                <a:cs typeface="Times New Roman" pitchFamily="18" charset="0"/>
              </a:rPr>
              <a:t>पूर्ण वायुमार्ग रुकावट की पुष्टि करें। सांस लेने में गंभीर कठिनाई, अप्रभावी खांसी, कोई मजबूत रोना नहीं</a:t>
            </a:r>
            <a:r>
              <a:rPr lang="en-US" sz="3200" b="1" dirty="0">
                <a:cs typeface="Times New Roman" pitchFamily="18" charset="0"/>
              </a:rPr>
              <a:t>.</a:t>
            </a:r>
          </a:p>
          <a:p>
            <a:endParaRPr lang="en-US" dirty="0"/>
          </a:p>
        </p:txBody>
      </p:sp>
    </p:spTree>
    <p:extLst>
      <p:ext uri="{BB962C8B-B14F-4D97-AF65-F5344CB8AC3E}">
        <p14:creationId xmlns:p14="http://schemas.microsoft.com/office/powerpoint/2010/main" val="24050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2228847"/>
          </a:xfrm>
        </p:spPr>
        <p:txBody>
          <a:bodyPr>
            <a:normAutofit/>
          </a:bodyPr>
          <a:lstStyle/>
          <a:p>
            <a:pPr marL="449263" lvl="1" indent="-449263">
              <a:buNone/>
            </a:pPr>
            <a:r>
              <a:rPr lang="en-US" sz="3200" b="1" dirty="0">
                <a:cs typeface="Times New Roman" pitchFamily="18" charset="0"/>
              </a:rPr>
              <a:t>2   </a:t>
            </a:r>
            <a:r>
              <a:rPr lang="hi-IN" sz="3200" b="1" dirty="0">
                <a:cs typeface="Times New Roman" pitchFamily="18" charset="0"/>
              </a:rPr>
              <a:t>शिशु को स्थिति दें। शिशु को अपने एक अग्रभाग पर नीचे की ओर फैलाएं, सिर शरीर से नीचे। अपने हाथ से जबड़े को पकड़कर शिशु के सिर को सहारा दें</a:t>
            </a:r>
            <a:endParaRPr lang="en-US" sz="3200"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00036" y="3786190"/>
            <a:ext cx="8229600" cy="2831544"/>
          </a:xfrm>
          <a:prstGeom prst="rect">
            <a:avLst/>
          </a:prstGeom>
          <a:noFill/>
        </p:spPr>
        <p:txBody>
          <a:bodyPr wrap="square" rtlCol="0">
            <a:spAutoFit/>
          </a:bodyPr>
          <a:lstStyle/>
          <a:p>
            <a:pPr marL="0" lvl="1"/>
            <a:r>
              <a:rPr lang="en-US" sz="3200" b="1" dirty="0">
                <a:cs typeface="Times New Roman" pitchFamily="18" charset="0"/>
              </a:rPr>
              <a:t>3   </a:t>
            </a:r>
            <a:r>
              <a:rPr lang="hi-IN" sz="3200" b="1" dirty="0">
                <a:cs typeface="Times New Roman" pitchFamily="18" charset="0"/>
              </a:rPr>
              <a:t>5 बैक वार करें। कंधे के ब्लेड के बीच अपने हाथ की एड़ी का प्रयोग करें। यदि विदेशी वस्तु को निष्कासित नहीं किया जाता है, तो शिशु को अपनी बांह पर ऊपर की ओर रखें, सिर शरीर से नीचे रखें</a:t>
            </a:r>
            <a:r>
              <a:rPr lang="en-US" sz="3200" b="1" dirty="0">
                <a:cs typeface="Times New Roman" pitchFamily="18" charset="0"/>
              </a:rPr>
              <a:t>.</a:t>
            </a:r>
          </a:p>
          <a:p>
            <a:endParaRPr lang="en-US" dirty="0"/>
          </a:p>
        </p:txBody>
      </p:sp>
    </p:spTree>
    <p:extLst>
      <p:ext uri="{BB962C8B-B14F-4D97-AF65-F5344CB8AC3E}">
        <p14:creationId xmlns:p14="http://schemas.microsoft.com/office/powerpoint/2010/main" val="406161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838201"/>
            <a:ext cx="8229600" cy="2519362"/>
          </a:xfrm>
        </p:spPr>
        <p:txBody>
          <a:bodyPr>
            <a:normAutofit lnSpcReduction="10000"/>
          </a:bodyPr>
          <a:lstStyle/>
          <a:p>
            <a:pPr marL="865188" lvl="1" indent="-465138" algn="just">
              <a:buNone/>
              <a:defRPr/>
            </a:pPr>
            <a:r>
              <a:rPr lang="en-US" sz="3200" b="1" dirty="0">
                <a:cs typeface="Times New Roman" pitchFamily="18" charset="0"/>
              </a:rPr>
              <a:t>4 </a:t>
            </a:r>
            <a:r>
              <a:rPr lang="hi-IN" sz="3200" b="1" dirty="0">
                <a:cs typeface="Times New Roman" pitchFamily="18" charset="0"/>
              </a:rPr>
              <a:t>5 छाती जोर दें। अपनी मध्यमा और अनामिका को शिशु के उरोस्थि के बीच में, शिशु के निपल्स के बीच की काल्पनिक रेखा के ठीक नीचे रखें। एक त्वरित नीचे की ओर गति का प्रयोग करें</a:t>
            </a:r>
            <a:r>
              <a:rPr lang="en-US" sz="3200"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571472" y="4286256"/>
            <a:ext cx="7800972" cy="1354217"/>
          </a:xfrm>
          <a:prstGeom prst="rect">
            <a:avLst/>
          </a:prstGeom>
          <a:noFill/>
        </p:spPr>
        <p:txBody>
          <a:bodyPr wrap="square" rtlCol="0">
            <a:spAutoFit/>
          </a:bodyPr>
          <a:lstStyle/>
          <a:p>
            <a:pPr marL="514350" lvl="1" indent="-514350">
              <a:buAutoNum type="arabicPlain" startAt="5"/>
            </a:pPr>
            <a:r>
              <a:rPr lang="hi-IN" sz="3200" b="1" dirty="0">
                <a:cs typeface="Times New Roman" pitchFamily="18" charset="0"/>
              </a:rPr>
              <a:t>प्रभावी होने तक चरण 2 से 4 को दोहराएं, या जब तक शिशु बेहोश न हो जाए</a:t>
            </a:r>
            <a:r>
              <a:rPr lang="en-US" sz="3200" b="1" dirty="0">
                <a:cs typeface="Times New Roman" pitchFamily="18" charset="0"/>
              </a:rPr>
              <a:t>.</a:t>
            </a:r>
            <a:endParaRPr lang="en-IN" sz="3200" b="1" dirty="0"/>
          </a:p>
          <a:p>
            <a:endParaRPr lang="en-US" dirty="0"/>
          </a:p>
        </p:txBody>
      </p:sp>
    </p:spTree>
    <p:extLst>
      <p:ext uri="{BB962C8B-B14F-4D97-AF65-F5344CB8AC3E}">
        <p14:creationId xmlns:p14="http://schemas.microsoft.com/office/powerpoint/2010/main" val="39237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Documents and Settings\Administrator\Desktop\L-7 PICTURES\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p:cNvSpPr txBox="1">
            <a:spLocks noChangeArrowheads="1"/>
          </p:cNvSpPr>
          <p:nvPr/>
        </p:nvSpPr>
        <p:spPr bwMode="auto">
          <a:xfrm>
            <a:off x="0" y="0"/>
            <a:ext cx="9144000" cy="1169551"/>
          </a:xfrm>
          <a:prstGeom prst="rect">
            <a:avLst/>
          </a:prstGeom>
          <a:solidFill>
            <a:srgbClr val="FFFF66"/>
          </a:solidFill>
          <a:ln w="9525">
            <a:noFill/>
            <a:miter lim="800000"/>
            <a:headEnd/>
            <a:tailEnd/>
          </a:ln>
          <a:effectLst/>
        </p:spPr>
        <p:txBody>
          <a:bodyPr>
            <a:spAutoFit/>
          </a:bodyPr>
          <a:lstStyle/>
          <a:p>
            <a:pPr>
              <a:spcBef>
                <a:spcPct val="50000"/>
              </a:spcBef>
              <a:defRPr/>
            </a:pPr>
            <a:r>
              <a:rPr lang="hi-IN" sz="2800" b="1" dirty="0">
                <a:solidFill>
                  <a:schemeClr val="accent6">
                    <a:lumMod val="50000"/>
                  </a:schemeClr>
                </a:solidFill>
                <a:effectLst>
                  <a:outerShdw blurRad="38100" dist="38100" dir="2700000" algn="tl">
                    <a:srgbClr val="000000"/>
                  </a:outerShdw>
                </a:effectLst>
              </a:rPr>
              <a:t>एफबीएओ से पीड़ित शिशु की पीठ में चोट लगना </a:t>
            </a:r>
            <a:endParaRPr lang="en-IN" sz="2800" b="1" dirty="0">
              <a:solidFill>
                <a:schemeClr val="accent6">
                  <a:lumMod val="50000"/>
                </a:schemeClr>
              </a:solidFill>
              <a:effectLst>
                <a:outerShdw blurRad="38100" dist="38100" dir="2700000" algn="tl">
                  <a:srgbClr val="000000"/>
                </a:outerShdw>
              </a:effectLst>
            </a:endParaRPr>
          </a:p>
          <a:p>
            <a:pPr>
              <a:spcBef>
                <a:spcPct val="50000"/>
              </a:spcBef>
              <a:defRPr/>
            </a:pPr>
            <a:r>
              <a:rPr lang="en-IN" sz="2800" b="1" dirty="0">
                <a:solidFill>
                  <a:schemeClr val="accent6">
                    <a:lumMod val="50000"/>
                  </a:schemeClr>
                </a:solidFill>
                <a:effectLst>
                  <a:outerShdw blurRad="38100" dist="38100" dir="2700000" algn="tl">
                    <a:srgbClr val="000000"/>
                  </a:outerShdw>
                </a:effectLst>
              </a:rPr>
              <a:t>                                  </a:t>
            </a:r>
            <a:r>
              <a:rPr lang="hi-IN" sz="2800" b="1" dirty="0">
                <a:solidFill>
                  <a:schemeClr val="accent6">
                    <a:lumMod val="50000"/>
                  </a:schemeClr>
                </a:solidFill>
                <a:effectLst>
                  <a:outerShdw blurRad="38100" dist="38100" dir="2700000" algn="tl">
                    <a:srgbClr val="000000"/>
                  </a:outerShdw>
                </a:effectLst>
              </a:rPr>
              <a:t>और सीने में दबाव</a:t>
            </a:r>
            <a:endParaRPr lang="en-US" sz="2800" b="1" dirty="0">
              <a:solidFill>
                <a:schemeClr val="accent6">
                  <a:lumMod val="50000"/>
                </a:schemeClr>
              </a:solidFill>
              <a:effectLst>
                <a:outerShdw blurRad="38100" dist="38100" dir="2700000" algn="tl">
                  <a:srgbClr val="000000"/>
                </a:outerShdw>
              </a:effectLst>
            </a:endParaRP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52A7E6DA-B717-FA52-A39F-76942C0F00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9268"/>
            <a:ext cx="1247775" cy="1169550"/>
          </a:xfrm>
          <a:prstGeom prst="rect">
            <a:avLst/>
          </a:prstGeom>
          <a:noFill/>
          <a:ln>
            <a:noFill/>
          </a:ln>
        </p:spPr>
      </p:pic>
    </p:spTree>
    <p:extLst>
      <p:ext uri="{BB962C8B-B14F-4D97-AF65-F5344CB8AC3E}">
        <p14:creationId xmlns:p14="http://schemas.microsoft.com/office/powerpoint/2010/main" val="3462342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
            <a:ext cx="8229600" cy="1143000"/>
          </a:xfrm>
        </p:spPr>
        <p:txBody>
          <a:bodyPr>
            <a:normAutofit/>
          </a:bodyPr>
          <a:lstStyle/>
          <a:p>
            <a:r>
              <a:rPr lang="hi-IN" sz="3600" b="1" u="sng" dirty="0">
                <a:solidFill>
                  <a:srgbClr val="FF0000"/>
                </a:solidFill>
                <a:cs typeface="Times New Roman" pitchFamily="18" charset="0"/>
              </a:rPr>
              <a:t>अचेतन शिशु में </a:t>
            </a:r>
            <a:r>
              <a:rPr lang="en-US" sz="3600" b="1" u="sng" dirty="0">
                <a:solidFill>
                  <a:srgbClr val="FF0000"/>
                </a:solidFill>
                <a:cs typeface="Times New Roman" pitchFamily="18" charset="0"/>
              </a:rPr>
              <a:t>FBAO </a:t>
            </a:r>
            <a:r>
              <a:rPr lang="hi-IN" sz="3600" b="1" u="sng" dirty="0">
                <a:solidFill>
                  <a:srgbClr val="FF0000"/>
                </a:solidFill>
                <a:cs typeface="Times New Roman" pitchFamily="18" charset="0"/>
              </a:rPr>
              <a:t>को हटाना</a:t>
            </a:r>
            <a:endParaRPr lang="en-IN" sz="3600" u="sng" dirty="0">
              <a:solidFill>
                <a:srgbClr val="FF0000"/>
              </a:solidFill>
            </a:endParaRPr>
          </a:p>
        </p:txBody>
      </p:sp>
      <p:sp>
        <p:nvSpPr>
          <p:cNvPr id="3" name="Content Placeholder 2"/>
          <p:cNvSpPr>
            <a:spLocks noGrp="1"/>
          </p:cNvSpPr>
          <p:nvPr>
            <p:ph idx="1"/>
          </p:nvPr>
        </p:nvSpPr>
        <p:spPr>
          <a:xfrm>
            <a:off x="285720" y="1155695"/>
            <a:ext cx="8229600" cy="630231"/>
          </a:xfrm>
        </p:spPr>
        <p:txBody>
          <a:bodyPr/>
          <a:lstStyle/>
          <a:p>
            <a:pPr algn="just">
              <a:buNone/>
              <a:defRPr/>
            </a:pPr>
            <a:r>
              <a:rPr lang="en-US" b="1" dirty="0">
                <a:cs typeface="Times New Roman" pitchFamily="18" charset="0"/>
              </a:rPr>
              <a:t>1  </a:t>
            </a:r>
            <a:r>
              <a:rPr lang="hi-IN" b="1" dirty="0">
                <a:cs typeface="Times New Roman" pitchFamily="18" charset="0"/>
              </a:rPr>
              <a:t>अनुत्तरदायीपन स्थापित करें</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57158" y="1708840"/>
            <a:ext cx="7847020" cy="584775"/>
          </a:xfrm>
          <a:prstGeom prst="rect">
            <a:avLst/>
          </a:prstGeom>
          <a:noFill/>
        </p:spPr>
        <p:txBody>
          <a:bodyPr wrap="none" rtlCol="0">
            <a:spAutoFit/>
          </a:bodyPr>
          <a:lstStyle/>
          <a:p>
            <a:pPr marL="342900" indent="-342900">
              <a:buAutoNum type="arabicPlain" startAt="2"/>
            </a:pPr>
            <a:r>
              <a:rPr lang="hi-IN" sz="3200" b="1" dirty="0">
                <a:cs typeface="Times New Roman" pitchFamily="18" charset="0"/>
              </a:rPr>
              <a:t>30 छाती संपीड़न के साथ सीपीआर शुरू करें</a:t>
            </a:r>
            <a:endParaRPr lang="en-US" sz="3200" dirty="0"/>
          </a:p>
        </p:txBody>
      </p:sp>
      <p:sp>
        <p:nvSpPr>
          <p:cNvPr id="9" name="TextBox 8"/>
          <p:cNvSpPr txBox="1"/>
          <p:nvPr/>
        </p:nvSpPr>
        <p:spPr>
          <a:xfrm>
            <a:off x="285720" y="2428868"/>
            <a:ext cx="6152646" cy="861774"/>
          </a:xfrm>
          <a:prstGeom prst="rect">
            <a:avLst/>
          </a:prstGeom>
          <a:noFill/>
        </p:spPr>
        <p:txBody>
          <a:bodyPr wrap="none" rtlCol="0">
            <a:spAutoFit/>
          </a:bodyPr>
          <a:lstStyle/>
          <a:p>
            <a:r>
              <a:rPr lang="en-US" sz="3200" b="1" dirty="0">
                <a:cs typeface="Times New Roman" pitchFamily="18" charset="0"/>
              </a:rPr>
              <a:t>3  </a:t>
            </a:r>
            <a:r>
              <a:rPr lang="hi-IN" sz="3200" b="1" dirty="0">
                <a:cs typeface="Times New Roman" pitchFamily="18" charset="0"/>
              </a:rPr>
              <a:t>वायुमार्ग खोलें और 2 वेंटिलेशन दें</a:t>
            </a:r>
            <a:r>
              <a:rPr lang="en-US" sz="3200" b="1" dirty="0">
                <a:cs typeface="Times New Roman" pitchFamily="18" charset="0"/>
              </a:rPr>
              <a:t>.</a:t>
            </a:r>
          </a:p>
          <a:p>
            <a:endParaRPr lang="en-US" dirty="0"/>
          </a:p>
        </p:txBody>
      </p:sp>
      <p:sp>
        <p:nvSpPr>
          <p:cNvPr id="10" name="TextBox 9"/>
          <p:cNvSpPr txBox="1"/>
          <p:nvPr/>
        </p:nvSpPr>
        <p:spPr>
          <a:xfrm>
            <a:off x="357159" y="3143248"/>
            <a:ext cx="7847020" cy="1569660"/>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यदि 2 प्रयासों के बाद भी आप पर्याप्त छाती वृद्धि प्राप्त करने में असमर्थ हैं, प्रभावी होने तक सीपीआर जारी रखें</a:t>
            </a:r>
            <a:endParaRPr lang="en-US" sz="3200" b="1" dirty="0">
              <a:cs typeface="Times New Roman" pitchFamily="18" charset="0"/>
            </a:endParaRPr>
          </a:p>
        </p:txBody>
      </p:sp>
    </p:spTree>
    <p:extLst>
      <p:ext uri="{BB962C8B-B14F-4D97-AF65-F5344CB8AC3E}">
        <p14:creationId xmlns:p14="http://schemas.microsoft.com/office/powerpoint/2010/main" val="341817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hi-IN" sz="4000" b="1" dirty="0">
                <a:solidFill>
                  <a:srgbClr val="FF0000"/>
                </a:solidFill>
              </a:rPr>
              <a:t>शिशुओं में </a:t>
            </a:r>
            <a:r>
              <a:rPr lang="en-US" sz="4000" b="1" dirty="0">
                <a:solidFill>
                  <a:srgbClr val="FF0000"/>
                </a:solidFill>
              </a:rPr>
              <a:t>FBAO </a:t>
            </a:r>
            <a:r>
              <a:rPr lang="hi-IN" sz="4000" b="1" dirty="0">
                <a:solidFill>
                  <a:srgbClr val="FF0000"/>
                </a:solidFill>
              </a:rPr>
              <a:t>का प्रबंधन</a:t>
            </a:r>
            <a:endParaRPr lang="en-US" sz="4000" b="1" dirty="0">
              <a:solidFill>
                <a:srgbClr val="FF0000"/>
              </a:solidFill>
            </a:endParaRPr>
          </a:p>
        </p:txBody>
      </p:sp>
      <p:pic>
        <p:nvPicPr>
          <p:cNvPr id="77827" name="Picture 4" descr="IFBLW glov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377825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CPR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6400"/>
            <a:ext cx="32004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87237852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hi-IN" sz="4000" b="1" u="sng" dirty="0">
                <a:solidFill>
                  <a:srgbClr val="FF0000"/>
                </a:solidFill>
                <a:cs typeface="Times New Roman" pitchFamily="18" charset="0"/>
              </a:rPr>
              <a:t>जीवन रक्षा की श्रृंखला</a:t>
            </a:r>
            <a:endParaRPr lang="en-IN" sz="4000" dirty="0">
              <a:solidFill>
                <a:srgbClr val="FF0000"/>
              </a:solidFill>
            </a:endParaRPr>
          </a:p>
        </p:txBody>
      </p:sp>
      <p:sp>
        <p:nvSpPr>
          <p:cNvPr id="3" name="Content Placeholder 2"/>
          <p:cNvSpPr>
            <a:spLocks noGrp="1"/>
          </p:cNvSpPr>
          <p:nvPr>
            <p:ph idx="1"/>
          </p:nvPr>
        </p:nvSpPr>
        <p:spPr>
          <a:xfrm>
            <a:off x="214282" y="1036637"/>
            <a:ext cx="8229600" cy="1106479"/>
          </a:xfrm>
        </p:spPr>
        <p:txBody>
          <a:bodyPr>
            <a:noAutofit/>
          </a:bodyPr>
          <a:lstStyle/>
          <a:p>
            <a:pPr marL="514350" indent="-514350" algn="just">
              <a:buAutoNum type="arabicPlain"/>
              <a:defRPr/>
            </a:pPr>
            <a:r>
              <a:rPr lang="hi-IN" b="1" dirty="0">
                <a:cs typeface="Times New Roman" pitchFamily="18" charset="0"/>
              </a:rPr>
              <a:t>कार्डियोपल्मोनरी रिससिटेशन (सीपीआर) कार्डियक अरेस्ट में पीड़ितों की जान बचा सकता है</a:t>
            </a:r>
            <a:r>
              <a:rPr lang="en-US" b="1" dirty="0">
                <a:cs typeface="Times New Roman" pitchFamily="18" charset="0"/>
              </a:rPr>
              <a:t>. </a:t>
            </a:r>
          </a:p>
          <a:p>
            <a:pPr marL="0" indent="0" algn="just">
              <a:buNone/>
              <a:defRPr/>
            </a:pPr>
            <a:r>
              <a:rPr lang="en-US" b="1" dirty="0">
                <a:cs typeface="Times New Roman" pitchFamily="18" charset="0"/>
              </a:rPr>
              <a:t>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5"/>
          <p:cNvSpPr txBox="1">
            <a:spLocks noChangeArrowheads="1"/>
          </p:cNvSpPr>
          <p:nvPr/>
        </p:nvSpPr>
        <p:spPr bwMode="auto">
          <a:xfrm>
            <a:off x="500034" y="6477000"/>
            <a:ext cx="8143932" cy="307777"/>
          </a:xfrm>
          <a:prstGeom prst="rect">
            <a:avLst/>
          </a:prstGeom>
          <a:noFill/>
          <a:ln w="9525">
            <a:noFill/>
            <a:miter lim="800000"/>
            <a:headEnd/>
            <a:tailEnd/>
          </a:ln>
        </p:spPr>
        <p:txBody>
          <a:bodyPr wrap="square">
            <a:spAutoFit/>
          </a:bodyPr>
          <a:lstStyle/>
          <a:p>
            <a:pPr algn="ctr"/>
            <a:r>
              <a:rPr lang="en-US" sz="1400" dirty="0"/>
              <a:t>BLS &amp; CPR</a:t>
            </a:r>
            <a:endParaRPr lang="en-US" dirty="0"/>
          </a:p>
        </p:txBody>
      </p:sp>
      <p:sp>
        <p:nvSpPr>
          <p:cNvPr id="6" name="TextBox 5"/>
          <p:cNvSpPr txBox="1"/>
          <p:nvPr/>
        </p:nvSpPr>
        <p:spPr>
          <a:xfrm>
            <a:off x="107505" y="4238206"/>
            <a:ext cx="8579295" cy="2062103"/>
          </a:xfrm>
          <a:prstGeom prst="rect">
            <a:avLst/>
          </a:prstGeom>
          <a:noFill/>
        </p:spPr>
        <p:txBody>
          <a:bodyPr wrap="square" rtlCol="0">
            <a:spAutoFit/>
          </a:bodyPr>
          <a:lstStyle/>
          <a:p>
            <a:pPr marL="514350" indent="-514350">
              <a:buAutoNum type="arabicPlain" startAt="3"/>
            </a:pPr>
            <a:r>
              <a:rPr lang="hi-IN" sz="3200" b="1" dirty="0">
                <a:cs typeface="Times New Roman" pitchFamily="18" charset="0"/>
              </a:rPr>
              <a:t>हालांकि सीपीआर दिल के दौरे के शिकार के जीवन को बचाने के लिए पर्याप्त नहीं है, लेकिन यह जीवित रहने की श्रृंखला में एक महत्वपूर्ण कड़ी है।</a:t>
            </a:r>
            <a:endParaRPr lang="en-US" sz="3200" dirty="0"/>
          </a:p>
        </p:txBody>
      </p:sp>
      <p:sp>
        <p:nvSpPr>
          <p:cNvPr id="7" name="TextBox 6"/>
          <p:cNvSpPr txBox="1"/>
          <p:nvPr/>
        </p:nvSpPr>
        <p:spPr>
          <a:xfrm>
            <a:off x="107505" y="2536615"/>
            <a:ext cx="8536461" cy="1569660"/>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दिल के दौरे के शिकार दो-तिहाई (हृदय रोग के कारण) अस्पताल के बाहर मर जाते हैं, अधिकांश लक्षणों की शुरुआत के दो घंटे के भीतर</a:t>
            </a:r>
            <a:r>
              <a:rPr lang="en-US" sz="3200" b="1" dirty="0">
                <a:cs typeface="Times New Roman" pitchFamily="18" charset="0"/>
              </a:rPr>
              <a:t>.</a:t>
            </a:r>
            <a:endParaRPr lang="en-US" dirty="0"/>
          </a:p>
        </p:txBody>
      </p:sp>
    </p:spTree>
    <p:extLst>
      <p:ext uri="{BB962C8B-B14F-4D97-AF65-F5344CB8AC3E}">
        <p14:creationId xmlns:p14="http://schemas.microsoft.com/office/powerpoint/2010/main" val="419749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sp>
        <p:nvSpPr>
          <p:cNvPr id="9219" name="Content Placeholder 2"/>
          <p:cNvSpPr>
            <a:spLocks noGrp="1"/>
          </p:cNvSpPr>
          <p:nvPr>
            <p:ph idx="1"/>
          </p:nvPr>
        </p:nvSpPr>
        <p:spPr/>
        <p:txBody>
          <a:bodyPr/>
          <a:lstStyle/>
          <a:p>
            <a:pPr eaLnBrk="1" hangingPunct="1"/>
            <a:endParaRPr lang="en-US"/>
          </a:p>
        </p:txBody>
      </p:sp>
      <p:pic>
        <p:nvPicPr>
          <p:cNvPr id="1026" name="Picture 2" descr="C:\Users\Anand\Desktop\Untitl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500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8" name="TextBox 7"/>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pic>
        <p:nvPicPr>
          <p:cNvPr id="2" name="Picture 1">
            <a:extLst>
              <a:ext uri="{FF2B5EF4-FFF2-40B4-BE49-F238E27FC236}">
                <a16:creationId xmlns:a16="http://schemas.microsoft.com/office/drawing/2014/main" xmlns="" id="{D37B5FCF-F3DF-505E-37D1-E7238AB92B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74173741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r>
              <a:rPr lang="hi-IN" sz="4000" b="1" u="sng" dirty="0">
                <a:solidFill>
                  <a:srgbClr val="FF0000"/>
                </a:solidFill>
              </a:rPr>
              <a:t>जीवन रक्षा की श्रृंखला</a:t>
            </a:r>
            <a:endParaRPr lang="en-US" sz="4000" b="1" u="sng" dirty="0">
              <a:solidFill>
                <a:srgbClr val="FF0000"/>
              </a:solidFill>
            </a:endParaRPr>
          </a:p>
        </p:txBody>
      </p:sp>
      <p:sp>
        <p:nvSpPr>
          <p:cNvPr id="80899" name="Rectangle 3"/>
          <p:cNvSpPr>
            <a:spLocks noGrp="1" noChangeArrowheads="1"/>
          </p:cNvSpPr>
          <p:nvPr>
            <p:ph idx="1"/>
          </p:nvPr>
        </p:nvSpPr>
        <p:spPr>
          <a:xfrm>
            <a:off x="152400" y="1371601"/>
            <a:ext cx="8686800" cy="2200276"/>
          </a:xfrm>
        </p:spPr>
        <p:txBody>
          <a:bodyPr/>
          <a:lstStyle/>
          <a:p>
            <a:pPr marL="514350" indent="-514350" algn="just">
              <a:buNone/>
            </a:pPr>
            <a:r>
              <a:rPr lang="en-US" b="1" dirty="0"/>
              <a:t>1   </a:t>
            </a:r>
            <a:r>
              <a:rPr lang="hi-IN" b="1" dirty="0"/>
              <a:t>प्रारंभिक पहुंच: हृदय और श्वसन आपात स्थिति के संकेतों और लक्षणों को जल्दी पहचानें और आपातकालीन चिकित्सा सेवाओं को सूचित करें।</a:t>
            </a:r>
            <a:endParaRPr lang="en-US"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42845" y="3714752"/>
            <a:ext cx="8543955" cy="1569660"/>
          </a:xfrm>
          <a:prstGeom prst="rect">
            <a:avLst/>
          </a:prstGeom>
          <a:noFill/>
        </p:spPr>
        <p:txBody>
          <a:bodyPr wrap="square" rtlCol="0">
            <a:spAutoFit/>
          </a:bodyPr>
          <a:lstStyle/>
          <a:p>
            <a:pPr marL="514350" indent="-514350"/>
            <a:r>
              <a:rPr lang="en-US" sz="3200" b="1" dirty="0"/>
              <a:t>2    </a:t>
            </a:r>
            <a:r>
              <a:rPr lang="hi-IN" sz="3200" b="1" dirty="0"/>
              <a:t>प्रारंभिक सीपीआर: प्रभावी सीपीआर करें। सीपीआर जल्दी शुरू करने से रोगियों के जीवित रहने की संभावना बहुत बढ़ जाती है।</a:t>
            </a:r>
            <a:endParaRPr lang="en-US" sz="3200" b="1" dirty="0"/>
          </a:p>
        </p:txBody>
      </p:sp>
    </p:spTree>
    <p:extLst>
      <p:ext uri="{BB962C8B-B14F-4D97-AF65-F5344CB8AC3E}">
        <p14:creationId xmlns:p14="http://schemas.microsoft.com/office/powerpoint/2010/main" val="4022981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228600" y="1371600"/>
            <a:ext cx="8686800" cy="1914524"/>
          </a:xfrm>
        </p:spPr>
        <p:txBody>
          <a:bodyPr>
            <a:normAutofit fontScale="92500" lnSpcReduction="20000"/>
          </a:bodyPr>
          <a:lstStyle/>
          <a:p>
            <a:pPr marL="539750" indent="-539750" algn="just">
              <a:lnSpc>
                <a:spcPct val="90000"/>
              </a:lnSpc>
              <a:buNone/>
            </a:pPr>
            <a:r>
              <a:rPr lang="en-US" b="1" dirty="0"/>
              <a:t>3  </a:t>
            </a:r>
            <a:r>
              <a:rPr lang="hi-IN" sz="3500" b="1" dirty="0"/>
              <a:t>प्रारंभिक डिफिब्रिलेशन: यदि प्रशिक्षित किया जाता है और स्वचालित बाहरी डिफिब्रिलेटर (एईडी) से सुसज्जित है, तो इसे जल्द से जल्द उपयोग करें। यह लिंक जीवित रहने की दर में सुधार करने की सबसे अधिक संभावना है</a:t>
            </a:r>
            <a:r>
              <a:rPr lang="en-US" sz="3500" b="1" dirty="0"/>
              <a:t>.</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214282" y="3357562"/>
            <a:ext cx="8534182" cy="1569660"/>
          </a:xfrm>
          <a:prstGeom prst="rect">
            <a:avLst/>
          </a:prstGeom>
          <a:noFill/>
        </p:spPr>
        <p:txBody>
          <a:bodyPr wrap="square" rtlCol="0">
            <a:spAutoFit/>
          </a:bodyPr>
          <a:lstStyle/>
          <a:p>
            <a:pPr marL="514350" indent="-514350">
              <a:buAutoNum type="arabicPlain" startAt="4"/>
            </a:pPr>
            <a:r>
              <a:rPr lang="hi-IN" sz="3200" b="1" dirty="0"/>
              <a:t>प्रारंभिक उन्नत देखभाल: यह महत्वपूर्ण है कि सकारात्मक परिणाम के लिए उन्नत चिकित्सा देखभाल (एसीएलएस) तेजी से उपलब्ध हो</a:t>
            </a:r>
            <a:r>
              <a:rPr lang="en-US" sz="3200" b="1" dirty="0"/>
              <a:t>.</a:t>
            </a:r>
          </a:p>
        </p:txBody>
      </p:sp>
    </p:spTree>
    <p:extLst>
      <p:ext uri="{BB962C8B-B14F-4D97-AF65-F5344CB8AC3E}">
        <p14:creationId xmlns:p14="http://schemas.microsoft.com/office/powerpoint/2010/main" val="1705389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p:cNvSpPr txBox="1">
            <a:spLocks noChangeArrowheads="1"/>
          </p:cNvSpPr>
          <p:nvPr/>
        </p:nvSpPr>
        <p:spPr bwMode="auto">
          <a:xfrm>
            <a:off x="533400" y="1085850"/>
            <a:ext cx="8077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just"/>
            <a:r>
              <a:rPr lang="hi-IN" sz="4000" b="1" dirty="0">
                <a:latin typeface="+mn-lt"/>
                <a:cs typeface="Times New Roman" pitchFamily="18" charset="0"/>
              </a:rPr>
              <a:t>इन हस्तक्षेपों की आवश्यकता हृदय रोग के पीड़ितों तक सीमित नहीं होनी चाहिए। डूबने, आघात, बिजली का झटका, घुटन, वायुमार्ग में रुकावट, एलर्जी की प्रतिक्रिया आदि के कई पीड़ितों को शीघ्र हस्तक्षेप से बचाया जा सकता है</a:t>
            </a:r>
            <a:r>
              <a:rPr lang="en-US" sz="4000" b="1" dirty="0">
                <a:latin typeface="Times New Roman" pitchFamily="18" charset="0"/>
                <a:cs typeface="Times New Roman" pitchFamily="18" charset="0"/>
              </a:rPr>
              <a:t>.</a:t>
            </a: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114244920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a:bodyPr>
          <a:lstStyle/>
          <a:p>
            <a:r>
              <a:rPr lang="hi-IN" sz="4000" b="1" u="sng" dirty="0">
                <a:solidFill>
                  <a:srgbClr val="FF0000"/>
                </a:solidFill>
              </a:rPr>
              <a:t>दिल का दौरा पड़ने के जोखिम कारक</a:t>
            </a:r>
            <a:endParaRPr lang="en-US" sz="4000" b="1" u="sng" dirty="0">
              <a:solidFill>
                <a:srgbClr val="FF0000"/>
              </a:solidFill>
            </a:endParaRPr>
          </a:p>
        </p:txBody>
      </p:sp>
      <p:sp>
        <p:nvSpPr>
          <p:cNvPr id="83971" name="Rectangle 3"/>
          <p:cNvSpPr>
            <a:spLocks noGrp="1" noChangeArrowheads="1"/>
          </p:cNvSpPr>
          <p:nvPr>
            <p:ph idx="1"/>
          </p:nvPr>
        </p:nvSpPr>
        <p:spPr>
          <a:xfrm>
            <a:off x="457200" y="1600201"/>
            <a:ext cx="8229600" cy="685791"/>
          </a:xfrm>
        </p:spPr>
        <p:txBody>
          <a:bodyPr>
            <a:normAutofit/>
          </a:bodyPr>
          <a:lstStyle/>
          <a:p>
            <a:pPr>
              <a:buNone/>
            </a:pPr>
            <a:r>
              <a:rPr lang="en-US" b="1" dirty="0"/>
              <a:t>1  </a:t>
            </a:r>
            <a:r>
              <a:rPr lang="hi-IN" b="1" dirty="0"/>
              <a:t>कारक जिन्हें बदला नहीं जा सकता -</a:t>
            </a:r>
            <a:r>
              <a:rPr lang="en-US" b="1" dirty="0"/>
              <a:t> </a:t>
            </a:r>
          </a:p>
          <a:p>
            <a:pPr marL="609600" indent="-609600" eaLnBrk="1" hangingPunct="1">
              <a:buFont typeface="Wingdings" pitchFamily="2" charset="2"/>
              <a:buNone/>
            </a:pPr>
            <a:endParaRPr lang="en-US" b="1" i="1"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170911" y="4272985"/>
            <a:ext cx="1269899" cy="584775"/>
          </a:xfrm>
          <a:prstGeom prst="rect">
            <a:avLst/>
          </a:prstGeom>
          <a:noFill/>
        </p:spPr>
        <p:txBody>
          <a:bodyPr wrap="none" rtlCol="0">
            <a:spAutoFit/>
          </a:bodyPr>
          <a:lstStyle/>
          <a:p>
            <a:r>
              <a:rPr lang="en-US" sz="3200" b="1" dirty="0"/>
              <a:t>d) </a:t>
            </a:r>
            <a:r>
              <a:rPr lang="hi-IN" sz="3200" b="1" dirty="0"/>
              <a:t>उम्र</a:t>
            </a:r>
            <a:r>
              <a:rPr lang="en-US" sz="3200" b="1" dirty="0"/>
              <a:t>.</a:t>
            </a:r>
          </a:p>
        </p:txBody>
      </p:sp>
      <p:sp>
        <p:nvSpPr>
          <p:cNvPr id="9" name="TextBox 8"/>
          <p:cNvSpPr txBox="1"/>
          <p:nvPr/>
        </p:nvSpPr>
        <p:spPr>
          <a:xfrm>
            <a:off x="1145798" y="3643314"/>
            <a:ext cx="3392275" cy="584775"/>
          </a:xfrm>
          <a:prstGeom prst="rect">
            <a:avLst/>
          </a:prstGeom>
          <a:noFill/>
        </p:spPr>
        <p:txBody>
          <a:bodyPr wrap="none" rtlCol="0">
            <a:spAutoFit/>
          </a:bodyPr>
          <a:lstStyle/>
          <a:p>
            <a:r>
              <a:rPr lang="en-US" sz="3200" b="1" dirty="0"/>
              <a:t>c) </a:t>
            </a:r>
            <a:r>
              <a:rPr lang="hi-IN" sz="3200" b="1" dirty="0"/>
              <a:t>जातीय पृष्ठभूमि</a:t>
            </a:r>
            <a:r>
              <a:rPr lang="en-US" sz="3200" b="1" dirty="0"/>
              <a:t>.</a:t>
            </a:r>
          </a:p>
        </p:txBody>
      </p:sp>
      <p:sp>
        <p:nvSpPr>
          <p:cNvPr id="10" name="TextBox 9"/>
          <p:cNvSpPr txBox="1"/>
          <p:nvPr/>
        </p:nvSpPr>
        <p:spPr>
          <a:xfrm>
            <a:off x="1089334" y="3000372"/>
            <a:ext cx="1449436" cy="584775"/>
          </a:xfrm>
          <a:prstGeom prst="rect">
            <a:avLst/>
          </a:prstGeom>
          <a:noFill/>
        </p:spPr>
        <p:txBody>
          <a:bodyPr wrap="none" rtlCol="0">
            <a:spAutoFit/>
          </a:bodyPr>
          <a:lstStyle/>
          <a:p>
            <a:r>
              <a:rPr lang="en-US" sz="3200" b="1" dirty="0"/>
              <a:t>b) </a:t>
            </a:r>
            <a:r>
              <a:rPr lang="hi-IN" sz="3200" b="1" dirty="0"/>
              <a:t>लिंग</a:t>
            </a:r>
            <a:r>
              <a:rPr lang="en-US" sz="3200" b="1" dirty="0"/>
              <a:t>.</a:t>
            </a:r>
          </a:p>
        </p:txBody>
      </p:sp>
      <p:sp>
        <p:nvSpPr>
          <p:cNvPr id="11" name="TextBox 10"/>
          <p:cNvSpPr txBox="1"/>
          <p:nvPr/>
        </p:nvSpPr>
        <p:spPr>
          <a:xfrm>
            <a:off x="1071538" y="2344159"/>
            <a:ext cx="3818674" cy="584775"/>
          </a:xfrm>
          <a:prstGeom prst="rect">
            <a:avLst/>
          </a:prstGeom>
          <a:noFill/>
        </p:spPr>
        <p:txBody>
          <a:bodyPr wrap="none" rtlCol="0">
            <a:spAutoFit/>
          </a:bodyPr>
          <a:lstStyle/>
          <a:p>
            <a:r>
              <a:rPr lang="en-US" sz="3200" b="1" dirty="0"/>
              <a:t>a) </a:t>
            </a:r>
            <a:r>
              <a:rPr lang="hi-IN" sz="3200" b="1" dirty="0"/>
              <a:t>परिवार के इतिहास</a:t>
            </a:r>
            <a:r>
              <a:rPr lang="en-US" sz="3200" b="1" dirty="0"/>
              <a:t>.</a:t>
            </a:r>
          </a:p>
        </p:txBody>
      </p:sp>
    </p:spTree>
    <p:extLst>
      <p:ext uri="{BB962C8B-B14F-4D97-AF65-F5344CB8AC3E}">
        <p14:creationId xmlns:p14="http://schemas.microsoft.com/office/powerpoint/2010/main" val="3048450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P spid="8" grpId="0"/>
      <p:bldP spid="9" grpId="0"/>
      <p:bldP spid="10"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8229600" cy="1143000"/>
          </a:xfrm>
        </p:spPr>
        <p:txBody>
          <a:bodyPr>
            <a:normAutofit/>
          </a:bodyPr>
          <a:lstStyle/>
          <a:p>
            <a:pPr marL="571500" indent="-571500" algn="l" eaLnBrk="1" hangingPunct="1"/>
            <a:r>
              <a:rPr lang="en-US" sz="3200" b="1" dirty="0">
                <a:solidFill>
                  <a:srgbClr val="FF0000"/>
                </a:solidFill>
              </a:rPr>
              <a:t> </a:t>
            </a:r>
          </a:p>
        </p:txBody>
      </p:sp>
      <p:sp>
        <p:nvSpPr>
          <p:cNvPr id="84995" name="Rectangle 3"/>
          <p:cNvSpPr>
            <a:spLocks noGrp="1" noChangeArrowheads="1"/>
          </p:cNvSpPr>
          <p:nvPr>
            <p:ph idx="1"/>
          </p:nvPr>
        </p:nvSpPr>
        <p:spPr>
          <a:xfrm>
            <a:off x="985870" y="2303465"/>
            <a:ext cx="5943584" cy="696907"/>
          </a:xfrm>
        </p:spPr>
        <p:txBody>
          <a:bodyPr/>
          <a:lstStyle/>
          <a:p>
            <a:pPr marL="609600" indent="-609600" algn="just">
              <a:buNone/>
            </a:pPr>
            <a:r>
              <a:rPr lang="en-US" b="1" dirty="0"/>
              <a:t>A) </a:t>
            </a:r>
            <a:r>
              <a:rPr lang="hi-IN" b="1" dirty="0"/>
              <a:t>धूम्रपान</a:t>
            </a:r>
            <a:r>
              <a:rPr lang="en-US" b="1"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71538" y="4630175"/>
            <a:ext cx="3757760" cy="584775"/>
          </a:xfrm>
          <a:prstGeom prst="rect">
            <a:avLst/>
          </a:prstGeom>
          <a:noFill/>
        </p:spPr>
        <p:txBody>
          <a:bodyPr wrap="none" rtlCol="0">
            <a:spAutoFit/>
          </a:bodyPr>
          <a:lstStyle/>
          <a:p>
            <a:r>
              <a:rPr lang="en-US" sz="3200" b="1" dirty="0"/>
              <a:t>D) </a:t>
            </a:r>
            <a:r>
              <a:rPr lang="hi-IN" sz="3200" b="1" dirty="0"/>
              <a:t>शारीरिक गतिविधि</a:t>
            </a:r>
            <a:r>
              <a:rPr lang="en-US" b="1" dirty="0"/>
              <a:t>.</a:t>
            </a:r>
          </a:p>
        </p:txBody>
      </p:sp>
      <p:sp>
        <p:nvSpPr>
          <p:cNvPr id="12" name="TextBox 11"/>
          <p:cNvSpPr txBox="1"/>
          <p:nvPr/>
        </p:nvSpPr>
        <p:spPr>
          <a:xfrm>
            <a:off x="1000100" y="3844357"/>
            <a:ext cx="3292889" cy="584775"/>
          </a:xfrm>
          <a:prstGeom prst="rect">
            <a:avLst/>
          </a:prstGeom>
          <a:noFill/>
        </p:spPr>
        <p:txBody>
          <a:bodyPr wrap="none" rtlCol="0">
            <a:spAutoFit/>
          </a:bodyPr>
          <a:lstStyle/>
          <a:p>
            <a:r>
              <a:rPr lang="en-US" sz="3200" b="1" dirty="0"/>
              <a:t>C) </a:t>
            </a:r>
            <a:r>
              <a:rPr lang="hi-IN" sz="3200" b="1" dirty="0"/>
              <a:t>उच्च कोलेस्ट्रॉल</a:t>
            </a:r>
            <a:r>
              <a:rPr lang="en-US" sz="3200" b="1" dirty="0"/>
              <a:t>.</a:t>
            </a:r>
          </a:p>
        </p:txBody>
      </p:sp>
      <p:sp>
        <p:nvSpPr>
          <p:cNvPr id="13" name="TextBox 12"/>
          <p:cNvSpPr txBox="1"/>
          <p:nvPr/>
        </p:nvSpPr>
        <p:spPr>
          <a:xfrm>
            <a:off x="1000100" y="3058539"/>
            <a:ext cx="3015569" cy="584775"/>
          </a:xfrm>
          <a:prstGeom prst="rect">
            <a:avLst/>
          </a:prstGeom>
          <a:noFill/>
        </p:spPr>
        <p:txBody>
          <a:bodyPr wrap="none" rtlCol="0">
            <a:spAutoFit/>
          </a:bodyPr>
          <a:lstStyle/>
          <a:p>
            <a:r>
              <a:rPr lang="en-US" sz="3200" b="1" dirty="0"/>
              <a:t>B) </a:t>
            </a:r>
            <a:r>
              <a:rPr lang="hi-IN" sz="3200" b="1" dirty="0"/>
              <a:t>उच्च रक्तचाप</a:t>
            </a:r>
            <a:r>
              <a:rPr lang="en-US" b="1" dirty="0"/>
              <a:t>.</a:t>
            </a:r>
          </a:p>
        </p:txBody>
      </p:sp>
      <p:sp>
        <p:nvSpPr>
          <p:cNvPr id="14" name="TextBox 13"/>
          <p:cNvSpPr txBox="1"/>
          <p:nvPr/>
        </p:nvSpPr>
        <p:spPr>
          <a:xfrm>
            <a:off x="428596" y="1571612"/>
            <a:ext cx="7473521" cy="584775"/>
          </a:xfrm>
          <a:prstGeom prst="rect">
            <a:avLst/>
          </a:prstGeom>
          <a:noFill/>
        </p:spPr>
        <p:txBody>
          <a:bodyPr wrap="none" rtlCol="0">
            <a:spAutoFit/>
          </a:bodyPr>
          <a:lstStyle/>
          <a:p>
            <a:r>
              <a:rPr lang="en-US" sz="3200" b="1" dirty="0"/>
              <a:t>2   </a:t>
            </a:r>
            <a:r>
              <a:rPr lang="hi-IN" sz="3200" b="1" dirty="0"/>
              <a:t>जोखिम कारक जिन्हें बदला जा सकता है</a:t>
            </a:r>
            <a:endParaRPr lang="en-US" sz="3200" dirty="0"/>
          </a:p>
        </p:txBody>
      </p:sp>
      <p:sp>
        <p:nvSpPr>
          <p:cNvPr id="1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lvl="0" algn="ctr">
              <a:spcBef>
                <a:spcPct val="0"/>
              </a:spcBef>
              <a:defRPr/>
            </a:pPr>
            <a:r>
              <a:rPr lang="hi-IN" sz="4000" b="1" u="sng" dirty="0">
                <a:solidFill>
                  <a:srgbClr val="FF0000"/>
                </a:solidFill>
                <a:latin typeface="+mj-lt"/>
                <a:ea typeface="+mj-ea"/>
                <a:cs typeface="+mj-cs"/>
              </a:rPr>
              <a:t>दिल का दौरा पड़ने के जोखिम कारक</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481471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P spid="8" grpId="0"/>
      <p:bldP spid="12" grpId="0"/>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500050"/>
            <a:ext cx="8229600" cy="1143000"/>
          </a:xfrm>
        </p:spPr>
        <p:txBody>
          <a:bodyPr>
            <a:normAutofit/>
          </a:bodyPr>
          <a:lstStyle/>
          <a:p>
            <a:pPr marL="457200" indent="-457200" algn="l" eaLnBrk="1" hangingPunct="1"/>
            <a:r>
              <a:rPr lang="en-US" sz="3200" b="1" dirty="0">
                <a:solidFill>
                  <a:srgbClr val="FF0000"/>
                </a:solidFill>
              </a:rPr>
              <a:t> </a:t>
            </a:r>
          </a:p>
        </p:txBody>
      </p:sp>
      <p:sp>
        <p:nvSpPr>
          <p:cNvPr id="86019" name="Rectangle 3"/>
          <p:cNvSpPr>
            <a:spLocks noGrp="1" noChangeArrowheads="1"/>
          </p:cNvSpPr>
          <p:nvPr>
            <p:ph idx="1"/>
          </p:nvPr>
        </p:nvSpPr>
        <p:spPr>
          <a:xfrm>
            <a:off x="1000100" y="2314581"/>
            <a:ext cx="4572032" cy="757229"/>
          </a:xfrm>
        </p:spPr>
        <p:txBody>
          <a:bodyPr/>
          <a:lstStyle/>
          <a:p>
            <a:pPr marL="609600" indent="-609600">
              <a:buNone/>
            </a:pPr>
            <a:r>
              <a:rPr lang="en-US" b="1" dirty="0"/>
              <a:t>a) </a:t>
            </a:r>
            <a:r>
              <a:rPr lang="hi-IN" b="1" dirty="0"/>
              <a:t>मोटापा</a:t>
            </a:r>
            <a:r>
              <a:rPr lang="en-US" b="1" dirty="0"/>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1044864" y="3701481"/>
            <a:ext cx="3384260" cy="584775"/>
          </a:xfrm>
          <a:prstGeom prst="rect">
            <a:avLst/>
          </a:prstGeom>
          <a:noFill/>
        </p:spPr>
        <p:txBody>
          <a:bodyPr wrap="none" rtlCol="0">
            <a:spAutoFit/>
          </a:bodyPr>
          <a:lstStyle/>
          <a:p>
            <a:r>
              <a:rPr lang="en-US" sz="3200" b="1" dirty="0"/>
              <a:t>c) </a:t>
            </a:r>
            <a:r>
              <a:rPr lang="hi-IN" sz="3200" b="1" dirty="0"/>
              <a:t>अत्यधिक तनाव</a:t>
            </a:r>
            <a:r>
              <a:rPr lang="en-US" b="1" dirty="0"/>
              <a:t>.</a:t>
            </a:r>
          </a:p>
        </p:txBody>
      </p:sp>
      <p:sp>
        <p:nvSpPr>
          <p:cNvPr id="9" name="TextBox 8"/>
          <p:cNvSpPr txBox="1"/>
          <p:nvPr/>
        </p:nvSpPr>
        <p:spPr>
          <a:xfrm>
            <a:off x="1000100" y="3058539"/>
            <a:ext cx="3786214" cy="584775"/>
          </a:xfrm>
          <a:prstGeom prst="rect">
            <a:avLst/>
          </a:prstGeom>
          <a:noFill/>
        </p:spPr>
        <p:txBody>
          <a:bodyPr wrap="square" rtlCol="0">
            <a:spAutoFit/>
          </a:bodyPr>
          <a:lstStyle/>
          <a:p>
            <a:r>
              <a:rPr lang="en-US" sz="3200" b="1" dirty="0"/>
              <a:t>b) </a:t>
            </a:r>
            <a:r>
              <a:rPr lang="hi-IN" sz="3200" b="1" dirty="0"/>
              <a:t>डायबिटीज़</a:t>
            </a:r>
            <a:r>
              <a:rPr lang="en-US" sz="3200" b="1" dirty="0"/>
              <a:t>.</a:t>
            </a:r>
          </a:p>
        </p:txBody>
      </p:sp>
      <p:sp>
        <p:nvSpPr>
          <p:cNvPr id="10" name="TextBox 9"/>
          <p:cNvSpPr txBox="1"/>
          <p:nvPr/>
        </p:nvSpPr>
        <p:spPr>
          <a:xfrm>
            <a:off x="642910" y="1558341"/>
            <a:ext cx="4692310" cy="584775"/>
          </a:xfrm>
          <a:prstGeom prst="rect">
            <a:avLst/>
          </a:prstGeom>
          <a:noFill/>
        </p:spPr>
        <p:txBody>
          <a:bodyPr wrap="none" rtlCol="0">
            <a:spAutoFit/>
          </a:bodyPr>
          <a:lstStyle/>
          <a:p>
            <a:r>
              <a:rPr lang="en-US" sz="3200" b="1" dirty="0"/>
              <a:t>3   </a:t>
            </a:r>
            <a:r>
              <a:rPr lang="hi-IN" sz="3200" b="1" dirty="0"/>
              <a:t>योगदान देने वाले कारक</a:t>
            </a:r>
            <a:endParaRPr lang="en-US" sz="3200" dirty="0"/>
          </a:p>
        </p:txBody>
      </p:sp>
      <p:sp>
        <p:nvSpPr>
          <p:cNvPr id="11"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p>
            <a:pPr lvl="0" algn="ctr">
              <a:spcBef>
                <a:spcPct val="0"/>
              </a:spcBef>
              <a:defRPr/>
            </a:pPr>
            <a:r>
              <a:rPr lang="hi-IN" sz="4000" b="1" u="sng" dirty="0">
                <a:solidFill>
                  <a:srgbClr val="FF0000"/>
                </a:solidFill>
                <a:latin typeface="+mj-lt"/>
                <a:ea typeface="+mj-ea"/>
                <a:cs typeface="+mj-cs"/>
              </a:rPr>
              <a:t>दिल का दौरा पड़ने के जोखिम कारक</a:t>
            </a:r>
            <a:endParaRPr kumimoji="0" lang="en-US" sz="4000" b="1" i="0" u="sng" strike="noStrike" kern="1200" cap="none" spc="0"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413570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P spid="8"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hi-IN" sz="4000" b="1" u="sng" dirty="0">
                <a:solidFill>
                  <a:srgbClr val="FF0000"/>
                </a:solidFill>
              </a:rPr>
              <a:t>हृदय प्रणाली</a:t>
            </a:r>
            <a:endParaRPr lang="en-US" sz="4000" b="1" u="sng" dirty="0">
              <a:solidFill>
                <a:srgbClr val="FF0000"/>
              </a:solidFill>
            </a:endParaRPr>
          </a:p>
        </p:txBody>
      </p:sp>
      <p:pic>
        <p:nvPicPr>
          <p:cNvPr id="87043" name="Picture 3" descr="TR He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1828800"/>
            <a:ext cx="35575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56349459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229600" cy="1092193"/>
          </a:xfrm>
        </p:spPr>
        <p:txBody>
          <a:bodyPr>
            <a:normAutofit/>
          </a:bodyPr>
          <a:lstStyle/>
          <a:p>
            <a:pPr marL="441325" indent="-441325">
              <a:buNone/>
            </a:pPr>
            <a:r>
              <a:rPr lang="en-US" b="1" dirty="0">
                <a:cs typeface="Times New Roman" pitchFamily="18" charset="0"/>
              </a:rPr>
              <a:t>1  </a:t>
            </a:r>
            <a:r>
              <a:rPr lang="hi-IN" b="1" dirty="0">
                <a:cs typeface="Times New Roman" pitchFamily="18" charset="0"/>
              </a:rPr>
              <a:t>हृदय प्रणाली में हृदय, रक्त, धमनियां, केशिकाएं और नसें होती हैं</a:t>
            </a:r>
            <a:r>
              <a:rPr lang="en-US" b="1" dirty="0">
                <a:cs typeface="Times New Roman" pitchFamily="18" charset="0"/>
              </a:rPr>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143380"/>
            <a:ext cx="8229600" cy="1569660"/>
          </a:xfrm>
          <a:prstGeom prst="rect">
            <a:avLst/>
          </a:prstGeom>
          <a:noFill/>
        </p:spPr>
        <p:txBody>
          <a:bodyPr wrap="square" rtlCol="0">
            <a:spAutoFit/>
          </a:bodyPr>
          <a:lstStyle/>
          <a:p>
            <a:pPr marL="514350" indent="-514350">
              <a:buAutoNum type="arabicPlain" startAt="3"/>
            </a:pPr>
            <a:r>
              <a:rPr lang="hi-IN" sz="3200" b="1" dirty="0">
                <a:cs typeface="Times New Roman" pitchFamily="18" charset="0"/>
              </a:rPr>
              <a:t>कोरोनरी धमनियां विशेष धमनियां हैं जो हृदय की मांसपेशियों को स्वयं रक्त की आपूर्ति करती हैं</a:t>
            </a:r>
            <a:r>
              <a:rPr lang="en-US" sz="3200" b="1" dirty="0">
                <a:cs typeface="Times New Roman" pitchFamily="18" charset="0"/>
              </a:rPr>
              <a:t>.</a:t>
            </a:r>
            <a:endParaRPr lang="en-US" sz="3200" dirty="0"/>
          </a:p>
        </p:txBody>
      </p:sp>
      <p:sp>
        <p:nvSpPr>
          <p:cNvPr id="9" name="TextBox 8"/>
          <p:cNvSpPr txBox="1"/>
          <p:nvPr/>
        </p:nvSpPr>
        <p:spPr>
          <a:xfrm>
            <a:off x="71406" y="2428868"/>
            <a:ext cx="8533042" cy="1569660"/>
          </a:xfrm>
          <a:prstGeom prst="rect">
            <a:avLst/>
          </a:prstGeom>
          <a:noFill/>
        </p:spPr>
        <p:txBody>
          <a:bodyPr wrap="square" rtlCol="0">
            <a:spAutoFit/>
          </a:bodyPr>
          <a:lstStyle/>
          <a:p>
            <a:pPr marL="514350" indent="-514350"/>
            <a:r>
              <a:rPr lang="en-US" sz="3200" b="1" dirty="0">
                <a:cs typeface="Times New Roman" pitchFamily="18" charset="0"/>
              </a:rPr>
              <a:t>  2  </a:t>
            </a:r>
            <a:r>
              <a:rPr lang="hi-IN" sz="3200" b="1" dirty="0">
                <a:cs typeface="Times New Roman" pitchFamily="18" charset="0"/>
              </a:rPr>
              <a:t>हृदय एक पेशीय अंग है, जो लगभग एक मुट्ठी के आकार का होता है, और उरोस्थि के पीछे और फेफड़ों के बीच वक्षीय गुहा में स्थित होता है</a:t>
            </a:r>
            <a:r>
              <a:rPr lang="en-US" b="1" dirty="0">
                <a:cs typeface="Times New Roman" pitchFamily="18" charset="0"/>
              </a:rPr>
              <a:t>.</a:t>
            </a:r>
            <a:endParaRPr lang="en-US" dirty="0"/>
          </a:p>
        </p:txBody>
      </p:sp>
    </p:spTree>
    <p:extLst>
      <p:ext uri="{BB962C8B-B14F-4D97-AF65-F5344CB8AC3E}">
        <p14:creationId xmlns:p14="http://schemas.microsoft.com/office/powerpoint/2010/main" val="24718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159" y="741361"/>
            <a:ext cx="8229600" cy="687375"/>
          </a:xfrm>
        </p:spPr>
        <p:txBody>
          <a:bodyPr>
            <a:noAutofit/>
          </a:bodyPr>
          <a:lstStyle/>
          <a:p>
            <a:pPr>
              <a:buNone/>
            </a:pPr>
            <a:r>
              <a:rPr lang="en-US" b="1" dirty="0">
                <a:cs typeface="Times New Roman" pitchFamily="18" charset="0"/>
              </a:rPr>
              <a:t>1   </a:t>
            </a:r>
            <a:r>
              <a:rPr lang="hi-IN" b="1" dirty="0">
                <a:cs typeface="Times New Roman" pitchFamily="18" charset="0"/>
              </a:rPr>
              <a:t>हृदय का कार्य रक्त पंप करना है</a:t>
            </a:r>
            <a:r>
              <a:rPr lang="en-US" b="1" dirty="0">
                <a:cs typeface="Times New Roman" pitchFamily="18" charset="0"/>
              </a:rPr>
              <a:t>. </a:t>
            </a:r>
          </a:p>
          <a:p>
            <a:endParaRPr lang="en-IN"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395536" y="4925979"/>
            <a:ext cx="7743804" cy="1569660"/>
          </a:xfrm>
          <a:prstGeom prst="rect">
            <a:avLst/>
          </a:prstGeom>
          <a:noFill/>
        </p:spPr>
        <p:txBody>
          <a:bodyPr wrap="square" rtlCol="0">
            <a:spAutoFit/>
          </a:bodyPr>
          <a:lstStyle/>
          <a:p>
            <a:pPr marL="514350" indent="-514350">
              <a:buAutoNum type="arabicPlain" startAt="4"/>
            </a:pPr>
            <a:r>
              <a:rPr lang="hi-IN" sz="3200" b="1" dirty="0">
                <a:cs typeface="Times New Roman" pitchFamily="18" charset="0"/>
              </a:rPr>
              <a:t>वन-वे वाल्व की एक प्रणाली रक्त को सही दिशा में प्रवाहित करती है और इसे पीछे की ओर बहने से रोकती है</a:t>
            </a:r>
            <a:r>
              <a:rPr lang="en-US" sz="3200" b="1" dirty="0">
                <a:cs typeface="Times New Roman" pitchFamily="18" charset="0"/>
              </a:rPr>
              <a:t>.</a:t>
            </a:r>
            <a:endParaRPr lang="en-US" sz="3200" dirty="0"/>
          </a:p>
        </p:txBody>
      </p:sp>
      <p:sp>
        <p:nvSpPr>
          <p:cNvPr id="9" name="TextBox 8"/>
          <p:cNvSpPr txBox="1"/>
          <p:nvPr/>
        </p:nvSpPr>
        <p:spPr>
          <a:xfrm>
            <a:off x="500035" y="2857496"/>
            <a:ext cx="8143931" cy="2062103"/>
          </a:xfrm>
          <a:prstGeom prst="rect">
            <a:avLst/>
          </a:prstGeom>
          <a:noFill/>
        </p:spPr>
        <p:txBody>
          <a:bodyPr wrap="square" rtlCol="0">
            <a:spAutoFit/>
          </a:bodyPr>
          <a:lstStyle/>
          <a:p>
            <a:pPr marL="514350" indent="-514350">
              <a:buAutoNum type="arabicPlain" startAt="3"/>
            </a:pPr>
            <a:r>
              <a:rPr lang="hi-IN" sz="3200" b="1" dirty="0">
                <a:cs typeface="Times New Roman" pitchFamily="18" charset="0"/>
              </a:rPr>
              <a:t>दाहिना भाग, नसों से, शरीर के माध्यम से प्रसारित रक्त को प्राप्त करता है और इसे एक बार फिर से ऑक्सीजन प्राप्त करने के लिए फेफड़ों में पंप करता है</a:t>
            </a:r>
            <a:r>
              <a:rPr lang="en-US" sz="3200" b="1" dirty="0">
                <a:cs typeface="Times New Roman" pitchFamily="18" charset="0"/>
              </a:rPr>
              <a:t>.</a:t>
            </a:r>
            <a:endParaRPr lang="en-US" sz="3200" dirty="0"/>
          </a:p>
        </p:txBody>
      </p:sp>
      <p:sp>
        <p:nvSpPr>
          <p:cNvPr id="10" name="TextBox 9"/>
          <p:cNvSpPr txBox="1"/>
          <p:nvPr/>
        </p:nvSpPr>
        <p:spPr>
          <a:xfrm>
            <a:off x="524159" y="1303408"/>
            <a:ext cx="8032406" cy="1569660"/>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बाईं ओर फेफड़ों से ऑक्सीजन युक्त रक्त प्राप्त करता है और इसे धमनियों के माध्यम से शरीर में पंप करता है।</a:t>
            </a:r>
            <a:endParaRPr lang="en-US" sz="3200" dirty="0"/>
          </a:p>
        </p:txBody>
      </p:sp>
    </p:spTree>
    <p:extLst>
      <p:ext uri="{BB962C8B-B14F-4D97-AF65-F5344CB8AC3E}">
        <p14:creationId xmlns:p14="http://schemas.microsoft.com/office/powerpoint/2010/main" val="94148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hi-IN" sz="4000" b="1" u="sng" dirty="0">
                <a:solidFill>
                  <a:srgbClr val="FF0000"/>
                </a:solidFill>
              </a:rPr>
              <a:t>नैदानिक मृत्यु</a:t>
            </a:r>
            <a:endParaRPr lang="en-US" sz="4000" b="1" u="sng" dirty="0">
              <a:solidFill>
                <a:srgbClr val="FF0000"/>
              </a:solidFill>
            </a:endParaRPr>
          </a:p>
        </p:txBody>
      </p:sp>
      <p:sp>
        <p:nvSpPr>
          <p:cNvPr id="90115" name="Rectangle 3"/>
          <p:cNvSpPr>
            <a:spLocks noGrp="1" noChangeArrowheads="1"/>
          </p:cNvSpPr>
          <p:nvPr>
            <p:ph idx="1"/>
          </p:nvPr>
        </p:nvSpPr>
        <p:spPr>
          <a:xfrm>
            <a:off x="228600" y="1600201"/>
            <a:ext cx="8686800" cy="2471742"/>
          </a:xfrm>
        </p:spPr>
        <p:txBody>
          <a:bodyPr>
            <a:normAutofit lnSpcReduction="10000"/>
          </a:bodyPr>
          <a:lstStyle/>
          <a:p>
            <a:pPr>
              <a:buNone/>
            </a:pPr>
            <a:r>
              <a:rPr lang="en-US" b="1" dirty="0"/>
              <a:t>1  </a:t>
            </a:r>
            <a:r>
              <a:rPr lang="hi-IN" b="1" dirty="0"/>
              <a:t>यह तब होता है जब कोई रोगी श्वसन गिरफ्तारी (सांस नहीं ले रहा है) या कार्डियक अरेस्ट (दिल नहीं धड़क रहा है) में होता है। रोगी के पास मस्तिष्क क्षति के बिना पुनर्जीवित होने के लिए 4 से 6 मिनट की अवधि होती है।</a:t>
            </a:r>
            <a:endParaRPr lang="en-US" b="1"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4000504"/>
            <a:ext cx="8028160" cy="584775"/>
          </a:xfrm>
          <a:prstGeom prst="rect">
            <a:avLst/>
          </a:prstGeom>
          <a:noFill/>
        </p:spPr>
        <p:txBody>
          <a:bodyPr wrap="none" rtlCol="0">
            <a:spAutoFit/>
          </a:bodyPr>
          <a:lstStyle/>
          <a:p>
            <a:r>
              <a:rPr lang="en-US" sz="3200" b="1" dirty="0"/>
              <a:t>2  </a:t>
            </a:r>
            <a:r>
              <a:rPr lang="hi-IN" sz="3200" b="1" dirty="0"/>
              <a:t>नैदानिक मृत्यु को उलटा किया जा सकता है</a:t>
            </a:r>
            <a:r>
              <a:rPr lang="en-US" sz="3200" b="1" dirty="0"/>
              <a:t>.</a:t>
            </a:r>
          </a:p>
        </p:txBody>
      </p:sp>
    </p:spTree>
    <p:extLst>
      <p:ext uri="{BB962C8B-B14F-4D97-AF65-F5344CB8AC3E}">
        <p14:creationId xmlns:p14="http://schemas.microsoft.com/office/powerpoint/2010/main" val="367783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26971"/>
            <a:ext cx="8229600" cy="3891386"/>
          </a:xfrm>
          <a:prstGeom prst="rect">
            <a:avLst/>
          </a:prstGeom>
          <a:noFill/>
        </p:spPr>
        <p:txBody>
          <a:bodyPr wrap="square">
            <a:spAutoFit/>
          </a:bodyPr>
          <a:lstStyle/>
          <a:p>
            <a:pPr marL="258763" indent="-258763" algn="ctr">
              <a:lnSpc>
                <a:spcPct val="150000"/>
              </a:lnSpc>
              <a:defRPr/>
            </a:pPr>
            <a:r>
              <a:rPr lang="hi-IN" sz="4000" b="1" u="sng" dirty="0">
                <a:solidFill>
                  <a:srgbClr val="FF0000"/>
                </a:solidFill>
                <a:cs typeface="Times New Roman" pitchFamily="18" charset="0"/>
              </a:rPr>
              <a:t>श्वसन तंत्र</a:t>
            </a:r>
            <a:endParaRPr lang="en-US" sz="3600" b="1" u="sng" dirty="0">
              <a:solidFill>
                <a:srgbClr val="FF0000"/>
              </a:solidFill>
              <a:latin typeface="+mj-lt"/>
              <a:cs typeface="Times New Roman" pitchFamily="18" charset="0"/>
            </a:endParaRPr>
          </a:p>
          <a:p>
            <a:pPr algn="just">
              <a:lnSpc>
                <a:spcPct val="150000"/>
              </a:lnSpc>
              <a:defRPr/>
            </a:pPr>
            <a:r>
              <a:rPr lang="hi-IN" sz="3200" b="1" dirty="0"/>
              <a:t>श्वसन प्रणाली के साथ मिलकर, परिसंचरण प्रणाली जीवन के लिए आवश्यक ऑक्सीजन की आपूर्ति करती है, और शरीर से कार्बन डाइऑक्साइड को बाहर निकालती है।</a:t>
            </a:r>
            <a:endParaRPr lang="en-US" sz="3200" b="1" dirty="0">
              <a:latin typeface="Times New Roman" pitchFamily="18" charset="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Tree>
    <p:extLst>
      <p:ext uri="{BB962C8B-B14F-4D97-AF65-F5344CB8AC3E}">
        <p14:creationId xmlns:p14="http://schemas.microsoft.com/office/powerpoint/2010/main" val="318810598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4"/>
            <a:ext cx="8229600" cy="1139825"/>
          </a:xfrm>
        </p:spPr>
        <p:txBody>
          <a:bodyPr>
            <a:normAutofit/>
          </a:bodyPr>
          <a:lstStyle/>
          <a:p>
            <a:r>
              <a:rPr lang="hi-IN" sz="4000" b="1" u="sng" dirty="0">
                <a:solidFill>
                  <a:srgbClr val="FF0000"/>
                </a:solidFill>
              </a:rPr>
              <a:t>जैविक मृत्यु</a:t>
            </a:r>
            <a:endParaRPr lang="en-US" sz="4000" b="1" u="sng" dirty="0">
              <a:solidFill>
                <a:srgbClr val="FF0000"/>
              </a:solidFill>
            </a:endParaRPr>
          </a:p>
        </p:txBody>
      </p:sp>
      <p:sp>
        <p:nvSpPr>
          <p:cNvPr id="91139" name="Rectangle 3"/>
          <p:cNvSpPr>
            <a:spLocks noGrp="1" noChangeArrowheads="1"/>
          </p:cNvSpPr>
          <p:nvPr>
            <p:ph idx="1"/>
          </p:nvPr>
        </p:nvSpPr>
        <p:spPr>
          <a:xfrm>
            <a:off x="152400" y="1142984"/>
            <a:ext cx="8915400" cy="839783"/>
          </a:xfrm>
        </p:spPr>
        <p:txBody>
          <a:bodyPr>
            <a:normAutofit fontScale="92500"/>
          </a:bodyPr>
          <a:lstStyle/>
          <a:p>
            <a:pPr>
              <a:buNone/>
            </a:pPr>
            <a:r>
              <a:rPr lang="en-US" b="1" dirty="0"/>
              <a:t>1    </a:t>
            </a:r>
            <a:r>
              <a:rPr lang="hi-IN" b="1" dirty="0"/>
              <a:t>जिस क्षण मस्तिष्क की कोशिकाएं मरने लगती हैं।</a:t>
            </a:r>
            <a:endParaRPr lang="en-US" b="1"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14282" y="1785926"/>
            <a:ext cx="8648521" cy="584775"/>
          </a:xfrm>
          <a:prstGeom prst="rect">
            <a:avLst/>
          </a:prstGeom>
          <a:noFill/>
        </p:spPr>
        <p:txBody>
          <a:bodyPr wrap="none" rtlCol="0">
            <a:spAutoFit/>
          </a:bodyPr>
          <a:lstStyle/>
          <a:p>
            <a:r>
              <a:rPr lang="en-US" sz="3200" b="1" dirty="0"/>
              <a:t>2    </a:t>
            </a:r>
            <a:r>
              <a:rPr lang="hi-IN" sz="3200" b="1" dirty="0"/>
              <a:t>जैविक मृत्यु को उलटा नहीं किया जा सकता है</a:t>
            </a:r>
            <a:r>
              <a:rPr lang="en-US" b="1" dirty="0"/>
              <a:t>.</a:t>
            </a:r>
          </a:p>
        </p:txBody>
      </p:sp>
      <p:sp>
        <p:nvSpPr>
          <p:cNvPr id="9" name="TextBox 8"/>
          <p:cNvSpPr txBox="1"/>
          <p:nvPr/>
        </p:nvSpPr>
        <p:spPr>
          <a:xfrm>
            <a:off x="750389" y="2571744"/>
            <a:ext cx="7998075" cy="4031873"/>
          </a:xfrm>
          <a:prstGeom prst="rect">
            <a:avLst/>
          </a:prstGeom>
          <a:noFill/>
        </p:spPr>
        <p:txBody>
          <a:bodyPr wrap="square" rtlCol="0">
            <a:spAutoFit/>
          </a:bodyPr>
          <a:lstStyle/>
          <a:p>
            <a:r>
              <a:rPr lang="hi-IN" sz="3200" b="1" dirty="0">
                <a:cs typeface="Times New Roman" pitchFamily="18" charset="0"/>
              </a:rPr>
              <a:t>अपवाद: ठंडे पानी में डूबना। ठंडे पानी के डूबने के एक घंटे या उससे अधिक समय बाद व्यक्तियों को पुनर्जीवित करने के मामले सामने आए हैं। इन मामलों में, पीड़ितों को लंबे समय तक पुनर्जीवन प्रयास प्राप्त करने चाहिए। ठंडे वातावरण में, किसी व्यक्ति को तब तक मृत नहीं माना जाना चाहिए जब तक कि पीड़ित का शरीर गर्म न हो जाए</a:t>
            </a:r>
            <a:endParaRPr lang="en-US" sz="3200" dirty="0"/>
          </a:p>
        </p:txBody>
      </p:sp>
    </p:spTree>
    <p:extLst>
      <p:ext uri="{BB962C8B-B14F-4D97-AF65-F5344CB8AC3E}">
        <p14:creationId xmlns:p14="http://schemas.microsoft.com/office/powerpoint/2010/main" val="3370458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8" grpId="0"/>
      <p:bldP spid="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1139825"/>
          </a:xfrm>
        </p:spPr>
        <p:txBody>
          <a:bodyPr>
            <a:normAutofit/>
          </a:bodyPr>
          <a:lstStyle/>
          <a:p>
            <a:r>
              <a:rPr lang="hi-IN" sz="4000" b="1" u="sng" dirty="0">
                <a:solidFill>
                  <a:srgbClr val="FF0000"/>
                </a:solidFill>
              </a:rPr>
              <a:t>निश्चित मृत्यु के लक्षण</a:t>
            </a:r>
            <a:endParaRPr lang="en-US" sz="4000" b="1" u="sng" dirty="0">
              <a:solidFill>
                <a:srgbClr val="FF0000"/>
              </a:solidFill>
            </a:endParaRPr>
          </a:p>
        </p:txBody>
      </p:sp>
      <p:sp>
        <p:nvSpPr>
          <p:cNvPr id="135171" name="Rectangle 3"/>
          <p:cNvSpPr>
            <a:spLocks noGrp="1" noChangeArrowheads="1"/>
          </p:cNvSpPr>
          <p:nvPr>
            <p:ph idx="1"/>
          </p:nvPr>
        </p:nvSpPr>
        <p:spPr>
          <a:xfrm>
            <a:off x="228600" y="1295400"/>
            <a:ext cx="8686800" cy="1062030"/>
          </a:xfrm>
        </p:spPr>
        <p:txBody>
          <a:bodyPr rtlCol="0">
            <a:noAutofit/>
          </a:bodyPr>
          <a:lstStyle/>
          <a:p>
            <a:pPr marL="533400" indent="-533400">
              <a:buNone/>
              <a:defRPr/>
            </a:pPr>
            <a:r>
              <a:rPr lang="en-US" b="1" dirty="0">
                <a:cs typeface="Times New Roman" pitchFamily="18" charset="0"/>
              </a:rPr>
              <a:t>1   </a:t>
            </a:r>
            <a:r>
              <a:rPr lang="hi-IN" b="1" dirty="0">
                <a:cs typeface="Times New Roman" pitchFamily="18" charset="0"/>
              </a:rPr>
              <a:t>लिविडिटी : शरीर के निचले क्षेत्रों में रक्त का जमाव</a:t>
            </a:r>
            <a:r>
              <a:rPr lang="en-US" b="1" dirty="0">
                <a:cs typeface="Times New Roman" pitchFamily="18" charset="0"/>
              </a:rPr>
              <a:t>.</a:t>
            </a: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28601" y="3998528"/>
            <a:ext cx="8303840" cy="2062103"/>
          </a:xfrm>
          <a:prstGeom prst="rect">
            <a:avLst/>
          </a:prstGeom>
          <a:noFill/>
        </p:spPr>
        <p:txBody>
          <a:bodyPr wrap="square" rtlCol="0">
            <a:spAutoFit/>
          </a:bodyPr>
          <a:lstStyle/>
          <a:p>
            <a:pPr marL="514350" indent="-514350">
              <a:buAutoNum type="arabicPlain" startAt="3"/>
            </a:pPr>
            <a:r>
              <a:rPr lang="hi-IN" sz="3200" b="1" dirty="0">
                <a:cs typeface="Times New Roman" pitchFamily="18" charset="0"/>
              </a:rPr>
              <a:t>अपघटन: एक विघटित शरीर हमेशा एक भ्रूण गंध पैदा करता है। अपघटन की दर कई कारकों पर निर्भर करती है, मुख्य रूप से परिवेश का तापमान</a:t>
            </a:r>
            <a:r>
              <a:rPr lang="en-US" sz="3200" b="1" dirty="0">
                <a:cs typeface="Times New Roman" pitchFamily="18" charset="0"/>
              </a:rPr>
              <a:t>.</a:t>
            </a:r>
          </a:p>
        </p:txBody>
      </p:sp>
      <p:sp>
        <p:nvSpPr>
          <p:cNvPr id="9" name="TextBox 8"/>
          <p:cNvSpPr txBox="1"/>
          <p:nvPr/>
        </p:nvSpPr>
        <p:spPr>
          <a:xfrm>
            <a:off x="285720" y="2428868"/>
            <a:ext cx="8102704" cy="1569660"/>
          </a:xfrm>
          <a:prstGeom prst="rect">
            <a:avLst/>
          </a:prstGeom>
          <a:noFill/>
        </p:spPr>
        <p:txBody>
          <a:bodyPr wrap="square" rtlCol="0">
            <a:spAutoFit/>
          </a:bodyPr>
          <a:lstStyle/>
          <a:p>
            <a:pPr marL="514350" indent="-514350">
              <a:buAutoNum type="arabicPlain" startAt="2"/>
            </a:pPr>
            <a:r>
              <a:rPr lang="hi-IN" sz="3200" b="1" dirty="0">
                <a:cs typeface="Times New Roman" pitchFamily="18" charset="0"/>
              </a:rPr>
              <a:t>कठोरता मोर्टिस: मृत्यु के बाद शरीर और अंगों का अकड़न आमतौर पर 4 - 10 घंटे के भीतर होता है</a:t>
            </a:r>
            <a:r>
              <a:rPr lang="en-US" sz="3200" b="1" dirty="0">
                <a:cs typeface="Times New Roman" pitchFamily="18" charset="0"/>
              </a:rPr>
              <a:t>.</a:t>
            </a:r>
          </a:p>
        </p:txBody>
      </p:sp>
    </p:spTree>
    <p:extLst>
      <p:ext uri="{BB962C8B-B14F-4D97-AF65-F5344CB8AC3E}">
        <p14:creationId xmlns:p14="http://schemas.microsoft.com/office/powerpoint/2010/main" val="5337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 calcmode="lin" valueType="num">
                                      <p:cBhvr additive="base">
                                        <p:cTn id="7" dur="500" fill="hold"/>
                                        <p:tgtEl>
                                          <p:spTgt spid="135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3"/>
          <p:cNvSpPr txBox="1">
            <a:spLocks noChangeArrowheads="1"/>
          </p:cNvSpPr>
          <p:nvPr/>
        </p:nvSpPr>
        <p:spPr bwMode="auto">
          <a:xfrm>
            <a:off x="228600" y="1032571"/>
            <a:ext cx="8686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457200" indent="-457200"/>
            <a:r>
              <a:rPr lang="en-US" sz="3200" b="1" dirty="0">
                <a:latin typeface="+mn-lt"/>
                <a:cs typeface="Times New Roman" pitchFamily="18" charset="0"/>
              </a:rPr>
              <a:t>4   </a:t>
            </a:r>
            <a:r>
              <a:rPr lang="hi-IN" sz="3200" b="1" dirty="0">
                <a:latin typeface="+mn-lt"/>
                <a:cs typeface="Times New Roman" pitchFamily="18" charset="0"/>
              </a:rPr>
              <a:t>अन्य लक्षण: नश्वर घाव जैसे सिर काटना, अंग काटना, भस्मीकरण, गंभीर कुचलने वाली चोटें, आदि</a:t>
            </a:r>
            <a:r>
              <a:rPr lang="en-US" sz="3200" b="1" dirty="0">
                <a:latin typeface="+mn-lt"/>
                <a:cs typeface="Times New Roman" pitchFamily="18" charset="0"/>
              </a:rPr>
              <a:t>.</a:t>
            </a:r>
          </a:p>
          <a:p>
            <a:pPr algn="just"/>
            <a:endParaRPr lang="en-US" sz="3200" b="1" dirty="0">
              <a:latin typeface="+mn-lt"/>
              <a:cs typeface="Times New Roman" pitchFamily="18" charset="0"/>
            </a:endParaRPr>
          </a:p>
          <a:p>
            <a:pPr algn="just"/>
            <a:endParaRPr lang="en-US" sz="3200" b="1" dirty="0">
              <a:latin typeface="+mn-lt"/>
              <a:cs typeface="Times New Roman" pitchFamily="18" charset="0"/>
            </a:endParaRPr>
          </a:p>
        </p:txBody>
      </p:sp>
      <p:sp>
        <p:nvSpPr>
          <p:cNvPr id="4" name="TextBox 3"/>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714349" y="4214818"/>
            <a:ext cx="7602068" cy="1569660"/>
          </a:xfrm>
          <a:prstGeom prst="rect">
            <a:avLst/>
          </a:prstGeom>
          <a:noFill/>
        </p:spPr>
        <p:txBody>
          <a:bodyPr wrap="square" rtlCol="0">
            <a:spAutoFit/>
          </a:bodyPr>
          <a:lstStyle/>
          <a:p>
            <a:r>
              <a:rPr lang="hi-IN" sz="3200" b="1" dirty="0">
                <a:cs typeface="Times New Roman" pitchFamily="18" charset="0"/>
              </a:rPr>
              <a:t>केवल एक चिकित्सा चिकित्सक ही किसी व्यक्ति को आधिकारिक तौर पर मृत घोषित कर सकता है।</a:t>
            </a:r>
            <a:endParaRPr lang="en-US" sz="3200" b="1" dirty="0"/>
          </a:p>
        </p:txBody>
      </p:sp>
    </p:spTree>
    <p:extLst>
      <p:ext uri="{BB962C8B-B14F-4D97-AF65-F5344CB8AC3E}">
        <p14:creationId xmlns:p14="http://schemas.microsoft.com/office/powerpoint/2010/main" val="81546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900"/>
            <a:ext cx="8229600" cy="1143000"/>
          </a:xfrm>
        </p:spPr>
        <p:txBody>
          <a:bodyPr>
            <a:normAutofit fontScale="90000"/>
          </a:bodyPr>
          <a:lstStyle/>
          <a:p>
            <a:r>
              <a:rPr lang="hi-IN" b="1" u="sng" dirty="0">
                <a:solidFill>
                  <a:srgbClr val="FF0000"/>
                </a:solidFill>
                <a:cs typeface="Times New Roman" pitchFamily="18" charset="0"/>
              </a:rPr>
              <a:t>कार्डियोपल्मोनरी रिससिटेशन (सीपीआर)</a:t>
            </a:r>
            <a:endParaRPr lang="en-IN" u="sng" dirty="0">
              <a:solidFill>
                <a:srgbClr val="FF0000"/>
              </a:solidFill>
            </a:endParaRPr>
          </a:p>
        </p:txBody>
      </p:sp>
      <p:sp>
        <p:nvSpPr>
          <p:cNvPr id="3" name="Content Placeholder 2"/>
          <p:cNvSpPr>
            <a:spLocks noGrp="1"/>
          </p:cNvSpPr>
          <p:nvPr>
            <p:ph idx="1"/>
          </p:nvPr>
        </p:nvSpPr>
        <p:spPr>
          <a:xfrm>
            <a:off x="71406" y="857232"/>
            <a:ext cx="8229600" cy="1054097"/>
          </a:xfrm>
        </p:spPr>
        <p:txBody>
          <a:bodyPr>
            <a:normAutofit/>
          </a:bodyPr>
          <a:lstStyle/>
          <a:p>
            <a:pPr marL="539750" indent="-539750" algn="just">
              <a:buNone/>
              <a:defRPr/>
            </a:pPr>
            <a:r>
              <a:rPr lang="en-US" b="1" dirty="0">
                <a:cs typeface="Times New Roman" pitchFamily="18" charset="0"/>
              </a:rPr>
              <a:t>1 </a:t>
            </a:r>
            <a:r>
              <a:rPr lang="hi-IN" sz="2800" b="1" dirty="0">
                <a:cs typeface="Times New Roman" pitchFamily="18" charset="0"/>
              </a:rPr>
              <a:t>श्वसन गिरफ्तारी के दौरान, हृदय कई मिनटों तक पंप करना जारी रख सकता है।</a:t>
            </a:r>
            <a:endParaRPr lang="en-IN" sz="2800" dirty="0"/>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1406" y="2357430"/>
            <a:ext cx="8389026" cy="1384995"/>
          </a:xfrm>
          <a:prstGeom prst="rect">
            <a:avLst/>
          </a:prstGeom>
          <a:noFill/>
        </p:spPr>
        <p:txBody>
          <a:bodyPr wrap="square" rtlCol="0">
            <a:spAutoFit/>
          </a:bodyPr>
          <a:lstStyle/>
          <a:p>
            <a:pPr marL="514350" indent="-514350">
              <a:buAutoNum type="arabicPlain" startAt="3"/>
            </a:pPr>
            <a:r>
              <a:rPr lang="hi-IN" sz="2800" b="1" dirty="0">
                <a:cs typeface="Times New Roman" pitchFamily="18" charset="0"/>
              </a:rPr>
              <a:t>एक बार कार्डियक अरेस्ट होने के बाद, परिसंचरण बंद हो जाता है और महत्वपूर्ण अंग ऑक्सीजन से वंचित हो जाते हैं।</a:t>
            </a:r>
            <a:endParaRPr lang="en-US" sz="2800" b="1" dirty="0">
              <a:cs typeface="Times New Roman" pitchFamily="18" charset="0"/>
            </a:endParaRPr>
          </a:p>
        </p:txBody>
      </p:sp>
      <p:sp>
        <p:nvSpPr>
          <p:cNvPr id="9" name="TextBox 8"/>
          <p:cNvSpPr txBox="1"/>
          <p:nvPr/>
        </p:nvSpPr>
        <p:spPr>
          <a:xfrm>
            <a:off x="121737" y="1785926"/>
            <a:ext cx="7758855" cy="584775"/>
          </a:xfrm>
          <a:prstGeom prst="rect">
            <a:avLst/>
          </a:prstGeom>
          <a:noFill/>
        </p:spPr>
        <p:txBody>
          <a:bodyPr wrap="none" rtlCol="0">
            <a:spAutoFit/>
          </a:bodyPr>
          <a:lstStyle/>
          <a:p>
            <a:r>
              <a:rPr lang="en-US" sz="3200" b="1" dirty="0">
                <a:cs typeface="Times New Roman" pitchFamily="18" charset="0"/>
              </a:rPr>
              <a:t>2   </a:t>
            </a:r>
            <a:r>
              <a:rPr lang="hi-IN" sz="2800" b="1" dirty="0">
                <a:cs typeface="Times New Roman" pitchFamily="18" charset="0"/>
              </a:rPr>
              <a:t>श्वसन गिरफ्तारी से कार्डियक अरेस्ट हो सकता है</a:t>
            </a:r>
            <a:r>
              <a:rPr lang="en-US" sz="2800" b="1" dirty="0">
                <a:cs typeface="Times New Roman" pitchFamily="18" charset="0"/>
              </a:rPr>
              <a:t>. </a:t>
            </a:r>
          </a:p>
        </p:txBody>
      </p:sp>
      <p:sp>
        <p:nvSpPr>
          <p:cNvPr id="10" name="TextBox 9"/>
          <p:cNvSpPr txBox="1"/>
          <p:nvPr/>
        </p:nvSpPr>
        <p:spPr>
          <a:xfrm>
            <a:off x="71406" y="3661666"/>
            <a:ext cx="8533042" cy="954107"/>
          </a:xfrm>
          <a:prstGeom prst="rect">
            <a:avLst/>
          </a:prstGeom>
          <a:noFill/>
        </p:spPr>
        <p:txBody>
          <a:bodyPr wrap="square" rtlCol="0">
            <a:spAutoFit/>
          </a:bodyPr>
          <a:lstStyle/>
          <a:p>
            <a:pPr marL="514350" indent="-514350">
              <a:buAutoNum type="arabicPlain" startAt="4"/>
            </a:pPr>
            <a:r>
              <a:rPr lang="hi-IN" sz="2800" b="1" dirty="0">
                <a:cs typeface="Times New Roman" pitchFamily="18" charset="0"/>
              </a:rPr>
              <a:t>जब श्वसन और कार्डियक अरेस्ट एक साथ होते हैं, तो रोगी को चिकित्सकीय रूप से मृत माना जाता है।</a:t>
            </a:r>
            <a:endParaRPr lang="en-US" sz="2800" dirty="0"/>
          </a:p>
        </p:txBody>
      </p:sp>
      <p:sp>
        <p:nvSpPr>
          <p:cNvPr id="11" name="TextBox 10"/>
          <p:cNvSpPr txBox="1"/>
          <p:nvPr/>
        </p:nvSpPr>
        <p:spPr>
          <a:xfrm>
            <a:off x="71406" y="4615773"/>
            <a:ext cx="8443015" cy="1384995"/>
          </a:xfrm>
          <a:prstGeom prst="rect">
            <a:avLst/>
          </a:prstGeom>
          <a:noFill/>
        </p:spPr>
        <p:txBody>
          <a:bodyPr wrap="square" rtlCol="0">
            <a:spAutoFit/>
          </a:bodyPr>
          <a:lstStyle/>
          <a:p>
            <a:pPr marL="514350" indent="-514350">
              <a:buAutoNum type="arabicPlain" startAt="5"/>
            </a:pPr>
            <a:r>
              <a:rPr lang="hi-IN" sz="2800" b="1" dirty="0">
                <a:cs typeface="Times New Roman" pitchFamily="18" charset="0"/>
              </a:rPr>
              <a:t>परिसंचरण के बिना 4 से 6 मिनट के भीतर, मस्तिष्क क्षति शुरू हो जाएगी, और 8 से 10 मिनट के बाद, क्षति अपरिवर्तनीय है।</a:t>
            </a:r>
            <a:endParaRPr lang="en-US" sz="2800" b="1" dirty="0">
              <a:cs typeface="Times New Roman" pitchFamily="18" charset="0"/>
            </a:endParaRPr>
          </a:p>
        </p:txBody>
      </p:sp>
    </p:spTree>
    <p:extLst>
      <p:ext uri="{BB962C8B-B14F-4D97-AF65-F5344CB8AC3E}">
        <p14:creationId xmlns:p14="http://schemas.microsoft.com/office/powerpoint/2010/main" val="124335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0"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rtlCol="0">
            <a:normAutofit/>
          </a:bodyPr>
          <a:lstStyle/>
          <a:p>
            <a:pPr>
              <a:defRPr/>
            </a:pPr>
            <a:r>
              <a:rPr lang="hi-IN" sz="4000" b="1" u="sng" dirty="0">
                <a:solidFill>
                  <a:srgbClr val="FF0000"/>
                </a:solidFill>
              </a:rPr>
              <a:t>सीपीआर पद्धति</a:t>
            </a:r>
            <a:endParaRPr lang="en-US" sz="4000" b="1" u="sng" dirty="0">
              <a:solidFill>
                <a:srgbClr val="FF0000"/>
              </a:solidFill>
            </a:endParaRPr>
          </a:p>
        </p:txBody>
      </p:sp>
      <p:sp>
        <p:nvSpPr>
          <p:cNvPr id="97283" name="Rectangle 3"/>
          <p:cNvSpPr>
            <a:spLocks noGrp="1" noChangeArrowheads="1"/>
          </p:cNvSpPr>
          <p:nvPr>
            <p:ph idx="1"/>
          </p:nvPr>
        </p:nvSpPr>
        <p:spPr>
          <a:xfrm>
            <a:off x="304800" y="1828801"/>
            <a:ext cx="8458200" cy="2528894"/>
          </a:xfrm>
        </p:spPr>
        <p:txBody>
          <a:bodyPr>
            <a:normAutofit fontScale="92500"/>
          </a:bodyPr>
          <a:lstStyle/>
          <a:p>
            <a:pPr marL="630238" indent="-630238" algn="just">
              <a:buNone/>
            </a:pPr>
            <a:r>
              <a:rPr lang="en-US" b="1" dirty="0">
                <a:cs typeface="Times New Roman" pitchFamily="18" charset="0"/>
              </a:rPr>
              <a:t>1 </a:t>
            </a:r>
            <a:r>
              <a:rPr lang="hi-IN" b="1" dirty="0">
                <a:cs typeface="Times New Roman" pitchFamily="18" charset="0"/>
              </a:rPr>
              <a:t>सीपीआर में छाती के संपीड़न और कृत्रिम वेंटिलेशन का एक संयोजन शामिल होता है जो किसी व्यक्ति को पुनर्जीवित करने और किसी व्यक्ति के दिल और फेफड़ों को यांत्रिक रूप से काम करके जैविक मृत्यु को रोकने के लिए डिज़ाइन किया गया है</a:t>
            </a:r>
            <a:r>
              <a:rPr lang="en-US" b="1" dirty="0">
                <a:cs typeface="Times New Roman" pitchFamily="18" charset="0"/>
              </a:rPr>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428596" y="4415861"/>
            <a:ext cx="7513595" cy="584775"/>
          </a:xfrm>
          <a:prstGeom prst="rect">
            <a:avLst/>
          </a:prstGeom>
          <a:noFill/>
        </p:spPr>
        <p:txBody>
          <a:bodyPr wrap="none" rtlCol="0">
            <a:spAutoFit/>
          </a:bodyPr>
          <a:lstStyle/>
          <a:p>
            <a:r>
              <a:rPr lang="en-US" sz="3200" b="1" dirty="0"/>
              <a:t>2   </a:t>
            </a:r>
            <a:r>
              <a:rPr lang="hi-IN" sz="3200" b="1" dirty="0"/>
              <a:t>सीपीआर जल्द से जल्द शुरू होना चाहिए</a:t>
            </a:r>
            <a:r>
              <a:rPr lang="en-US" b="1" dirty="0"/>
              <a:t>.</a:t>
            </a:r>
          </a:p>
        </p:txBody>
      </p:sp>
    </p:spTree>
    <p:extLst>
      <p:ext uri="{BB962C8B-B14F-4D97-AF65-F5344CB8AC3E}">
        <p14:creationId xmlns:p14="http://schemas.microsoft.com/office/powerpoint/2010/main" val="2350084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228600"/>
            <a:ext cx="8229600" cy="1066800"/>
          </a:xfrm>
        </p:spPr>
        <p:txBody>
          <a:bodyPr>
            <a:normAutofit/>
          </a:bodyPr>
          <a:lstStyle/>
          <a:p>
            <a:r>
              <a:rPr lang="hi-IN" sz="4000" b="1" u="sng" dirty="0">
                <a:solidFill>
                  <a:srgbClr val="FF0000"/>
                </a:solidFill>
              </a:rPr>
              <a:t>सीपीआर की तैयारी</a:t>
            </a:r>
            <a:endParaRPr lang="en-US" sz="4000" b="1" u="sng" dirty="0">
              <a:solidFill>
                <a:srgbClr val="FF0000"/>
              </a:solidFill>
            </a:endParaRPr>
          </a:p>
        </p:txBody>
      </p:sp>
      <p:sp>
        <p:nvSpPr>
          <p:cNvPr id="142339" name="Rectangle 3"/>
          <p:cNvSpPr>
            <a:spLocks noGrp="1" noChangeArrowheads="1"/>
          </p:cNvSpPr>
          <p:nvPr>
            <p:ph idx="1"/>
          </p:nvPr>
        </p:nvSpPr>
        <p:spPr>
          <a:xfrm>
            <a:off x="304800" y="1600200"/>
            <a:ext cx="8610600" cy="1685924"/>
          </a:xfrm>
        </p:spPr>
        <p:txBody>
          <a:bodyPr rtlCol="0">
            <a:normAutofit fontScale="92500"/>
          </a:bodyPr>
          <a:lstStyle/>
          <a:p>
            <a:pPr>
              <a:buNone/>
              <a:defRPr/>
            </a:pPr>
            <a:r>
              <a:rPr lang="en-US" b="1" dirty="0"/>
              <a:t>1  </a:t>
            </a:r>
            <a:r>
              <a:rPr lang="hi-IN" b="1" dirty="0"/>
              <a:t>किसी भी रोगी को सीपीआर से तब तक नहीं गुजरना चाहिए जब तक कि उचित मूल्यांकन द्वारा पुनर्जीवन की आवश्यकता स्थापित न हो जाए</a:t>
            </a:r>
            <a:r>
              <a:rPr lang="en-US" b="1" dirty="0"/>
              <a:t>.</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85721" y="3368291"/>
            <a:ext cx="8174712" cy="1569660"/>
          </a:xfrm>
          <a:prstGeom prst="rect">
            <a:avLst/>
          </a:prstGeom>
          <a:noFill/>
        </p:spPr>
        <p:txBody>
          <a:bodyPr wrap="square" rtlCol="0">
            <a:spAutoFit/>
          </a:bodyPr>
          <a:lstStyle/>
          <a:p>
            <a:pPr marL="514350" indent="-514350">
              <a:buAutoNum type="arabicPlain" startAt="2"/>
            </a:pPr>
            <a:r>
              <a:rPr lang="hi-IN" sz="3200" b="1" dirty="0"/>
              <a:t>सीपीआर प्रदान करने से पहले आपको अनुत्तरदायीता, सांस फूलना और नाड़ी फूलना निर्धारित करना चाहिए</a:t>
            </a:r>
            <a:r>
              <a:rPr lang="en-US" sz="3200" b="1" dirty="0"/>
              <a:t>.</a:t>
            </a:r>
            <a:endParaRPr lang="en-US" dirty="0"/>
          </a:p>
        </p:txBody>
      </p:sp>
    </p:spTree>
    <p:extLst>
      <p:ext uri="{BB962C8B-B14F-4D97-AF65-F5344CB8AC3E}">
        <p14:creationId xmlns:p14="http://schemas.microsoft.com/office/powerpoint/2010/main" val="1680963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1143000"/>
          </a:xfrm>
        </p:spPr>
        <p:txBody>
          <a:bodyPr>
            <a:normAutofit/>
          </a:bodyPr>
          <a:lstStyle/>
          <a:p>
            <a:r>
              <a:rPr lang="hi-IN" sz="4000" b="1" u="sng" dirty="0">
                <a:solidFill>
                  <a:srgbClr val="FF0000"/>
                </a:solidFill>
              </a:rPr>
              <a:t>सीपीआर की तैयारी</a:t>
            </a:r>
            <a:endParaRPr lang="en-US" sz="4000" b="1" u="sng" dirty="0">
              <a:solidFill>
                <a:srgbClr val="FF0000"/>
              </a:solidFill>
            </a:endParaRPr>
          </a:p>
        </p:txBody>
      </p:sp>
      <p:sp>
        <p:nvSpPr>
          <p:cNvPr id="100355" name="Rectangle 3"/>
          <p:cNvSpPr>
            <a:spLocks noGrp="1" noChangeArrowheads="1"/>
          </p:cNvSpPr>
          <p:nvPr>
            <p:ph idx="1"/>
          </p:nvPr>
        </p:nvSpPr>
        <p:spPr>
          <a:xfrm>
            <a:off x="457200" y="1371600"/>
            <a:ext cx="8229600" cy="628640"/>
          </a:xfrm>
        </p:spPr>
        <p:txBody>
          <a:bodyPr>
            <a:normAutofit/>
          </a:bodyPr>
          <a:lstStyle/>
          <a:p>
            <a:pPr marL="609600" indent="-609600">
              <a:buNone/>
            </a:pPr>
            <a:r>
              <a:rPr lang="en-US" b="1" dirty="0"/>
              <a:t>1   </a:t>
            </a:r>
            <a:r>
              <a:rPr lang="hi-IN" b="1" dirty="0"/>
              <a:t>अनुत्तरदायीपन स्थापित करें।</a:t>
            </a:r>
            <a:endParaRPr lang="en-US" b="1" dirty="0"/>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2629851" y="4714884"/>
            <a:ext cx="2222083" cy="861774"/>
          </a:xfrm>
          <a:prstGeom prst="rect">
            <a:avLst/>
          </a:prstGeom>
          <a:noFill/>
        </p:spPr>
        <p:txBody>
          <a:bodyPr wrap="none" rtlCol="0">
            <a:spAutoFit/>
          </a:bodyPr>
          <a:lstStyle/>
          <a:p>
            <a:pPr marL="0" lvl="1"/>
            <a:r>
              <a:rPr lang="en-US" sz="3200" b="1" dirty="0"/>
              <a:t>C) </a:t>
            </a:r>
            <a:r>
              <a:rPr lang="hi-IN" sz="3200" b="1" dirty="0"/>
              <a:t>साँस लेना</a:t>
            </a:r>
            <a:endParaRPr lang="en-US" sz="3200" b="1" dirty="0"/>
          </a:p>
          <a:p>
            <a:endParaRPr lang="en-US" dirty="0"/>
          </a:p>
        </p:txBody>
      </p:sp>
      <p:sp>
        <p:nvSpPr>
          <p:cNvPr id="9" name="TextBox 8"/>
          <p:cNvSpPr txBox="1"/>
          <p:nvPr/>
        </p:nvSpPr>
        <p:spPr>
          <a:xfrm>
            <a:off x="2582858" y="4071942"/>
            <a:ext cx="1601721" cy="584775"/>
          </a:xfrm>
          <a:prstGeom prst="rect">
            <a:avLst/>
          </a:prstGeom>
          <a:noFill/>
        </p:spPr>
        <p:txBody>
          <a:bodyPr wrap="none" rtlCol="0">
            <a:spAutoFit/>
          </a:bodyPr>
          <a:lstStyle/>
          <a:p>
            <a:pPr marL="0" lvl="1"/>
            <a:r>
              <a:rPr lang="en-US" sz="3200" b="1" dirty="0"/>
              <a:t>B) </a:t>
            </a:r>
            <a:r>
              <a:rPr lang="hi-IN" sz="3200" b="1" dirty="0"/>
              <a:t>एयरवे</a:t>
            </a:r>
            <a:endParaRPr lang="en-US" sz="3200" b="1" dirty="0"/>
          </a:p>
        </p:txBody>
      </p:sp>
      <p:sp>
        <p:nvSpPr>
          <p:cNvPr id="10" name="TextBox 9"/>
          <p:cNvSpPr txBox="1"/>
          <p:nvPr/>
        </p:nvSpPr>
        <p:spPr>
          <a:xfrm>
            <a:off x="2583884" y="3429000"/>
            <a:ext cx="3257623" cy="584775"/>
          </a:xfrm>
          <a:prstGeom prst="rect">
            <a:avLst/>
          </a:prstGeom>
          <a:noFill/>
        </p:spPr>
        <p:txBody>
          <a:bodyPr wrap="none" rtlCol="0">
            <a:spAutoFit/>
          </a:bodyPr>
          <a:lstStyle/>
          <a:p>
            <a:pPr marL="0" lvl="1"/>
            <a:r>
              <a:rPr lang="en-US" sz="3200" b="1" dirty="0"/>
              <a:t>A) </a:t>
            </a:r>
            <a:r>
              <a:rPr lang="hi-IN" sz="3200" b="1" dirty="0"/>
              <a:t>रक्त परिसंचरण</a:t>
            </a:r>
            <a:endParaRPr lang="en-US" sz="3200" b="1" dirty="0"/>
          </a:p>
        </p:txBody>
      </p:sp>
      <p:sp>
        <p:nvSpPr>
          <p:cNvPr id="11" name="TextBox 10"/>
          <p:cNvSpPr txBox="1"/>
          <p:nvPr/>
        </p:nvSpPr>
        <p:spPr>
          <a:xfrm>
            <a:off x="1643042" y="3929066"/>
            <a:ext cx="184731" cy="369332"/>
          </a:xfrm>
          <a:prstGeom prst="rect">
            <a:avLst/>
          </a:prstGeom>
          <a:noFill/>
        </p:spPr>
        <p:txBody>
          <a:bodyPr wrap="none" rtlCol="0">
            <a:spAutoFit/>
          </a:bodyPr>
          <a:lstStyle/>
          <a:p>
            <a:endParaRPr lang="en-US" dirty="0"/>
          </a:p>
        </p:txBody>
      </p:sp>
      <p:sp>
        <p:nvSpPr>
          <p:cNvPr id="12" name="TextBox 11"/>
          <p:cNvSpPr txBox="1"/>
          <p:nvPr/>
        </p:nvSpPr>
        <p:spPr>
          <a:xfrm>
            <a:off x="500034" y="2857496"/>
            <a:ext cx="3953326" cy="584775"/>
          </a:xfrm>
          <a:prstGeom prst="rect">
            <a:avLst/>
          </a:prstGeom>
          <a:noFill/>
        </p:spPr>
        <p:txBody>
          <a:bodyPr wrap="none" rtlCol="0">
            <a:spAutoFit/>
          </a:bodyPr>
          <a:lstStyle/>
          <a:p>
            <a:r>
              <a:rPr lang="en-US" sz="3200" b="1" dirty="0"/>
              <a:t>3   </a:t>
            </a:r>
            <a:r>
              <a:rPr lang="hi-IN" sz="3200" b="1" dirty="0"/>
              <a:t>सीएबी की जाँच करें</a:t>
            </a:r>
            <a:endParaRPr lang="en-US" sz="3200" b="1" dirty="0"/>
          </a:p>
        </p:txBody>
      </p:sp>
      <p:sp>
        <p:nvSpPr>
          <p:cNvPr id="13" name="TextBox 12"/>
          <p:cNvSpPr txBox="1"/>
          <p:nvPr/>
        </p:nvSpPr>
        <p:spPr>
          <a:xfrm>
            <a:off x="500034" y="2143116"/>
            <a:ext cx="4001416" cy="584775"/>
          </a:xfrm>
          <a:prstGeom prst="rect">
            <a:avLst/>
          </a:prstGeom>
          <a:noFill/>
        </p:spPr>
        <p:txBody>
          <a:bodyPr wrap="none" rtlCol="0">
            <a:spAutoFit/>
          </a:bodyPr>
          <a:lstStyle/>
          <a:p>
            <a:r>
              <a:rPr lang="en-US" sz="3200" b="1" dirty="0"/>
              <a:t>2   </a:t>
            </a:r>
            <a:r>
              <a:rPr lang="hi-IN" sz="3200" b="1" dirty="0"/>
              <a:t>ईएमएस सक्रिय करें</a:t>
            </a:r>
            <a:r>
              <a:rPr lang="en-US" b="1" dirty="0"/>
              <a:t>.</a:t>
            </a:r>
          </a:p>
        </p:txBody>
      </p:sp>
    </p:spTree>
    <p:extLst>
      <p:ext uri="{BB962C8B-B14F-4D97-AF65-F5344CB8AC3E}">
        <p14:creationId xmlns:p14="http://schemas.microsoft.com/office/powerpoint/2010/main" val="2133258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8" grpId="0"/>
      <p:bldP spid="9" grpId="0"/>
      <p:bldP spid="10" grpId="0"/>
      <p:bldP spid="12" grpId="0"/>
      <p:bldP spid="1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hi-IN" sz="4000" b="1" u="sng" dirty="0">
                <a:solidFill>
                  <a:srgbClr val="FF0000"/>
                </a:solidFill>
              </a:rPr>
              <a:t>सीपीआर छाती संपीड़न</a:t>
            </a:r>
            <a:endParaRPr lang="en-US" sz="4000" b="1" u="sng" dirty="0">
              <a:solidFill>
                <a:srgbClr val="FF0000"/>
              </a:solidFill>
            </a:endParaRPr>
          </a:p>
        </p:txBody>
      </p:sp>
      <p:sp>
        <p:nvSpPr>
          <p:cNvPr id="101379" name="Rectangle 3"/>
          <p:cNvSpPr>
            <a:spLocks noGrp="1" noChangeArrowheads="1"/>
          </p:cNvSpPr>
          <p:nvPr>
            <p:ph idx="1"/>
          </p:nvPr>
        </p:nvSpPr>
        <p:spPr>
          <a:xfrm>
            <a:off x="228600" y="1447801"/>
            <a:ext cx="8458200" cy="2552703"/>
          </a:xfrm>
        </p:spPr>
        <p:txBody>
          <a:bodyPr>
            <a:normAutofit fontScale="92500"/>
          </a:bodyPr>
          <a:lstStyle/>
          <a:p>
            <a:pPr marL="0" indent="0" algn="just">
              <a:buNone/>
            </a:pPr>
            <a:r>
              <a:rPr lang="en-US" dirty="0">
                <a:cs typeface="Times New Roman" pitchFamily="18" charset="0"/>
              </a:rPr>
              <a:t>	</a:t>
            </a:r>
            <a:r>
              <a:rPr lang="hi-IN" b="1" dirty="0">
                <a:cs typeface="Times New Roman" pitchFamily="18" charset="0"/>
              </a:rPr>
              <a:t>छाती के संपीड़न में उरोस्थि के निचले आधे हिस्से पर लयबद्ध, बार-बार दबाव होता है। जब कृत्रिम वेंटिलेशन के साथ जोड़ा जाता है, तो यह जीवन को बनाए रखने के लिए पर्याप्त रक्त परिसंचरण प्रदान करता है। इन चरणों का पालन करें:</a:t>
            </a:r>
            <a:endParaRPr lang="en-US" b="1" dirty="0">
              <a:cs typeface="Times New Roman" pitchFamily="18" charset="0"/>
            </a:endParaRPr>
          </a:p>
        </p:txBody>
      </p:sp>
      <p:sp>
        <p:nvSpPr>
          <p:cNvPr id="5" name="TextBox 4"/>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7" name="TextBox 6"/>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8" name="TextBox 7"/>
          <p:cNvSpPr txBox="1"/>
          <p:nvPr/>
        </p:nvSpPr>
        <p:spPr>
          <a:xfrm>
            <a:off x="763328" y="5214950"/>
            <a:ext cx="3237168" cy="584775"/>
          </a:xfrm>
          <a:prstGeom prst="rect">
            <a:avLst/>
          </a:prstGeom>
          <a:noFill/>
        </p:spPr>
        <p:txBody>
          <a:bodyPr wrap="none" rtlCol="0">
            <a:spAutoFit/>
          </a:bodyPr>
          <a:lstStyle/>
          <a:p>
            <a:r>
              <a:rPr lang="en-US" sz="3200" b="1" dirty="0">
                <a:cs typeface="Times New Roman" pitchFamily="18" charset="0"/>
              </a:rPr>
              <a:t>3   </a:t>
            </a:r>
            <a:r>
              <a:rPr lang="hi-IN" sz="3200" b="1" dirty="0">
                <a:cs typeface="Times New Roman" pitchFamily="18" charset="0"/>
              </a:rPr>
              <a:t>स्थिति में आओ</a:t>
            </a:r>
            <a:r>
              <a:rPr lang="en-US" b="1" dirty="0">
                <a:cs typeface="Times New Roman" pitchFamily="18" charset="0"/>
              </a:rPr>
              <a:t>.</a:t>
            </a:r>
          </a:p>
        </p:txBody>
      </p:sp>
      <p:sp>
        <p:nvSpPr>
          <p:cNvPr id="9" name="TextBox 8"/>
          <p:cNvSpPr txBox="1"/>
          <p:nvPr/>
        </p:nvSpPr>
        <p:spPr>
          <a:xfrm>
            <a:off x="714348" y="4643446"/>
            <a:ext cx="5747086" cy="584775"/>
          </a:xfrm>
          <a:prstGeom prst="rect">
            <a:avLst/>
          </a:prstGeom>
          <a:noFill/>
        </p:spPr>
        <p:txBody>
          <a:bodyPr wrap="none" rtlCol="0">
            <a:spAutoFit/>
          </a:bodyPr>
          <a:lstStyle/>
          <a:p>
            <a:r>
              <a:rPr lang="en-US" sz="3200" b="1" dirty="0">
                <a:cs typeface="Times New Roman" pitchFamily="18" charset="0"/>
              </a:rPr>
              <a:t>2   </a:t>
            </a:r>
            <a:r>
              <a:rPr lang="hi-IN" sz="3200" b="1" dirty="0">
                <a:cs typeface="Times New Roman" pitchFamily="18" charset="0"/>
              </a:rPr>
              <a:t>रोगी की छाती को उजागर करें</a:t>
            </a:r>
            <a:r>
              <a:rPr lang="en-US" sz="3200" b="1" dirty="0">
                <a:cs typeface="Times New Roman" pitchFamily="18" charset="0"/>
              </a:rPr>
              <a:t>.</a:t>
            </a:r>
          </a:p>
        </p:txBody>
      </p:sp>
      <p:sp>
        <p:nvSpPr>
          <p:cNvPr id="10" name="TextBox 9"/>
          <p:cNvSpPr txBox="1"/>
          <p:nvPr/>
        </p:nvSpPr>
        <p:spPr>
          <a:xfrm>
            <a:off x="714348" y="4071942"/>
            <a:ext cx="3318537" cy="584775"/>
          </a:xfrm>
          <a:prstGeom prst="rect">
            <a:avLst/>
          </a:prstGeom>
          <a:noFill/>
        </p:spPr>
        <p:txBody>
          <a:bodyPr wrap="none" rtlCol="0">
            <a:spAutoFit/>
          </a:bodyPr>
          <a:lstStyle/>
          <a:p>
            <a:r>
              <a:rPr lang="hi-IN" sz="3200" b="1" dirty="0">
                <a:cs typeface="Times New Roman" pitchFamily="18" charset="0"/>
              </a:rPr>
              <a:t>1 रोगी को स्थिति दें</a:t>
            </a:r>
            <a:endParaRPr lang="en-US" sz="3200" dirty="0"/>
          </a:p>
        </p:txBody>
      </p:sp>
    </p:spTree>
    <p:extLst>
      <p:ext uri="{BB962C8B-B14F-4D97-AF65-F5344CB8AC3E}">
        <p14:creationId xmlns:p14="http://schemas.microsoft.com/office/powerpoint/2010/main" val="32728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P spid="8" grpId="0"/>
      <p:bldP spid="9" grpId="0"/>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7176" y="428605"/>
            <a:ext cx="8229600" cy="642941"/>
          </a:xfrm>
        </p:spPr>
        <p:txBody>
          <a:bodyPr>
            <a:normAutofit/>
          </a:bodyPr>
          <a:lstStyle/>
          <a:p>
            <a:pPr lvl="1">
              <a:buNone/>
            </a:pPr>
            <a:r>
              <a:rPr lang="en-US" sz="3200" b="1" dirty="0"/>
              <a:t>4   xiphoid </a:t>
            </a:r>
            <a:r>
              <a:rPr lang="hi-IN" sz="3200" b="1" dirty="0"/>
              <a:t>प्रक्रिया का पता लगाएँ</a:t>
            </a:r>
            <a:r>
              <a:rPr lang="en-US" sz="3200" b="1" dirty="0"/>
              <a:t>.</a:t>
            </a:r>
          </a:p>
        </p:txBody>
      </p:sp>
      <p:pic>
        <p:nvPicPr>
          <p:cNvPr id="102404" name="Picture 5" descr="CHL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6" descr="Handpo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24200"/>
            <a:ext cx="2971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7" descr="Handpo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1242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57600" y="6477000"/>
            <a:ext cx="237566" cy="369332"/>
          </a:xfrm>
          <a:prstGeom prst="rect">
            <a:avLst/>
          </a:prstGeom>
          <a:noFill/>
          <a:ln w="9525">
            <a:noFill/>
            <a:miter lim="800000"/>
            <a:headEnd/>
            <a:tailEnd/>
          </a:ln>
        </p:spPr>
        <p:txBody>
          <a:bodyPr wrap="none">
            <a:spAutoFit/>
          </a:bodyPr>
          <a:lstStyle/>
          <a:p>
            <a:r>
              <a:rPr lang="en-US" dirty="0"/>
              <a:t> </a:t>
            </a:r>
          </a:p>
        </p:txBody>
      </p:sp>
      <p:sp>
        <p:nvSpPr>
          <p:cNvPr id="9" name="TextBox 8"/>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10" name="TextBox 9"/>
          <p:cNvSpPr txBox="1"/>
          <p:nvPr/>
        </p:nvSpPr>
        <p:spPr>
          <a:xfrm>
            <a:off x="571472" y="1714488"/>
            <a:ext cx="3934090" cy="584775"/>
          </a:xfrm>
          <a:prstGeom prst="rect">
            <a:avLst/>
          </a:prstGeom>
          <a:noFill/>
        </p:spPr>
        <p:txBody>
          <a:bodyPr wrap="none" rtlCol="0">
            <a:spAutoFit/>
          </a:bodyPr>
          <a:lstStyle/>
          <a:p>
            <a:pPr marL="0" lvl="1"/>
            <a:r>
              <a:rPr lang="en-US" sz="3200" b="1" dirty="0"/>
              <a:t>6   </a:t>
            </a:r>
            <a:r>
              <a:rPr lang="hi-IN" sz="3200" b="1" dirty="0"/>
              <a:t>अपने हाथों को रखें</a:t>
            </a:r>
            <a:r>
              <a:rPr lang="en-US" sz="3200" b="1" dirty="0"/>
              <a:t>.</a:t>
            </a:r>
          </a:p>
        </p:txBody>
      </p:sp>
      <p:sp>
        <p:nvSpPr>
          <p:cNvPr id="11" name="TextBox 10"/>
          <p:cNvSpPr txBox="1"/>
          <p:nvPr/>
        </p:nvSpPr>
        <p:spPr>
          <a:xfrm>
            <a:off x="571472" y="1071546"/>
            <a:ext cx="5622052" cy="584775"/>
          </a:xfrm>
          <a:prstGeom prst="rect">
            <a:avLst/>
          </a:prstGeom>
          <a:noFill/>
        </p:spPr>
        <p:txBody>
          <a:bodyPr wrap="none" rtlCol="0">
            <a:spAutoFit/>
          </a:bodyPr>
          <a:lstStyle/>
          <a:p>
            <a:pPr marL="0" lvl="1"/>
            <a:r>
              <a:rPr lang="en-US" sz="3200" b="1" dirty="0"/>
              <a:t>5   </a:t>
            </a:r>
            <a:r>
              <a:rPr lang="hi-IN" sz="3200" b="1" dirty="0"/>
              <a:t>संपीड़न साइट का पता लगाएँ</a:t>
            </a:r>
            <a:r>
              <a:rPr lang="en-US" sz="3200" b="1" dirty="0"/>
              <a:t>.</a:t>
            </a:r>
          </a:p>
        </p:txBody>
      </p:sp>
    </p:spTree>
    <p:extLst>
      <p:ext uri="{BB962C8B-B14F-4D97-AF65-F5344CB8AC3E}">
        <p14:creationId xmlns:p14="http://schemas.microsoft.com/office/powerpoint/2010/main" val="284935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 calcmode="lin" valueType="num">
                                      <p:cBhvr additive="base">
                                        <p:cTn id="13" dur="500" fill="hold"/>
                                        <p:tgtEl>
                                          <p:spTgt spid="102404"/>
                                        </p:tgtEl>
                                        <p:attrNameLst>
                                          <p:attrName>ppt_x</p:attrName>
                                        </p:attrNameLst>
                                      </p:cBhvr>
                                      <p:tavLst>
                                        <p:tav tm="0">
                                          <p:val>
                                            <p:strVal val="0-#ppt_w/2"/>
                                          </p:val>
                                        </p:tav>
                                        <p:tav tm="100000">
                                          <p:val>
                                            <p:strVal val="#ppt_x"/>
                                          </p:val>
                                        </p:tav>
                                      </p:tavLst>
                                    </p:anim>
                                    <p:anim calcmode="lin" valueType="num">
                                      <p:cBhvr additive="base">
                                        <p:cTn id="14" dur="500" fill="hold"/>
                                        <p:tgtEl>
                                          <p:spTgt spid="10240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06"/>
                                        </p:tgtEl>
                                        <p:attrNameLst>
                                          <p:attrName>style.visibility</p:attrName>
                                        </p:attrNameLst>
                                      </p:cBhvr>
                                      <p:to>
                                        <p:strVal val="visible"/>
                                      </p:to>
                                    </p:set>
                                    <p:anim calcmode="lin" valueType="num">
                                      <p:cBhvr additive="base">
                                        <p:cTn id="25" dur="500" fill="hold"/>
                                        <p:tgtEl>
                                          <p:spTgt spid="102406"/>
                                        </p:tgtEl>
                                        <p:attrNameLst>
                                          <p:attrName>ppt_x</p:attrName>
                                        </p:attrNameLst>
                                      </p:cBhvr>
                                      <p:tavLst>
                                        <p:tav tm="0">
                                          <p:val>
                                            <p:strVal val="#ppt_x"/>
                                          </p:val>
                                        </p:tav>
                                        <p:tav tm="100000">
                                          <p:val>
                                            <p:strVal val="#ppt_x"/>
                                          </p:val>
                                        </p:tav>
                                      </p:tavLst>
                                    </p:anim>
                                    <p:anim calcmode="lin" valueType="num">
                                      <p:cBhvr additive="base">
                                        <p:cTn id="26" dur="500" fill="hold"/>
                                        <p:tgtEl>
                                          <p:spTgt spid="1024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2405"/>
                                        </p:tgtEl>
                                        <p:attrNameLst>
                                          <p:attrName>style.visibility</p:attrName>
                                        </p:attrNameLst>
                                      </p:cBhvr>
                                      <p:to>
                                        <p:strVal val="visible"/>
                                      </p:to>
                                    </p:set>
                                    <p:anim calcmode="lin" valueType="num">
                                      <p:cBhvr additive="base">
                                        <p:cTn id="37" dur="500" fill="hold"/>
                                        <p:tgtEl>
                                          <p:spTgt spid="102405"/>
                                        </p:tgtEl>
                                        <p:attrNameLst>
                                          <p:attrName>ppt_x</p:attrName>
                                        </p:attrNameLst>
                                      </p:cBhvr>
                                      <p:tavLst>
                                        <p:tav tm="0">
                                          <p:val>
                                            <p:strVal val="1+#ppt_w/2"/>
                                          </p:val>
                                        </p:tav>
                                        <p:tav tm="100000">
                                          <p:val>
                                            <p:strVal val="#ppt_x"/>
                                          </p:val>
                                        </p:tav>
                                      </p:tavLst>
                                    </p:anim>
                                    <p:anim calcmode="lin" valueType="num">
                                      <p:cBhvr additive="base">
                                        <p:cTn id="38" dur="5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P spid="10" grpId="0"/>
      <p:bldP spid="11"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304800" y="214290"/>
            <a:ext cx="8458200" cy="714380"/>
          </a:xfrm>
        </p:spPr>
        <p:txBody>
          <a:bodyPr rtlCol="0">
            <a:normAutofit/>
          </a:bodyPr>
          <a:lstStyle/>
          <a:p>
            <a:pPr algn="just">
              <a:buNone/>
              <a:defRPr/>
            </a:pPr>
            <a:r>
              <a:rPr lang="en-US" b="1" dirty="0">
                <a:cs typeface="Times New Roman" pitchFamily="18" charset="0"/>
              </a:rPr>
              <a:t>7   </a:t>
            </a:r>
            <a:r>
              <a:rPr lang="hi-IN" b="1" dirty="0">
                <a:cs typeface="Times New Roman" pitchFamily="18" charset="0"/>
              </a:rPr>
              <a:t>अपने कंधों को रखें</a:t>
            </a:r>
            <a:r>
              <a:rPr lang="en-US" b="1" dirty="0">
                <a:cs typeface="Times New Roman" pitchFamily="18" charset="0"/>
              </a:rPr>
              <a:t>.</a:t>
            </a:r>
          </a:p>
        </p:txBody>
      </p:sp>
      <p:sp>
        <p:nvSpPr>
          <p:cNvPr id="6" name="TextBox 5"/>
          <p:cNvSpPr txBox="1">
            <a:spLocks noChangeArrowheads="1"/>
          </p:cNvSpPr>
          <p:nvPr/>
        </p:nvSpPr>
        <p:spPr bwMode="auto">
          <a:xfrm>
            <a:off x="3657600" y="6477000"/>
            <a:ext cx="981359" cy="369332"/>
          </a:xfrm>
          <a:prstGeom prst="rect">
            <a:avLst/>
          </a:prstGeom>
          <a:noFill/>
          <a:ln w="9525">
            <a:noFill/>
            <a:miter lim="800000"/>
            <a:headEnd/>
            <a:tailEnd/>
          </a:ln>
        </p:spPr>
        <p:txBody>
          <a:bodyPr wrap="none">
            <a:spAutoFit/>
          </a:bodyPr>
          <a:lstStyle/>
          <a:p>
            <a:r>
              <a:rPr lang="en-US" sz="1400" dirty="0"/>
              <a:t>BLS &amp; CPR</a:t>
            </a:r>
            <a:r>
              <a:rPr lang="en-US" dirty="0"/>
              <a:t> </a:t>
            </a:r>
          </a:p>
        </p:txBody>
      </p:sp>
      <p:sp>
        <p:nvSpPr>
          <p:cNvPr id="7" name="TextBox 6"/>
          <p:cNvSpPr txBox="1"/>
          <p:nvPr/>
        </p:nvSpPr>
        <p:spPr>
          <a:xfrm>
            <a:off x="954845" y="5198715"/>
            <a:ext cx="4738798" cy="584775"/>
          </a:xfrm>
          <a:prstGeom prst="rect">
            <a:avLst/>
          </a:prstGeom>
          <a:noFill/>
        </p:spPr>
        <p:txBody>
          <a:bodyPr wrap="none" rtlCol="0">
            <a:spAutoFit/>
          </a:bodyPr>
          <a:lstStyle/>
          <a:p>
            <a:r>
              <a:rPr lang="en-US" sz="3200" b="1" dirty="0">
                <a:cs typeface="Times New Roman" pitchFamily="18" charset="0"/>
              </a:rPr>
              <a:t>c) </a:t>
            </a:r>
            <a:r>
              <a:rPr lang="hi-IN" sz="3200" b="1" dirty="0">
                <a:cs typeface="Times New Roman" pitchFamily="18" charset="0"/>
              </a:rPr>
              <a:t>संपीड़न करते समय गिनें</a:t>
            </a:r>
            <a:r>
              <a:rPr lang="en-US" sz="3200" b="1" dirty="0">
                <a:cs typeface="Times New Roman" pitchFamily="18" charset="0"/>
              </a:rPr>
              <a:t>.</a:t>
            </a:r>
          </a:p>
        </p:txBody>
      </p:sp>
      <p:sp>
        <p:nvSpPr>
          <p:cNvPr id="8" name="TextBox 7"/>
          <p:cNvSpPr txBox="1"/>
          <p:nvPr/>
        </p:nvSpPr>
        <p:spPr>
          <a:xfrm>
            <a:off x="842119" y="3966596"/>
            <a:ext cx="7459762" cy="1077218"/>
          </a:xfrm>
          <a:prstGeom prst="rect">
            <a:avLst/>
          </a:prstGeom>
          <a:noFill/>
        </p:spPr>
        <p:txBody>
          <a:bodyPr wrap="square" rtlCol="0">
            <a:spAutoFit/>
          </a:bodyPr>
          <a:lstStyle/>
          <a:p>
            <a:pPr marL="514350" indent="-514350">
              <a:buAutoNum type="alphaLcParenR" startAt="2"/>
            </a:pPr>
            <a:r>
              <a:rPr lang="hi-IN" sz="3200" b="1" dirty="0">
                <a:cs typeface="Times New Roman" pitchFamily="18" charset="0"/>
              </a:rPr>
              <a:t>हालांकि, अपने हाथों को उठाएं या हिलाएं नहीं, या आप उचित स्थिति खो देंगे।</a:t>
            </a:r>
            <a:endParaRPr lang="en-US" sz="3200" b="1" dirty="0">
              <a:cs typeface="Times New Roman" pitchFamily="18" charset="0"/>
            </a:endParaRPr>
          </a:p>
        </p:txBody>
      </p:sp>
      <p:sp>
        <p:nvSpPr>
          <p:cNvPr id="9" name="TextBox 8"/>
          <p:cNvSpPr txBox="1"/>
          <p:nvPr/>
        </p:nvSpPr>
        <p:spPr>
          <a:xfrm>
            <a:off x="928662" y="1500174"/>
            <a:ext cx="7603778" cy="2062103"/>
          </a:xfrm>
          <a:prstGeom prst="rect">
            <a:avLst/>
          </a:prstGeom>
          <a:noFill/>
        </p:spPr>
        <p:txBody>
          <a:bodyPr wrap="square" rtlCol="0">
            <a:spAutoFit/>
          </a:bodyPr>
          <a:lstStyle/>
          <a:p>
            <a:pPr marL="514350" indent="-514350">
              <a:buAutoNum type="alphaLcParenR"/>
            </a:pPr>
            <a:r>
              <a:rPr lang="hi-IN" sz="3200" b="1" dirty="0">
                <a:cs typeface="Times New Roman" pitchFamily="18" charset="0"/>
              </a:rPr>
              <a:t>अपनी बाहों को सीधा रखते हुए और अपनी कोहनियों को बंद रखते हुए, अपने कंधों से सीधे नीचे की ओर धकेलें। प्रत्येक संपीड़न के बाद पूरी तरह से दबाव छोड़ें।</a:t>
            </a:r>
            <a:endParaRPr lang="en-US" b="1" dirty="0">
              <a:cs typeface="Times New Roman" pitchFamily="18" charset="0"/>
            </a:endParaRPr>
          </a:p>
        </p:txBody>
      </p:sp>
      <p:sp>
        <p:nvSpPr>
          <p:cNvPr id="10" name="TextBox 9"/>
          <p:cNvSpPr txBox="1"/>
          <p:nvPr/>
        </p:nvSpPr>
        <p:spPr>
          <a:xfrm>
            <a:off x="285720" y="857232"/>
            <a:ext cx="4381328" cy="584775"/>
          </a:xfrm>
          <a:prstGeom prst="rect">
            <a:avLst/>
          </a:prstGeom>
          <a:noFill/>
        </p:spPr>
        <p:txBody>
          <a:bodyPr wrap="none" rtlCol="0">
            <a:spAutoFit/>
          </a:bodyPr>
          <a:lstStyle/>
          <a:p>
            <a:r>
              <a:rPr lang="en-US" sz="3200" b="1" dirty="0">
                <a:cs typeface="Times New Roman" pitchFamily="18" charset="0"/>
              </a:rPr>
              <a:t>8   </a:t>
            </a:r>
            <a:r>
              <a:rPr lang="hi-IN" sz="3200" b="1" dirty="0">
                <a:cs typeface="Times New Roman" pitchFamily="18" charset="0"/>
              </a:rPr>
              <a:t>छाती को संकुचित करें</a:t>
            </a:r>
            <a:r>
              <a:rPr lang="en-US" b="1" dirty="0">
                <a:cs typeface="Times New Roman" pitchFamily="18" charset="0"/>
              </a:rPr>
              <a:t>.</a:t>
            </a:r>
          </a:p>
        </p:txBody>
      </p:sp>
    </p:spTree>
    <p:extLst>
      <p:ext uri="{BB962C8B-B14F-4D97-AF65-F5344CB8AC3E}">
        <p14:creationId xmlns:p14="http://schemas.microsoft.com/office/powerpoint/2010/main" val="1533775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TotalTime>
  <Words>5920</Words>
  <Application>Microsoft Office PowerPoint</Application>
  <PresentationFormat>On-screen Show (4:3)</PresentationFormat>
  <Paragraphs>603</Paragraphs>
  <Slides>124</Slides>
  <Notes>1</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PowerPoint Presentation</vt:lpstr>
      <vt:lpstr>उद्देश्य</vt:lpstr>
      <vt:lpstr>उद्देश्य</vt:lpstr>
      <vt:lpstr>श्वसन तंत्र</vt:lpstr>
      <vt:lpstr>PowerPoint Presentation</vt:lpstr>
      <vt:lpstr>श्वसन तंत्र</vt:lpstr>
      <vt:lpstr>PowerPoint Presentation</vt:lpstr>
      <vt:lpstr>PowerPoint Presentation</vt:lpstr>
      <vt:lpstr>PowerPoint Presentation</vt:lpstr>
      <vt:lpstr>सांस लेना</vt:lpstr>
      <vt:lpstr>PowerPoint Presentation</vt:lpstr>
      <vt:lpstr>PowerPoint Presentation</vt:lpstr>
      <vt:lpstr>नीलिमा  </vt:lpstr>
      <vt:lpstr>PowerPoint Presentation</vt:lpstr>
      <vt:lpstr> सायनोसिस को अधिक आसानी से देखा जा सकता है </vt:lpstr>
      <vt:lpstr>वायुमार्ग खोलने की तकनीकें</vt:lpstr>
      <vt:lpstr>सिर झुकाना, ठोड़ी उठाना</vt:lpstr>
      <vt:lpstr> प्रक्रिया </vt:lpstr>
      <vt:lpstr>PowerPoint Presentation</vt:lpstr>
      <vt:lpstr>महत्वपूर्ण सावधानियां : </vt:lpstr>
      <vt:lpstr> महत्वपूर्ण सावधानियां : </vt:lpstr>
      <vt:lpstr>जबड़े का जोर</vt:lpstr>
      <vt:lpstr> प्रक्रिया </vt:lpstr>
      <vt:lpstr>जबड़े का जोर</vt:lpstr>
      <vt:lpstr>जबड़े का जोर</vt:lpstr>
      <vt:lpstr>कृत्रिम वेंटिलेशन (बचाव श्वास)</vt:lpstr>
      <vt:lpstr>PowerPoint Presentation</vt:lpstr>
      <vt:lpstr>कृत्रिम वेंटिलेशन (बचाव श्वास)</vt:lpstr>
      <vt:lpstr>श्वास दर और अवधि</vt:lpstr>
      <vt:lpstr>बचावकर्मियों के लिए खतरे</vt:lpstr>
      <vt:lpstr>गैस्ट्रिक फैलाव</vt:lpstr>
      <vt:lpstr>PowerPoint Presentation</vt:lpstr>
      <vt:lpstr>PowerPoint Presentation</vt:lpstr>
      <vt:lpstr> जब गैस्ट्रिक फैलाव होता है … </vt:lpstr>
      <vt:lpstr>पुनर्प्राप्ति स्थिति :</vt:lpstr>
      <vt:lpstr>  यदि आपको आघात या सी-स्पाइन (सर्वाइकल स्पाइन) की चोट का संदेह है तो रोगी को ठीक होने की स्थिति में न ले जाएं.  </vt:lpstr>
      <vt:lpstr>PowerPoint Presentation</vt:lpstr>
      <vt:lpstr>माउथ-टू-मास्क वेंटिलेशन</vt:lpstr>
      <vt:lpstr>PowerPoint Presentation</vt:lpstr>
      <vt:lpstr>माउथ-टू-मास्क वेंटिलेशन प्रक्रिया</vt:lpstr>
      <vt:lpstr>माउथ-टू-मास्क वेंटिलेशन प्रक्रिया</vt:lpstr>
      <vt:lpstr>माउथ-टू-बैरियर वेंटिलेशन</vt:lpstr>
      <vt:lpstr>माउथ-टू-बैरियर वेंटिलेशन प्रक्रिया</vt:lpstr>
      <vt:lpstr>माउथ-टू-माउथ वेंटिलेशन</vt:lpstr>
      <vt:lpstr>PowerPoint Presentation</vt:lpstr>
      <vt:lpstr>मुंह-से-मुंह वेंटिलेशन प्रक्रिया</vt:lpstr>
      <vt:lpstr>स्टोमा रोगी</vt:lpstr>
      <vt:lpstr>PowerPoint Presentation</vt:lpstr>
      <vt:lpstr>  (एफबीएओ) बाहरी शरीर वायुमार्ग में रुकावट</vt:lpstr>
      <vt:lpstr>वायुमार्ग में रुकावट</vt:lpstr>
      <vt:lpstr>वायुमार्ग में रुकावट के कारण</vt:lpstr>
      <vt:lpstr>वायुमार्ग में रुकावट के कारण</vt:lpstr>
      <vt:lpstr>वायुमार्ग में रुकावट के कारण</vt:lpstr>
      <vt:lpstr>FBAO को पहचानना</vt:lpstr>
      <vt:lpstr>आंशिक वायु रुकावट</vt:lpstr>
      <vt:lpstr>खराब वायु विनिमय के साथ</vt:lpstr>
      <vt:lpstr>पूर्ण वायुमार्ग रुकावट</vt:lpstr>
      <vt:lpstr>PowerPoint Presentation</vt:lpstr>
      <vt:lpstr>वयस्कों और बच्चों में FBAO का प्रबंधन</vt:lpstr>
      <vt:lpstr>वयस्कों और बच्चों में FBAO का प्रबंधन</vt:lpstr>
      <vt:lpstr>PowerPoint Presentation</vt:lpstr>
      <vt:lpstr>बच्चों में FBAO का प्रबंधन</vt:lpstr>
      <vt:lpstr>पेट का जोर - उत्तरदायी वयस्क या बच्चा (रोगी का खड़ा होना या बैठना)</vt:lpstr>
      <vt:lpstr>PowerPoint Presentation</vt:lpstr>
      <vt:lpstr>PowerPoint Presentation</vt:lpstr>
      <vt:lpstr>PowerPoint Presentation</vt:lpstr>
      <vt:lpstr>PowerPoint Presentation</vt:lpstr>
      <vt:lpstr>छाती पर जोर - गर्भवती या मोटापे से ग्रस्त उत्तरदायी वयस्क (रोगी का खड़ा होना या बैठना)</vt:lpstr>
      <vt:lpstr>PowerPoint Presentation</vt:lpstr>
      <vt:lpstr>छाती पर जोर - गर्भवती या मोटापे से ग्रस्त उत्तरदायी वयस्क </vt:lpstr>
      <vt:lpstr>शिशुओं में FBAO का प्रबंधन</vt:lpstr>
      <vt:lpstr>PowerPoint Presentation</vt:lpstr>
      <vt:lpstr>जागरूक शिशु में FBAO को हटाना</vt:lpstr>
      <vt:lpstr>PowerPoint Presentation</vt:lpstr>
      <vt:lpstr>PowerPoint Presentation</vt:lpstr>
      <vt:lpstr>PowerPoint Presentation</vt:lpstr>
      <vt:lpstr>अचेतन शिशु में FBAO को हटाना</vt:lpstr>
      <vt:lpstr>शिशुओं में FBAO का प्रबंधन</vt:lpstr>
      <vt:lpstr>जीवन रक्षा की श्रृंखला</vt:lpstr>
      <vt:lpstr>जीवन रक्षा की श्रृंखला</vt:lpstr>
      <vt:lpstr>PowerPoint Presentation</vt:lpstr>
      <vt:lpstr>PowerPoint Presentation</vt:lpstr>
      <vt:lpstr>दिल का दौरा पड़ने के जोखिम कारक</vt:lpstr>
      <vt:lpstr> </vt:lpstr>
      <vt:lpstr> </vt:lpstr>
      <vt:lpstr>हृदय प्रणाली</vt:lpstr>
      <vt:lpstr>PowerPoint Presentation</vt:lpstr>
      <vt:lpstr>PowerPoint Presentation</vt:lpstr>
      <vt:lpstr>नैदानिक मृत्यु</vt:lpstr>
      <vt:lpstr>जैविक मृत्यु</vt:lpstr>
      <vt:lpstr>निश्चित मृत्यु के लक्षण</vt:lpstr>
      <vt:lpstr>PowerPoint Presentation</vt:lpstr>
      <vt:lpstr>कार्डियोपल्मोनरी रिससिटेशन (सीपीआर)</vt:lpstr>
      <vt:lpstr>सीपीआर पद्धति</vt:lpstr>
      <vt:lpstr>सीपीआर की तैयारी</vt:lpstr>
      <vt:lpstr>सीपीआर की तैयारी</vt:lpstr>
      <vt:lpstr>सीपीआर छाती संपीड़न</vt:lpstr>
      <vt:lpstr>PowerPoint Presentation</vt:lpstr>
      <vt:lpstr>PowerPoint Presentation</vt:lpstr>
      <vt:lpstr>PowerPoint Presentation</vt:lpstr>
      <vt:lpstr>वयस्क सीपीआर सारांश - 9 वर्ष और उससे अधिक</vt:lpstr>
      <vt:lpstr>PowerPoint Presentation</vt:lpstr>
      <vt:lpstr>बाल और शिशु सीपीआर के लिए कदम</vt:lpstr>
      <vt:lpstr>PowerPoint Presentation</vt:lpstr>
      <vt:lpstr>PowerPoint Presentation</vt:lpstr>
      <vt:lpstr>PowerPoint Presentation</vt:lpstr>
      <vt:lpstr>शिशु सीपीआर सारांश – 1 वर्ष और उससे कम उम्र के</vt:lpstr>
      <vt:lpstr>सफल सीपीआर के संकेत</vt:lpstr>
      <vt:lpstr>सफल सीपीआर के संकेत</vt:lpstr>
      <vt:lpstr>सीपीआर कब शुरू नहीं करना चाहिए</vt:lpstr>
      <vt:lpstr>सीपीआर के कारण होने वाली जटिलता</vt:lpstr>
      <vt:lpstr>न्यूमोथोरैक्स</vt:lpstr>
      <vt:lpstr>न्यूमोथोरैक्स</vt:lpstr>
      <vt:lpstr>सीपीआर करने में गलतियाँ</vt:lpstr>
      <vt:lpstr>सीपीआर करने में गलतियाँ</vt:lpstr>
      <vt:lpstr>PowerPoint Presentation</vt:lpstr>
      <vt:lpstr>सीपीआर को बाधित करना</vt:lpstr>
      <vt:lpstr>PowerPoint Presentation</vt:lpstr>
      <vt:lpstr>PowerPoint Presentation</vt:lpstr>
      <vt:lpstr>उद्देश्यों</vt:lpstr>
      <vt:lpstr>उद्देश्यों</vt:lpstr>
      <vt:lpstr>PowerPoint Presentation</vt:lpstr>
      <vt:lpstr>फिंगर स्वीप</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Life Support</dc:title>
  <dc:creator>Anand</dc:creator>
  <cp:lastModifiedBy>NDRF MEDICAL</cp:lastModifiedBy>
  <cp:revision>208</cp:revision>
  <dcterms:created xsi:type="dcterms:W3CDTF">2006-08-16T00:00:00Z</dcterms:created>
  <dcterms:modified xsi:type="dcterms:W3CDTF">2025-12-20T08:18:04Z</dcterms:modified>
</cp:coreProperties>
</file>