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342" r:id="rId4"/>
    <p:sldId id="343" r:id="rId5"/>
    <p:sldId id="344" r:id="rId6"/>
    <p:sldId id="345" r:id="rId7"/>
    <p:sldId id="346" r:id="rId8"/>
    <p:sldId id="347" r:id="rId9"/>
    <p:sldId id="348" r:id="rId10"/>
    <p:sldId id="349" r:id="rId11"/>
    <p:sldId id="350" r:id="rId12"/>
    <p:sldId id="351" r:id="rId13"/>
    <p:sldId id="352" r:id="rId14"/>
    <p:sldId id="353" r:id="rId15"/>
    <p:sldId id="354" r:id="rId16"/>
    <p:sldId id="355" r:id="rId17"/>
    <p:sldId id="356" r:id="rId18"/>
    <p:sldId id="357" r:id="rId19"/>
    <p:sldId id="358" r:id="rId20"/>
    <p:sldId id="359" r:id="rId21"/>
    <p:sldId id="360" r:id="rId22"/>
    <p:sldId id="361" r:id="rId23"/>
    <p:sldId id="362" r:id="rId24"/>
    <p:sldId id="363" r:id="rId25"/>
    <p:sldId id="364" r:id="rId26"/>
    <p:sldId id="365" r:id="rId27"/>
    <p:sldId id="380" r:id="rId28"/>
    <p:sldId id="366" r:id="rId29"/>
    <p:sldId id="367" r:id="rId30"/>
    <p:sldId id="368" r:id="rId31"/>
    <p:sldId id="369" r:id="rId32"/>
    <p:sldId id="370" r:id="rId33"/>
    <p:sldId id="371" r:id="rId34"/>
    <p:sldId id="372" r:id="rId35"/>
    <p:sldId id="373" r:id="rId36"/>
    <p:sldId id="374" r:id="rId37"/>
    <p:sldId id="375" r:id="rId38"/>
    <p:sldId id="376" r:id="rId39"/>
    <p:sldId id="377" r:id="rId40"/>
    <p:sldId id="378" r:id="rId41"/>
    <p:sldId id="379" r:id="rId42"/>
    <p:sldId id="270" r:id="rId43"/>
    <p:sldId id="271"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1529" autoAdjust="0"/>
  </p:normalViewPr>
  <p:slideViewPr>
    <p:cSldViewPr snapToGrid="0" showGuides="1">
      <p:cViewPr varScale="1">
        <p:scale>
          <a:sx n="102" d="100"/>
          <a:sy n="102" d="100"/>
        </p:scale>
        <p:origin x="-1800" y="-90"/>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156266-5F37-49F1-9D18-D1FD0169652F}" type="datetimeFigureOut">
              <a:rPr lang="en-US" smtClean="0"/>
              <a:t>12/19/2025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E8A6B7-74A2-495F-BE3F-E41B71967D40}" type="slidenum">
              <a:rPr lang="en-US" smtClean="0"/>
              <a:t>‹#›</a:t>
            </a:fld>
            <a:endParaRPr lang="en-US"/>
          </a:p>
        </p:txBody>
      </p:sp>
    </p:spTree>
    <p:extLst>
      <p:ext uri="{BB962C8B-B14F-4D97-AF65-F5344CB8AC3E}">
        <p14:creationId xmlns:p14="http://schemas.microsoft.com/office/powerpoint/2010/main" val="979371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1F32DC-78EF-6F89-890E-1774635A593A}"/>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 xmlns:a16="http://schemas.microsoft.com/office/drawing/2014/main" id="{79F456D0-7DC2-EEA6-AF82-4E8BB64D0416}"/>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 xmlns:a16="http://schemas.microsoft.com/office/drawing/2014/main" id="{941A90A8-4A43-714A-F516-AE57283A1B8E}"/>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B2EFE12A-5760-4D6D-D196-F6AF64BC2E3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21D32F4C-431C-7DC6-D1CB-4F099DDE926E}"/>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581078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338B723-515E-FBC9-C8D2-75CFC0779A0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92318903-03F5-1A23-0577-A865216FB4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562CB3C2-4033-F8E5-9CD4-7B2088CC7A13}"/>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4F7B8239-D212-6A09-1A53-42453E7EC0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8A1E2C94-EF37-2E00-A13D-8F2196C65310}"/>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244720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0388525E-867B-0DF9-1735-C6CF0A3F862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7075213C-C5EB-D0B9-3059-E899FF43311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A049DB99-8070-EB6D-3A8A-7AAB39710EE0}"/>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4F338A05-D108-9C3F-888D-38ED76401E4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126DF89B-BD6F-1185-6304-CA3DF49AE35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31819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9064B92-47C5-B934-E095-F0BFB431C60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0C346068-5D2E-2E79-3A51-51870F3468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E7D32243-CD93-74FD-8A28-AB162072434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9E70C56A-3437-6301-9CF2-DA0A1DF0D03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D74C592E-7AB2-D5CE-AE43-133B5215F029}"/>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411881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0AAC51D-5E3E-4242-70B1-E406A26150BC}"/>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 xmlns:a16="http://schemas.microsoft.com/office/drawing/2014/main" id="{0E510062-BF07-DDD5-DC3C-E2543E0C075D}"/>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46A557D3-1D43-1B42-E1DA-4B16B6C0CB57}"/>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B3BDF7F8-11BF-F518-1ECA-CFCC72D3782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9EBBB26B-9CBE-DEE8-9635-63A9B919556F}"/>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94624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65F2BC-FE66-7581-B0C9-61C03420A4A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8E5810D2-3436-959E-0949-824B7F40020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 xmlns:a16="http://schemas.microsoft.com/office/drawing/2014/main" id="{B46D05AF-AED2-EDCC-48DB-7991749C2D2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 xmlns:a16="http://schemas.microsoft.com/office/drawing/2014/main" id="{16AA6699-2F00-8323-1422-694B0EC93F3F}"/>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 xmlns:a16="http://schemas.microsoft.com/office/drawing/2014/main" id="{363B12D0-E51F-5DBC-829F-686958E61C4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E3FAF7FB-2605-DF69-5CC5-198399EA40B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54900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FB2CE8-33D4-600A-6ADC-D48E39AA3E67}"/>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B56F75AF-7AB1-43A7-C33E-C9BE8A25EBDD}"/>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D183A215-C160-46A5-AA12-0903DCE0006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 xmlns:a16="http://schemas.microsoft.com/office/drawing/2014/main" id="{BD9D20A8-0670-50C3-7466-07BB0533F8E2}"/>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522B7416-9764-B183-5AE3-35240179F709}"/>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 xmlns:a16="http://schemas.microsoft.com/office/drawing/2014/main" id="{BA2AF9E3-5A75-847C-8CF4-40776A5C72A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8" name="Footer Placeholder 7">
            <a:extLst>
              <a:ext uri="{FF2B5EF4-FFF2-40B4-BE49-F238E27FC236}">
                <a16:creationId xmlns="" xmlns:a16="http://schemas.microsoft.com/office/drawing/2014/main" id="{CA38FE1E-B9B7-A1A5-BF55-C634B7FC24B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 xmlns:a16="http://schemas.microsoft.com/office/drawing/2014/main" id="{4DB435A1-621B-AF1A-8DED-A4A2F77D3F06}"/>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1562459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A4BCA5D-3E00-BFD0-F47E-1FA15DD60F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 xmlns:a16="http://schemas.microsoft.com/office/drawing/2014/main" id="{CECACC9A-3801-0687-0425-DF7E0278F88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4" name="Footer Placeholder 3">
            <a:extLst>
              <a:ext uri="{FF2B5EF4-FFF2-40B4-BE49-F238E27FC236}">
                <a16:creationId xmlns="" xmlns:a16="http://schemas.microsoft.com/office/drawing/2014/main" id="{A801B686-6596-941B-E7DF-9BD9B076639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 xmlns:a16="http://schemas.microsoft.com/office/drawing/2014/main" id="{E6D4BD8D-D590-205E-158B-C976259D2CC7}"/>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001738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679C6E3-6241-35DE-C842-21522F77F797}"/>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3" name="Footer Placeholder 2">
            <a:extLst>
              <a:ext uri="{FF2B5EF4-FFF2-40B4-BE49-F238E27FC236}">
                <a16:creationId xmlns="" xmlns:a16="http://schemas.microsoft.com/office/drawing/2014/main" id="{11529E65-84A6-F055-E277-E5D5DC887CB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 xmlns:a16="http://schemas.microsoft.com/office/drawing/2014/main" id="{C97EEEF8-0D8A-880F-0B4C-D7CDD63C3AEE}"/>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594636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6046EBD-FD0A-B709-4D06-ACC82693DF31}"/>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23D7A5A7-37C9-AA19-D1B4-6D43C54045BA}"/>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 xmlns:a16="http://schemas.microsoft.com/office/drawing/2014/main" id="{9AA6CAFD-F918-8238-FFC2-C05F379493AA}"/>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81865AB7-AC5A-221F-8CCF-94CE4F172013}"/>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 xmlns:a16="http://schemas.microsoft.com/office/drawing/2014/main" id="{686D789C-1605-24BD-59B3-3E800C584B7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F240C299-B64C-D01F-3489-147D13AC135F}"/>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236293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90100A-598F-D6A9-9663-6826566055B8}"/>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 xmlns:a16="http://schemas.microsoft.com/office/drawing/2014/main" id="{49CA4243-1640-F5D8-9F00-6B7F972A4CD7}"/>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 xmlns:a16="http://schemas.microsoft.com/office/drawing/2014/main" id="{574E34FB-5F7F-BFBB-2775-EFC0F0DFB13A}"/>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79E41357-4F12-756B-41DF-0593C94E204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 xmlns:a16="http://schemas.microsoft.com/office/drawing/2014/main" id="{A4C65DAF-7FAE-12C7-3344-6757CBF9A26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F14665D3-4958-CA57-5CDF-F75535EABF0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511442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80B906C3-B4E2-B729-BCA0-8B48FA67E08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3EC4568B-D9F3-1A0F-AE14-5834DF7F75C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8C41DF8B-F2CB-6DFC-1A99-F1F99388CDF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40AA93D3-E2B9-E089-0EAD-C97DBD84C4E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 xmlns:a16="http://schemas.microsoft.com/office/drawing/2014/main" id="{8315D012-9C91-5EC0-3286-7F1FC16AE9B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0EF4E-012C-4193-8078-D043872B0D4C}" type="slidenum">
              <a:rPr lang="en-IN" smtClean="0"/>
              <a:t>‹#›</a:t>
            </a:fld>
            <a:endParaRPr lang="en-IN"/>
          </a:p>
        </p:txBody>
      </p:sp>
      <p:pic>
        <p:nvPicPr>
          <p:cNvPr id="8" name="Picture 7">
            <a:extLst>
              <a:ext uri="{FF2B5EF4-FFF2-40B4-BE49-F238E27FC236}">
                <a16:creationId xmlns="" xmlns:a16="http://schemas.microsoft.com/office/drawing/2014/main" id="{B3CE8051-3CBD-8F1D-793B-717ECB59E7D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46667" y="0"/>
            <a:ext cx="1397333" cy="1229954"/>
          </a:xfrm>
          <a:prstGeom prst="rect">
            <a:avLst/>
          </a:prstGeom>
        </p:spPr>
      </p:pic>
    </p:spTree>
    <p:extLst>
      <p:ext uri="{BB962C8B-B14F-4D97-AF65-F5344CB8AC3E}">
        <p14:creationId xmlns:p14="http://schemas.microsoft.com/office/powerpoint/2010/main" val="3777945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en.wikipedia.org/wiki/File:Western_Blot_results_for_HIV_test.jpg"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D759213-6627-2700-1A0C-B25AA2F104D5}"/>
              </a:ext>
            </a:extLst>
          </p:cNvPr>
          <p:cNvSpPr>
            <a:spLocks noGrp="1"/>
          </p:cNvSpPr>
          <p:nvPr>
            <p:ph type="ctrTitle"/>
          </p:nvPr>
        </p:nvSpPr>
        <p:spPr>
          <a:xfrm>
            <a:off x="1143000" y="2351088"/>
            <a:ext cx="6858000" cy="2387600"/>
          </a:xfrm>
        </p:spPr>
        <p:txBody>
          <a:bodyPr>
            <a:noAutofit/>
          </a:bodyPr>
          <a:lstStyle/>
          <a:p>
            <a:r>
              <a:rPr lang="hi-IN" sz="8800" b="1" dirty="0"/>
              <a:t>सीरोलॉजी</a:t>
            </a:r>
            <a:endParaRPr lang="en-IN" sz="8800" b="1" dirty="0"/>
          </a:p>
        </p:txBody>
      </p:sp>
      <p:sp>
        <p:nvSpPr>
          <p:cNvPr id="3" name="Title 1">
            <a:extLst>
              <a:ext uri="{FF2B5EF4-FFF2-40B4-BE49-F238E27FC236}">
                <a16:creationId xmlns="" xmlns:a16="http://schemas.microsoft.com/office/drawing/2014/main" id="{0F7E7D8C-F7A2-9613-A69F-9246B53FCE2D}"/>
              </a:ext>
            </a:extLst>
          </p:cNvPr>
          <p:cNvSpPr>
            <a:spLocks noGrp="1"/>
          </p:cNvSpPr>
          <p:nvPr/>
        </p:nvSpPr>
        <p:spPr>
          <a:xfrm>
            <a:off x="2105025" y="1589088"/>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hi-IN" sz="4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पाठ -11</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6997959" y="5697894"/>
            <a:ext cx="1643744"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2937722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14671EE-3DEB-4AF0-2ED7-BF82EECC6E2C}"/>
              </a:ext>
            </a:extLst>
          </p:cNvPr>
          <p:cNvSpPr txBox="1"/>
          <p:nvPr/>
        </p:nvSpPr>
        <p:spPr>
          <a:xfrm>
            <a:off x="142875" y="0"/>
            <a:ext cx="8915400" cy="7318350"/>
          </a:xfrm>
          <a:prstGeom prst="rect">
            <a:avLst/>
          </a:prstGeom>
          <a:noFill/>
        </p:spPr>
        <p:txBody>
          <a:bodyPr wrap="square">
            <a:spAutoFit/>
          </a:bodyPr>
          <a:lstStyle/>
          <a:p>
            <a:pPr algn="just">
              <a:lnSpc>
                <a:spcPct val="150000"/>
              </a:lnSpc>
              <a:spcAft>
                <a:spcPts val="800"/>
              </a:spcAft>
            </a:pPr>
            <a:r>
              <a:rPr lang="en-US" sz="2800" b="1" dirty="0">
                <a:solidFill>
                  <a:srgbClr val="FF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hi-IN" sz="2800" b="1" u="sng" dirty="0">
                <a:solidFill>
                  <a:srgbClr val="FF0000"/>
                </a:solidFill>
                <a:latin typeface="Times New Roman" panose="02020603050405020304" pitchFamily="18" charset="0"/>
                <a:ea typeface="Times New Roman" panose="02020603050405020304" pitchFamily="18" charset="0"/>
                <a:cs typeface="Kartika" panose="02020503030404060203" pitchFamily="18" charset="0"/>
              </a:rPr>
              <a:t>सीआरपी (सी - प्रतिक्रियाशील प्रोटीन</a:t>
            </a:r>
            <a:r>
              <a:rPr lang="en-US" sz="2800" b="1" u="sng" dirty="0">
                <a:solidFill>
                  <a:srgbClr val="FF0000"/>
                </a:solidFill>
                <a:effectLst/>
                <a:latin typeface="Times New Roman" panose="02020603050405020304" pitchFamily="18" charset="0"/>
                <a:ea typeface="Times New Roman" panose="02020603050405020304" pitchFamily="18" charset="0"/>
                <a:cs typeface="Kartika" panose="02020503030404060203" pitchFamily="18" charset="0"/>
              </a:rPr>
              <a:t>)</a:t>
            </a:r>
            <a:endParaRPr lang="en-US" sz="2000" u="sng"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b="1" kern="1800" dirty="0">
                <a:latin typeface="Times New Roman" panose="02020603050405020304" pitchFamily="18" charset="0"/>
                <a:ea typeface="Times New Roman" panose="02020603050405020304" pitchFamily="18" charset="0"/>
                <a:cs typeface="KPDMMK+Arial,Bold"/>
              </a:rPr>
              <a:t>सारांश</a:t>
            </a:r>
            <a:r>
              <a:rPr lang="en-US" sz="2800" b="1" kern="1800" dirty="0">
                <a:effectLst/>
                <a:latin typeface="Times New Roman" panose="02020603050405020304" pitchFamily="18" charset="0"/>
                <a:ea typeface="Times New Roman" panose="02020603050405020304" pitchFamily="18" charset="0"/>
                <a:cs typeface="KPDMMK+Arial,Bold"/>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kern="1800" dirty="0">
                <a:latin typeface="Times New Roman" panose="02020603050405020304" pitchFamily="18" charset="0"/>
                <a:ea typeface="Times New Roman" panose="02020603050405020304" pitchFamily="18" charset="0"/>
              </a:rPr>
              <a:t>सीआरपी आमतौर पर रोगियों के सीरा में कई भड़काऊ स्थितियों जैसे कि अधिकांश जीवाणु और कुछ वायरल संक्रमण के तीव्र चरणों में प्रकट होता है; कार्डिटिस के साथ या उसके बिना तीव्र रुमेटीइड बुखार; रुमेटीइड गठिया और अधिकांश अन्य कोलेजन रोग; और सूजन की विशेषता वाली कई अन्य स्थितियों में। सीआरपी को सूजन का एक संवेदनशील संकेतक माना जाता है। एक ही रोगी से समय के साथ सीआरपी के सीरम स्तर में परिवर्तन का उपयोग वसूली के सूचकांक के रूप में किया जा सकता है। चिकित्सा की प्रभावशीलता को मापने के लिए सीआरपी परीक्षण का उपयोग तीव्र रुमेटीइड बुखार जैसे मामलों में बहुत नैदानिक महत्व का है।</a:t>
            </a:r>
            <a:endParaRPr lang="en-US"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604393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1D970397-8167-7D86-9623-B6AEF2A565FF}"/>
              </a:ext>
            </a:extLst>
          </p:cNvPr>
          <p:cNvSpPr txBox="1"/>
          <p:nvPr/>
        </p:nvSpPr>
        <p:spPr>
          <a:xfrm>
            <a:off x="1200150" y="1"/>
            <a:ext cx="6143625" cy="3772828"/>
          </a:xfrm>
          <a:prstGeom prst="rect">
            <a:avLst/>
          </a:prstGeom>
          <a:noFill/>
        </p:spPr>
        <p:txBody>
          <a:bodyPr wrap="square">
            <a:spAutoFit/>
          </a:bodyPr>
          <a:lstStyle/>
          <a:p>
            <a:pPr algn="just">
              <a:lnSpc>
                <a:spcPct val="150000"/>
              </a:lnSpc>
              <a:spcAft>
                <a:spcPts val="800"/>
              </a:spcAft>
            </a:pPr>
            <a:r>
              <a:rPr lang="hi-IN" sz="3200" b="1" u="sng" dirty="0">
                <a:solidFill>
                  <a:srgbClr val="FF0000"/>
                </a:solidFill>
                <a:latin typeface="Times New Roman" panose="02020603050405020304" pitchFamily="18" charset="0"/>
                <a:ea typeface="Times New Roman" panose="02020603050405020304" pitchFamily="18" charset="0"/>
                <a:cs typeface="KPDMMK+Arial,Bold"/>
              </a:rPr>
              <a:t>आवश्यक सामग्री</a:t>
            </a:r>
            <a:endParaRPr lang="en-IN" sz="3200" b="1" u="sng" dirty="0">
              <a:solidFill>
                <a:srgbClr val="FF0000"/>
              </a:solidFill>
              <a:latin typeface="Times New Roman" panose="02020603050405020304" pitchFamily="18" charset="0"/>
              <a:ea typeface="Times New Roman" panose="02020603050405020304" pitchFamily="18" charset="0"/>
              <a:cs typeface="KPDMMK+Arial,Bold"/>
            </a:endParaRPr>
          </a:p>
          <a:p>
            <a:pPr algn="just">
              <a:lnSpc>
                <a:spcPct val="150000"/>
              </a:lnSpc>
              <a:spcAft>
                <a:spcPts val="800"/>
              </a:spcAft>
            </a:pPr>
            <a:r>
              <a:rPr lang="en-US" sz="2800" dirty="0">
                <a:effectLst/>
                <a:latin typeface="Times New Roman" panose="02020603050405020304" pitchFamily="18" charset="0"/>
                <a:ea typeface="Times New Roman" panose="02020603050405020304" pitchFamily="18" charset="0"/>
                <a:cs typeface="KPDNHI+TimesNewRoman"/>
              </a:rPr>
              <a:t>1. </a:t>
            </a:r>
            <a:r>
              <a:rPr lang="hi-IN" sz="2800" dirty="0">
                <a:latin typeface="Times New Roman" panose="02020603050405020304" pitchFamily="18" charset="0"/>
                <a:ea typeface="Times New Roman" panose="02020603050405020304" pitchFamily="18" charset="0"/>
                <a:cs typeface="KPDNHI+TimesNewRoman"/>
              </a:rPr>
              <a:t>सीरोलॉजिकल पिपेट। 
2. टेस्ट ट्यूब 12</a:t>
            </a:r>
            <a:r>
              <a:rPr lang="en-US" sz="2800" dirty="0">
                <a:latin typeface="Times New Roman" panose="02020603050405020304" pitchFamily="18" charset="0"/>
                <a:ea typeface="Times New Roman" panose="02020603050405020304" pitchFamily="18" charset="0"/>
                <a:cs typeface="KPDNHI+TimesNewRoman"/>
              </a:rPr>
              <a:t>x75 </a:t>
            </a:r>
            <a:r>
              <a:rPr lang="hi-IN" sz="2800" dirty="0">
                <a:latin typeface="Times New Roman" panose="02020603050405020304" pitchFamily="18" charset="0"/>
                <a:ea typeface="Times New Roman" panose="02020603050405020304" pitchFamily="18" charset="0"/>
                <a:cs typeface="KPDNHI+TimesNewRoman"/>
              </a:rPr>
              <a:t>मिमी। 
3. टाइमिंग डिवाइस। 
4. आसुत जल</a:t>
            </a:r>
            <a:endParaRPr lang="en-US" sz="2800" dirty="0"/>
          </a:p>
        </p:txBody>
      </p:sp>
      <p:pic>
        <p:nvPicPr>
          <p:cNvPr id="4" name="Picture 3">
            <a:extLst>
              <a:ext uri="{FF2B5EF4-FFF2-40B4-BE49-F238E27FC236}">
                <a16:creationId xmlns="" xmlns:a16="http://schemas.microsoft.com/office/drawing/2014/main" id="{194CACB8-59AF-2797-D3A5-2ED13C4D902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91025" y="2505075"/>
            <a:ext cx="4264478" cy="2733675"/>
          </a:xfrm>
          <a:prstGeom prst="rect">
            <a:avLst/>
          </a:prstGeom>
          <a:noFill/>
          <a:ln>
            <a:noFill/>
          </a:ln>
        </p:spPr>
      </p:pic>
    </p:spTree>
    <p:extLst>
      <p:ext uri="{BB962C8B-B14F-4D97-AF65-F5344CB8AC3E}">
        <p14:creationId xmlns:p14="http://schemas.microsoft.com/office/powerpoint/2010/main" val="655869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46424C21-B52D-3E30-92FE-16489B0BCF05}"/>
              </a:ext>
            </a:extLst>
          </p:cNvPr>
          <p:cNvSpPr txBox="1"/>
          <p:nvPr/>
        </p:nvSpPr>
        <p:spPr>
          <a:xfrm>
            <a:off x="180974" y="0"/>
            <a:ext cx="7572375" cy="6562053"/>
          </a:xfrm>
          <a:prstGeom prst="rect">
            <a:avLst/>
          </a:prstGeom>
          <a:noFill/>
        </p:spPr>
        <p:txBody>
          <a:bodyPr wrap="square">
            <a:spAutoFit/>
          </a:bodyPr>
          <a:lstStyle/>
          <a:p>
            <a:pPr algn="just">
              <a:lnSpc>
                <a:spcPct val="150000"/>
              </a:lnSpc>
              <a:spcAft>
                <a:spcPts val="800"/>
              </a:spcAft>
            </a:pPr>
            <a:r>
              <a:rPr lang="hi-IN" sz="2800" b="1" kern="1800" dirty="0">
                <a:latin typeface="Times New Roman" panose="02020603050405020304" pitchFamily="18" charset="0"/>
                <a:ea typeface="Times New Roman" panose="02020603050405020304" pitchFamily="18" charset="0"/>
                <a:cs typeface="KPDMMK+Arial,Bold"/>
              </a:rPr>
              <a:t>भंडारण और स्थिरता</a:t>
            </a:r>
            <a:endParaRPr lang="en-IN" sz="2800" b="1" kern="1800" dirty="0">
              <a:latin typeface="Times New Roman" panose="02020603050405020304" pitchFamily="18" charset="0"/>
              <a:ea typeface="Times New Roman" panose="02020603050405020304" pitchFamily="18" charset="0"/>
              <a:cs typeface="KPDMMK+Arial,Bold"/>
            </a:endParaRPr>
          </a:p>
          <a:p>
            <a:pPr algn="just">
              <a:lnSpc>
                <a:spcPct val="150000"/>
              </a:lnSpc>
              <a:spcAft>
                <a:spcPts val="800"/>
              </a:spcAft>
            </a:pPr>
            <a:r>
              <a:rPr lang="hi-IN" kern="1800" dirty="0">
                <a:latin typeface="Times New Roman" panose="02020603050405020304" pitchFamily="18" charset="0"/>
                <a:ea typeface="Times New Roman" panose="02020603050405020304" pitchFamily="18" charset="0"/>
              </a:rPr>
              <a:t>जब उपयोग में न हो, तो अभिकर्मकों और नियंत्रणों को 2</a:t>
            </a:r>
            <a:r>
              <a:rPr lang="en-US" kern="1800" dirty="0">
                <a:latin typeface="Times New Roman" panose="02020603050405020304" pitchFamily="18" charset="0"/>
                <a:ea typeface="Times New Roman" panose="02020603050405020304" pitchFamily="18" charset="0"/>
                <a:cs typeface="Mangal" panose="02040503050203030202" pitchFamily="18" charset="0"/>
              </a:rPr>
              <a:t>º </a:t>
            </a:r>
            <a:r>
              <a:rPr lang="hi-IN" kern="1800" dirty="0">
                <a:latin typeface="Times New Roman" panose="02020603050405020304" pitchFamily="18" charset="0"/>
                <a:ea typeface="Times New Roman" panose="02020603050405020304" pitchFamily="18" charset="0"/>
              </a:rPr>
              <a:t>से 8</a:t>
            </a:r>
            <a:r>
              <a:rPr lang="en-US" kern="1800" dirty="0">
                <a:latin typeface="Times New Roman" panose="02020603050405020304" pitchFamily="18" charset="0"/>
                <a:ea typeface="Times New Roman" panose="02020603050405020304" pitchFamily="18" charset="0"/>
                <a:cs typeface="Mangal" panose="02040503050203030202" pitchFamily="18" charset="0"/>
              </a:rPr>
              <a:t>º C </a:t>
            </a:r>
            <a:r>
              <a:rPr lang="hi-IN" kern="1800" dirty="0">
                <a:latin typeface="Times New Roman" panose="02020603050405020304" pitchFamily="18" charset="0"/>
                <a:ea typeface="Times New Roman" panose="02020603050405020304" pitchFamily="18" charset="0"/>
              </a:rPr>
              <a:t>पर स्टोर करें। फ्रीज न करें। उपयोग करने से पहले, अभिकर्मकों और नियंत्रणों को कमरे के तापमान तक गर्म करने की अनुमति दें। उत्पाद अस्थिरता का जैविक संकेत संबंधित सकारात्मक और नकारात्मक नियंत्रण सेरा के साथ लेटेक्स अभिकर्मक की अनुचित प्रतिक्रिया से प्रमाणित होता है।</a:t>
            </a:r>
            <a:endParaRPr lang="en-IN" kern="1800" dirty="0">
              <a:latin typeface="Times New Roman" panose="02020603050405020304" pitchFamily="18" charset="0"/>
              <a:ea typeface="Times New Roman" panose="02020603050405020304" pitchFamily="18" charset="0"/>
            </a:endParaRPr>
          </a:p>
          <a:p>
            <a:pPr algn="just">
              <a:lnSpc>
                <a:spcPct val="150000"/>
              </a:lnSpc>
              <a:spcAft>
                <a:spcPts val="800"/>
              </a:spcAft>
            </a:pPr>
            <a:r>
              <a:rPr lang="hi-IN" sz="2000" b="1" kern="1800" dirty="0">
                <a:latin typeface="Times New Roman" panose="02020603050405020304" pitchFamily="18" charset="0"/>
                <a:ea typeface="Times New Roman" panose="02020603050405020304" pitchFamily="18" charset="0"/>
                <a:cs typeface="KPDMMK+Arial,Bold"/>
              </a:rPr>
              <a:t>सावधानियों</a:t>
            </a:r>
            <a:endParaRPr lang="en-IN" sz="2000" b="1" kern="1800" dirty="0">
              <a:latin typeface="Times New Roman" panose="02020603050405020304" pitchFamily="18" charset="0"/>
              <a:ea typeface="Times New Roman" panose="02020603050405020304" pitchFamily="18" charset="0"/>
              <a:cs typeface="KPDMMK+Arial,Bold"/>
            </a:endParaRPr>
          </a:p>
          <a:p>
            <a:pPr algn="just">
              <a:lnSpc>
                <a:spcPct val="150000"/>
              </a:lnSpc>
              <a:spcAft>
                <a:spcPts val="800"/>
              </a:spcAft>
            </a:pPr>
            <a:r>
              <a:rPr lang="en-US" dirty="0">
                <a:effectLst/>
                <a:latin typeface="Times New Roman" panose="02020603050405020304" pitchFamily="18" charset="0"/>
                <a:ea typeface="Times New Roman" panose="02020603050405020304" pitchFamily="18" charset="0"/>
                <a:cs typeface="KPDNHI+TimesNewRoman"/>
              </a:rPr>
              <a:t>1. </a:t>
            </a:r>
            <a:r>
              <a:rPr lang="hi-IN" dirty="0">
                <a:latin typeface="Times New Roman" panose="02020603050405020304" pitchFamily="18" charset="0"/>
                <a:ea typeface="Times New Roman" panose="02020603050405020304" pitchFamily="18" charset="0"/>
                <a:cs typeface="KPDNHI+TimesNewRoman"/>
              </a:rPr>
              <a:t>परिरक्षक सोडियम एज़ाइड विस्फोटक धातु ऑक्साइड से धातु की नलसाजी के साथ प्रतिक्रिया कर सकता है। निपटान में, धातु एजाइड के निर्माण को रोकने के लिए पानी की एक बड़ी मात्रा के साथ फ्लश करें। 
2. हेपेटाइटिस बी सरफेस एंटीजन (एचबीएसएजी) और एंटी-एचआईवी एंटीबॉडी की उपस्थिति के लिए मानव नियंत्रण सीरा का परीक्षण किया गया और नकारात्मक पाया गया। हालांकि, सभी सामग्रियों को अभी भी संक्रामक एजेंटों के रूप में संभाला जाना चाहिए।</a:t>
            </a:r>
            <a:endParaRPr lang="en-US"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757603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C3580041-662A-0E3D-C5A8-AD9D4C5699D6}"/>
              </a:ext>
            </a:extLst>
          </p:cNvPr>
          <p:cNvSpPr txBox="1"/>
          <p:nvPr/>
        </p:nvSpPr>
        <p:spPr>
          <a:xfrm>
            <a:off x="0" y="0"/>
            <a:ext cx="8972550" cy="7021153"/>
          </a:xfrm>
          <a:prstGeom prst="rect">
            <a:avLst/>
          </a:prstGeom>
          <a:noFill/>
        </p:spPr>
        <p:txBody>
          <a:bodyPr wrap="square">
            <a:spAutoFit/>
          </a:bodyPr>
          <a:lstStyle/>
          <a:p>
            <a:pPr algn="just">
              <a:lnSpc>
                <a:spcPct val="107000"/>
              </a:lnSpc>
              <a:spcAft>
                <a:spcPts val="800"/>
              </a:spcAft>
            </a:pPr>
            <a:r>
              <a:rPr lang="hi-IN" sz="2800" b="1" kern="1800" dirty="0">
                <a:solidFill>
                  <a:srgbClr val="FF0000"/>
                </a:solidFill>
                <a:latin typeface="Times New Roman" panose="02020603050405020304" pitchFamily="18" charset="0"/>
                <a:ea typeface="Times New Roman" panose="02020603050405020304" pitchFamily="18" charset="0"/>
                <a:cs typeface="KPDMMK+Arial,Bold"/>
              </a:rPr>
              <a:t>परीक्षण प्रक्रिया</a:t>
            </a:r>
            <a:endParaRPr lang="en-IN" sz="2800" b="1" kern="1800" dirty="0">
              <a:solidFill>
                <a:srgbClr val="FF0000"/>
              </a:solidFill>
              <a:latin typeface="Times New Roman" panose="02020603050405020304" pitchFamily="18" charset="0"/>
              <a:ea typeface="Times New Roman" panose="02020603050405020304" pitchFamily="18" charset="0"/>
              <a:cs typeface="KPDMMK+Arial,Bold"/>
            </a:endParaRPr>
          </a:p>
          <a:p>
            <a:pPr algn="just">
              <a:lnSpc>
                <a:spcPct val="107000"/>
              </a:lnSpc>
              <a:spcAft>
                <a:spcPts val="800"/>
              </a:spcAft>
            </a:pPr>
            <a:r>
              <a:rPr lang="hi-IN" sz="2800" b="1" dirty="0">
                <a:latin typeface="Times New Roman" panose="02020603050405020304" pitchFamily="18" charset="0"/>
                <a:ea typeface="Times New Roman" panose="02020603050405020304" pitchFamily="18" charset="0"/>
                <a:cs typeface="KPDOJC+TimesNewRoman,Bold"/>
              </a:rPr>
              <a:t>विधि </a:t>
            </a:r>
            <a:r>
              <a:rPr lang="en-US" sz="2800" b="1" dirty="0">
                <a:latin typeface="Times New Roman" panose="02020603050405020304" pitchFamily="18" charset="0"/>
                <a:ea typeface="Times New Roman" panose="02020603050405020304" pitchFamily="18" charset="0"/>
                <a:cs typeface="KPDOJC+TimesNewRoman,Bold"/>
              </a:rPr>
              <a:t>I (</a:t>
            </a:r>
            <a:r>
              <a:rPr lang="hi-IN" sz="2800" b="1" dirty="0">
                <a:latin typeface="Times New Roman" panose="02020603050405020304" pitchFamily="18" charset="0"/>
                <a:ea typeface="Times New Roman" panose="02020603050405020304" pitchFamily="18" charset="0"/>
                <a:cs typeface="KPDOJC+TimesNewRoman,Bold"/>
              </a:rPr>
              <a:t>गुणात्मक</a:t>
            </a:r>
            <a:r>
              <a:rPr lang="en-US" sz="2800" b="1" dirty="0">
                <a:effectLst/>
                <a:latin typeface="Times New Roman" panose="02020603050405020304" pitchFamily="18" charset="0"/>
                <a:ea typeface="Times New Roman" panose="02020603050405020304" pitchFamily="18" charset="0"/>
                <a:cs typeface="KPDOJC+TimesNewRoman,Bold"/>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228600" marR="0" indent="-228600" algn="just">
              <a:lnSpc>
                <a:spcPct val="150000"/>
              </a:lnSpc>
              <a:spcAft>
                <a:spcPts val="800"/>
              </a:spcAft>
              <a:buNone/>
            </a:pPr>
            <a:r>
              <a:rPr lang="en-US" sz="2400" dirty="0">
                <a:effectLst/>
                <a:latin typeface="Times New Roman" panose="02020603050405020304" pitchFamily="18" charset="0"/>
                <a:ea typeface="Times New Roman" panose="02020603050405020304" pitchFamily="18" charset="0"/>
                <a:cs typeface="KPDNHI+TimesNewRoman"/>
              </a:rPr>
              <a:t>1. </a:t>
            </a:r>
            <a:r>
              <a:rPr lang="hi-IN" sz="2400" dirty="0">
                <a:latin typeface="Times New Roman" panose="02020603050405020304" pitchFamily="18" charset="0"/>
                <a:ea typeface="Times New Roman" panose="02020603050405020304" pitchFamily="18" charset="0"/>
                <a:cs typeface="KPDNHI+TimesNewRoman"/>
              </a:rPr>
              <a:t>सभी अभिकर्मकों, नियंत्रणों और सीरम के नमूनों को कमरे के तापमान पर लाएं। 
 2. उपयोग करने से पहले सीआरपी लेटेक्स अभिकर्मक को धीरे से हिलाएं। परीक्षण सर्कल में अभिकर्मक की एक बूंद पहुंचाएं। डिस्पोजेबल पिपेट का उपयोग करके, एक ही सर्कल पर </a:t>
            </a:r>
            <a:r>
              <a:rPr lang="en-US" sz="2400" dirty="0">
                <a:latin typeface="Times New Roman" panose="02020603050405020304" pitchFamily="18" charset="0"/>
                <a:ea typeface="Times New Roman" panose="02020603050405020304" pitchFamily="18" charset="0"/>
                <a:cs typeface="KPDNHI+TimesNewRoman"/>
              </a:rPr>
              <a:t>undiluted </a:t>
            </a:r>
            <a:r>
              <a:rPr lang="hi-IN" sz="2400" dirty="0">
                <a:latin typeface="Times New Roman" panose="02020603050405020304" pitchFamily="18" charset="0"/>
                <a:ea typeface="Times New Roman" panose="02020603050405020304" pitchFamily="18" charset="0"/>
                <a:cs typeface="KPDNHI+TimesNewRoman"/>
              </a:rPr>
              <a:t>रोगी सीरम की एक बूंद जोड़ें और दोनों को पिपेट के पैडल अंत के साथ मिलाएं। 
 3. सकारात्मक और नकारात्मक नियंत्रण परीक्षण सीरम की प्रत्येक श्रृंखला के साथ उसी तरह से चलाया जाना चाहिए जैसे चरण 2 में। 
 4. 2 मिनट के लिए स्लाइड को आगे और पीछे घुमाएं और अप्रत्यक्ष तिरछे प्रकाश स्रोत के तहत परिणाम पढ़ें</a:t>
            </a:r>
            <a:endParaRPr lang="en-US" sz="2400" dirty="0"/>
          </a:p>
        </p:txBody>
      </p:sp>
    </p:spTree>
    <p:extLst>
      <p:ext uri="{BB962C8B-B14F-4D97-AF65-F5344CB8AC3E}">
        <p14:creationId xmlns:p14="http://schemas.microsoft.com/office/powerpoint/2010/main" val="266285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682FC1D-317E-B0EC-47B7-B8B236923A12}"/>
              </a:ext>
            </a:extLst>
          </p:cNvPr>
          <p:cNvSpPr txBox="1"/>
          <p:nvPr/>
        </p:nvSpPr>
        <p:spPr>
          <a:xfrm>
            <a:off x="161925" y="304802"/>
            <a:ext cx="8667750" cy="5593967"/>
          </a:xfrm>
          <a:prstGeom prst="rect">
            <a:avLst/>
          </a:prstGeom>
          <a:noFill/>
        </p:spPr>
        <p:txBody>
          <a:bodyPr wrap="square">
            <a:spAutoFit/>
          </a:bodyPr>
          <a:lstStyle/>
          <a:p>
            <a:pPr algn="just">
              <a:lnSpc>
                <a:spcPct val="150000"/>
              </a:lnSpc>
              <a:spcAft>
                <a:spcPts val="800"/>
              </a:spcAft>
            </a:pPr>
            <a:r>
              <a:rPr lang="hi-IN" sz="3200" b="1" dirty="0">
                <a:solidFill>
                  <a:srgbClr val="FF0000"/>
                </a:solidFill>
                <a:latin typeface="Times New Roman" panose="02020603050405020304" pitchFamily="18" charset="0"/>
                <a:ea typeface="Times New Roman" panose="02020603050405020304" pitchFamily="18" charset="0"/>
                <a:cs typeface="KPDOJC+TimesNewRoman,Bold"/>
              </a:rPr>
              <a:t>विधि </a:t>
            </a:r>
            <a:r>
              <a:rPr lang="en-US" sz="3200" b="1" dirty="0">
                <a:solidFill>
                  <a:srgbClr val="FF0000"/>
                </a:solidFill>
                <a:latin typeface="Times New Roman" panose="02020603050405020304" pitchFamily="18" charset="0"/>
                <a:ea typeface="Times New Roman" panose="02020603050405020304" pitchFamily="18" charset="0"/>
                <a:cs typeface="KPDOJC+TimesNewRoman,Bold"/>
              </a:rPr>
              <a:t>II (</a:t>
            </a:r>
            <a:r>
              <a:rPr lang="hi-IN" sz="3200" b="1" dirty="0">
                <a:solidFill>
                  <a:srgbClr val="FF0000"/>
                </a:solidFill>
                <a:latin typeface="Times New Roman" panose="02020603050405020304" pitchFamily="18" charset="0"/>
                <a:ea typeface="Times New Roman" panose="02020603050405020304" pitchFamily="18" charset="0"/>
                <a:cs typeface="KPDOJC+TimesNewRoman,Bold"/>
              </a:rPr>
              <a:t>अर्ध-मात्रात्मक विधि</a:t>
            </a:r>
            <a:r>
              <a:rPr lang="en-US" sz="3200" b="1" dirty="0">
                <a:solidFill>
                  <a:srgbClr val="FF0000"/>
                </a:solidFill>
                <a:effectLst/>
                <a:latin typeface="Times New Roman" panose="02020603050405020304" pitchFamily="18" charset="0"/>
                <a:ea typeface="Times New Roman" panose="02020603050405020304" pitchFamily="18" charset="0"/>
                <a:cs typeface="KPDOJC+TimesNewRoman,Bold"/>
              </a:rPr>
              <a:t>): </a:t>
            </a:r>
            <a:endParaRPr lang="en-US" sz="2400"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a:p>
            <a:pPr marL="228600" marR="0" indent="-228600" algn="just">
              <a:lnSpc>
                <a:spcPct val="150000"/>
              </a:lnSpc>
              <a:spcAft>
                <a:spcPts val="800"/>
              </a:spcAft>
              <a:buNone/>
            </a:pPr>
            <a:r>
              <a:rPr lang="en-US" sz="2800" dirty="0">
                <a:effectLst/>
                <a:latin typeface="Times New Roman" panose="02020603050405020304" pitchFamily="18" charset="0"/>
                <a:ea typeface="Times New Roman" panose="02020603050405020304" pitchFamily="18" charset="0"/>
                <a:cs typeface="KPDNHI+TimesNewRoman"/>
              </a:rPr>
              <a:t>1. </a:t>
            </a:r>
            <a:r>
              <a:rPr lang="hi-IN" sz="2800" dirty="0">
                <a:latin typeface="Times New Roman" panose="02020603050405020304" pitchFamily="18" charset="0"/>
                <a:ea typeface="Times New Roman" panose="02020603050405020304" pitchFamily="18" charset="0"/>
                <a:cs typeface="KPDNHI+TimesNewRoman"/>
              </a:rPr>
              <a:t>कम से कम 5 टेस्ट ट्यूब सेट करें और 1:2, 1:4, 1:8, 1:16, 1:32, और आदि लेबल करें। 
2. मानक प्रयोगशाला अभ्यास के अनुसार तिलांकित होने के लिए क्रमिक रूप से पतला नमूना करने के लिए पतला ग्लाइसिन-खारा बफर का उपयोग करें। 
3. इन नए नमूनों का उपयोग करके गुणात्मक विधि के रूप में सभी चरणों को दोहराएं।</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825133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7BEB929E-144C-440E-F4DF-5399A89F7969}"/>
              </a:ext>
            </a:extLst>
          </p:cNvPr>
          <p:cNvSpPr txBox="1"/>
          <p:nvPr/>
        </p:nvSpPr>
        <p:spPr>
          <a:xfrm>
            <a:off x="190500" y="0"/>
            <a:ext cx="8829674" cy="6655540"/>
          </a:xfrm>
          <a:prstGeom prst="rect">
            <a:avLst/>
          </a:prstGeom>
          <a:noFill/>
        </p:spPr>
        <p:txBody>
          <a:bodyPr wrap="square">
            <a:spAutoFit/>
          </a:bodyPr>
          <a:lstStyle/>
          <a:p>
            <a:pPr algn="just">
              <a:lnSpc>
                <a:spcPct val="107000"/>
              </a:lnSpc>
              <a:spcAft>
                <a:spcPts val="800"/>
              </a:spcAft>
            </a:pPr>
            <a:r>
              <a:rPr lang="hi-IN" sz="2800" b="1" kern="1800" dirty="0">
                <a:latin typeface="Times New Roman" panose="02020603050405020304" pitchFamily="18" charset="0"/>
                <a:ea typeface="Times New Roman" panose="02020603050405020304" pitchFamily="18" charset="0"/>
                <a:cs typeface="KPDMMK+Arial,Bold"/>
              </a:rPr>
              <a:t>परिणाम</a:t>
            </a:r>
            <a:r>
              <a:rPr lang="en-US" sz="2800" b="1" kern="1800" dirty="0">
                <a:effectLst/>
                <a:latin typeface="Times New Roman" panose="02020603050405020304" pitchFamily="18" charset="0"/>
                <a:ea typeface="Times New Roman" panose="02020603050405020304" pitchFamily="18" charset="0"/>
                <a:cs typeface="KPDMMK+Arial,Bold"/>
              </a:rPr>
              <a:t>:</a:t>
            </a:r>
          </a:p>
          <a:p>
            <a:pPr marL="0" marR="0" algn="just">
              <a:lnSpc>
                <a:spcPct val="107000"/>
              </a:lnSpc>
              <a:spcAft>
                <a:spcPts val="800"/>
              </a:spcAft>
              <a:buNone/>
            </a:pPr>
            <a:endParaRPr lang="en-US" sz="2800" b="1" kern="1800" dirty="0">
              <a:latin typeface="Times New Roman" panose="02020603050405020304" pitchFamily="18" charset="0"/>
              <a:ea typeface="Times New Roman" panose="02020603050405020304" pitchFamily="18" charset="0"/>
              <a:cs typeface="KPDOJC+TimesNewRoman,Bold"/>
            </a:endParaRPr>
          </a:p>
          <a:p>
            <a:pPr algn="just">
              <a:lnSpc>
                <a:spcPct val="107000"/>
              </a:lnSpc>
              <a:spcAft>
                <a:spcPts val="800"/>
              </a:spcAft>
            </a:pPr>
            <a:r>
              <a:rPr lang="hi-IN" sz="2400" b="1" dirty="0">
                <a:latin typeface="Times New Roman" panose="02020603050405020304" pitchFamily="18" charset="0"/>
                <a:ea typeface="Times New Roman" panose="02020603050405020304" pitchFamily="18" charset="0"/>
                <a:cs typeface="KPDOJC+TimesNewRoman,Bold"/>
              </a:rPr>
              <a:t>सकारात्मक प्रतिक्रिया एग्लूटिनेशन द्वारा इंगित की जाती है। चूंकि नकारात्मक परिणाम एंटीजन की अधिकता के कारण हो सकते हैं, इसलिए प्रोजोन प्रभाव का संदेह होने की स्थिति में पतला सीरम नमूने का उपयोग करके परीक्षण दोहराया जाना चाहिए। अर्ध-मात्रात्मक विधि के लिए, 6 मिलीग्राम/लीटर के साथ कमजोर पड़ने वाले कारक के गुणन से सीरम नमूने में सीआरपी का अनुमानित स्तर प्राप्त होगा।</a:t>
            </a:r>
            <a:endParaRPr lang="en-IN" sz="2400" b="1" dirty="0">
              <a:latin typeface="Times New Roman" panose="02020603050405020304" pitchFamily="18" charset="0"/>
              <a:ea typeface="Times New Roman" panose="02020603050405020304" pitchFamily="18" charset="0"/>
              <a:cs typeface="KPDOJC+TimesNewRoman,Bold"/>
            </a:endParaRPr>
          </a:p>
          <a:p>
            <a:pPr algn="just">
              <a:lnSpc>
                <a:spcPct val="107000"/>
              </a:lnSpc>
              <a:spcAft>
                <a:spcPts val="800"/>
              </a:spcAft>
            </a:pPr>
            <a:r>
              <a:rPr lang="en-US" sz="2400" b="1" dirty="0">
                <a:effectLst/>
                <a:latin typeface="Times New Roman" panose="02020603050405020304" pitchFamily="18" charset="0"/>
                <a:ea typeface="Times New Roman" panose="02020603050405020304" pitchFamily="18" charset="0"/>
                <a:cs typeface="KPDNHI+TimesNewRoman"/>
              </a:rPr>
              <a:t>DILUTION          CONCENTRATION (mg/L)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0" marR="0" indent="114300" algn="just">
              <a:lnSpc>
                <a:spcPct val="150000"/>
              </a:lnSpc>
              <a:spcAft>
                <a:spcPts val="800"/>
              </a:spcAft>
              <a:buNone/>
              <a:tabLst>
                <a:tab pos="3200400" algn="l"/>
              </a:tabLst>
            </a:pPr>
            <a:r>
              <a:rPr lang="en-US" sz="2400" dirty="0">
                <a:effectLst/>
                <a:latin typeface="Times New Roman" panose="02020603050405020304" pitchFamily="18" charset="0"/>
                <a:ea typeface="Times New Roman" panose="02020603050405020304" pitchFamily="18" charset="0"/>
                <a:cs typeface="KPDNHI+TimesNewRoman"/>
              </a:rPr>
              <a:t>1:1                                        6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0" marR="0" indent="114300" algn="just">
              <a:lnSpc>
                <a:spcPct val="150000"/>
              </a:lnSpc>
              <a:spcAft>
                <a:spcPts val="800"/>
              </a:spcAft>
              <a:buNone/>
              <a:tabLst>
                <a:tab pos="3200400" algn="l"/>
              </a:tabLst>
            </a:pPr>
            <a:r>
              <a:rPr lang="en-US" sz="2400" dirty="0">
                <a:effectLst/>
                <a:latin typeface="Times New Roman" panose="02020603050405020304" pitchFamily="18" charset="0"/>
                <a:ea typeface="Times New Roman" panose="02020603050405020304" pitchFamily="18" charset="0"/>
                <a:cs typeface="KPDNHI+TimesNewRoman"/>
              </a:rPr>
              <a:t>1:2                                       12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0" marR="0" indent="114300" algn="just">
              <a:lnSpc>
                <a:spcPct val="150000"/>
              </a:lnSpc>
              <a:spcAft>
                <a:spcPts val="800"/>
              </a:spcAft>
              <a:buNone/>
              <a:tabLst>
                <a:tab pos="3200400" algn="l"/>
              </a:tabLst>
            </a:pPr>
            <a:r>
              <a:rPr lang="en-US" sz="2400" dirty="0">
                <a:effectLst/>
                <a:latin typeface="Times New Roman" panose="02020603050405020304" pitchFamily="18" charset="0"/>
                <a:ea typeface="Times New Roman" panose="02020603050405020304" pitchFamily="18" charset="0"/>
                <a:cs typeface="KPDNHI+TimesNewRoman"/>
              </a:rPr>
              <a:t>1:4                                       24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0" marR="0" indent="114300" algn="just">
              <a:lnSpc>
                <a:spcPct val="150000"/>
              </a:lnSpc>
              <a:spcAft>
                <a:spcPts val="800"/>
              </a:spcAft>
              <a:tabLst>
                <a:tab pos="3200400" algn="l"/>
              </a:tabLst>
            </a:pPr>
            <a:r>
              <a:rPr lang="en-US" sz="2400" dirty="0">
                <a:effectLst/>
                <a:latin typeface="Times New Roman" panose="02020603050405020304" pitchFamily="18" charset="0"/>
                <a:ea typeface="Times New Roman" panose="02020603050405020304" pitchFamily="18" charset="0"/>
                <a:cs typeface="KPDNHI+TimesNewRoman"/>
              </a:rPr>
              <a:t>1:8                                       48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535552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C47D19EF-A1EF-F217-7FA1-39168D09C8DC}"/>
              </a:ext>
            </a:extLst>
          </p:cNvPr>
          <p:cNvSpPr txBox="1"/>
          <p:nvPr/>
        </p:nvSpPr>
        <p:spPr>
          <a:xfrm>
            <a:off x="0" y="1"/>
            <a:ext cx="8943975" cy="6326091"/>
          </a:xfrm>
          <a:prstGeom prst="rect">
            <a:avLst/>
          </a:prstGeom>
          <a:noFill/>
        </p:spPr>
        <p:txBody>
          <a:bodyPr wrap="square">
            <a:spAutoFit/>
          </a:bodyPr>
          <a:lstStyle/>
          <a:p>
            <a:pPr algn="just">
              <a:lnSpc>
                <a:spcPct val="150000"/>
              </a:lnSpc>
              <a:spcAft>
                <a:spcPts val="800"/>
              </a:spcAft>
            </a:pPr>
            <a:r>
              <a:rPr lang="hi-IN" sz="2000" b="1" kern="1800" dirty="0">
                <a:latin typeface="Times New Roman" panose="02020603050405020304" pitchFamily="18" charset="0"/>
                <a:ea typeface="Times New Roman" panose="02020603050405020304" pitchFamily="18" charset="0"/>
                <a:cs typeface="KPDMMK+Arial,Bold"/>
              </a:rPr>
              <a:t>प्रक्रिया की सीमाएँ</a:t>
            </a:r>
            <a:endParaRPr lang="en-IN" sz="2000" b="1" kern="1800" dirty="0">
              <a:latin typeface="Times New Roman" panose="02020603050405020304" pitchFamily="18" charset="0"/>
              <a:ea typeface="Times New Roman" panose="02020603050405020304" pitchFamily="18" charset="0"/>
              <a:cs typeface="KPDMMK+Arial,Bold"/>
            </a:endParaRPr>
          </a:p>
          <a:p>
            <a:pPr marL="342900" indent="-342900" algn="just">
              <a:lnSpc>
                <a:spcPct val="150000"/>
              </a:lnSpc>
              <a:spcAft>
                <a:spcPts val="800"/>
              </a:spcAft>
              <a:buAutoNum type="arabicPeriod"/>
            </a:pPr>
            <a:r>
              <a:rPr lang="hi-IN" dirty="0">
                <a:latin typeface="Times New Roman" panose="02020603050405020304" pitchFamily="18" charset="0"/>
                <a:ea typeface="Times New Roman" panose="02020603050405020304" pitchFamily="18" charset="0"/>
                <a:cs typeface="KPDNHI+TimesNewRoman"/>
              </a:rPr>
              <a:t>एग्लूटिनेशन प्रतिक्रिया की ताकत सीआरपी एकाग्रता का संकेत नहीं है। कमजोर </a:t>
            </a:r>
            <a:endParaRPr lang="en-IN" dirty="0">
              <a:latin typeface="Times New Roman" panose="02020603050405020304" pitchFamily="18" charset="0"/>
              <a:ea typeface="Times New Roman" panose="02020603050405020304" pitchFamily="18" charset="0"/>
              <a:cs typeface="KPDNHI+TimesNewRoman"/>
            </a:endParaRPr>
          </a:p>
          <a:p>
            <a:pPr algn="just">
              <a:lnSpc>
                <a:spcPct val="150000"/>
              </a:lnSpc>
              <a:spcAft>
                <a:spcPts val="800"/>
              </a:spcAft>
            </a:pPr>
            <a:r>
              <a:rPr lang="hi-IN" dirty="0">
                <a:latin typeface="Times New Roman" panose="02020603050405020304" pitchFamily="18" charset="0"/>
                <a:ea typeface="Times New Roman" panose="02020603050405020304" pitchFamily="18" charset="0"/>
                <a:cs typeface="KPDNHI+TimesNewRoman"/>
              </a:rPr>
              <a:t>प्रतिक्रियाएं थोड़ी ऊंची या स्पष्ट रूप से ऊंची सांद्रता के साथ हो सकती हैं। 
2. एक प्रोजोन घटना (एंटीजन अतिरिक्त) झूठी नकारात्मक का कारण बन सकती है। इसलिए, 1:10 कमजोर पड़ने पर पुन: परीक्षण करके सभी नकारात्मक सीरा की जांच करने की सलाह दी जाती है। 
3. निर्दिष्ट से अधिक समय तक प्रतिक्रिया समय सुखाने के प्रभाव के कारण स्पष्ट झूठी प्रतिक्रियाएं उत्पन्न कर सकता है। 
4. दृढ़ता से लिपिमिक या दूषित सीरा झूठी सकारात्मक प्रतिक्रियाएं पैदा कर सकता है। 
5. इस टेस्ट में सिर्फ सीरम का इस्तेमाल करना चाहिए।</a:t>
            </a:r>
            <a:endParaRPr lang="en-IN" dirty="0">
              <a:latin typeface="Times New Roman" panose="02020603050405020304" pitchFamily="18" charset="0"/>
              <a:ea typeface="Times New Roman" panose="02020603050405020304" pitchFamily="18" charset="0"/>
              <a:cs typeface="KPDNHI+TimesNewRoman"/>
            </a:endParaRPr>
          </a:p>
          <a:p>
            <a:pPr algn="just">
              <a:lnSpc>
                <a:spcPct val="150000"/>
              </a:lnSpc>
              <a:spcAft>
                <a:spcPts val="800"/>
              </a:spcAft>
            </a:pPr>
            <a:r>
              <a:rPr lang="hi-IN" b="1" dirty="0">
                <a:latin typeface="Times New Roman" panose="02020603050405020304" pitchFamily="18" charset="0"/>
                <a:ea typeface="Times New Roman" panose="02020603050405020304" pitchFamily="18" charset="0"/>
                <a:cs typeface="KPDMMK+Arial,Bold"/>
              </a:rPr>
              <a:t>अपेक्षित मूल्य</a:t>
            </a:r>
            <a:endParaRPr lang="en-IN" b="1" dirty="0">
              <a:latin typeface="Times New Roman" panose="02020603050405020304" pitchFamily="18" charset="0"/>
              <a:ea typeface="Times New Roman" panose="02020603050405020304" pitchFamily="18" charset="0"/>
              <a:cs typeface="KPDMMK+Arial,Bold"/>
            </a:endParaRPr>
          </a:p>
          <a:p>
            <a:pPr algn="just">
              <a:lnSpc>
                <a:spcPct val="150000"/>
              </a:lnSpc>
              <a:spcAft>
                <a:spcPts val="800"/>
              </a:spcAft>
            </a:pPr>
            <a:r>
              <a:rPr lang="hi-IN" dirty="0">
                <a:latin typeface="Times New Roman" panose="02020603050405020304" pitchFamily="18" charset="0"/>
                <a:ea typeface="Times New Roman" panose="02020603050405020304" pitchFamily="18" charset="0"/>
                <a:cs typeface="KPDNHI+TimesNewRoman"/>
              </a:rPr>
              <a:t>सीआरपी के सामान्य वयस्क स्तर 12 मिलीग्राम/एल से कम होने की सूचना दी गई है। स्पष्ट रूप से स्वस्थ वयस्कों3और सामान्य बच्चों 4 के सीरा में सीआरपी का ट्रेस स्तर सूचित किया गया था। पर्याप्त भड़काऊ उत्तेजना की शुरुआत के साथ सीआरपी स्तर सामान्य मूल्यों से काफी (&gt;10 गुना) बढ़ सकता है।</a:t>
            </a:r>
            <a:endParaRPr lang="en-US" sz="1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867774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5E9BFA59-4078-EE14-FB14-3AC849E924FA}"/>
              </a:ext>
            </a:extLst>
          </p:cNvPr>
          <p:cNvSpPr txBox="1"/>
          <p:nvPr/>
        </p:nvSpPr>
        <p:spPr>
          <a:xfrm>
            <a:off x="476250" y="106680"/>
            <a:ext cx="7229475" cy="5903539"/>
          </a:xfrm>
          <a:prstGeom prst="rect">
            <a:avLst/>
          </a:prstGeom>
          <a:noFill/>
        </p:spPr>
        <p:txBody>
          <a:bodyPr wrap="square">
            <a:spAutoFit/>
          </a:bodyPr>
          <a:lstStyle/>
          <a:p>
            <a:pPr algn="ctr">
              <a:lnSpc>
                <a:spcPct val="107000"/>
              </a:lnSpc>
              <a:spcBef>
                <a:spcPts val="750"/>
              </a:spcBef>
              <a:spcAft>
                <a:spcPts val="800"/>
              </a:spcAft>
            </a:pPr>
            <a:r>
              <a:rPr lang="hi-IN" sz="4400" b="1" u="sng" dirty="0">
                <a:solidFill>
                  <a:srgbClr val="FF0000"/>
                </a:solidFill>
                <a:latin typeface="Times New Roman" panose="02020603050405020304" pitchFamily="18" charset="0"/>
                <a:ea typeface="Times New Roman" panose="02020603050405020304" pitchFamily="18" charset="0"/>
                <a:cs typeface="Kartika" panose="02020503030404060203" pitchFamily="18" charset="0"/>
              </a:rPr>
              <a:t>एचआईवी</a:t>
            </a:r>
            <a:endParaRPr lang="en-IN" sz="4400" b="1" u="sng" dirty="0">
              <a:solidFill>
                <a:srgbClr val="FF0000"/>
              </a:solidFill>
              <a:latin typeface="Times New Roman" panose="02020603050405020304" pitchFamily="18" charset="0"/>
              <a:ea typeface="Times New Roman" panose="02020603050405020304" pitchFamily="18" charset="0"/>
              <a:cs typeface="Kartika" panose="02020503030404060203" pitchFamily="18" charset="0"/>
            </a:endParaRPr>
          </a:p>
          <a:p>
            <a:pPr algn="ctr">
              <a:lnSpc>
                <a:spcPct val="107000"/>
              </a:lnSpc>
              <a:spcBef>
                <a:spcPts val="750"/>
              </a:spcBef>
              <a:spcAft>
                <a:spcPts val="800"/>
              </a:spcAft>
            </a:pPr>
            <a:r>
              <a:rPr lang="hi-IN" sz="2400" b="1" dirty="0">
                <a:latin typeface="Times New Roman" panose="02020603050405020304" pitchFamily="18" charset="0"/>
                <a:ea typeface="Times New Roman" panose="02020603050405020304" pitchFamily="18" charset="0"/>
                <a:cs typeface="Kartika" panose="02020503030404060203" pitchFamily="18" charset="0"/>
              </a:rPr>
              <a:t>एचआईवी परीक्षण परिचय</a:t>
            </a:r>
            <a:endParaRPr lang="en-IN" sz="2400" b="1" dirty="0">
              <a:latin typeface="Times New Roman" panose="02020603050405020304" pitchFamily="18" charset="0"/>
              <a:ea typeface="Times New Roman" panose="02020603050405020304" pitchFamily="18" charset="0"/>
              <a:cs typeface="Kartika" panose="02020503030404060203" pitchFamily="18" charset="0"/>
            </a:endParaRPr>
          </a:p>
          <a:p>
            <a:pPr algn="just">
              <a:lnSpc>
                <a:spcPct val="107000"/>
              </a:lnSpc>
              <a:spcBef>
                <a:spcPts val="750"/>
              </a:spcBef>
              <a:spcAft>
                <a:spcPts val="800"/>
              </a:spcAft>
            </a:pPr>
            <a:r>
              <a:rPr lang="hi-IN" sz="2000" dirty="0">
                <a:latin typeface="Times New Roman" panose="02020603050405020304" pitchFamily="18" charset="0"/>
                <a:ea typeface="Times New Roman" panose="02020603050405020304" pitchFamily="18" charset="0"/>
                <a:cs typeface="Kartika" panose="02020503030404060203" pitchFamily="18" charset="0"/>
              </a:rPr>
              <a:t>ह्यूमन इम्यूनोडेफिशिएंसी वायरस (एचआईवी) वह वायरस है जो एक्वायर्ड इम्यून डेफिशिएंसी सिंड्रोम (एड्स) का कारण बनता है। एचआईवी शरीर की प्रतिरक्षा प्रणाली को नष्ट कर देता है और अंततः एड्स की ओर ले जाता है। एड्स वाले लोग कई बीमारियों और "अवसरवादी" संक्रमण (जैसे निमोनिया, तपेदिक, कैंसर और त्वचा संक्रमण) विकसित करते हैं जो अंततः मृत्यु का कारण बन सकते हैं। रोकथाम महत्वपूर्ण है। एचआईवी/एड्स का कोई इलाज नहीं है, लेकिन वर्तमान में, ऐसे प्रभावी उपचार हैं जो रोग प्रक्रिया को काफी धीमा कर सकते हैं। यदि आप किसी भी तरह से एचआईवी वायरस के संपर्क में आए हैं, तो यह निर्धारित करने के लिए आपका बहुत आसानी से परीक्षण किया जा सकता है कि आप वायरस से संक्रमित हैं या नहीं।</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210499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5313DAEA-800F-CC05-0B54-E697BE263181}"/>
              </a:ext>
            </a:extLst>
          </p:cNvPr>
          <p:cNvSpPr txBox="1"/>
          <p:nvPr/>
        </p:nvSpPr>
        <p:spPr>
          <a:xfrm>
            <a:off x="228600" y="2"/>
            <a:ext cx="8486775" cy="6288901"/>
          </a:xfrm>
          <a:prstGeom prst="rect">
            <a:avLst/>
          </a:prstGeom>
          <a:noFill/>
        </p:spPr>
        <p:txBody>
          <a:bodyPr wrap="square">
            <a:spAutoFit/>
          </a:bodyPr>
          <a:lstStyle/>
          <a:p>
            <a:pPr algn="just">
              <a:lnSpc>
                <a:spcPct val="150000"/>
              </a:lnSpc>
              <a:spcAft>
                <a:spcPts val="800"/>
              </a:spcAft>
            </a:pPr>
            <a:r>
              <a:rPr lang="hi-IN" sz="3600" b="1" kern="1800" dirty="0">
                <a:latin typeface="Times New Roman" panose="02020603050405020304" pitchFamily="18" charset="0"/>
                <a:ea typeface="Times New Roman" panose="02020603050405020304" pitchFamily="18" charset="0"/>
              </a:rPr>
              <a:t>एचआईवी/एड्स का निदान</a:t>
            </a:r>
            <a:endParaRPr lang="en-US" sz="28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Bef>
                <a:spcPts val="1200"/>
              </a:spcBef>
              <a:spcAft>
                <a:spcPts val="300"/>
              </a:spcAft>
            </a:pPr>
            <a:r>
              <a:rPr lang="hi-IN" sz="3200" dirty="0">
                <a:latin typeface="Times New Roman" panose="02020603050405020304" pitchFamily="18" charset="0"/>
                <a:ea typeface="Times New Roman" panose="02020603050405020304" pitchFamily="18" charset="0"/>
              </a:rPr>
              <a:t>एचआईवी परीक्षणों का उपयोग मानव इम्यूनोडेफिशिएंसी वायरस (एचआईवी) की उपस्थिति का पता लगाने के लिए किया जाता है, वह वायरस जो सीरम, लार या मूत्र में एक्वायर्ड इम्यूनोडेफिशिएंसी सिंड्रोम (एड्स) का कारण बनता है। इस तरह के परीक्षण एंटीबॉडी, एंटीजन या आरएनए का पता लगा सकते हैं। सामग्री</a:t>
            </a:r>
            <a:endParaRPr lang="en-US"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478292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A8011C7-52D9-8B49-008F-C5AA11637139}"/>
              </a:ext>
            </a:extLst>
          </p:cNvPr>
          <p:cNvSpPr txBox="1"/>
          <p:nvPr/>
        </p:nvSpPr>
        <p:spPr>
          <a:xfrm>
            <a:off x="104774" y="-314325"/>
            <a:ext cx="8582025" cy="7228902"/>
          </a:xfrm>
          <a:prstGeom prst="rect">
            <a:avLst/>
          </a:prstGeom>
          <a:noFill/>
        </p:spPr>
        <p:txBody>
          <a:bodyPr wrap="square">
            <a:spAutoFit/>
          </a:bodyPr>
          <a:lstStyle/>
          <a:p>
            <a:pPr algn="just">
              <a:lnSpc>
                <a:spcPct val="150000"/>
              </a:lnSpc>
              <a:spcBef>
                <a:spcPts val="1200"/>
              </a:spcBef>
              <a:spcAft>
                <a:spcPts val="300"/>
              </a:spcAft>
            </a:pPr>
            <a:r>
              <a:rPr lang="hi-IN" sz="2200" b="1" dirty="0">
                <a:latin typeface="Times New Roman" panose="02020603050405020304" pitchFamily="18" charset="0"/>
                <a:ea typeface="Times New Roman" panose="02020603050405020304" pitchFamily="18" charset="0"/>
              </a:rPr>
              <a:t>एचआईवी संक्रमण का निदान</a:t>
            </a:r>
            <a:endParaRPr lang="en-IN" sz="2200" b="1" dirty="0">
              <a:latin typeface="Times New Roman" panose="02020603050405020304" pitchFamily="18" charset="0"/>
              <a:ea typeface="Times New Roman" panose="02020603050405020304" pitchFamily="18" charset="0"/>
            </a:endParaRPr>
          </a:p>
          <a:p>
            <a:pPr algn="just">
              <a:lnSpc>
                <a:spcPct val="150000"/>
              </a:lnSpc>
              <a:spcBef>
                <a:spcPts val="1200"/>
              </a:spcBef>
              <a:spcAft>
                <a:spcPts val="300"/>
              </a:spcAft>
            </a:pPr>
            <a:r>
              <a:rPr lang="hi-IN" sz="2200" dirty="0">
                <a:latin typeface="Times New Roman" panose="02020603050405020304" pitchFamily="18" charset="0"/>
                <a:ea typeface="Times New Roman" panose="02020603050405020304" pitchFamily="18" charset="0"/>
              </a:rPr>
              <a:t>किसी विशेष व्यक्ति में एचआईवी संक्रमण के निदान के लिए </a:t>
            </a:r>
            <a:endParaRPr lang="en-IN" sz="2200" dirty="0">
              <a:latin typeface="Times New Roman" panose="02020603050405020304" pitchFamily="18" charset="0"/>
              <a:ea typeface="Times New Roman" panose="02020603050405020304" pitchFamily="18" charset="0"/>
            </a:endParaRPr>
          </a:p>
          <a:p>
            <a:pPr algn="just">
              <a:lnSpc>
                <a:spcPct val="150000"/>
              </a:lnSpc>
              <a:spcBef>
                <a:spcPts val="1200"/>
              </a:spcBef>
              <a:spcAft>
                <a:spcPts val="300"/>
              </a:spcAft>
            </a:pPr>
            <a:r>
              <a:rPr lang="hi-IN" sz="2200" dirty="0">
                <a:latin typeface="Times New Roman" panose="02020603050405020304" pitchFamily="18" charset="0"/>
                <a:ea typeface="Times New Roman" panose="02020603050405020304" pitchFamily="18" charset="0"/>
              </a:rPr>
              <a:t>उपयोग किए जाने वाले परीक्षणों के लिए उच्च स्तर की संवेदनशीलता और विशिष्टता दोनों की आवश्यकता होती है। संयुक्त राज्य अमेरिका में, यह एचआईवी एंटीबॉडी के लिए दो परीक्षणों के संयोजन वाले एल्गोरिथ्म का उपयोग करके प्राप्त किया जाता है। यदि एलिसा विधि के आधार पर प्रारंभिक परीक्षण द्वारा एंटीबॉडी का पता लगाया जाता है, तो पश्चिमी धब्बा प्रक्रिया का उपयोग करके दूसरा परीक्षण एंटीबॉडी से बंधने वाले परीक्षण किट में एंटीजन के आकार को निर्धारित करता है। इन दो विधियों का संयोजन है</a:t>
            </a:r>
            <a:endParaRPr lang="en-US" sz="22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Bef>
                <a:spcPts val="1200"/>
              </a:spcBef>
              <a:spcAft>
                <a:spcPts val="300"/>
              </a:spcAft>
            </a:pPr>
            <a:r>
              <a:rPr lang="hi-IN" sz="2200" b="1" dirty="0">
                <a:latin typeface="Times New Roman" panose="02020603050405020304" pitchFamily="18" charset="0"/>
                <a:ea typeface="Times New Roman" panose="02020603050405020304" pitchFamily="18" charset="0"/>
              </a:rPr>
              <a:t>एंटीबॉडी परीक्षण</a:t>
            </a:r>
            <a:r>
              <a:rPr lang="en-IN" sz="2200" b="1" dirty="0">
                <a:latin typeface="Times New Roman" panose="02020603050405020304" pitchFamily="18" charset="0"/>
                <a:ea typeface="Times New Roman" panose="02020603050405020304" pitchFamily="18" charset="0"/>
              </a:rPr>
              <a:t>-</a:t>
            </a:r>
            <a:r>
              <a:rPr lang="hi-IN" sz="2200" dirty="0">
                <a:latin typeface="Times New Roman" panose="02020603050405020304" pitchFamily="18" charset="0"/>
                <a:ea typeface="Times New Roman" panose="02020603050405020304" pitchFamily="18" charset="0"/>
              </a:rPr>
              <a:t>एचआईवी एंटीबॉडी परीक्षण विशेष रूप से वयस्कों के नियमित नैदानिक परीक्षण के लिए डिज़ाइन किए गए हैं; ये परीक्षण सस्ते और बेहद सटीक हैं।</a:t>
            </a:r>
            <a:endParaRPr lang="en-US" sz="22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82382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9C53777-AFBF-F2E9-6DFE-19DE2B01E6B4}"/>
              </a:ext>
            </a:extLst>
          </p:cNvPr>
          <p:cNvSpPr txBox="1"/>
          <p:nvPr/>
        </p:nvSpPr>
        <p:spPr>
          <a:xfrm>
            <a:off x="188259" y="179295"/>
            <a:ext cx="8854888" cy="6465168"/>
          </a:xfrm>
          <a:prstGeom prst="rect">
            <a:avLst/>
          </a:prstGeom>
          <a:noFill/>
        </p:spPr>
        <p:txBody>
          <a:bodyPr wrap="square">
            <a:spAutoFit/>
          </a:bodyPr>
          <a:lstStyle/>
          <a:p>
            <a:pPr>
              <a:defRPr/>
            </a:pPr>
            <a:r>
              <a:rPr lang="hi-IN" sz="4000" b="1" dirty="0"/>
              <a:t>इस पाठ के पूरा होने पर, आप निम्न में सक्षम होंगे</a:t>
            </a:r>
            <a:r>
              <a:rPr lang="en-US" sz="4000" b="1" dirty="0"/>
              <a:t>:</a:t>
            </a:r>
          </a:p>
          <a:p>
            <a:pPr algn="just">
              <a:lnSpc>
                <a:spcPct val="100000"/>
              </a:lnSpc>
              <a:spcBef>
                <a:spcPts val="600"/>
              </a:spcBef>
              <a:spcAft>
                <a:spcPts val="600"/>
              </a:spcAft>
              <a:defRPr/>
            </a:pPr>
            <a:r>
              <a:rPr lang="hi-IN" sz="3600" dirty="0"/>
              <a:t>सीरोलॉजी टेस्ट की सूची</a:t>
            </a:r>
            <a:r>
              <a:rPr lang="en-US" sz="3600" dirty="0"/>
              <a:t>:</a:t>
            </a:r>
          </a:p>
          <a:p>
            <a:pPr marL="342900" marR="0" lvl="0" indent="-342900">
              <a:lnSpc>
                <a:spcPct val="150000"/>
              </a:lnSpc>
              <a:spcAft>
                <a:spcPts val="800"/>
              </a:spcAft>
              <a:buFont typeface="+mj-lt"/>
              <a:buAutoNum type="arabicPeriod"/>
              <a:tabLst>
                <a:tab pos="228600" algn="l"/>
              </a:tabLst>
            </a:pPr>
            <a:r>
              <a:rPr lang="hi-IN" sz="2400" dirty="0">
                <a:latin typeface="Times New Roman" panose="02020603050405020304" pitchFamily="18" charset="0"/>
                <a:ea typeface="Times New Roman" panose="02020603050405020304" pitchFamily="18" charset="0"/>
                <a:cs typeface="Times New Roman" panose="02020603050405020304" pitchFamily="18" charset="0"/>
              </a:rPr>
              <a:t>विडाल का निर्धारण 					
आरए फैक्टर का निर्धारण				
सीआरपी का निर्धारण					
एएसओ का निर्धारण					
एचआईवी का निर्धारण					
वीडीआरएल का निर्धारण					
 7. हेपेटाइटिस का निर्धारण (हेपेटाइटिस बी, सी,)</a:t>
            </a:r>
            <a:endParaRPr lang="en-US" sz="4800" dirty="0"/>
          </a:p>
        </p:txBody>
      </p:sp>
    </p:spTree>
    <p:extLst>
      <p:ext uri="{BB962C8B-B14F-4D97-AF65-F5344CB8AC3E}">
        <p14:creationId xmlns:p14="http://schemas.microsoft.com/office/powerpoint/2010/main" val="1046093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35CE34A-437C-300A-D93C-3C3E6320177D}"/>
              </a:ext>
            </a:extLst>
          </p:cNvPr>
          <p:cNvSpPr txBox="1"/>
          <p:nvPr/>
        </p:nvSpPr>
        <p:spPr>
          <a:xfrm>
            <a:off x="0" y="1"/>
            <a:ext cx="9039225" cy="7057701"/>
          </a:xfrm>
          <a:prstGeom prst="rect">
            <a:avLst/>
          </a:prstGeom>
          <a:noFill/>
        </p:spPr>
        <p:txBody>
          <a:bodyPr wrap="square">
            <a:spAutoFit/>
          </a:bodyPr>
          <a:lstStyle/>
          <a:p>
            <a:pPr algn="just">
              <a:spcBef>
                <a:spcPts val="1200"/>
              </a:spcBef>
              <a:spcAft>
                <a:spcPts val="300"/>
              </a:spcAft>
            </a:pPr>
            <a:r>
              <a:rPr lang="hi-IN" sz="2800" b="1" dirty="0">
                <a:latin typeface="Times New Roman" panose="02020603050405020304" pitchFamily="18" charset="0"/>
                <a:ea typeface="Times New Roman" panose="02020603050405020304" pitchFamily="18" charset="0"/>
              </a:rPr>
              <a:t>एलिसा</a:t>
            </a:r>
            <a:r>
              <a:rPr lang="en-IN" sz="2800" b="1" dirty="0">
                <a:latin typeface="Times New Roman" panose="02020603050405020304" pitchFamily="18" charset="0"/>
                <a:ea typeface="Times New Roman" panose="02020603050405020304" pitchFamily="18" charset="0"/>
              </a:rPr>
              <a:t>-</a:t>
            </a:r>
            <a:r>
              <a:rPr lang="hi-IN" sz="1900" dirty="0">
                <a:latin typeface="Times New Roman" panose="02020603050405020304" pitchFamily="18" charset="0"/>
                <a:ea typeface="Times New Roman" panose="02020603050405020304" pitchFamily="18" charset="0"/>
              </a:rPr>
              <a:t>एंजाइम-लिंक्ड इम्युनोसॉरबेंट परख (एलिसा), या एंजाइम इम्यूनोएसे </a:t>
            </a:r>
            <a:endParaRPr lang="en-IN" sz="1900" dirty="0">
              <a:latin typeface="Times New Roman" panose="02020603050405020304" pitchFamily="18" charset="0"/>
              <a:ea typeface="Times New Roman" panose="02020603050405020304" pitchFamily="18" charset="0"/>
            </a:endParaRPr>
          </a:p>
          <a:p>
            <a:pPr algn="just">
              <a:spcBef>
                <a:spcPts val="1200"/>
              </a:spcBef>
              <a:spcAft>
                <a:spcPts val="300"/>
              </a:spcAft>
            </a:pPr>
            <a:r>
              <a:rPr lang="hi-IN" sz="1900" dirty="0">
                <a:latin typeface="Times New Roman" panose="02020603050405020304" pitchFamily="18" charset="0"/>
                <a:ea typeface="Times New Roman" panose="02020603050405020304" pitchFamily="18" charset="0"/>
              </a:rPr>
              <a:t>(ईआईए), एचआईवी के लिए आमतौर पर नियोजित पहला स्क्रीनिंग टेस्ट था। </a:t>
            </a:r>
            <a:endParaRPr lang="en-IN" sz="1900" dirty="0">
              <a:latin typeface="Times New Roman" panose="02020603050405020304" pitchFamily="18" charset="0"/>
              <a:ea typeface="Times New Roman" panose="02020603050405020304" pitchFamily="18" charset="0"/>
            </a:endParaRPr>
          </a:p>
          <a:p>
            <a:pPr algn="just">
              <a:lnSpc>
                <a:spcPct val="150000"/>
              </a:lnSpc>
              <a:spcBef>
                <a:spcPts val="1200"/>
              </a:spcBef>
              <a:spcAft>
                <a:spcPts val="300"/>
              </a:spcAft>
            </a:pPr>
            <a:r>
              <a:rPr lang="hi-IN" sz="1900" dirty="0">
                <a:latin typeface="Times New Roman" panose="02020603050405020304" pitchFamily="18" charset="0"/>
                <a:ea typeface="Times New Roman" panose="02020603050405020304" pitchFamily="18" charset="0"/>
              </a:rPr>
              <a:t>इसमें उच्च संवेदनशीलता है।
एलिसा परीक्षण में, एक व्यक्ति के सीरम को 400 गुना पतला किया जाता है और एक प्लेट पर लगाया जाता है जिसमें एचआईवी एंटीजन जुड़े होते हैं। यदि सीरम में एचआईवी के एंटीबॉडी मौजूद हैं, तो वे इन एचआईवी एंटीजन से जुड़ सकते हैं। फिर सीरम के अन्य सभी घटकों को हटाने के लिए प्लेट को धोया जाता है। एक विशेष रूप से तैयार "माध्यमिक एंटीबॉडी" - एक एंटीबॉडी जो मानव एंटीबॉडी को बांधती है - फिर प्लेट पर लागू की जाती है, उसके बाद एक और धोया जाता है। यह द्वितीयक एंटीबॉडी रासायनिक रूप से एक एंजाइम से पहले से जुड़ा हुआ है। इस प्रकार प्लेट में प्लेट से बंधे द्वितीयक एंटीबॉडी की मात्रा के अनुपात में एंजाइम होगा। एंजाइम के लिए एक सब्सट्रेट लगाया जाता है, और एंजाइम द्वारा उत्प्रेरण रंग या प्रतिदीप्ति में परिवर्तन की ओर जाता है। एलिसा परिणाम एक संख्या के रूप में रिपोर्ट किए जाते हैं; इस परीक्षण का सबसे विवादास्पद पहलू सकारात्मक और नकारात्मक परिणाम के बीच "कट-ऑफ" बिंदु का निर्धारण करना है।</a:t>
            </a:r>
            <a:endParaRPr lang="en-US" sz="19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4458349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0D9E42A4-797F-9C0E-7755-D41F15C4071C}"/>
              </a:ext>
            </a:extLst>
          </p:cNvPr>
          <p:cNvSpPr txBox="1"/>
          <p:nvPr/>
        </p:nvSpPr>
        <p:spPr>
          <a:xfrm>
            <a:off x="1924050" y="246254"/>
            <a:ext cx="4572000" cy="684803"/>
          </a:xfrm>
          <a:prstGeom prst="rect">
            <a:avLst/>
          </a:prstGeom>
          <a:noFill/>
        </p:spPr>
        <p:txBody>
          <a:bodyPr wrap="square">
            <a:spAutoFit/>
          </a:bodyPr>
          <a:lstStyle/>
          <a:p>
            <a:pPr algn="ctr">
              <a:lnSpc>
                <a:spcPct val="150000"/>
              </a:lnSpc>
              <a:spcBef>
                <a:spcPts val="1200"/>
              </a:spcBef>
              <a:spcAft>
                <a:spcPts val="300"/>
              </a:spcAft>
            </a:pPr>
            <a:r>
              <a:rPr lang="hi-IN" sz="2800" b="1" u="sng" dirty="0">
                <a:solidFill>
                  <a:srgbClr val="FF0000"/>
                </a:solidFill>
                <a:latin typeface="Times New Roman" panose="02020603050405020304" pitchFamily="18" charset="0"/>
                <a:ea typeface="Times New Roman" panose="02020603050405020304" pitchFamily="18" charset="0"/>
              </a:rPr>
              <a:t>पश्चिमी धब्बा</a:t>
            </a:r>
            <a:endParaRPr lang="en-US" sz="2000" u="sng"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p:txBody>
      </p:sp>
      <p:pic>
        <p:nvPicPr>
          <p:cNvPr id="4" name="Picture 3">
            <a:hlinkClick r:id="rId2"/>
            <a:extLst>
              <a:ext uri="{FF2B5EF4-FFF2-40B4-BE49-F238E27FC236}">
                <a16:creationId xmlns="" xmlns:a16="http://schemas.microsoft.com/office/drawing/2014/main" id="{053E062D-3107-ABE5-1D20-5D52B3B31B1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3945" y="1079117"/>
            <a:ext cx="6640830" cy="5197858"/>
          </a:xfrm>
          <a:prstGeom prst="rect">
            <a:avLst/>
          </a:prstGeom>
          <a:noFill/>
          <a:ln>
            <a:noFill/>
          </a:ln>
        </p:spPr>
      </p:pic>
    </p:spTree>
    <p:extLst>
      <p:ext uri="{BB962C8B-B14F-4D97-AF65-F5344CB8AC3E}">
        <p14:creationId xmlns:p14="http://schemas.microsoft.com/office/powerpoint/2010/main" val="779644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0C6A6E7-CF08-2513-3199-8765D44B2342}"/>
              </a:ext>
            </a:extLst>
          </p:cNvPr>
          <p:cNvSpPr txBox="1"/>
          <p:nvPr/>
        </p:nvSpPr>
        <p:spPr>
          <a:xfrm>
            <a:off x="257174" y="1"/>
            <a:ext cx="7858125" cy="6412012"/>
          </a:xfrm>
          <a:prstGeom prst="rect">
            <a:avLst/>
          </a:prstGeom>
          <a:noFill/>
        </p:spPr>
        <p:txBody>
          <a:bodyPr wrap="square">
            <a:spAutoFit/>
          </a:bodyPr>
          <a:lstStyle/>
          <a:p>
            <a:pPr algn="just">
              <a:lnSpc>
                <a:spcPct val="150000"/>
              </a:lnSpc>
              <a:spcBef>
                <a:spcPts val="750"/>
              </a:spcBef>
              <a:spcAft>
                <a:spcPts val="800"/>
              </a:spcAft>
            </a:pPr>
            <a:r>
              <a:rPr lang="hi-IN" sz="3200" b="1" dirty="0">
                <a:latin typeface="Times New Roman" panose="02020603050405020304" pitchFamily="18" charset="0"/>
                <a:ea typeface="Times New Roman" panose="02020603050405020304" pitchFamily="18" charset="0"/>
                <a:cs typeface="Kartika" panose="02020503030404060203" pitchFamily="18" charset="0"/>
              </a:rPr>
              <a:t>रैपिड ओरल एचआईवी टेस्ट परिचय</a:t>
            </a:r>
            <a:endParaRPr lang="en-IN" sz="3200" b="1" dirty="0">
              <a:latin typeface="Times New Roman" panose="02020603050405020304" pitchFamily="18" charset="0"/>
              <a:ea typeface="Times New Roman" panose="02020603050405020304" pitchFamily="18" charset="0"/>
              <a:cs typeface="Kartika" panose="02020503030404060203" pitchFamily="18" charset="0"/>
            </a:endParaRPr>
          </a:p>
          <a:p>
            <a:pPr algn="just">
              <a:spcBef>
                <a:spcPts val="750"/>
              </a:spcBef>
              <a:spcAft>
                <a:spcPts val="800"/>
              </a:spcAft>
            </a:pPr>
            <a:r>
              <a:rPr lang="hi-IN" sz="2400" dirty="0">
                <a:latin typeface="Times New Roman" panose="02020603050405020304" pitchFamily="18" charset="0"/>
                <a:ea typeface="Times New Roman" panose="02020603050405020304" pitchFamily="18" charset="0"/>
                <a:cs typeface="Kartika" panose="02020503030404060203" pitchFamily="18" charset="0"/>
              </a:rPr>
              <a:t>रोग नियंत्रण और रोकथाम केंद्र (सीडीसी) अब अनुशंसा करता है कि 13 से 64 वर्ष की आयु के सभी लोगों को जोखिम की परवाह किए बिना एचआईवी के लिए परीक्षण किया जाए। एचआईवी के लिए परीक्षण करवाना अब आसान हो गया है।
अक्टूबर 2004 में, ओराश्योर टेक्नोलॉजीज, इंक ने घोषणा की कि उसके पास एक रैपिड एचआईवी परीक्षण के लिए एफडीए की मंजूरी है जो एचआईवी -1 और एचआईवी टाइप 2 (एचआईवी -2) दोनों के एंटीबॉडी का पता लगा सकता है। इसे ओरा क्विक एडवांस रैपिड एचआईवी-1/2 एंटीबॉडी टेस्ट कहा जाता है। यह मौखिक तरल पदार्थ, रक्त के फिंगर-स्टिक नमूने या प्लाज्मा का उपयोग करके 20 मिनट में परिणाम प्रदान कर सकता है</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892052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5A5F38D4-8B97-FEB3-9CDE-9831A547FF6B}"/>
              </a:ext>
            </a:extLst>
          </p:cNvPr>
          <p:cNvSpPr txBox="1"/>
          <p:nvPr/>
        </p:nvSpPr>
        <p:spPr>
          <a:xfrm>
            <a:off x="314324" y="0"/>
            <a:ext cx="8524875" cy="6678751"/>
          </a:xfrm>
          <a:prstGeom prst="rect">
            <a:avLst/>
          </a:prstGeom>
          <a:noFill/>
        </p:spPr>
        <p:txBody>
          <a:bodyPr wrap="square">
            <a:spAutoFit/>
          </a:bodyPr>
          <a:lstStyle/>
          <a:p>
            <a:pPr algn="just">
              <a:spcBef>
                <a:spcPts val="750"/>
              </a:spcBef>
              <a:spcAft>
                <a:spcPts val="800"/>
              </a:spcAft>
            </a:pPr>
            <a:r>
              <a:rPr lang="hi-IN" sz="2800" b="1" dirty="0">
                <a:latin typeface="Times New Roman" panose="02020603050405020304" pitchFamily="18" charset="0"/>
                <a:ea typeface="Times New Roman" panose="02020603050405020304" pitchFamily="18" charset="0"/>
                <a:cs typeface="Kartika" panose="02020503030404060203" pitchFamily="18" charset="0"/>
              </a:rPr>
              <a:t>रैपिड ओरल एचआईवी टेस्ट प्रक्रिया</a:t>
            </a:r>
            <a:endParaRPr lang="en-IN" sz="2800" b="1" dirty="0">
              <a:latin typeface="Times New Roman" panose="02020603050405020304" pitchFamily="18" charset="0"/>
              <a:ea typeface="Times New Roman" panose="02020603050405020304" pitchFamily="18" charset="0"/>
              <a:cs typeface="Kartika" panose="02020503030404060203" pitchFamily="18" charset="0"/>
            </a:endParaRPr>
          </a:p>
          <a:p>
            <a:pPr algn="just">
              <a:spcBef>
                <a:spcPts val="750"/>
              </a:spcBef>
              <a:spcAft>
                <a:spcPts val="800"/>
              </a:spcAft>
            </a:pPr>
            <a:r>
              <a:rPr lang="hi-IN" sz="2000" dirty="0">
                <a:latin typeface="Times New Roman" panose="02020603050405020304" pitchFamily="18" charset="0"/>
                <a:ea typeface="Times New Roman" panose="02020603050405020304" pitchFamily="18" charset="0"/>
                <a:cs typeface="Kartika" panose="02020503030404060203" pitchFamily="18" charset="0"/>
              </a:rPr>
              <a:t>मौखिक परीक्षण करने के लिए, परीक्षक उस उपकरण को लेता है </a:t>
            </a:r>
            <a:endParaRPr lang="en-IN" sz="2000" dirty="0">
              <a:latin typeface="Times New Roman" panose="02020603050405020304" pitchFamily="18" charset="0"/>
              <a:ea typeface="Times New Roman" panose="02020603050405020304" pitchFamily="18" charset="0"/>
              <a:cs typeface="Kartika" panose="02020503030404060203" pitchFamily="18" charset="0"/>
            </a:endParaRPr>
          </a:p>
          <a:p>
            <a:pPr algn="just">
              <a:spcBef>
                <a:spcPts val="750"/>
              </a:spcBef>
              <a:spcAft>
                <a:spcPts val="800"/>
              </a:spcAft>
            </a:pPr>
            <a:r>
              <a:rPr lang="hi-IN" sz="2000" dirty="0">
                <a:latin typeface="Times New Roman" panose="02020603050405020304" pitchFamily="18" charset="0"/>
                <a:ea typeface="Times New Roman" panose="02020603050405020304" pitchFamily="18" charset="0"/>
                <a:cs typeface="Kartika" panose="02020503030404060203" pitchFamily="18" charset="0"/>
              </a:rPr>
              <a:t>जिसके एक छोर पर एक शोषक पैड होता है, पैड को बाहरी मसूड़े के साथ किसी व्यक्ति के दांतों के ऊपर रखता है, और ऊपरी और निचले दोनों मसूड़ों के चारों ओर एक बार स्वैब करता है। परीक्षक तब डिवाइस को विकासशील समाधान वाली शीशी में डालता है।
20 मिनट में, डिवाइस इंगित करता है कि एचआईवी -1 या एचआईवी -2 एंटीबॉडी मौजूद हैं या नहीं। यदि पट्टी पर एक रेखा दिखाई देती है, तो इसका मतलब है कि व्यक्ति एचआईवी से संक्रमित नहीं है (99.8% सटीकता के साथ)। यदि दो रेखाएं दिखाई देती हैं, तो व्यक्ति के संक्रमित होने की संभावना है (99.3% सटीकता)। यदि परिणाम सकारात्मक है, तो इसकी पुष्टि एक अतिरिक्त, अधिक विशिष्ट परीक्षण के साथ की जानी चाहिए जिसे पश्चिमी धब्बा कहा जाता है। एचआईवी के लिए सभी एंटीबॉडी परीक्षणों की तरह, एक नए संक्रमित व्यक्ति को एचआईवी वायरस के लिए एंटीबॉडी विकसित करने में दो से 12 सप्ताह तक का समय लग सकता है और इस प्रकार एचआईवी के लिए सकारात्मक परीक्षण किया जा सकता है। इसलिए, यदि कोई नकारात्मक परिणाम है और हाल ही में एचआईवी के संपर्क में आने की संभावना है, तो परीक्षण को 12 सप्ताह में दोहराया जाना चाहिए।</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943996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868FDB44-AEE9-CE84-7832-BB5FDB015354}"/>
              </a:ext>
            </a:extLst>
          </p:cNvPr>
          <p:cNvSpPr txBox="1"/>
          <p:nvPr/>
        </p:nvSpPr>
        <p:spPr>
          <a:xfrm>
            <a:off x="0" y="1"/>
            <a:ext cx="7724775" cy="6696705"/>
          </a:xfrm>
          <a:prstGeom prst="rect">
            <a:avLst/>
          </a:prstGeom>
          <a:noFill/>
        </p:spPr>
        <p:txBody>
          <a:bodyPr wrap="square">
            <a:spAutoFit/>
          </a:bodyPr>
          <a:lstStyle/>
          <a:p>
            <a:pPr algn="just">
              <a:spcAft>
                <a:spcPts val="1125"/>
              </a:spcAft>
            </a:pPr>
            <a:r>
              <a:rPr lang="hi-IN" sz="2000" dirty="0">
                <a:latin typeface="Times New Roman" panose="02020603050405020304" pitchFamily="18" charset="0"/>
                <a:ea typeface="Times New Roman" panose="02020603050405020304" pitchFamily="18" charset="0"/>
                <a:cs typeface="Kartika" panose="02020503030404060203" pitchFamily="18" charset="0"/>
              </a:rPr>
              <a:t>पारंपरिक एचआईवी परीक्षणों के लिए रक्त की पूरी शीशी की आवश्यकता होती है और परिणाम प्राप्त करने में दो सप्ताह तक का समय लगता है। </a:t>
            </a:r>
            <a:r>
              <a:rPr lang="en-US" sz="2000" dirty="0" err="1">
                <a:latin typeface="Times New Roman" panose="02020603050405020304" pitchFamily="18" charset="0"/>
                <a:ea typeface="Times New Roman" panose="02020603050405020304" pitchFamily="18" charset="0"/>
                <a:cs typeface="Kartika" panose="02020503030404060203" pitchFamily="18" charset="0"/>
              </a:rPr>
              <a:t>OraQuick</a:t>
            </a:r>
            <a:r>
              <a:rPr lang="en-US" sz="2000" dirty="0">
                <a:latin typeface="Times New Roman" panose="02020603050405020304" pitchFamily="18" charset="0"/>
                <a:ea typeface="Times New Roman" panose="02020603050405020304" pitchFamily="18" charset="0"/>
                <a:cs typeface="Kartika" panose="02020503030404060203" pitchFamily="18" charset="0"/>
              </a:rPr>
              <a:t> ADVANCE </a:t>
            </a:r>
            <a:r>
              <a:rPr lang="hi-IN" sz="2000" dirty="0">
                <a:latin typeface="Times New Roman" panose="02020603050405020304" pitchFamily="18" charset="0"/>
                <a:ea typeface="Times New Roman" panose="02020603050405020304" pitchFamily="18" charset="0"/>
                <a:cs typeface="Kartika" panose="02020503030404060203" pitchFamily="18" charset="0"/>
              </a:rPr>
              <a:t>रैपिड एचआईवी -1/2 एंटीबॉडी परीक्षण के अलावा, जो मौखिक तरल पदार्थ, फिंगर-स्टिक रक्त या प्लाज्मा पर किया जा सकता है, एफडीए द्वारा अनुमोदित अन्य रैपिड एचआईवी परीक्षण हैं जिन्हें 20 मिनट में परिणाम के साथ फिंगर-स्टिक रक्त के नमूने पर किया जा सकता है। ये यूनी-गोल्ड रिकोम्बिजेन एचआईवी टेस्ट, क्लियरव्यू एचआईवी-1/2 स्टेट पाक और क्लियरव्यू कम्प्लीट एचआईवी-1/2 हैं।
इन रैपिड परीक्षणों ने कई क्लीनिकों, आपातकालीन विभागों और अस्थायी परीक्षण स्थलों जैसे स्वास्थ्य मेलों और विशेष एचआईवी परीक्षण कार्यक्रमों में परीक्षण उपलब्ध कराकर एचआईवी स्क्रीनिंग में क्रांति ला दी है। अस्पताल इन तेजी से एचआईवी स्क्रीनिंग परीक्षणों का उपयोग यह बताने के लिए करते हैं कि क्या स्वास्थ्य कार्यकर्ता एचआईवी संक्रमित रक्त के संपर्क में आए हैं और प्रसव में महिलाओं का परीक्षण करने के लिए जिन्हें पहले जांच नहीं की गई थी। इस तरह, उजागर श्रमिकों और नवजात शिशुओं को संभवतः संक्रमण को रोकने के लिए तुरंत एंटी-एचआईवी दवाएं मिल सकती हैं। 2003 में, सीडीसी ने आश्रयों, दवा उपचार केंद्रों और अन्य गैर-चिकित्सा सुविधाओं में इन तेजी से एचआईवी स्क्रीनिंग परीक्षणों के उपयोग पर जोर दिया।</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9729212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EF5875A-1AA6-E976-6999-D0178A5161DE}"/>
              </a:ext>
            </a:extLst>
          </p:cNvPr>
          <p:cNvSpPr txBox="1"/>
          <p:nvPr/>
        </p:nvSpPr>
        <p:spPr>
          <a:xfrm>
            <a:off x="0" y="6685"/>
            <a:ext cx="7762875" cy="6596678"/>
          </a:xfrm>
          <a:prstGeom prst="rect">
            <a:avLst/>
          </a:prstGeom>
          <a:noFill/>
        </p:spPr>
        <p:txBody>
          <a:bodyPr wrap="square">
            <a:spAutoFit/>
          </a:bodyPr>
          <a:lstStyle/>
          <a:p>
            <a:pPr algn="just">
              <a:lnSpc>
                <a:spcPct val="150000"/>
              </a:lnSpc>
              <a:spcBef>
                <a:spcPts val="750"/>
              </a:spcBef>
              <a:spcAft>
                <a:spcPts val="800"/>
              </a:spcAft>
            </a:pPr>
            <a:r>
              <a:rPr lang="en-US" sz="2800" b="1" dirty="0">
                <a:effectLst/>
                <a:latin typeface="Times New Roman" panose="02020603050405020304" pitchFamily="18" charset="0"/>
                <a:ea typeface="Times New Roman" panose="02020603050405020304" pitchFamily="18" charset="0"/>
                <a:cs typeface="Kartika" panose="02020503030404060203" pitchFamily="18" charset="0"/>
              </a:rPr>
              <a:t> </a:t>
            </a:r>
            <a:r>
              <a:rPr lang="hi-IN" sz="2800" b="1" dirty="0">
                <a:latin typeface="Times New Roman" panose="02020603050405020304" pitchFamily="18" charset="0"/>
                <a:ea typeface="Times New Roman" panose="02020603050405020304" pitchFamily="18" charset="0"/>
                <a:cs typeface="Kartika" panose="02020503030404060203" pitchFamily="18" charset="0"/>
              </a:rPr>
              <a:t>पीसीआर (पोलीमरेज़ चेन रिएक्शन</a:t>
            </a:r>
            <a:r>
              <a:rPr lang="en-US" sz="2800" b="1" dirty="0">
                <a:effectLst/>
                <a:latin typeface="Times New Roman" panose="02020603050405020304" pitchFamily="18" charset="0"/>
                <a:ea typeface="Times New Roman" panose="02020603050405020304" pitchFamily="18" charset="0"/>
                <a:cs typeface="Kartika" panose="02020503030404060203" pitchFamily="18" charset="0"/>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spcAft>
                <a:spcPts val="1125"/>
              </a:spcAft>
            </a:pPr>
            <a:r>
              <a:rPr lang="hi-IN" sz="2200" dirty="0">
                <a:latin typeface="Times New Roman" panose="02020603050405020304" pitchFamily="18" charset="0"/>
                <a:ea typeface="Times New Roman" panose="02020603050405020304" pitchFamily="18" charset="0"/>
                <a:cs typeface="Kartika" panose="02020503030404060203" pitchFamily="18" charset="0"/>
              </a:rPr>
              <a:t>पोलीमरेज़ चेन रिएक्शन (पीसीआर) एक ऐसी तकनीक है जिसका उपयोग डीएनए (और कुछ मामलों में, आरएनए) की ट्रेस मात्रा को बढ़ाने के लिए किया जाता है, जो लगभग किसी भी तरल या सतह पर या उस पर स्थित होता है जहां डीएनए स्ट्रैंड जमा हो सकते हैं। पीसीआर को समझने की कुंजी यह जानना है कि प्रत्येक मानव, पशु, पौधे, परजीवी, जीवाणु, या वायरस में आनुवंशिक सामग्री जैसे डीएनए (या आरएनए) अनुक्रम (न्यूक्लियोटाइड अनुक्रम या डीएनए या आरएनए के टुकड़े) होते हैं जो उनकी प्रजातियों के लिए अद्वितीय होते हैं, और उस प्रजाति के व्यक्तिगत सदस्य के लिए। नतीजतन, यदि किसी नमूने में डीएनए या आरएनए के खंड होते हैं, तो पीसीआर एक ऐसी विधि है जिसका उपयोग इन अद्वितीय अनुक्रमों को बढ़ाने (कई और समान प्रतियां बनाने) के लिए किया जाता है, इसलिए उनका उपयोग बहुत अधिक संभावना के साथ ट्रेस डीएनए या आरएनए के स्रोत (एक विशिष्ट व्यक्ति, पशु, या रोगजनक जीव) की पहचान को निर्धारित करने के लिए किया जा सकता है।</a:t>
            </a:r>
            <a:endParaRPr lang="en-US" sz="22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9927976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72596AC-60C0-FABC-F78C-986B1E35719E}"/>
              </a:ext>
            </a:extLst>
          </p:cNvPr>
          <p:cNvSpPr txBox="1"/>
          <p:nvPr/>
        </p:nvSpPr>
        <p:spPr>
          <a:xfrm>
            <a:off x="0" y="1"/>
            <a:ext cx="7629525" cy="5586145"/>
          </a:xfrm>
          <a:prstGeom prst="rect">
            <a:avLst/>
          </a:prstGeom>
          <a:noFill/>
        </p:spPr>
        <p:txBody>
          <a:bodyPr wrap="square">
            <a:spAutoFit/>
          </a:bodyPr>
          <a:lstStyle/>
          <a:p>
            <a:pPr algn="just">
              <a:lnSpc>
                <a:spcPct val="150000"/>
              </a:lnSpc>
              <a:spcAft>
                <a:spcPts val="1125"/>
              </a:spcAft>
            </a:pPr>
            <a:r>
              <a:rPr lang="hi-IN" sz="2400" dirty="0">
                <a:latin typeface="Times New Roman" panose="02020603050405020304" pitchFamily="18" charset="0"/>
                <a:ea typeface="Times New Roman" panose="02020603050405020304" pitchFamily="18" charset="0"/>
                <a:cs typeface="Kartika" panose="02020503030404060203" pitchFamily="18" charset="0"/>
              </a:rPr>
              <a:t>हालाँकि, पीसीआर प्रवर्धन पहचान परीक्षण का केवल एक हिस्सा है। एक बार प्रवर्धन हो जाने के बाद (नीचे देखें), प्रवर्धित खंडों की तुलना किसी ज्ञात स्रोत (उदाहरण के लिए, एक विशिष्ट व्यक्ति, पशु या रोगजनक जीव) से अन्य न्यूक्लियोटाइड खंडों से की जानी चाहिए। अद्वितीय खंडों की यह तुलना अक्सर पीसीआर-जनित न्यूक्लियोटाइड अनुक्रमों को मनुष्यों, रोगजनकों या अन्य स्रोतों से ज्ञात न्यूक्लियोटाइड अनुक्रमों के बगल में एक अलग जेल में रखकर की जाती है।</a:t>
            </a:r>
            <a:endParaRPr lang="en-US" sz="2400" dirty="0"/>
          </a:p>
        </p:txBody>
      </p:sp>
    </p:spTree>
    <p:extLst>
      <p:ext uri="{BB962C8B-B14F-4D97-AF65-F5344CB8AC3E}">
        <p14:creationId xmlns:p14="http://schemas.microsoft.com/office/powerpoint/2010/main" val="32156346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79A0BA1C-F73F-50F9-07DC-E966FCE7FD2B}"/>
              </a:ext>
            </a:extLst>
          </p:cNvPr>
          <p:cNvSpPr txBox="1"/>
          <p:nvPr/>
        </p:nvSpPr>
        <p:spPr>
          <a:xfrm>
            <a:off x="171450" y="116783"/>
            <a:ext cx="7734300" cy="6281207"/>
          </a:xfrm>
          <a:prstGeom prst="rect">
            <a:avLst/>
          </a:prstGeom>
          <a:noFill/>
        </p:spPr>
        <p:txBody>
          <a:bodyPr wrap="square">
            <a:spAutoFit/>
          </a:bodyPr>
          <a:lstStyle/>
          <a:p>
            <a:pPr algn="just">
              <a:lnSpc>
                <a:spcPct val="150000"/>
              </a:lnSpc>
              <a:spcAft>
                <a:spcPts val="1125"/>
              </a:spcAft>
            </a:pPr>
            <a:r>
              <a:rPr lang="hi-IN" sz="2400" dirty="0">
                <a:latin typeface="Times New Roman" panose="02020603050405020304" pitchFamily="18" charset="0"/>
                <a:ea typeface="Times New Roman" panose="02020603050405020304" pitchFamily="18" charset="0"/>
                <a:cs typeface="Kartika" panose="02020503030404060203" pitchFamily="18" charset="0"/>
              </a:rPr>
              <a:t>विद्युत प्रवाह जेल के माध्यम से चलाया जाता है और विभिन्न न्यूक्लियोटाइड अनुक्रम बैंड बनाते हैं जो उनके विद्युत आवेश और आणविक आकार के अनुसार "सीढ़ी" जैसा दिखता है। इसे जेल वैद्युतकणसंचलन कहा जाता है। बैंड या "सीढ़ी" जैसे कदम जो जेल में समान स्तर पर चले जाते हैं, न्यूक्लियोटाइड अनुक्रमों की पहचान दिखाते हैं। यह विधि पीसीआर परीक्षणों को पूरा करने के सबसे लोकप्रिय तरीकों में से एक है (चित्र 1 देखें)।
चित्रा 1, बैंड या "सीढ़ी" पीसीआर के चरणों की तरह माइकोबैक्टीरियम के डीएनए का उत्पादन (सीडीसी के सौजन्य से</a:t>
            </a:r>
            <a:endParaRPr lang="en-US" sz="2400" dirty="0"/>
          </a:p>
        </p:txBody>
      </p:sp>
    </p:spTree>
    <p:extLst>
      <p:ext uri="{BB962C8B-B14F-4D97-AF65-F5344CB8AC3E}">
        <p14:creationId xmlns:p14="http://schemas.microsoft.com/office/powerpoint/2010/main" val="9551047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ands or ladder like steps of PCR produced DNA of microbacterium">
            <a:extLst>
              <a:ext uri="{FF2B5EF4-FFF2-40B4-BE49-F238E27FC236}">
                <a16:creationId xmlns="" xmlns:a16="http://schemas.microsoft.com/office/drawing/2014/main" id="{7A57455A-D085-0295-7064-B4A9165060A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4411" y="190500"/>
            <a:ext cx="5589269" cy="3238500"/>
          </a:xfrm>
          <a:prstGeom prst="rect">
            <a:avLst/>
          </a:prstGeom>
          <a:noFill/>
          <a:ln>
            <a:noFill/>
          </a:ln>
        </p:spPr>
      </p:pic>
      <p:sp>
        <p:nvSpPr>
          <p:cNvPr id="4" name="TextBox 3">
            <a:extLst>
              <a:ext uri="{FF2B5EF4-FFF2-40B4-BE49-F238E27FC236}">
                <a16:creationId xmlns="" xmlns:a16="http://schemas.microsoft.com/office/drawing/2014/main" id="{41D26365-553E-C51E-75A6-8F8D6E27A195}"/>
              </a:ext>
            </a:extLst>
          </p:cNvPr>
          <p:cNvSpPr txBox="1"/>
          <p:nvPr/>
        </p:nvSpPr>
        <p:spPr>
          <a:xfrm>
            <a:off x="309562" y="3552705"/>
            <a:ext cx="8524875" cy="2862322"/>
          </a:xfrm>
          <a:prstGeom prst="rect">
            <a:avLst/>
          </a:prstGeom>
          <a:noFill/>
        </p:spPr>
        <p:txBody>
          <a:bodyPr wrap="square">
            <a:spAutoFit/>
          </a:bodyPr>
          <a:lstStyle/>
          <a:p>
            <a:pPr algn="just">
              <a:spcAft>
                <a:spcPts val="800"/>
              </a:spcAft>
            </a:pPr>
            <a:r>
              <a:rPr lang="hi-IN" sz="2000" dirty="0">
                <a:latin typeface="Times New Roman" panose="02020603050405020304" pitchFamily="18" charset="0"/>
                <a:ea typeface="Times New Roman" panose="02020603050405020304" pitchFamily="18" charset="0"/>
                <a:cs typeface="Kartika" panose="02020503030404060203" pitchFamily="18" charset="0"/>
              </a:rPr>
              <a:t>आकृति। दोहराव तत्व (प्रतिनिधि)-पीसीआर (ए) और स्पंदित-क्षेत्र जेल वैद्युतकणसंचलन (पीएफजीई) (बी) माइकोबैक्टीरियम कॉस्मेटिकम के पैटर्न ओहियो में 2 रोगियों और वेनेजुएला में 1 रोगी से अलग हो जाते हैं। </a:t>
            </a:r>
            <a:r>
              <a:rPr lang="en-US" sz="2000" dirty="0">
                <a:latin typeface="Times New Roman" panose="02020603050405020304" pitchFamily="18" charset="0"/>
                <a:ea typeface="Times New Roman" panose="02020603050405020304" pitchFamily="18" charset="0"/>
                <a:cs typeface="Kartika" panose="02020503030404060203" pitchFamily="18" charset="0"/>
              </a:rPr>
              <a:t>BOXA1R </a:t>
            </a:r>
            <a:r>
              <a:rPr lang="hi-IN" sz="2000" dirty="0">
                <a:latin typeface="Times New Roman" panose="02020603050405020304" pitchFamily="18" charset="0"/>
                <a:ea typeface="Times New Roman" panose="02020603050405020304" pitchFamily="18" charset="0"/>
                <a:cs typeface="Kartika" panose="02020503030404060203" pitchFamily="18" charset="0"/>
              </a:rPr>
              <a:t>प्राइमर (3) का उपयोग करके </a:t>
            </a:r>
            <a:r>
              <a:rPr lang="en-US" sz="2000" dirty="0">
                <a:latin typeface="Times New Roman" panose="02020603050405020304" pitchFamily="18" charset="0"/>
                <a:ea typeface="Times New Roman" panose="02020603050405020304" pitchFamily="18" charset="0"/>
                <a:cs typeface="Kartika" panose="02020503030404060203" pitchFamily="18" charset="0"/>
              </a:rPr>
              <a:t>Rep-PCR </a:t>
            </a:r>
            <a:r>
              <a:rPr lang="hi-IN" sz="2000" dirty="0">
                <a:latin typeface="Times New Roman" panose="02020603050405020304" pitchFamily="18" charset="0"/>
                <a:ea typeface="Times New Roman" panose="02020603050405020304" pitchFamily="18" charset="0"/>
                <a:cs typeface="Kartika" panose="02020503030404060203" pitchFamily="18" charset="0"/>
              </a:rPr>
              <a:t>किया गया था, और </a:t>
            </a:r>
            <a:r>
              <a:rPr lang="en-US" sz="2000" dirty="0">
                <a:latin typeface="Times New Roman" panose="02020603050405020304" pitchFamily="18" charset="0"/>
                <a:ea typeface="Times New Roman" panose="02020603050405020304" pitchFamily="18" charset="0"/>
                <a:cs typeface="Kartika" panose="02020503030404060203" pitchFamily="18" charset="0"/>
              </a:rPr>
              <a:t>PFGE </a:t>
            </a:r>
            <a:r>
              <a:rPr lang="hi-IN" sz="2000" dirty="0">
                <a:latin typeface="Times New Roman" panose="02020603050405020304" pitchFamily="18" charset="0"/>
                <a:ea typeface="Times New Roman" panose="02020603050405020304" pitchFamily="18" charset="0"/>
                <a:cs typeface="Kartika" panose="02020503030404060203" pitchFamily="18" charset="0"/>
              </a:rPr>
              <a:t>को प्रतिबंध एंजाइम </a:t>
            </a:r>
            <a:r>
              <a:rPr lang="en-US" sz="2000" dirty="0" err="1">
                <a:latin typeface="Times New Roman" panose="02020603050405020304" pitchFamily="18" charset="0"/>
                <a:ea typeface="Times New Roman" panose="02020603050405020304" pitchFamily="18" charset="0"/>
                <a:cs typeface="Kartika" panose="02020503030404060203" pitchFamily="18" charset="0"/>
              </a:rPr>
              <a:t>AseI</a:t>
            </a:r>
            <a:r>
              <a:rPr lang="en-US" sz="2000" dirty="0">
                <a:latin typeface="Times New Roman" panose="02020603050405020304" pitchFamily="18" charset="0"/>
                <a:ea typeface="Times New Roman" panose="02020603050405020304" pitchFamily="18" charset="0"/>
                <a:cs typeface="Kartika" panose="02020503030404060203" pitchFamily="18" charset="0"/>
              </a:rPr>
              <a:t> </a:t>
            </a:r>
            <a:r>
              <a:rPr lang="hi-IN" sz="2000" dirty="0">
                <a:latin typeface="Times New Roman" panose="02020603050405020304" pitchFamily="18" charset="0"/>
                <a:ea typeface="Times New Roman" panose="02020603050405020304" pitchFamily="18" charset="0"/>
                <a:cs typeface="Kartika" panose="02020503030404060203" pitchFamily="18" charset="0"/>
              </a:rPr>
              <a:t>के साथ किया गया था। लेन 1, 2, ओहियो </a:t>
            </a:r>
            <a:r>
              <a:rPr lang="en-US" sz="2000" dirty="0">
                <a:latin typeface="Times New Roman" panose="02020603050405020304" pitchFamily="18" charset="0"/>
                <a:ea typeface="Times New Roman" panose="02020603050405020304" pitchFamily="18" charset="0"/>
                <a:cs typeface="Kartika" panose="02020503030404060203" pitchFamily="18" charset="0"/>
              </a:rPr>
              <a:t>OH1 </a:t>
            </a:r>
            <a:r>
              <a:rPr lang="hi-IN" sz="2000" dirty="0">
                <a:latin typeface="Times New Roman" panose="02020603050405020304" pitchFamily="18" charset="0"/>
                <a:ea typeface="Times New Roman" panose="02020603050405020304" pitchFamily="18" charset="0"/>
                <a:cs typeface="Kartika" panose="02020503030404060203" pitchFamily="18" charset="0"/>
              </a:rPr>
              <a:t>और </a:t>
            </a:r>
            <a:r>
              <a:rPr lang="en-US" sz="2000" dirty="0">
                <a:latin typeface="Times New Roman" panose="02020603050405020304" pitchFamily="18" charset="0"/>
                <a:ea typeface="Times New Roman" panose="02020603050405020304" pitchFamily="18" charset="0"/>
                <a:cs typeface="Kartika" panose="02020503030404060203" pitchFamily="18" charset="0"/>
              </a:rPr>
              <a:t>OH2 </a:t>
            </a:r>
            <a:r>
              <a:rPr lang="hi-IN" sz="2000" dirty="0">
                <a:latin typeface="Times New Roman" panose="02020603050405020304" pitchFamily="18" charset="0"/>
                <a:ea typeface="Times New Roman" panose="02020603050405020304" pitchFamily="18" charset="0"/>
                <a:cs typeface="Kartika" panose="02020503030404060203" pitchFamily="18" charset="0"/>
              </a:rPr>
              <a:t>को अलग करता है; लेन 3, 4, नियंत्रण उपभेद </a:t>
            </a:r>
            <a:r>
              <a:rPr lang="en-US" sz="2000" dirty="0">
                <a:latin typeface="Times New Roman" panose="02020603050405020304" pitchFamily="18" charset="0"/>
                <a:ea typeface="Times New Roman" panose="02020603050405020304" pitchFamily="18" charset="0"/>
                <a:cs typeface="Kartika" panose="02020503030404060203" pitchFamily="18" charset="0"/>
              </a:rPr>
              <a:t>ATCC BAA-878T </a:t>
            </a:r>
            <a:r>
              <a:rPr lang="hi-IN" sz="2000" dirty="0">
                <a:latin typeface="Times New Roman" panose="02020603050405020304" pitchFamily="18" charset="0"/>
                <a:ea typeface="Times New Roman" panose="02020603050405020304" pitchFamily="18" charset="0"/>
                <a:cs typeface="Kartika" panose="02020503030404060203" pitchFamily="18" charset="0"/>
              </a:rPr>
              <a:t>और </a:t>
            </a:r>
            <a:r>
              <a:rPr lang="en-US" sz="2000" dirty="0">
                <a:latin typeface="Times New Roman" panose="02020603050405020304" pitchFamily="18" charset="0"/>
                <a:ea typeface="Times New Roman" panose="02020603050405020304" pitchFamily="18" charset="0"/>
                <a:cs typeface="Kartika" panose="02020503030404060203" pitchFamily="18" charset="0"/>
              </a:rPr>
              <a:t>ATCC BAA-879; </a:t>
            </a:r>
            <a:r>
              <a:rPr lang="hi-IN" sz="2000" dirty="0">
                <a:latin typeface="Times New Roman" panose="02020603050405020304" pitchFamily="18" charset="0"/>
                <a:ea typeface="Times New Roman" panose="02020603050405020304" pitchFamily="18" charset="0"/>
                <a:cs typeface="Kartika" panose="02020503030404060203" pitchFamily="18" charset="0"/>
              </a:rPr>
              <a:t>लेन 5, वेनेजुएला ने </a:t>
            </a:r>
            <a:r>
              <a:rPr lang="en-US" sz="2000" dirty="0">
                <a:latin typeface="Times New Roman" panose="02020603050405020304" pitchFamily="18" charset="0"/>
                <a:ea typeface="Times New Roman" panose="02020603050405020304" pitchFamily="18" charset="0"/>
                <a:cs typeface="Kartika" panose="02020503030404060203" pitchFamily="18" charset="0"/>
              </a:rPr>
              <a:t>VZ1 </a:t>
            </a:r>
            <a:r>
              <a:rPr lang="hi-IN" sz="2000" dirty="0">
                <a:latin typeface="Times New Roman" panose="02020603050405020304" pitchFamily="18" charset="0"/>
                <a:ea typeface="Times New Roman" panose="02020603050405020304" pitchFamily="18" charset="0"/>
                <a:cs typeface="Kartika" panose="02020503030404060203" pitchFamily="18" charset="0"/>
              </a:rPr>
              <a:t>को अलग किया। डीएनए आकार मानक 100-बीपी (एस1) और 48.5-केबी मार्कर (एस2) हैं।</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2577830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E59CBF0-D271-E592-781C-C4F45107ED4B}"/>
              </a:ext>
            </a:extLst>
          </p:cNvPr>
          <p:cNvSpPr txBox="1"/>
          <p:nvPr/>
        </p:nvSpPr>
        <p:spPr>
          <a:xfrm>
            <a:off x="219075" y="1"/>
            <a:ext cx="8648700" cy="6894195"/>
          </a:xfrm>
          <a:prstGeom prst="rect">
            <a:avLst/>
          </a:prstGeom>
          <a:noFill/>
        </p:spPr>
        <p:txBody>
          <a:bodyPr wrap="square">
            <a:spAutoFit/>
          </a:bodyPr>
          <a:lstStyle/>
          <a:p>
            <a:pPr algn="ctr">
              <a:lnSpc>
                <a:spcPct val="150000"/>
              </a:lnSpc>
              <a:spcAft>
                <a:spcPts val="800"/>
              </a:spcAft>
            </a:pPr>
            <a:r>
              <a:rPr lang="hi-IN" sz="3200" b="1" dirty="0">
                <a:latin typeface="Times New Roman" panose="02020603050405020304" pitchFamily="18" charset="0"/>
                <a:ea typeface="Times New Roman" panose="02020603050405020304" pitchFamily="18" charset="0"/>
                <a:cs typeface="Kartika" panose="02020503030404060203" pitchFamily="18" charset="0"/>
              </a:rPr>
              <a:t>वीडीआरएल</a:t>
            </a:r>
            <a:endParaRPr lang="en-IN" sz="3200" b="1" dirty="0">
              <a:latin typeface="Times New Roman" panose="02020603050405020304" pitchFamily="18" charset="0"/>
              <a:ea typeface="Times New Roman" panose="02020603050405020304" pitchFamily="18" charset="0"/>
              <a:cs typeface="Kartika" panose="02020503030404060203" pitchFamily="18" charset="0"/>
            </a:endParaRPr>
          </a:p>
          <a:p>
            <a:pPr algn="ctr">
              <a:lnSpc>
                <a:spcPct val="150000"/>
              </a:lnSpc>
              <a:spcAft>
                <a:spcPts val="800"/>
              </a:spcAft>
            </a:pPr>
            <a:r>
              <a:rPr lang="hi-IN" sz="2800" b="1" dirty="0">
                <a:latin typeface="Times New Roman" panose="02020603050405020304" pitchFamily="18" charset="0"/>
                <a:ea typeface="Times New Roman" panose="02020603050405020304" pitchFamily="18" charset="0"/>
                <a:cs typeface="Kartika" panose="02020503030404060203" pitchFamily="18" charset="0"/>
              </a:rPr>
              <a:t>परीक्षण को नियंत्रित करने वाला सिद्धांत/सिद्धांत</a:t>
            </a:r>
            <a:r>
              <a:rPr lang="en-US" sz="2400" b="1" dirty="0">
                <a:effectLst/>
                <a:latin typeface="Times New Roman" panose="02020603050405020304" pitchFamily="18" charset="0"/>
                <a:ea typeface="Times New Roman" panose="02020603050405020304" pitchFamily="18" charset="0"/>
                <a:cs typeface="Kartika" panose="02020503030404060203" pitchFamily="18" charset="0"/>
              </a:rPr>
              <a:t>:</a:t>
            </a: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 </a:t>
            </a:r>
            <a:r>
              <a:rPr lang="hi-IN" sz="2400" dirty="0">
                <a:latin typeface="Times New Roman" panose="02020603050405020304" pitchFamily="18" charset="0"/>
                <a:ea typeface="Times New Roman" panose="02020603050405020304" pitchFamily="18" charset="0"/>
                <a:cs typeface="Kartika" panose="02020503030404060203" pitchFamily="18" charset="0"/>
              </a:rPr>
              <a:t>फ्लोक्यूलेशन परीक्षण रीगिन (गैर ट्रेपोनेमल एंटीजन के लिए एंटीबॉडी) का पता लगाता है।</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 </a:t>
            </a:r>
            <a:r>
              <a:rPr lang="hi-IN" sz="2400" b="1" dirty="0">
                <a:latin typeface="Times New Roman" panose="02020603050405020304" pitchFamily="18" charset="0"/>
                <a:ea typeface="Times New Roman" panose="02020603050405020304" pitchFamily="18" charset="0"/>
                <a:cs typeface="Kartika" panose="02020503030404060203" pitchFamily="18" charset="0"/>
              </a:rPr>
              <a:t>अभिकर्मकों की आवश्यकता है</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b="1" dirty="0">
                <a:effectLst/>
                <a:latin typeface="Times New Roman" panose="02020603050405020304" pitchFamily="18" charset="0"/>
                <a:ea typeface="Times New Roman" panose="02020603050405020304" pitchFamily="18" charset="0"/>
                <a:cs typeface="Kartika" panose="02020503030404060203" pitchFamily="18" charset="0"/>
              </a:rPr>
              <a:t>A.	</a:t>
            </a:r>
            <a:r>
              <a:rPr lang="hi-IN" sz="2400" b="1" dirty="0">
                <a:latin typeface="Times New Roman" panose="02020603050405020304" pitchFamily="18" charset="0"/>
                <a:ea typeface="Times New Roman" panose="02020603050405020304" pitchFamily="18" charset="0"/>
                <a:cs typeface="Kartika" panose="02020503030404060203" pitchFamily="18" charset="0"/>
              </a:rPr>
              <a:t>प्रतिजन</a:t>
            </a:r>
            <a:r>
              <a:rPr lang="en-US" sz="2400" b="1" dirty="0">
                <a:effectLst/>
                <a:latin typeface="Times New Roman" panose="02020603050405020304" pitchFamily="18" charset="0"/>
                <a:ea typeface="Times New Roman" panose="02020603050405020304" pitchFamily="18" charset="0"/>
                <a:cs typeface="Kartika" panose="02020503030404060203" pitchFamily="18" charset="0"/>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spcAft>
                <a:spcPts val="800"/>
              </a:spcAft>
            </a:pP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1.</a:t>
            </a:r>
            <a:r>
              <a:rPr lang="en-US" sz="2400" dirty="0">
                <a:latin typeface="Times New Roman" panose="02020603050405020304" pitchFamily="18" charset="0"/>
                <a:ea typeface="Times New Roman" panose="02020603050405020304" pitchFamily="18" charset="0"/>
                <a:cs typeface="Kartika" panose="02020503030404060203" pitchFamily="18" charset="0"/>
              </a:rPr>
              <a:t> VDRL </a:t>
            </a:r>
            <a:r>
              <a:rPr lang="hi-IN" sz="2400" dirty="0">
                <a:latin typeface="Times New Roman" panose="02020603050405020304" pitchFamily="18" charset="0"/>
                <a:ea typeface="Times New Roman" panose="02020603050405020304" pitchFamily="18" charset="0"/>
                <a:cs typeface="Kartika" panose="02020503030404060203" pitchFamily="18" charset="0"/>
              </a:rPr>
              <a:t>स्लाइड टेस्ट के लिए वर्णित के रूप में एंटीजन निलंबन तैयार करें।
2. वीडीआरएल एंटीजन के एक हिस्से में 10% खारा का एक हिस्सा जोड़ें।
3. बोतल को धीरे से घुमाकर या ट्यूब को उल्टा करके मिलाएं और उपयोग करने से पहले कम से कम 5 मिनट लेकिन 2 घंटे से अधिक नहीं खड़े रहने दें।</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58185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D0217F3-055B-02AE-2F41-B11673D61562}"/>
            </a:ext>
          </a:extLst>
        </p:cNvPr>
        <p:cNvGrpSpPr/>
        <p:nvPr/>
      </p:nvGrpSpPr>
      <p:grpSpPr>
        <a:xfrm>
          <a:off x="0" y="0"/>
          <a:ext cx="0" cy="0"/>
          <a:chOff x="0" y="0"/>
          <a:chExt cx="0" cy="0"/>
        </a:xfrm>
      </p:grpSpPr>
      <p:sp>
        <p:nvSpPr>
          <p:cNvPr id="3" name="TextBox 2">
            <a:extLst>
              <a:ext uri="{FF2B5EF4-FFF2-40B4-BE49-F238E27FC236}">
                <a16:creationId xmlns="" xmlns:a16="http://schemas.microsoft.com/office/drawing/2014/main" id="{5DE5C3C2-90BF-6289-5CC0-C8474988F9C0}"/>
              </a:ext>
            </a:extLst>
          </p:cNvPr>
          <p:cNvSpPr txBox="1"/>
          <p:nvPr/>
        </p:nvSpPr>
        <p:spPr>
          <a:xfrm>
            <a:off x="123825" y="392089"/>
            <a:ext cx="8858250" cy="6242606"/>
          </a:xfrm>
          <a:prstGeom prst="rect">
            <a:avLst/>
          </a:prstGeom>
          <a:noFill/>
        </p:spPr>
        <p:txBody>
          <a:bodyPr wrap="square">
            <a:spAutoFit/>
          </a:bodyPr>
          <a:lstStyle/>
          <a:p>
            <a:pPr algn="just" fontAlgn="base">
              <a:lnSpc>
                <a:spcPct val="107000"/>
              </a:lnSpc>
              <a:spcAft>
                <a:spcPts val="375"/>
              </a:spcAft>
            </a:pPr>
            <a:r>
              <a:rPr lang="hi-IN" sz="3200" b="1" u="sng" dirty="0">
                <a:solidFill>
                  <a:srgbClr val="FF0000"/>
                </a:solidFill>
              </a:rPr>
              <a:t>परिचय</a:t>
            </a:r>
            <a:r>
              <a:rPr lang="en-US" sz="3200" b="1" u="sng" dirty="0">
                <a:solidFill>
                  <a:srgbClr val="FF0000"/>
                </a:solidFill>
              </a:rPr>
              <a:t>:-</a:t>
            </a:r>
          </a:p>
          <a:p>
            <a:pPr algn="just">
              <a:lnSpc>
                <a:spcPct val="150000"/>
              </a:lnSpc>
              <a:spcBef>
                <a:spcPts val="480"/>
              </a:spcBef>
              <a:spcAft>
                <a:spcPts val="600"/>
              </a:spcAft>
            </a:pPr>
            <a:r>
              <a:rPr lang="hi-IN" dirty="0">
                <a:latin typeface="Times New Roman" panose="02020603050405020304" pitchFamily="18" charset="0"/>
                <a:ea typeface="Times New Roman" panose="02020603050405020304" pitchFamily="18" charset="0"/>
              </a:rPr>
              <a:t>सीरोलॉजी रक्त सीरम और शरीर के अन्य तरल पदार्थों का वैज्ञानिक अध्ययन है। व्यवहार में, यह शब्द आमतौर पर सीरम में एंटीबॉडी की नैदानिक पहचान को संदर्भित करता है। इस तरह के एंटीबॉडी आमतौर पर एक संक्रमण (किसी दिए गए सूक्ष्मजीव के खिलाफ), अन्य विदेशी प्रोटीन के खिलाफ (प्रतिक्रिया में, उदाहरण के लिए, एक बेमेल रक्त आधान के लिए), या अपने स्वयं के प्रोटीन (ऑटोइम्यून बीमारी के उदाहरणों में) के जवाब में बनते हैं। सीरोलॉजिकल परीक्षण नैदानिक उद्देश्यों के लिए किए जा सकते हैं जब संक्रमण का संदेह होता है, आमवाती बीमारियों में, और कई अन्य स्थितियों में, जैसे कि किसी व्यक्ति के रक्त प्रकार की जांच करना।  सीरोलॉजी रक्त परीक्षण एंटीबॉडी की कमी से जुड़े कुछ प्रतिरक्षा कमियों वाले रोगियों का निदान करने में मदद करते हैं, जैसे कि एक्स-लिंक्ड एक गामाग्लोबुलिनमिया। ऐसे मामलों में, एंटीबॉडी के लिए परीक्षण लगातार नकारात्मक होंगे।
कई सीरोलॉजी तकनीकें हैं जिनका अध्ययन किए जा रहे एंटीबॉडी के आधार पर उपयोग किया जा सकता है। इनमें शामिल हैं: एलिसा, एग्लूटिनेशन, वर्षा, पूरक-निर्धारण और फ्लोरोसेंट एंटीबॉडी</a:t>
            </a:r>
            <a:endParaRPr lang="en-IN" sz="32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2058962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6051C952-2BBD-D896-C374-B1CBD91941D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85900" y="1325880"/>
            <a:ext cx="6252210" cy="4663440"/>
          </a:xfrm>
          <a:prstGeom prst="rect">
            <a:avLst/>
          </a:prstGeom>
          <a:noFill/>
          <a:ln>
            <a:noFill/>
          </a:ln>
        </p:spPr>
      </p:pic>
      <p:sp>
        <p:nvSpPr>
          <p:cNvPr id="4" name="TextBox 3">
            <a:extLst>
              <a:ext uri="{FF2B5EF4-FFF2-40B4-BE49-F238E27FC236}">
                <a16:creationId xmlns="" xmlns:a16="http://schemas.microsoft.com/office/drawing/2014/main" id="{360C2291-5C3D-9214-275C-FEADB691048A}"/>
              </a:ext>
            </a:extLst>
          </p:cNvPr>
          <p:cNvSpPr txBox="1"/>
          <p:nvPr/>
        </p:nvSpPr>
        <p:spPr>
          <a:xfrm>
            <a:off x="1303020" y="405283"/>
            <a:ext cx="4572000" cy="600164"/>
          </a:xfrm>
          <a:prstGeom prst="rect">
            <a:avLst/>
          </a:prstGeom>
          <a:noFill/>
        </p:spPr>
        <p:txBody>
          <a:bodyPr wrap="square">
            <a:spAutoFit/>
          </a:bodyPr>
          <a:lstStyle/>
          <a:p>
            <a:pPr algn="just">
              <a:lnSpc>
                <a:spcPct val="150000"/>
              </a:lnSpc>
              <a:spcAft>
                <a:spcPts val="800"/>
              </a:spcAft>
            </a:pPr>
            <a:r>
              <a:rPr lang="en-US" sz="2400" b="1" u="sng" dirty="0">
                <a:effectLst/>
                <a:latin typeface="Times New Roman" panose="02020603050405020304" pitchFamily="18" charset="0"/>
                <a:ea typeface="Times New Roman" panose="02020603050405020304" pitchFamily="18" charset="0"/>
                <a:cs typeface="Kartika" panose="02020503030404060203" pitchFamily="18" charset="0"/>
              </a:rPr>
              <a:t>B.	</a:t>
            </a:r>
            <a:r>
              <a:rPr lang="hi-IN" sz="2400" b="1" u="sng" dirty="0">
                <a:latin typeface="Times New Roman" panose="02020603050405020304" pitchFamily="18" charset="0"/>
                <a:ea typeface="Times New Roman" panose="02020603050405020304" pitchFamily="18" charset="0"/>
                <a:cs typeface="Kartika" panose="02020503030404060203" pitchFamily="18" charset="0"/>
              </a:rPr>
              <a:t>स्लाइड कार्ड</a:t>
            </a:r>
            <a:r>
              <a:rPr lang="en-US" sz="2400" b="1" u="sng" dirty="0">
                <a:effectLst/>
                <a:latin typeface="Times New Roman" panose="02020603050405020304" pitchFamily="18" charset="0"/>
                <a:ea typeface="Times New Roman" panose="02020603050405020304" pitchFamily="18" charset="0"/>
                <a:cs typeface="Kartika" panose="02020503030404060203" pitchFamily="18" charset="0"/>
              </a:rPr>
              <a:t>.</a:t>
            </a:r>
            <a:endParaRPr lang="en-US" sz="2000" u="sng"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4167314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27080838-8337-17F8-8D3A-E3F3329FB9C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8620" y="709068"/>
            <a:ext cx="7298055" cy="5318760"/>
          </a:xfrm>
          <a:prstGeom prst="rect">
            <a:avLst/>
          </a:prstGeom>
          <a:noFill/>
          <a:ln>
            <a:noFill/>
          </a:ln>
        </p:spPr>
      </p:pic>
    </p:spTree>
    <p:extLst>
      <p:ext uri="{BB962C8B-B14F-4D97-AF65-F5344CB8AC3E}">
        <p14:creationId xmlns:p14="http://schemas.microsoft.com/office/powerpoint/2010/main" val="19669303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041112B-A1D1-70CE-D7C9-C8DD636AEEE6}"/>
              </a:ext>
            </a:extLst>
          </p:cNvPr>
          <p:cNvSpPr txBox="1"/>
          <p:nvPr/>
        </p:nvSpPr>
        <p:spPr>
          <a:xfrm>
            <a:off x="214312" y="190501"/>
            <a:ext cx="8715376" cy="6178423"/>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Kartika" panose="02020503030404060203" pitchFamily="18" charset="0"/>
              </a:rPr>
              <a:t>अतिरिक्त सामग्री की आवश्यकता</a:t>
            </a:r>
            <a:r>
              <a:rPr lang="en-US" sz="2800" b="1" dirty="0">
                <a:effectLst/>
                <a:latin typeface="Times New Roman" panose="02020603050405020304" pitchFamily="18" charset="0"/>
                <a:ea typeface="Times New Roman" panose="02020603050405020304" pitchFamily="18" charset="0"/>
                <a:cs typeface="Kartika" panose="02020503030404060203" pitchFamily="18" charset="0"/>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	A.	</a:t>
            </a:r>
            <a:r>
              <a:rPr lang="hi-IN" sz="2400" dirty="0">
                <a:latin typeface="Times New Roman" panose="02020603050405020304" pitchFamily="18" charset="0"/>
                <a:ea typeface="Times New Roman" panose="02020603050405020304" pitchFamily="18" charset="0"/>
                <a:cs typeface="Kartika" panose="02020503030404060203" pitchFamily="18" charset="0"/>
              </a:rPr>
              <a:t>स्टिरर्स</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	B.	</a:t>
            </a:r>
            <a:r>
              <a:rPr lang="hi-IN" sz="2400" dirty="0">
                <a:latin typeface="Times New Roman" panose="02020603050405020304" pitchFamily="18" charset="0"/>
                <a:ea typeface="Times New Roman" panose="02020603050405020304" pitchFamily="18" charset="0"/>
                <a:cs typeface="Kartika" panose="02020503030404060203" pitchFamily="18" charset="0"/>
              </a:rPr>
              <a:t>रोटेटर</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Kartika" panose="02020503030404060203" pitchFamily="18" charset="0"/>
              </a:rPr>
              <a:t>नमूना संग्रह और हैंडलिंग</a:t>
            </a:r>
            <a:r>
              <a:rPr lang="en-US" sz="2400" b="1" dirty="0">
                <a:effectLst/>
                <a:latin typeface="Times New Roman" panose="02020603050405020304" pitchFamily="18" charset="0"/>
                <a:ea typeface="Times New Roman" panose="02020603050405020304" pitchFamily="18" charset="0"/>
                <a:cs typeface="Kartika" panose="02020503030404060203" pitchFamily="18" charset="0"/>
              </a:rPr>
              <a:t>:</a:t>
            </a: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   (</a:t>
            </a:r>
            <a:r>
              <a:rPr lang="hi-IN" sz="2400" dirty="0">
                <a:latin typeface="Times New Roman" panose="02020603050405020304" pitchFamily="18" charset="0"/>
                <a:ea typeface="Times New Roman" panose="02020603050405020304" pitchFamily="18" charset="0"/>
                <a:cs typeface="Kartika" panose="02020503030404060203" pitchFamily="18" charset="0"/>
              </a:rPr>
              <a:t>सीएसएफ या सीरम</a:t>
            </a: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 </a:t>
            </a:r>
            <a:r>
              <a:rPr lang="en-US" sz="2400" b="1" dirty="0">
                <a:effectLst/>
                <a:latin typeface="Times New Roman" panose="02020603050405020304" pitchFamily="18" charset="0"/>
                <a:ea typeface="Times New Roman" panose="02020603050405020304" pitchFamily="18" charset="0"/>
                <a:cs typeface="Kartika" panose="02020503030404060203" pitchFamily="18" charset="0"/>
              </a:rPr>
              <a:t>a) </a:t>
            </a:r>
            <a:r>
              <a:rPr lang="hi-IN" sz="2400" b="1" dirty="0">
                <a:latin typeface="Times New Roman" panose="02020603050405020304" pitchFamily="18" charset="0"/>
                <a:ea typeface="Times New Roman" panose="02020603050405020304" pitchFamily="18" charset="0"/>
                <a:cs typeface="Kartika" panose="02020503030404060203" pitchFamily="18" charset="0"/>
              </a:rPr>
              <a:t>सीएसएफ</a:t>
            </a: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	</a:t>
            </a:r>
            <a:r>
              <a:rPr lang="hi-IN" sz="2400" dirty="0">
                <a:latin typeface="Times New Roman" panose="02020603050405020304" pitchFamily="18" charset="0"/>
                <a:ea typeface="Times New Roman" panose="02020603050405020304" pitchFamily="18" charset="0"/>
                <a:cs typeface="Kartika" panose="02020503030404060203" pitchFamily="18" charset="0"/>
              </a:rPr>
              <a:t>अपकेंद्रित्र और प्रत्येक रीढ़ की हड्डी के तरल पदार्थ को छानना।  रीढ़ की हड्डी के तरल पदार्थ का परीक्षण प्रारंभिक हीटिंग के बिना किया जाता है।  रीढ़ की हड्डी के तरल पदार्थ जो स्पष्ट रूप से दूषित होते हैं या जिनमें सकल रक्त होता है, परीक्षण के लिए असंतोषजनक होते हैं।</a:t>
            </a:r>
            <a:endParaRPr lang="en-IN" sz="2400" dirty="0">
              <a:latin typeface="Times New Roman" panose="02020603050405020304" pitchFamily="18" charset="0"/>
              <a:ea typeface="Times New Roman" panose="02020603050405020304" pitchFamily="18" charset="0"/>
              <a:cs typeface="Kartika" panose="02020503030404060203" pitchFamily="18" charset="0"/>
            </a:endParaRPr>
          </a:p>
          <a:p>
            <a:pPr algn="just">
              <a:lnSpc>
                <a:spcPct val="150000"/>
              </a:lnSpc>
              <a:spcAft>
                <a:spcPts val="800"/>
              </a:spcAft>
            </a:pPr>
            <a:r>
              <a:rPr lang="en-US" sz="2400" b="1" dirty="0">
                <a:effectLst/>
                <a:latin typeface="Times New Roman" panose="02020603050405020304" pitchFamily="18" charset="0"/>
                <a:ea typeface="Times New Roman" panose="02020603050405020304" pitchFamily="18" charset="0"/>
                <a:cs typeface="Kartika" panose="02020503030404060203" pitchFamily="18" charset="0"/>
              </a:rPr>
              <a:t>b) </a:t>
            </a:r>
            <a:r>
              <a:rPr lang="hi-IN" sz="2400" b="1" dirty="0">
                <a:latin typeface="Times New Roman" panose="02020603050405020304" pitchFamily="18" charset="0"/>
                <a:ea typeface="Times New Roman" panose="02020603050405020304" pitchFamily="18" charset="0"/>
                <a:cs typeface="Kartika" panose="02020503030404060203" pitchFamily="18" charset="0"/>
              </a:rPr>
              <a:t>सीरम</a:t>
            </a: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  </a:t>
            </a:r>
            <a:r>
              <a:rPr lang="hi-IN" sz="2400" dirty="0">
                <a:latin typeface="Times New Roman" panose="02020603050405020304" pitchFamily="18" charset="0"/>
                <a:ea typeface="Times New Roman" panose="02020603050405020304" pitchFamily="18" charset="0"/>
                <a:cs typeface="Kartika" panose="02020503030404060203" pitchFamily="18" charset="0"/>
              </a:rPr>
              <a:t>किसी विशेष तैयारी की आवश्यकता नहीं है।</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7733880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31ED60F-03AE-EA89-C10B-567B9D753681}"/>
              </a:ext>
            </a:extLst>
          </p:cNvPr>
          <p:cNvSpPr txBox="1"/>
          <p:nvPr/>
        </p:nvSpPr>
        <p:spPr>
          <a:xfrm>
            <a:off x="0" y="0"/>
            <a:ext cx="9144000" cy="6800644"/>
          </a:xfrm>
          <a:prstGeom prst="rect">
            <a:avLst/>
          </a:prstGeom>
          <a:noFill/>
        </p:spPr>
        <p:txBody>
          <a:bodyPr wrap="square">
            <a:spAutoFit/>
          </a:bodyPr>
          <a:lstStyle/>
          <a:p>
            <a:pPr algn="just">
              <a:lnSpc>
                <a:spcPct val="107000"/>
              </a:lnSpc>
              <a:spcAft>
                <a:spcPts val="800"/>
              </a:spcAft>
            </a:pPr>
            <a:r>
              <a:rPr lang="hi-IN" sz="3200" b="1" u="sng" dirty="0">
                <a:solidFill>
                  <a:srgbClr val="FF0000"/>
                </a:solidFill>
                <a:latin typeface="Times New Roman" panose="02020603050405020304" pitchFamily="18" charset="0"/>
                <a:ea typeface="Times New Roman" panose="02020603050405020304" pitchFamily="18" charset="0"/>
                <a:cs typeface="Kartika" panose="02020503030404060203" pitchFamily="18" charset="0"/>
              </a:rPr>
              <a:t>प्रक्रिया</a:t>
            </a:r>
            <a:r>
              <a:rPr lang="en-US" sz="3200" b="1" u="sng" dirty="0">
                <a:solidFill>
                  <a:srgbClr val="FF0000"/>
                </a:solidFill>
                <a:effectLst/>
                <a:latin typeface="Times New Roman" panose="02020603050405020304" pitchFamily="18" charset="0"/>
                <a:ea typeface="Times New Roman" panose="02020603050405020304" pitchFamily="18" charset="0"/>
                <a:cs typeface="Kartika" panose="02020503030404060203" pitchFamily="18" charset="0"/>
              </a:rPr>
              <a:t>:</a:t>
            </a:r>
            <a:endParaRPr lang="en-US" sz="2400" b="1" u="sng" dirty="0">
              <a:solidFill>
                <a:srgbClr val="FF0000"/>
              </a:solidFill>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marL="457200" marR="0" indent="-457200" algn="just">
              <a:lnSpc>
                <a:spcPct val="150000"/>
              </a:lnSpc>
              <a:spcAft>
                <a:spcPts val="800"/>
              </a:spcAft>
              <a:buAutoNum type="alphaUcPeriod"/>
            </a:pPr>
            <a:r>
              <a:rPr lang="hi-IN" sz="2400" dirty="0">
                <a:latin typeface="Times New Roman" panose="02020603050405020304" pitchFamily="18" charset="0"/>
                <a:ea typeface="Times New Roman" panose="02020603050405020304" pitchFamily="18" charset="0"/>
                <a:cs typeface="Kartika" panose="02020503030404060203" pitchFamily="18" charset="0"/>
              </a:rPr>
              <a:t>पिपेट 0.05 मिलीलीटर नमूने को एक एग्लूटिनेशन स्लाइड की एक अवतलता में
</a:t>
            </a:r>
            <a:r>
              <a:rPr lang="en-US" sz="2400" dirty="0">
                <a:latin typeface="Times New Roman" panose="02020603050405020304" pitchFamily="18" charset="0"/>
                <a:ea typeface="Times New Roman" panose="02020603050405020304" pitchFamily="18" charset="0"/>
                <a:cs typeface="Kartika" panose="02020503030404060203" pitchFamily="18" charset="0"/>
              </a:rPr>
              <a:t>B. 21 </a:t>
            </a:r>
            <a:r>
              <a:rPr lang="hi-IN" sz="2400" dirty="0">
                <a:latin typeface="Times New Roman" panose="02020603050405020304" pitchFamily="18" charset="0"/>
                <a:ea typeface="Times New Roman" panose="02020603050405020304" pitchFamily="18" charset="0"/>
                <a:cs typeface="Kartika" panose="02020503030404060203" pitchFamily="18" charset="0"/>
              </a:rPr>
              <a:t>या 22 गेज सुई के साथ प्रत्येक नमूने में संवेदनशील एंटीजन निलंबन की एक बूंद (0.01 मिली) जोड़ें।
</a:t>
            </a:r>
            <a:r>
              <a:rPr lang="en-US" sz="2400" dirty="0">
                <a:latin typeface="Times New Roman" panose="02020603050405020304" pitchFamily="18" charset="0"/>
                <a:ea typeface="Times New Roman" panose="02020603050405020304" pitchFamily="18" charset="0"/>
                <a:cs typeface="Kartika" panose="02020503030404060203" pitchFamily="18" charset="0"/>
              </a:rPr>
              <a:t>C. 180 rpm </a:t>
            </a:r>
            <a:r>
              <a:rPr lang="hi-IN" sz="2400" dirty="0">
                <a:latin typeface="Times New Roman" panose="02020603050405020304" pitchFamily="18" charset="0"/>
                <a:ea typeface="Times New Roman" panose="02020603050405020304" pitchFamily="18" charset="0"/>
                <a:cs typeface="Kartika" panose="02020503030404060203" pitchFamily="18" charset="0"/>
              </a:rPr>
              <a:t>पर यांत्रिक रोटेटर पर 8 मिनट के लिए स्लाइड घुमाएँ।</a:t>
            </a:r>
            <a:endParaRPr lang="en-IN" sz="2400" dirty="0">
              <a:latin typeface="Times New Roman" panose="02020603050405020304" pitchFamily="18" charset="0"/>
              <a:ea typeface="Times New Roman" panose="02020603050405020304" pitchFamily="18" charset="0"/>
              <a:cs typeface="Kartika" panose="02020503030404060203" pitchFamily="18" charset="0"/>
            </a:endParaRPr>
          </a:p>
          <a:p>
            <a:pPr marR="0" algn="just">
              <a:spcAft>
                <a:spcPts val="800"/>
              </a:spcAft>
            </a:pPr>
            <a:r>
              <a:rPr lang="hi-IN" sz="2400" b="1" dirty="0">
                <a:latin typeface="Times New Roman" panose="02020603050405020304" pitchFamily="18" charset="0"/>
                <a:ea typeface="Times New Roman" panose="02020603050405020304" pitchFamily="18" charset="0"/>
                <a:cs typeface="Kartika" panose="02020503030404060203" pitchFamily="18" charset="0"/>
              </a:rPr>
              <a:t>नोट</a:t>
            </a:r>
            <a:r>
              <a:rPr lang="en-US" sz="2400" b="1" dirty="0">
                <a:effectLst/>
                <a:latin typeface="Times New Roman" panose="02020603050405020304" pitchFamily="18" charset="0"/>
                <a:ea typeface="Times New Roman" panose="02020603050405020304" pitchFamily="18" charset="0"/>
                <a:cs typeface="Kartika" panose="02020503030404060203" pitchFamily="18" charset="0"/>
              </a:rPr>
              <a:t>:</a:t>
            </a: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  </a:t>
            </a:r>
            <a:r>
              <a:rPr lang="hi-IN" sz="2400" dirty="0">
                <a:latin typeface="Times New Roman" panose="02020603050405020304" pitchFamily="18" charset="0"/>
                <a:ea typeface="Times New Roman" panose="02020603050405020304" pitchFamily="18" charset="0"/>
                <a:cs typeface="Kartika" panose="02020503030404060203" pitchFamily="18" charset="0"/>
              </a:rPr>
              <a:t>जब शुष्क जलवायु में परीक्षण किए जाते हैं, तो वाष्पीकरण को रोकने के लिए स्लाइडों को बॉक्स के ढक्कन से ढक दिया जा सकता है।
</a:t>
            </a:r>
            <a:r>
              <a:rPr lang="en-US" sz="2400" dirty="0">
                <a:latin typeface="Times New Roman" panose="02020603050405020304" pitchFamily="18" charset="0"/>
                <a:ea typeface="Times New Roman" panose="02020603050405020304" pitchFamily="18" charset="0"/>
                <a:cs typeface="Kartika" panose="02020503030404060203" pitchFamily="18" charset="0"/>
              </a:rPr>
              <a:t>D. </a:t>
            </a:r>
            <a:r>
              <a:rPr lang="hi-IN" sz="2400" dirty="0">
                <a:latin typeface="Times New Roman" panose="02020603050405020304" pitchFamily="18" charset="0"/>
                <a:ea typeface="Times New Roman" panose="02020603050405020304" pitchFamily="18" charset="0"/>
                <a:cs typeface="Kartika" panose="02020503030404060203" pitchFamily="18" charset="0"/>
              </a:rPr>
              <a:t>रोटेशन के तुरंत बाद 10</a:t>
            </a:r>
            <a:r>
              <a:rPr lang="en-US" sz="2400" dirty="0">
                <a:latin typeface="Times New Roman" panose="02020603050405020304" pitchFamily="18" charset="0"/>
                <a:ea typeface="Times New Roman" panose="02020603050405020304" pitchFamily="18" charset="0"/>
                <a:cs typeface="Kartika" panose="02020503030404060203" pitchFamily="18" charset="0"/>
              </a:rPr>
              <a:t>X </a:t>
            </a:r>
            <a:r>
              <a:rPr lang="hi-IN" sz="2400" dirty="0">
                <a:latin typeface="Times New Roman" panose="02020603050405020304" pitchFamily="18" charset="0"/>
                <a:ea typeface="Times New Roman" panose="02020603050405020304" pitchFamily="18" charset="0"/>
                <a:cs typeface="Kartika" panose="02020503030404060203" pitchFamily="18" charset="0"/>
              </a:rPr>
              <a:t>उद्देश्य के साथ सूक्ष्म रूप से परीक्षण पढ़ें।</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4036952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82986E8-5B10-EDF9-35E7-0B015E52509A}"/>
              </a:ext>
            </a:extLst>
          </p:cNvPr>
          <p:cNvSpPr txBox="1"/>
          <p:nvPr/>
        </p:nvSpPr>
        <p:spPr>
          <a:xfrm>
            <a:off x="280987" y="400052"/>
            <a:ext cx="8582026" cy="4598823"/>
          </a:xfrm>
          <a:prstGeom prst="rect">
            <a:avLst/>
          </a:prstGeom>
          <a:noFill/>
        </p:spPr>
        <p:txBody>
          <a:bodyPr wrap="square">
            <a:spAutoFit/>
          </a:bodyPr>
          <a:lstStyle/>
          <a:p>
            <a:pPr algn="just">
              <a:lnSpc>
                <a:spcPct val="150000"/>
              </a:lnSpc>
              <a:spcAft>
                <a:spcPts val="800"/>
              </a:spcAft>
            </a:pPr>
            <a:r>
              <a:rPr lang="hi-IN" sz="3200" b="1" dirty="0">
                <a:latin typeface="Times New Roman" panose="02020603050405020304" pitchFamily="18" charset="0"/>
                <a:ea typeface="Times New Roman" panose="02020603050405020304" pitchFamily="18" charset="0"/>
                <a:cs typeface="Kartika" panose="02020503030404060203" pitchFamily="18" charset="0"/>
              </a:rPr>
              <a:t>सामान्य मान</a:t>
            </a:r>
            <a:r>
              <a:rPr lang="en-US" sz="2800" b="1" dirty="0">
                <a:effectLst/>
                <a:latin typeface="Times New Roman" panose="02020603050405020304" pitchFamily="18" charset="0"/>
                <a:ea typeface="Times New Roman" panose="02020603050405020304" pitchFamily="18" charset="0"/>
                <a:cs typeface="Kartika" panose="02020503030404060203" pitchFamily="18" charset="0"/>
              </a:rPr>
              <a:t>:</a:t>
            </a:r>
            <a:r>
              <a:rPr lang="en-US" sz="2800" dirty="0">
                <a:effectLst/>
                <a:latin typeface="Times New Roman" panose="02020603050405020304" pitchFamily="18" charset="0"/>
                <a:ea typeface="Times New Roman" panose="02020603050405020304" pitchFamily="18" charset="0"/>
                <a:cs typeface="Kartika" panose="02020503030404060203" pitchFamily="18" charset="0"/>
              </a:rPr>
              <a:t>  </a:t>
            </a:r>
            <a:r>
              <a:rPr lang="hi-IN" sz="2800" dirty="0">
                <a:latin typeface="Times New Roman" panose="02020603050405020304" pitchFamily="18" charset="0"/>
                <a:ea typeface="Times New Roman" panose="02020603050405020304" pitchFamily="18" charset="0"/>
                <a:cs typeface="Kartika" panose="02020503030404060203" pitchFamily="18" charset="0"/>
              </a:rPr>
              <a:t>गैर-प्रतिक्रियाशील</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Aft>
                <a:spcPts val="800"/>
              </a:spcAft>
              <a:buNone/>
            </a:pPr>
            <a:r>
              <a:rPr lang="en-US" sz="2800" dirty="0">
                <a:effectLst/>
                <a:latin typeface="Times New Roman" panose="02020603050405020304" pitchFamily="18" charset="0"/>
                <a:ea typeface="Times New Roman" panose="02020603050405020304" pitchFamily="18" charset="0"/>
                <a:cs typeface="Kartika" panose="02020503030404060203" pitchFamily="18" charset="0"/>
              </a:rPr>
              <a:t>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3200" b="1" dirty="0">
                <a:latin typeface="Times New Roman" panose="02020603050405020304" pitchFamily="18" charset="0"/>
                <a:ea typeface="Times New Roman" panose="02020603050405020304" pitchFamily="18" charset="0"/>
                <a:cs typeface="Kartika" panose="02020503030404060203" pitchFamily="18" charset="0"/>
              </a:rPr>
              <a:t>परिणामों की व्याख्या</a:t>
            </a:r>
            <a:r>
              <a:rPr lang="en-US" sz="3200" b="1" dirty="0">
                <a:effectLst/>
                <a:latin typeface="Times New Roman" panose="02020603050405020304" pitchFamily="18" charset="0"/>
                <a:ea typeface="Times New Roman" panose="02020603050405020304" pitchFamily="18" charset="0"/>
                <a:cs typeface="Kartika" panose="02020503030404060203" pitchFamily="18" charset="0"/>
              </a:rPr>
              <a:t>: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Kartika" panose="02020503030404060203" pitchFamily="18" charset="0"/>
              </a:rPr>
              <a:t>निश्चित क्लंपिंग</a:t>
            </a: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					Reactive (R)</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Kartika" panose="02020503030404060203" pitchFamily="18" charset="0"/>
              </a:rPr>
              <a:t>कोई गुच्छा या हल्का खुरदरापन नहीं</a:t>
            </a:r>
            <a:r>
              <a:rPr lang="en-IN" sz="2400" dirty="0">
                <a:latin typeface="Times New Roman" panose="02020603050405020304" pitchFamily="18" charset="0"/>
                <a:ea typeface="Times New Roman" panose="02020603050405020304" pitchFamily="18" charset="0"/>
                <a:cs typeface="Kartika" panose="02020503030404060203" pitchFamily="18" charset="0"/>
              </a:rPr>
              <a:t>	</a:t>
            </a: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Non-reactive </a:t>
            </a:r>
            <a:r>
              <a:rPr lang="en-US" sz="2800" dirty="0">
                <a:effectLst/>
                <a:latin typeface="Times New Roman" panose="02020603050405020304" pitchFamily="18" charset="0"/>
                <a:ea typeface="Times New Roman" panose="02020603050405020304" pitchFamily="18" charset="0"/>
                <a:cs typeface="Kartika" panose="02020503030404060203" pitchFamily="18" charset="0"/>
              </a:rPr>
              <a:t>(NR)</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Aft>
                <a:spcPts val="800"/>
              </a:spcAft>
            </a:pPr>
            <a:r>
              <a:rPr lang="en-US" sz="2800" dirty="0">
                <a:effectLst/>
                <a:latin typeface="Times New Roman" panose="02020603050405020304" pitchFamily="18" charset="0"/>
                <a:ea typeface="Times New Roman" panose="02020603050405020304" pitchFamily="18" charset="0"/>
                <a:cs typeface="Kartika" panose="02020503030404060203" pitchFamily="18" charset="0"/>
              </a:rPr>
              <a:t>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9404669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DD4BCCD-FA03-111D-4F9E-587818CEEFD0}"/>
              </a:ext>
            </a:extLst>
          </p:cNvPr>
          <p:cNvSpPr txBox="1"/>
          <p:nvPr/>
        </p:nvSpPr>
        <p:spPr>
          <a:xfrm>
            <a:off x="0" y="228521"/>
            <a:ext cx="8835390" cy="6619954"/>
          </a:xfrm>
          <a:prstGeom prst="rect">
            <a:avLst/>
          </a:prstGeom>
          <a:noFill/>
        </p:spPr>
        <p:txBody>
          <a:bodyPr wrap="square">
            <a:spAutoFit/>
          </a:bodyPr>
          <a:lstStyle/>
          <a:p>
            <a:pPr>
              <a:lnSpc>
                <a:spcPct val="150000"/>
              </a:lnSpc>
              <a:spcAft>
                <a:spcPts val="800"/>
              </a:spcAft>
            </a:pPr>
            <a:r>
              <a:rPr lang="hi-IN" sz="32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यकृत-शोथ</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हेपेटाइटिस बी परीक्षण की पेशकश की जाएगी यदि एक स्पष्ट रक्त-जनित जोखिम है, यदि एक ज्ञात संक्रामक हेपेटाइटिस बी साथी के साथ यौन संपर्क है, या तीव्र यकृत बीमारी के मामले में। प्रतिरक्षा स्थिति का नियमित निर्धारण अब उपलब्ध नहीं है। रोगी की स्थिति निर्धारित करने के लिए तीन वायरल मार्कर उपलब्ध हैं: एचबीएसएबी - हेपेटाइटिस बी सतह एंटीबॉडी; </a:t>
            </a:r>
            <a:r>
              <a:rPr lang="en-US"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HBsAg - </a:t>
            </a:r>
            <a:r>
              <a:rPr lang="hi-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हेपेटाइटिस बी सतह प्रतिजन; और एचबीसी-आईजीएम - हेपेटाइटिस बी कोर आईजीएम एंटीबॉडी।
</a:t>
            </a:r>
            <a:r>
              <a:rPr lang="en-US"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HBsAg </a:t>
            </a:r>
            <a:r>
              <a:rPr lang="hi-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हेपेटाइटिस बी सतह प्रतिजन। इस मार्कर से सतह एंटीजन का पता लगाने और यह निर्धारित करने का अनुरोध किया जाना चाहिए कि रोगी को तीव्र या पुरानी हेपेटाइटिस बी संक्रमण है या नहीं और यह निर्धारित करने के लिए कि क्या रक्त संभावित रूप से संक्रामक है। इसे </a:t>
            </a:r>
            <a:r>
              <a:rPr lang="en-US"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HBc-</a:t>
            </a:r>
            <a:r>
              <a:rPr lang="en-US" sz="2000" dirty="0" err="1">
                <a:solidFill>
                  <a:srgbClr val="000000"/>
                </a:solidFill>
                <a:latin typeface="Times New Roman" panose="02020603050405020304" pitchFamily="18" charset="0"/>
                <a:ea typeface="Times New Roman" panose="02020603050405020304" pitchFamily="18" charset="0"/>
                <a:cs typeface="Kartika" panose="02020503030404060203" pitchFamily="18" charset="0"/>
              </a:rPr>
              <a:t>lgM</a:t>
            </a:r>
            <a:r>
              <a:rPr lang="en-US"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 </a:t>
            </a:r>
            <a:r>
              <a:rPr lang="hi-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के साथ संयोजन में आदेश दिया जाना चाहिए।</a:t>
            </a:r>
            <a:r>
              <a:rPr lang="en-US" sz="2400" dirty="0">
                <a:effectLst/>
                <a:latin typeface="Times New Roman" panose="02020603050405020304" pitchFamily="18" charset="0"/>
                <a:ea typeface="Times New Roman" panose="02020603050405020304" pitchFamily="18" charset="0"/>
                <a:cs typeface="Kartika" panose="02020503030404060203" pitchFamily="18" charset="0"/>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9708483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1E0624F5-83D8-3171-B5DA-8BD2B84DB261}"/>
              </a:ext>
            </a:extLst>
          </p:cNvPr>
          <p:cNvSpPr txBox="1"/>
          <p:nvPr/>
        </p:nvSpPr>
        <p:spPr>
          <a:xfrm>
            <a:off x="400050" y="1000130"/>
            <a:ext cx="8439150" cy="5198859"/>
          </a:xfrm>
          <a:prstGeom prst="rect">
            <a:avLst/>
          </a:prstGeom>
          <a:noFill/>
        </p:spPr>
        <p:txBody>
          <a:bodyPr wrap="square">
            <a:spAutoFit/>
          </a:bodyPr>
          <a:lstStyle/>
          <a:p>
            <a:pPr algn="just">
              <a:lnSpc>
                <a:spcPct val="150000"/>
              </a:lnSpc>
              <a:spcBef>
                <a:spcPts val="450"/>
              </a:spcBef>
              <a:spcAft>
                <a:spcPts val="800"/>
              </a:spcAft>
            </a:pPr>
            <a:r>
              <a:rPr lang="hi-IN" sz="2400" dirty="0">
                <a:solidFill>
                  <a:srgbClr val="303030"/>
                </a:solidFill>
                <a:latin typeface="Times New Roman" panose="02020603050405020304" pitchFamily="18" charset="0"/>
                <a:ea typeface="Times New Roman" panose="02020603050405020304" pitchFamily="18" charset="0"/>
                <a:cs typeface="Kartika" panose="02020503030404060203" pitchFamily="18" charset="0"/>
              </a:rPr>
              <a:t>हेपेटाइटिस सी उच्च जोखिम वाले व्यक्तियों के परीक्षण के लिए उपलब्ध है। हेपेटाइटिस सी के लिए एंटीबॉडी परीक्षण अतीत या वर्तमान संक्रमण के बीच अंतर नहीं कर सकते हैं।
हेपेटाइटिस सी वायरस के लिए एचसीवी एंटीबॉडी। हेपेटाइटिस सी एंटीबॉडी की जांच करते समय इस मार्कर का अनुरोध किया जाना चाहिए। यह स्क्रीनिंग टेस्ट (ईआईए) तीव्र, पुराने, या हल किए गए संक्रमणों के बीच अंतर नहीं करेगा। स्क्रीनिंग टेस्ट पॉजिटिव होने पर रोगी संक्रामक हो भी सकता है और नहीं भी।</a:t>
            </a:r>
            <a:r>
              <a:rPr lang="en-US" sz="2400" b="1" dirty="0">
                <a:solidFill>
                  <a:srgbClr val="303030"/>
                </a:solidFill>
                <a:effectLst/>
                <a:latin typeface="Times New Roman" panose="02020603050405020304" pitchFamily="18" charset="0"/>
                <a:ea typeface="Times New Roman" panose="02020603050405020304" pitchFamily="18" charset="0"/>
                <a:cs typeface="Kartika" panose="02020503030404060203" pitchFamily="18" charset="0"/>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7152542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4F5FF0E-7A3A-EEF7-413F-E88D63A22221}"/>
              </a:ext>
            </a:extLst>
          </p:cNvPr>
          <p:cNvSpPr txBox="1"/>
          <p:nvPr/>
        </p:nvSpPr>
        <p:spPr>
          <a:xfrm>
            <a:off x="361950" y="0"/>
            <a:ext cx="7343775" cy="5868979"/>
          </a:xfrm>
          <a:prstGeom prst="rect">
            <a:avLst/>
          </a:prstGeom>
          <a:noFill/>
        </p:spPr>
        <p:txBody>
          <a:bodyPr wrap="square">
            <a:spAutoFit/>
          </a:bodyPr>
          <a:lstStyle/>
          <a:p>
            <a:pPr algn="just">
              <a:lnSpc>
                <a:spcPct val="150000"/>
              </a:lnSpc>
              <a:spcBef>
                <a:spcPts val="450"/>
              </a:spcBef>
              <a:spcAft>
                <a:spcPts val="800"/>
              </a:spcAft>
            </a:pPr>
            <a:r>
              <a:rPr lang="hi-IN" sz="32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हेपेटाइटिस मार्करों का अनुरोध चार परिस्थितियों में किया जाना चाहिए</a:t>
            </a:r>
            <a:endParaRPr lang="en-IN" sz="32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endParaRPr>
          </a:p>
          <a:p>
            <a:pPr algn="just">
              <a:lnSpc>
                <a:spcPct val="150000"/>
              </a:lnSpc>
              <a:spcBef>
                <a:spcPts val="450"/>
              </a:spcBef>
              <a:spcAft>
                <a:spcPts val="800"/>
              </a:spcAft>
            </a:pPr>
            <a:r>
              <a:rPr lang="hi-IN" sz="32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तीव्र बीमारी</a:t>
            </a: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hi-IN" sz="28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रोगी हेपेटाइटिस संक्रमण के लक्षण और लक्षण प्रदर्शित कर रहा है</a:t>
            </a: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Bef>
                <a:spcPts val="450"/>
              </a:spcBef>
              <a:spcAft>
                <a:spcPts val="800"/>
              </a:spcAft>
            </a:pPr>
            <a:r>
              <a:rPr lang="hi-IN" sz="32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परीक्षणअनुरोध</a:t>
            </a:r>
            <a:r>
              <a:rPr lang="en-US" sz="28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HBsAb</a:t>
            </a: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HBsAg, </a:t>
            </a:r>
            <a:r>
              <a:rPr lang="en-US" sz="2800" dirty="0" err="1">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HBcIgM</a:t>
            </a: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HCV, HAV-Total, HAV-IgM</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Bef>
                <a:spcPts val="450"/>
              </a:spcBef>
              <a:spcAft>
                <a:spcPts val="800"/>
              </a:spcAft>
            </a:pPr>
            <a:r>
              <a:rPr lang="hi-IN" sz="32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पात्रता </a:t>
            </a:r>
            <a:r>
              <a:rPr lang="en-US" sz="32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hi-IN" sz="28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सार्वजनिक स्वास्थ्य, राज्य संस्थानों या सुधारात्मक सुविधाओं के माध्यम से प्रस्तुत किए जाने पर कोई प्रतिबंध नहीं।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1105815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D51C9A98-67FC-0C79-FEFD-D83961164A3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94510" y="594360"/>
            <a:ext cx="4880610" cy="3977640"/>
          </a:xfrm>
          <a:prstGeom prst="rect">
            <a:avLst/>
          </a:prstGeom>
          <a:noFill/>
          <a:ln>
            <a:noFill/>
          </a:ln>
        </p:spPr>
      </p:pic>
    </p:spTree>
    <p:extLst>
      <p:ext uri="{BB962C8B-B14F-4D97-AF65-F5344CB8AC3E}">
        <p14:creationId xmlns:p14="http://schemas.microsoft.com/office/powerpoint/2010/main" val="42210752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13E70563-7FD8-92E0-33F0-2E45B03E7B7A}"/>
              </a:ext>
            </a:extLst>
          </p:cNvPr>
          <p:cNvSpPr txBox="1"/>
          <p:nvPr/>
        </p:nvSpPr>
        <p:spPr>
          <a:xfrm>
            <a:off x="371474" y="0"/>
            <a:ext cx="8772525" cy="1115242"/>
          </a:xfrm>
          <a:prstGeom prst="rect">
            <a:avLst/>
          </a:prstGeom>
          <a:noFill/>
        </p:spPr>
        <p:txBody>
          <a:bodyPr wrap="square">
            <a:spAutoFit/>
          </a:bodyPr>
          <a:lstStyle/>
          <a:p>
            <a:pPr algn="just">
              <a:lnSpc>
                <a:spcPct val="107000"/>
              </a:lnSpc>
              <a:spcBef>
                <a:spcPts val="450"/>
              </a:spcBef>
              <a:spcAft>
                <a:spcPts val="800"/>
              </a:spcAft>
            </a:pPr>
            <a:r>
              <a:rPr lang="hi-IN" sz="28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रक्त जनित जोखिम के बाद</a:t>
            </a: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p>
          <a:p>
            <a:pPr algn="just">
              <a:lnSpc>
                <a:spcPct val="107000"/>
              </a:lnSpc>
              <a:spcBef>
                <a:spcPts val="450"/>
              </a:spcBef>
              <a:spcAft>
                <a:spcPts val="800"/>
              </a:spcAft>
            </a:pPr>
            <a:r>
              <a:rPr lang="hi-IN" sz="24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रोगी को हाल ही में रक्त जनित एक्सपोजर हुआ है।</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
        <p:nvSpPr>
          <p:cNvPr id="7" name="TextBox 6">
            <a:extLst>
              <a:ext uri="{FF2B5EF4-FFF2-40B4-BE49-F238E27FC236}">
                <a16:creationId xmlns="" xmlns:a16="http://schemas.microsoft.com/office/drawing/2014/main" id="{122139BE-DBDE-3AE3-7E99-9C333C1B9F04}"/>
              </a:ext>
            </a:extLst>
          </p:cNvPr>
          <p:cNvSpPr txBox="1"/>
          <p:nvPr/>
        </p:nvSpPr>
        <p:spPr>
          <a:xfrm>
            <a:off x="1162049" y="1209296"/>
            <a:ext cx="6943725" cy="1329082"/>
          </a:xfrm>
          <a:prstGeom prst="rect">
            <a:avLst/>
          </a:prstGeom>
          <a:noFill/>
        </p:spPr>
        <p:txBody>
          <a:bodyPr wrap="square">
            <a:spAutoFit/>
          </a:bodyPr>
          <a:lstStyle/>
          <a:p>
            <a:pPr algn="just">
              <a:lnSpc>
                <a:spcPct val="107000"/>
              </a:lnSpc>
              <a:spcBef>
                <a:spcPts val="450"/>
              </a:spcBef>
              <a:spcAft>
                <a:spcPts val="800"/>
              </a:spcAft>
            </a:pPr>
            <a:r>
              <a:rPr lang="hi-IN" sz="28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परीक्षणअनुरोध</a:t>
            </a:r>
            <a:r>
              <a:rPr lang="en-US" sz="28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a:t>
            </a:r>
            <a:r>
              <a:rPr lang="en-US" sz="24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Source HBsAg, </a:t>
            </a:r>
            <a:r>
              <a:rPr lang="en-US" sz="2400" dirty="0" err="1">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HBcIgM</a:t>
            </a: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HCV</a:t>
            </a:r>
            <a:b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br>
            <a:r>
              <a:rPr lang="hi-IN" sz="28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उजागर </a:t>
            </a:r>
            <a:r>
              <a:rPr lang="en-US" sz="28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a:t>
            </a: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HBsAb</a:t>
            </a: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HCV</a:t>
            </a:r>
            <a:b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b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
        <p:nvSpPr>
          <p:cNvPr id="9" name="TextBox 8">
            <a:extLst>
              <a:ext uri="{FF2B5EF4-FFF2-40B4-BE49-F238E27FC236}">
                <a16:creationId xmlns="" xmlns:a16="http://schemas.microsoft.com/office/drawing/2014/main" id="{C8F2E7DF-AFF7-3D2D-8337-D64B70A8180C}"/>
              </a:ext>
            </a:extLst>
          </p:cNvPr>
          <p:cNvSpPr txBox="1"/>
          <p:nvPr/>
        </p:nvSpPr>
        <p:spPr>
          <a:xfrm>
            <a:off x="219074" y="2538378"/>
            <a:ext cx="8601075" cy="4198650"/>
          </a:xfrm>
          <a:prstGeom prst="rect">
            <a:avLst/>
          </a:prstGeom>
          <a:noFill/>
        </p:spPr>
        <p:txBody>
          <a:bodyPr wrap="square">
            <a:spAutoFit/>
          </a:bodyPr>
          <a:lstStyle/>
          <a:p>
            <a:pPr algn="just">
              <a:lnSpc>
                <a:spcPct val="107000"/>
              </a:lnSpc>
              <a:spcBef>
                <a:spcPts val="450"/>
              </a:spcBef>
              <a:spcAft>
                <a:spcPts val="800"/>
              </a:spcAft>
            </a:pPr>
            <a:r>
              <a:rPr lang="hi-IN" sz="24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पात्रता </a:t>
            </a:r>
            <a:r>
              <a:rPr lang="en-US" sz="24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a:t>
            </a: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hi-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राज्य कर्मचारी, सार्वजनिक स्वास्थ्य विवेक</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Bef>
                <a:spcPts val="450"/>
              </a:spcBef>
              <a:spcAft>
                <a:spcPts val="800"/>
              </a:spcAft>
            </a:pPr>
            <a:r>
              <a:rPr lang="hi-IN" sz="24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उच्च जोखिम स्क्रीनिंग</a:t>
            </a: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hi-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रोगी उच्च जोखिम वाले व्यक्ति के लिए स्वास्थ्य विभाग के मानदंडों को पूरा करता है।</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Bef>
                <a:spcPts val="450"/>
              </a:spcBef>
              <a:spcAft>
                <a:spcPts val="800"/>
              </a:spcAft>
            </a:pPr>
            <a:r>
              <a:rPr lang="hi-IN" sz="24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परीक्षण अनुरोध</a:t>
            </a:r>
            <a:r>
              <a:rPr lang="en-US" sz="24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a:t>
            </a:r>
            <a:r>
              <a:rPr lang="en-US" sz="20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HBsAb</a:t>
            </a: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HBsAg, </a:t>
            </a:r>
            <a:r>
              <a:rPr lang="en-US" sz="2000" dirty="0" err="1">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HBcIgM</a:t>
            </a: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HCV</a:t>
            </a:r>
            <a:b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br>
            <a:r>
              <a:rPr lang="hi-IN" sz="24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पात्रता </a:t>
            </a:r>
            <a:r>
              <a:rPr lang="en-US" sz="24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a:t>
            </a: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hi-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सार्वजनिक रूप से वित्त पोषित कार्यक्रमों के माध्यम से प्रस्तुत किए जाने पर कोई प्रतिबंध नहीं है और उच्च जोखिम मानदंडों की परिभाषा को पूरा करता है।</a:t>
            </a:r>
            <a:endParaRPr lang="en-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endParaRPr>
          </a:p>
          <a:p>
            <a:pPr algn="just">
              <a:lnSpc>
                <a:spcPct val="107000"/>
              </a:lnSpc>
              <a:spcBef>
                <a:spcPts val="450"/>
              </a:spcBef>
              <a:spcAft>
                <a:spcPts val="800"/>
              </a:spcAft>
            </a:pPr>
            <a:r>
              <a:rPr lang="hi-IN" sz="24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हेपेटाइटिस बी टीकाकरण के बाद की जांच</a:t>
            </a: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hi-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रोगी ने हाल ही में अपनी तीन खुराक हेपेटाइटिस बी टीकाकरण श्रृंखला पूरी की है। टीकाकरण के बाद की जांच तीसरी खुराक के 4-8 सप्ताह बाद की जानी चाहिए।</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21564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A8EEB38-C408-F54E-3F29-3AF07840A57D}"/>
              </a:ext>
            </a:extLst>
          </p:cNvPr>
          <p:cNvSpPr txBox="1"/>
          <p:nvPr/>
        </p:nvSpPr>
        <p:spPr>
          <a:xfrm>
            <a:off x="-1" y="1"/>
            <a:ext cx="8997043" cy="2698175"/>
          </a:xfrm>
          <a:prstGeom prst="rect">
            <a:avLst/>
          </a:prstGeom>
          <a:noFill/>
        </p:spPr>
        <p:txBody>
          <a:bodyPr wrap="square">
            <a:spAutoFit/>
          </a:bodyPr>
          <a:lstStyle/>
          <a:p>
            <a:pPr algn="ctr">
              <a:lnSpc>
                <a:spcPct val="150000"/>
              </a:lnSpc>
              <a:spcAft>
                <a:spcPts val="800"/>
              </a:spcAft>
            </a:pPr>
            <a:r>
              <a:rPr lang="hi-IN" sz="2400" b="1" dirty="0">
                <a:latin typeface="Times New Roman" panose="02020603050405020304" pitchFamily="18" charset="0"/>
                <a:ea typeface="Times New Roman" panose="02020603050405020304" pitchFamily="18" charset="0"/>
                <a:cs typeface="Times-Bold"/>
              </a:rPr>
              <a:t>विडाल टेस्ट</a:t>
            </a:r>
            <a:r>
              <a:rPr lang="en-US" sz="2400" b="1" dirty="0">
                <a:effectLst/>
                <a:latin typeface="Times New Roman" panose="02020603050405020304" pitchFamily="18" charset="0"/>
                <a:ea typeface="Times New Roman" panose="02020603050405020304" pitchFamily="18" charset="0"/>
                <a:cs typeface="Times-Roman"/>
              </a:rPr>
              <a:t>   </a:t>
            </a:r>
          </a:p>
          <a:p>
            <a:pPr algn="ctr">
              <a:lnSpc>
                <a:spcPct val="150000"/>
              </a:lnSpc>
              <a:spcAft>
                <a:spcPts val="800"/>
              </a:spcAft>
            </a:pPr>
            <a:r>
              <a:rPr lang="en-US" sz="2400" b="1" dirty="0">
                <a:effectLst/>
                <a:latin typeface="Times New Roman" panose="02020603050405020304" pitchFamily="18" charset="0"/>
                <a:ea typeface="Times New Roman" panose="02020603050405020304" pitchFamily="18" charset="0"/>
                <a:cs typeface="Times-Roman"/>
              </a:rPr>
              <a:t>(</a:t>
            </a:r>
            <a:r>
              <a:rPr lang="hi-IN" sz="2400" b="1" dirty="0">
                <a:latin typeface="Times New Roman" panose="02020603050405020304" pitchFamily="18" charset="0"/>
                <a:ea typeface="Times New Roman" panose="02020603050405020304" pitchFamily="18" charset="0"/>
                <a:cs typeface="Times-Roman"/>
              </a:rPr>
              <a:t>गुणात्मक स्लाइड एकत्रीकरण विधि</a:t>
            </a:r>
            <a:r>
              <a:rPr lang="en-US" sz="2400" b="1" dirty="0">
                <a:effectLst/>
                <a:latin typeface="Times New Roman" panose="02020603050405020304" pitchFamily="18" charset="0"/>
                <a:ea typeface="Times New Roman" panose="02020603050405020304" pitchFamily="18" charset="0"/>
                <a:cs typeface="Times-Roman"/>
              </a:rPr>
              <a:t>)</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buNone/>
            </a:pPr>
            <a:r>
              <a:rPr lang="en-US" sz="2000" dirty="0">
                <a:effectLst/>
                <a:latin typeface="Times New Roman" panose="02020603050405020304" pitchFamily="18" charset="0"/>
                <a:ea typeface="Times New Roman" panose="02020603050405020304" pitchFamily="18" charset="0"/>
                <a:cs typeface="Times-Roman"/>
              </a:rPr>
              <a:t>   </a:t>
            </a:r>
            <a:r>
              <a:rPr lang="hi-IN" sz="2800" dirty="0">
                <a:latin typeface="Times New Roman" panose="02020603050405020304" pitchFamily="18" charset="0"/>
                <a:ea typeface="Times New Roman" panose="02020603050405020304" pitchFamily="18" charset="0"/>
                <a:cs typeface="Times-Roman"/>
              </a:rPr>
              <a:t>गुणात्मक स्लाइड एग्लूटिनेशन परीक्षण का उपयोग करके साल्मोनेला प्रजातियों के कारण होने वाले आंत्र बुखार का निदान करना।</a:t>
            </a:r>
            <a:endParaRPr lang="en-US" sz="2000" dirty="0"/>
          </a:p>
        </p:txBody>
      </p:sp>
      <p:sp>
        <p:nvSpPr>
          <p:cNvPr id="5" name="TextBox 4">
            <a:extLst>
              <a:ext uri="{FF2B5EF4-FFF2-40B4-BE49-F238E27FC236}">
                <a16:creationId xmlns="" xmlns:a16="http://schemas.microsoft.com/office/drawing/2014/main" id="{14E98C0E-C218-530E-7913-22989A72B9BC}"/>
              </a:ext>
            </a:extLst>
          </p:cNvPr>
          <p:cNvSpPr txBox="1"/>
          <p:nvPr/>
        </p:nvSpPr>
        <p:spPr>
          <a:xfrm>
            <a:off x="0" y="2400300"/>
            <a:ext cx="4975112" cy="4021614"/>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Roman"/>
              </a:rPr>
              <a:t>आवश्यक सामग्री</a:t>
            </a:r>
            <a:r>
              <a:rPr lang="en-US" sz="2800" b="1" dirty="0">
                <a:effectLst/>
                <a:latin typeface="Times New Roman" panose="02020603050405020304" pitchFamily="18" charset="0"/>
                <a:ea typeface="Times New Roman" panose="02020603050405020304" pitchFamily="18" charset="0"/>
                <a:cs typeface="Times-Roman"/>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Times-Roman"/>
              </a:rPr>
              <a:t>1. </a:t>
            </a:r>
            <a:r>
              <a:rPr lang="hi-IN" sz="2400" dirty="0">
                <a:latin typeface="Times New Roman" panose="02020603050405020304" pitchFamily="18" charset="0"/>
                <a:ea typeface="Times New Roman" panose="02020603050405020304" pitchFamily="18" charset="0"/>
                <a:cs typeface="Times-Roman"/>
              </a:rPr>
              <a:t>विडाल परीक्षण किट
2. विडाल परीक्षण स्लाइड
3. संदिग्ध सीरम नमूना
4. पिपेट
5. ऐप्लिकेटर स्टिक</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6" name="Picture 5">
            <a:extLst>
              <a:ext uri="{FF2B5EF4-FFF2-40B4-BE49-F238E27FC236}">
                <a16:creationId xmlns="" xmlns:a16="http://schemas.microsoft.com/office/drawing/2014/main" id="{7F009AF8-8697-C6A5-776A-E596139BE4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74664" y="3304503"/>
            <a:ext cx="4579454" cy="3454901"/>
          </a:xfrm>
          <a:prstGeom prst="rect">
            <a:avLst/>
          </a:prstGeom>
          <a:noFill/>
          <a:ln>
            <a:noFill/>
          </a:ln>
        </p:spPr>
      </p:pic>
    </p:spTree>
    <p:extLst>
      <p:ext uri="{BB962C8B-B14F-4D97-AF65-F5344CB8AC3E}">
        <p14:creationId xmlns:p14="http://schemas.microsoft.com/office/powerpoint/2010/main" val="12236200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B0630F38-AC83-F658-4B64-F809A982153E}"/>
              </a:ext>
            </a:extLst>
          </p:cNvPr>
          <p:cNvSpPr txBox="1"/>
          <p:nvPr/>
        </p:nvSpPr>
        <p:spPr>
          <a:xfrm>
            <a:off x="123824" y="0"/>
            <a:ext cx="8486775" cy="6840334"/>
          </a:xfrm>
          <a:prstGeom prst="rect">
            <a:avLst/>
          </a:prstGeom>
          <a:noFill/>
        </p:spPr>
        <p:txBody>
          <a:bodyPr wrap="square">
            <a:spAutoFit/>
          </a:bodyPr>
          <a:lstStyle/>
          <a:p>
            <a:pPr algn="just">
              <a:lnSpc>
                <a:spcPct val="150000"/>
              </a:lnSpc>
              <a:spcBef>
                <a:spcPts val="450"/>
              </a:spcBef>
              <a:spcAft>
                <a:spcPts val="800"/>
              </a:spcAft>
            </a:pPr>
            <a:r>
              <a:rPr lang="hi-IN" sz="28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हेपेटाइटिस परीक्षण व्याख्याएं</a:t>
            </a:r>
            <a:endParaRPr lang="en-IN" sz="28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endParaRPr>
          </a:p>
          <a:p>
            <a:pPr algn="just">
              <a:spcBef>
                <a:spcPts val="450"/>
              </a:spcBef>
              <a:spcAft>
                <a:spcPts val="800"/>
              </a:spcAft>
            </a:pPr>
            <a:r>
              <a:rPr lang="hi-IN" sz="28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हेपेटाइटिस-बी</a:t>
            </a:r>
            <a:r>
              <a:rPr lang="en-US" sz="24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r>
            <a:br>
              <a:rPr lang="en-US" sz="24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br>
            <a:r>
              <a:rPr lang="hi-IN" sz="24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एचबीएसएबी (सकारात्मक) परिणाम इंगित करते हैं कि रोगी के पास हेपेटाइटिस बी वायरस के लिए एंटीबॉडी है। यह आमतौर पर हेपेटाइटिस बी के साथ एक हल संक्रमण या हेपेटाइटिस बी के खिलाफ टीकाकरण के परिणाम का परिणाम है।
एचबीएसएबी (नकारात्मक) परिणाम इंगित करते हैं कि रोगी के पास हेपेटाइटिस बी वायरस के लिए कोई एंटीबॉडी नहीं है और उन्हें हेपेटाइटिस बी वायरस के संक्रमण के लिए अतिसंवेदनशील माना जाता है। यदि रोगी को हेपेटाइटिस बी के खिलाफ टीका लगाया गया है, तो उनके एंटीबॉडी का स्तर मौजूद हो सकता है लेकिन पता नहीं चल सकता है। 
एचबीएसएजी (सकारात्मक) परिणाम इंगित करते हैं कि रोगी को हेपेटाइटिस बी वायरस के साथ एक तीव्र या पुराना संक्रमण है और इसे संक्रामक माना जाता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5136274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A2939F9-9875-0780-0DDA-D1651380B12D}"/>
              </a:ext>
            </a:extLst>
          </p:cNvPr>
          <p:cNvSpPr txBox="1"/>
          <p:nvPr/>
        </p:nvSpPr>
        <p:spPr>
          <a:xfrm>
            <a:off x="323850" y="0"/>
            <a:ext cx="7286625" cy="6427401"/>
          </a:xfrm>
          <a:prstGeom prst="rect">
            <a:avLst/>
          </a:prstGeom>
          <a:noFill/>
        </p:spPr>
        <p:txBody>
          <a:bodyPr wrap="square">
            <a:spAutoFit/>
          </a:bodyPr>
          <a:lstStyle/>
          <a:p>
            <a:pPr algn="just">
              <a:spcBef>
                <a:spcPts val="450"/>
              </a:spcBef>
              <a:spcAft>
                <a:spcPts val="800"/>
              </a:spcAft>
            </a:pPr>
            <a:r>
              <a:rPr lang="en-US" sz="26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HBsAg (</a:t>
            </a:r>
            <a:r>
              <a:rPr lang="hi-IN" sz="26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नकारात्मक) परिणाम इंगित करते हैं कि कोई पता लगाने योग्य हेपेटाइटिस बी वायरल एंटीजन का पता नहीं लगाया जा सकता है और रोगी की स्थिति </a:t>
            </a:r>
            <a:r>
              <a:rPr lang="en-US" sz="2600" dirty="0" err="1">
                <a:solidFill>
                  <a:srgbClr val="000000"/>
                </a:solidFill>
                <a:latin typeface="Times New Roman" panose="02020603050405020304" pitchFamily="18" charset="0"/>
                <a:ea typeface="Times New Roman" panose="02020603050405020304" pitchFamily="18" charset="0"/>
                <a:cs typeface="Kartika" panose="02020503030404060203" pitchFamily="18" charset="0"/>
              </a:rPr>
              <a:t>HBcIgM</a:t>
            </a:r>
            <a:r>
              <a:rPr lang="en-US" sz="26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 </a:t>
            </a:r>
            <a:r>
              <a:rPr lang="hi-IN" sz="26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के परिणाम पर बनाई जानी चाहिए।
एचबीसीआईजीएम (सकारात्मक) परिणाम बताते हैं कि रोगी के पास हेपेटाइटिस बी के लिए आईजीएम एंटीबॉडी है और हाल ही में हेपेटाइटिस बी वायरस से संक्रमित हुआ है। इस समय रोगी को संक्रामक माना जाना चाहिए।
</a:t>
            </a:r>
            <a:r>
              <a:rPr lang="en-US" sz="2600" dirty="0" err="1">
                <a:solidFill>
                  <a:srgbClr val="000000"/>
                </a:solidFill>
                <a:latin typeface="Times New Roman" panose="02020603050405020304" pitchFamily="18" charset="0"/>
                <a:ea typeface="Times New Roman" panose="02020603050405020304" pitchFamily="18" charset="0"/>
                <a:cs typeface="Kartika" panose="02020503030404060203" pitchFamily="18" charset="0"/>
              </a:rPr>
              <a:t>HBcIgM</a:t>
            </a:r>
            <a:r>
              <a:rPr lang="en-US" sz="26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 (</a:t>
            </a:r>
            <a:r>
              <a:rPr lang="hi-IN" sz="26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नकारात्मक) परिणाम इंगित करते हैं कि हेपेटाइटिस बी वायरस के लिए </a:t>
            </a:r>
            <a:r>
              <a:rPr lang="en-US" sz="26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IgM </a:t>
            </a:r>
            <a:r>
              <a:rPr lang="hi-IN" sz="26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एंटीबॉडी का कोई पता लगाने योग्य स्तर मौजूद नहीं है और रोगी की स्थिति </a:t>
            </a:r>
            <a:r>
              <a:rPr lang="en-US" sz="26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HBsAg </a:t>
            </a:r>
            <a:r>
              <a:rPr lang="hi-IN" sz="26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के परिणाम के साथ संयोजन में बनाई जानी चाहिए।</a:t>
            </a:r>
            <a:endParaRPr lang="en-US" sz="2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5160403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1D97CD1-D9C1-0F58-620E-252A778DA5B9}"/>
              </a:ext>
            </a:extLst>
          </p:cNvPr>
          <p:cNvSpPr>
            <a:spLocks noGrp="1"/>
          </p:cNvSpPr>
          <p:nvPr>
            <p:ph idx="1"/>
          </p:nvPr>
        </p:nvSpPr>
        <p:spPr>
          <a:xfrm>
            <a:off x="533400" y="2857500"/>
            <a:ext cx="8229600" cy="3009900"/>
          </a:xfrm>
        </p:spPr>
        <p:txBody>
          <a:bodyPr>
            <a:normAutofit/>
          </a:bodyPr>
          <a:lstStyle/>
          <a:p>
            <a:pPr marL="0" indent="0" algn="ctr">
              <a:buNone/>
            </a:pPr>
            <a:r>
              <a:rPr lang="en-IN" sz="8000" b="1" dirty="0">
                <a:solidFill>
                  <a:srgbClr val="FF0000"/>
                </a:solidFill>
              </a:rPr>
              <a:t>ANY QUESTION </a:t>
            </a:r>
          </a:p>
          <a:p>
            <a:pPr marL="0" indent="0" algn="ctr">
              <a:buNone/>
            </a:pPr>
            <a:r>
              <a:rPr lang="en-IN" sz="8000" b="1" dirty="0">
                <a:solidFill>
                  <a:srgbClr val="FF0000"/>
                </a:solidFill>
              </a:rPr>
              <a:t>?</a:t>
            </a:r>
          </a:p>
          <a:p>
            <a:endParaRPr lang="en-IN" dirty="0"/>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936776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0A8C1D0-F71D-B81A-2F16-9719A69417D2}"/>
            </a:ext>
          </a:extLst>
        </p:cNvPr>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2DE717A-4AAE-EFE4-647E-F9C573391AB7}"/>
              </a:ext>
            </a:extLst>
          </p:cNvPr>
          <p:cNvSpPr>
            <a:spLocks noGrp="1"/>
          </p:cNvSpPr>
          <p:nvPr>
            <p:ph idx="1"/>
          </p:nvPr>
        </p:nvSpPr>
        <p:spPr>
          <a:xfrm>
            <a:off x="457200" y="609601"/>
            <a:ext cx="8229600" cy="3733800"/>
          </a:xfrm>
        </p:spPr>
        <p:txBody>
          <a:bodyPr>
            <a:normAutofit/>
          </a:bodyPr>
          <a:lstStyle/>
          <a:p>
            <a:pPr marL="0" indent="0">
              <a:buNone/>
            </a:pPr>
            <a:endParaRPr lang="en-IN" dirty="0"/>
          </a:p>
          <a:p>
            <a:endParaRPr lang="en-IN" dirty="0"/>
          </a:p>
          <a:p>
            <a:pPr marL="0" indent="0" algn="ctr">
              <a:buNone/>
            </a:pPr>
            <a:r>
              <a:rPr lang="hi-IN" sz="8000" b="1" dirty="0">
                <a:solidFill>
                  <a:srgbClr val="00B050"/>
                </a:solidFill>
              </a:rPr>
              <a:t>धन्यवाद</a:t>
            </a:r>
            <a:endParaRPr lang="en-IN" sz="8000" b="1" dirty="0">
              <a:solidFill>
                <a:srgbClr val="00B050"/>
              </a:solidFill>
            </a:endParaRPr>
          </a:p>
        </p:txBody>
      </p:sp>
    </p:spTree>
    <p:extLst>
      <p:ext uri="{BB962C8B-B14F-4D97-AF65-F5344CB8AC3E}">
        <p14:creationId xmlns:p14="http://schemas.microsoft.com/office/powerpoint/2010/main" val="3865988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D542460-FF29-3FC5-98DA-B77043313201}"/>
              </a:ext>
            </a:extLst>
          </p:cNvPr>
          <p:cNvSpPr txBox="1"/>
          <p:nvPr/>
        </p:nvSpPr>
        <p:spPr>
          <a:xfrm>
            <a:off x="285750" y="451175"/>
            <a:ext cx="7829550" cy="6280565"/>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Roman"/>
              </a:rPr>
              <a:t>प्रक्रिया</a:t>
            </a:r>
            <a:r>
              <a:rPr lang="en-US" sz="2800" b="1" dirty="0">
                <a:effectLst/>
                <a:latin typeface="Times New Roman" panose="02020603050405020304" pitchFamily="18" charset="0"/>
                <a:ea typeface="Times New Roman" panose="02020603050405020304" pitchFamily="18" charset="0"/>
                <a:cs typeface="Times-Roman"/>
              </a:rPr>
              <a:t>: - </a:t>
            </a: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Roman"/>
              </a:rPr>
              <a:t>1. छह हलकों के साथ चिह्नित एक साफ गिलास लिया गया था।
2. मंडलियों को "एच", "ओ", "ए", "बी" के रूप में लेबल किया गया था, पहले सर्कल से आखिरी तक सकारात्मक नियंत्रण और नकारात्मक नियंत्रण।
3. एक बाँझ चारागाह पिपेट की मदद से पहले चार हलकों में बिना पतला सीरम की एक बूंद रखी गई थी।
4. सकारात्मक नियंत्रण सीरम की एक बूंद और नकारात्मक नियंत्रण सीरम की एक बूंद क्रमशः पांचवें और अंतिम सर्कल में रखी गई थी।
5. पहले सर्कल में एच एंटीजन की एक बूंद डाली गई और दूसरे सर्कल में साल्मोनेला टाइफी ओ एंटीजन की एक बूंद डाली गई। साल्मोनेला पैराटाइफी ए एंटीजन और साल्मोनेला पैराटाइफी बी एंटीजन को क्रमशः तीसरे और चौथे सर्कल में जोड़ा गया था।</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294619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26D7A85-0328-794C-1D95-256E67809865}"/>
              </a:ext>
            </a:extLst>
          </p:cNvPr>
          <p:cNvSpPr txBox="1"/>
          <p:nvPr/>
        </p:nvSpPr>
        <p:spPr>
          <a:xfrm>
            <a:off x="142875" y="1019175"/>
            <a:ext cx="9001125" cy="5716245"/>
          </a:xfrm>
          <a:prstGeom prst="rect">
            <a:avLst/>
          </a:prstGeom>
          <a:noFill/>
        </p:spPr>
        <p:txBody>
          <a:bodyPr wrap="square">
            <a:spAutoFit/>
          </a:bodyPr>
          <a:lstStyle/>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Times-Roman"/>
              </a:rPr>
              <a:t>6. </a:t>
            </a:r>
            <a:r>
              <a:rPr lang="hi-IN" sz="2400" dirty="0">
                <a:latin typeface="Times New Roman" panose="02020603050405020304" pitchFamily="18" charset="0"/>
                <a:ea typeface="Times New Roman" panose="02020603050405020304" pitchFamily="18" charset="0"/>
                <a:cs typeface="Times-Roman"/>
              </a:rPr>
              <a:t>'एच' एंटीजन की एक बूंद को पांचवें सर्कल और छठे सर्कल में रखा गया था।
 7. अलग-अलग ऐप्लिकेटर स्टिक सीरम के साथ सीरम और एंटीजन को एक साथ मिलाया गया था और पूरे व्यक्तिगत सर्कल को भरने के लिए अच्छी तरह से फैलाया गया था। फिर एग्लूटिनेशन के लिए स्लाइड देखी गई।</a:t>
            </a:r>
            <a:r>
              <a:rPr lang="en-US" sz="2800" b="1" dirty="0">
                <a:effectLst/>
                <a:latin typeface="Times New Roman" panose="02020603050405020304" pitchFamily="18" charset="0"/>
                <a:ea typeface="Times New Roman" panose="02020603050405020304" pitchFamily="18" charset="0"/>
                <a:cs typeface="Times-Roman"/>
              </a:rPr>
              <a:t> </a:t>
            </a: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Roman"/>
              </a:rPr>
              <a:t>परिणाम</a:t>
            </a:r>
            <a:r>
              <a:rPr lang="en-US" sz="2800" b="1" dirty="0">
                <a:effectLst/>
                <a:latin typeface="Times New Roman" panose="02020603050405020304" pitchFamily="18" charset="0"/>
                <a:ea typeface="Times New Roman" panose="02020603050405020304" pitchFamily="18" charset="0"/>
                <a:cs typeface="Times-Roman"/>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Roman"/>
              </a:rPr>
              <a:t>दिए गए परीक्षण रोगी का सीरम टाइफाइड के लिए सकारात्मक है।
दिए गए परीक्षण रोगी का सीरम पैराटाइफाइड ए या बी के लिए सकारात्मक है
दिए गए परीक्षण रोगी का सीरम टाइफाइड और पैराटाइफाइड के लिए नकारात्मक है</a:t>
            </a:r>
            <a:endParaRPr lang="en-US" sz="2400" dirty="0"/>
          </a:p>
        </p:txBody>
      </p:sp>
    </p:spTree>
    <p:extLst>
      <p:ext uri="{BB962C8B-B14F-4D97-AF65-F5344CB8AC3E}">
        <p14:creationId xmlns:p14="http://schemas.microsoft.com/office/powerpoint/2010/main" val="1403772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EDEBC1D5-F792-569E-E952-D33FB67656D6}"/>
              </a:ext>
            </a:extLst>
          </p:cNvPr>
          <p:cNvSpPr txBox="1"/>
          <p:nvPr/>
        </p:nvSpPr>
        <p:spPr>
          <a:xfrm>
            <a:off x="200025" y="621917"/>
            <a:ext cx="8543925" cy="5522281"/>
          </a:xfrm>
          <a:prstGeom prst="rect">
            <a:avLst/>
          </a:prstGeom>
          <a:noFill/>
        </p:spPr>
        <p:txBody>
          <a:bodyPr wrap="square">
            <a:spAutoFit/>
          </a:bodyPr>
          <a:lstStyle/>
          <a:p>
            <a:pPr algn="just">
              <a:lnSpc>
                <a:spcPct val="150000"/>
              </a:lnSpc>
              <a:spcAft>
                <a:spcPts val="800"/>
              </a:spcAft>
            </a:pPr>
            <a:r>
              <a:rPr lang="hi-IN" sz="2800" b="1" dirty="0">
                <a:solidFill>
                  <a:srgbClr val="000000"/>
                </a:solidFill>
                <a:latin typeface="Times New Roman" panose="02020603050405020304" pitchFamily="18" charset="0"/>
                <a:ea typeface="Times New Roman" panose="02020603050405020304" pitchFamily="18" charset="0"/>
                <a:cs typeface="ArialNarrow,Bold"/>
              </a:rPr>
              <a:t>नमूना संग्रह और तैयारी</a:t>
            </a:r>
            <a:r>
              <a:rPr lang="en-US" sz="2800" b="1" dirty="0">
                <a:solidFill>
                  <a:srgbClr val="000000"/>
                </a:solidFill>
                <a:effectLst/>
                <a:latin typeface="Times New Roman" panose="02020603050405020304" pitchFamily="18" charset="0"/>
                <a:ea typeface="Times New Roman" panose="02020603050405020304" pitchFamily="18" charset="0"/>
                <a:cs typeface="ArialNarrow,Bold"/>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solidFill>
                  <a:srgbClr val="000000"/>
                </a:solidFill>
                <a:latin typeface="Times New Roman" panose="02020603050405020304" pitchFamily="18" charset="0"/>
                <a:ea typeface="Times New Roman" panose="02020603050405020304" pitchFamily="18" charset="0"/>
                <a:cs typeface="ArialNarrow"/>
              </a:rPr>
              <a:t>अनुमोदित तकनीकों द्वारा नमूना संग्रह से पहले रोगी की कोई विशेष तैयारी की आवश्यकता नहीं है। परीक्षण के लिए केवल सीरम का उपयोग किया जाना चाहिए। यदि परीक्षण में देरी होती है, तो नमूना 2-80</a:t>
            </a:r>
            <a:r>
              <a:rPr lang="en-US" sz="2400" dirty="0">
                <a:solidFill>
                  <a:srgbClr val="000000"/>
                </a:solidFill>
                <a:latin typeface="Times New Roman" panose="02020603050405020304" pitchFamily="18" charset="0"/>
                <a:ea typeface="Times New Roman" panose="02020603050405020304" pitchFamily="18" charset="0"/>
                <a:cs typeface="ArialNarrow"/>
              </a:rPr>
              <a:t>C </a:t>
            </a:r>
            <a:r>
              <a:rPr lang="hi-IN" sz="2400" dirty="0">
                <a:solidFill>
                  <a:srgbClr val="000000"/>
                </a:solidFill>
                <a:latin typeface="Times New Roman" panose="02020603050405020304" pitchFamily="18" charset="0"/>
                <a:ea typeface="Times New Roman" panose="02020603050405020304" pitchFamily="18" charset="0"/>
                <a:cs typeface="ArialNarrow"/>
              </a:rPr>
              <a:t>पर स्टोर करें। नमूने एक सप्ताह तक संग्रहीत किए जा सकते हैं। हेमोलिज्ड सीरम का प्रयोग न करें।</a:t>
            </a:r>
            <a:endParaRPr lang="en-IN" sz="2400" dirty="0">
              <a:solidFill>
                <a:srgbClr val="000000"/>
              </a:solidFill>
              <a:latin typeface="Times New Roman" panose="02020603050405020304" pitchFamily="18" charset="0"/>
              <a:ea typeface="Times New Roman" panose="02020603050405020304" pitchFamily="18" charset="0"/>
              <a:cs typeface="ArialNarrow"/>
            </a:endParaRPr>
          </a:p>
          <a:p>
            <a:pPr algn="just">
              <a:lnSpc>
                <a:spcPct val="150000"/>
              </a:lnSpc>
              <a:spcAft>
                <a:spcPts val="800"/>
              </a:spcAft>
            </a:pPr>
            <a:r>
              <a:rPr lang="hi-IN" sz="2800" b="1" dirty="0">
                <a:solidFill>
                  <a:srgbClr val="000000"/>
                </a:solidFill>
                <a:latin typeface="Times New Roman" panose="02020603050405020304" pitchFamily="18" charset="0"/>
                <a:ea typeface="Times New Roman" panose="02020603050405020304" pitchFamily="18" charset="0"/>
                <a:cs typeface="ArialNarrow,Bold"/>
              </a:rPr>
              <a:t>अतिरिक्त सामग्री की आवश्यकता है</a:t>
            </a:r>
            <a:endParaRPr lang="en-IN" sz="2800" b="1" dirty="0">
              <a:solidFill>
                <a:srgbClr val="000000"/>
              </a:solidFill>
              <a:latin typeface="Times New Roman" panose="02020603050405020304" pitchFamily="18" charset="0"/>
              <a:ea typeface="Times New Roman" panose="02020603050405020304" pitchFamily="18" charset="0"/>
              <a:cs typeface="ArialNarrow,Bold"/>
            </a:endParaRPr>
          </a:p>
          <a:p>
            <a:pPr algn="just">
              <a:lnSpc>
                <a:spcPct val="150000"/>
              </a:lnSpc>
              <a:spcAft>
                <a:spcPts val="800"/>
              </a:spcAft>
            </a:pPr>
            <a:r>
              <a:rPr lang="hi-IN" sz="2400" dirty="0">
                <a:solidFill>
                  <a:srgbClr val="000000"/>
                </a:solidFill>
                <a:latin typeface="Times New Roman" panose="02020603050405020304" pitchFamily="18" charset="0"/>
                <a:ea typeface="Times New Roman" panose="02020603050405020304" pitchFamily="18" charset="0"/>
                <a:cs typeface="ArialNarrow"/>
              </a:rPr>
              <a:t>घड़ी बंद करो, टेस्ट ट्यूब, एक उच्च तीव्रता प्रत्यक्ष प्रकाश स्रोत, आइसोटोनिक खारा।</a:t>
            </a:r>
            <a:r>
              <a:rPr lang="en-US" sz="2400" dirty="0">
                <a:solidFill>
                  <a:srgbClr val="000000"/>
                </a:solidFill>
                <a:effectLst/>
                <a:latin typeface="Times New Roman" panose="02020603050405020304" pitchFamily="18" charset="0"/>
                <a:ea typeface="Times New Roman" panose="02020603050405020304" pitchFamily="18" charset="0"/>
                <a:cs typeface="ArialNarrow"/>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500113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D7CD780C-31E0-89C4-3C0B-ECE2DA1C683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5004" y="530225"/>
            <a:ext cx="6870247" cy="5723618"/>
          </a:xfrm>
          <a:prstGeom prst="rect">
            <a:avLst/>
          </a:prstGeom>
          <a:noFill/>
          <a:ln>
            <a:noFill/>
          </a:ln>
        </p:spPr>
      </p:pic>
    </p:spTree>
    <p:extLst>
      <p:ext uri="{BB962C8B-B14F-4D97-AF65-F5344CB8AC3E}">
        <p14:creationId xmlns:p14="http://schemas.microsoft.com/office/powerpoint/2010/main" val="3318863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B1E15D8-E4C7-EDA8-1535-18F1C2F63485}"/>
              </a:ext>
            </a:extLst>
          </p:cNvPr>
          <p:cNvSpPr txBox="1"/>
          <p:nvPr/>
        </p:nvSpPr>
        <p:spPr>
          <a:xfrm>
            <a:off x="0" y="0"/>
            <a:ext cx="9144000" cy="6927346"/>
          </a:xfrm>
          <a:prstGeom prst="rect">
            <a:avLst/>
          </a:prstGeom>
          <a:noFill/>
        </p:spPr>
        <p:txBody>
          <a:bodyPr wrap="square">
            <a:spAutoFit/>
          </a:bodyPr>
          <a:lstStyle/>
          <a:p>
            <a:pPr algn="just">
              <a:lnSpc>
                <a:spcPct val="150000"/>
              </a:lnSpc>
              <a:spcAft>
                <a:spcPts val="800"/>
              </a:spcAft>
            </a:pPr>
            <a:r>
              <a:rPr lang="hi-IN" sz="2800" b="1" u="sng" dirty="0">
                <a:solidFill>
                  <a:srgbClr val="FF0000"/>
                </a:solidFill>
                <a:latin typeface="Times New Roman" panose="02020603050405020304" pitchFamily="18" charset="0"/>
                <a:ea typeface="Times New Roman" panose="02020603050405020304" pitchFamily="18" charset="0"/>
                <a:cs typeface="ArialNarrow,Bold"/>
              </a:rPr>
              <a:t>परीक्षण प्रक्रिया</a:t>
            </a:r>
            <a:endParaRPr lang="en-IN" sz="2800" b="1" u="sng" dirty="0">
              <a:solidFill>
                <a:srgbClr val="FF0000"/>
              </a:solidFill>
              <a:latin typeface="Times New Roman" panose="02020603050405020304" pitchFamily="18" charset="0"/>
              <a:ea typeface="Times New Roman" panose="02020603050405020304" pitchFamily="18" charset="0"/>
              <a:cs typeface="ArialNarrow,Bold"/>
            </a:endParaRPr>
          </a:p>
          <a:p>
            <a:pPr algn="just">
              <a:lnSpc>
                <a:spcPct val="150000"/>
              </a:lnSpc>
              <a:spcAft>
                <a:spcPts val="800"/>
              </a:spcAft>
            </a:pPr>
            <a:r>
              <a:rPr lang="hi-IN" sz="2000" dirty="0">
                <a:solidFill>
                  <a:srgbClr val="000000"/>
                </a:solidFill>
                <a:latin typeface="Times New Roman" panose="02020603050405020304" pitchFamily="18" charset="0"/>
                <a:ea typeface="Times New Roman" panose="02020603050405020304" pitchFamily="18" charset="0"/>
                <a:cs typeface="ArialNarrow"/>
              </a:rPr>
              <a:t>उपयोग करने से पहले अभिकर्मक और नमूने कमरे के तापमान पर लाएं।</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b="1" dirty="0">
                <a:solidFill>
                  <a:srgbClr val="000000"/>
                </a:solidFill>
                <a:latin typeface="Times New Roman" panose="02020603050405020304" pitchFamily="18" charset="0"/>
                <a:ea typeface="Times New Roman" panose="02020603050405020304" pitchFamily="18" charset="0"/>
                <a:cs typeface="ArialNarrow,Bold"/>
              </a:rPr>
              <a:t>गुणात्मक विधि</a:t>
            </a:r>
            <a:r>
              <a:rPr lang="en-US" sz="2800" b="1" dirty="0">
                <a:solidFill>
                  <a:srgbClr val="000000"/>
                </a:solidFill>
                <a:effectLst/>
                <a:latin typeface="Times New Roman" panose="02020603050405020304" pitchFamily="18" charset="0"/>
                <a:ea typeface="Times New Roman" panose="02020603050405020304" pitchFamily="18" charset="0"/>
                <a:cs typeface="ArialNarrow,Bold"/>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solidFill>
                  <a:srgbClr val="000000"/>
                </a:solidFill>
                <a:effectLst/>
                <a:latin typeface="Times New Roman" panose="02020603050405020304" pitchFamily="18" charset="0"/>
                <a:ea typeface="Times New Roman" panose="02020603050405020304" pitchFamily="18" charset="0"/>
                <a:cs typeface="ArialNarrow"/>
              </a:rPr>
              <a:t>1. </a:t>
            </a:r>
            <a:r>
              <a:rPr lang="hi-IN" sz="2400" dirty="0">
                <a:solidFill>
                  <a:srgbClr val="000000"/>
                </a:solidFill>
                <a:latin typeface="Times New Roman" panose="02020603050405020304" pitchFamily="18" charset="0"/>
                <a:ea typeface="Times New Roman" panose="02020603050405020304" pitchFamily="18" charset="0"/>
                <a:cs typeface="ArialNarrow"/>
              </a:rPr>
              <a:t>किट के साथ प्रदान किए गए डिस्पोजेबल पिपेट का उपयोग करके ग्लास स्लाइड पर सीरम की एक बूंद (40 </a:t>
            </a:r>
            <a:r>
              <a:rPr lang="el-GR" sz="2400" dirty="0">
                <a:solidFill>
                  <a:srgbClr val="000000"/>
                </a:solidFill>
                <a:latin typeface="Times New Roman" panose="02020603050405020304" pitchFamily="18" charset="0"/>
                <a:ea typeface="Times New Roman" panose="02020603050405020304" pitchFamily="18" charset="0"/>
                <a:cs typeface="ArialNarrow"/>
              </a:rPr>
              <a:t>μ</a:t>
            </a:r>
            <a:r>
              <a:rPr lang="en-US" sz="2400" dirty="0">
                <a:solidFill>
                  <a:srgbClr val="000000"/>
                </a:solidFill>
                <a:latin typeface="Times New Roman" panose="02020603050405020304" pitchFamily="18" charset="0"/>
                <a:ea typeface="Times New Roman" panose="02020603050405020304" pitchFamily="18" charset="0"/>
                <a:cs typeface="ArialNarrow"/>
              </a:rPr>
              <a:t>l) </a:t>
            </a:r>
            <a:r>
              <a:rPr lang="hi-IN" sz="2400" dirty="0">
                <a:solidFill>
                  <a:srgbClr val="000000"/>
                </a:solidFill>
                <a:latin typeface="Times New Roman" panose="02020603050405020304" pitchFamily="18" charset="0"/>
                <a:ea typeface="Times New Roman" panose="02020603050405020304" pitchFamily="18" charset="0"/>
                <a:cs typeface="ArialNarrow"/>
              </a:rPr>
              <a:t>पिपेट।
2. स्लाइड पर सीरम की बूंद में </a:t>
            </a:r>
            <a:r>
              <a:rPr lang="en-US" sz="2400" dirty="0">
                <a:solidFill>
                  <a:srgbClr val="000000"/>
                </a:solidFill>
                <a:latin typeface="Times New Roman" panose="02020603050405020304" pitchFamily="18" charset="0"/>
                <a:ea typeface="Times New Roman" panose="02020603050405020304" pitchFamily="18" charset="0"/>
                <a:cs typeface="ArialNarrow"/>
              </a:rPr>
              <a:t>RHELAX-RF™ </a:t>
            </a:r>
            <a:r>
              <a:rPr lang="hi-IN" sz="2400" dirty="0">
                <a:solidFill>
                  <a:srgbClr val="000000"/>
                </a:solidFill>
                <a:latin typeface="Times New Roman" panose="02020603050405020304" pitchFamily="18" charset="0"/>
                <a:ea typeface="Times New Roman" panose="02020603050405020304" pitchFamily="18" charset="0"/>
                <a:cs typeface="ArialNarrow"/>
              </a:rPr>
              <a:t>लेटेक्स अभिकर्मक की एक बूंद जोड़ें। ड्रॉपर टिप को स्लाइड पर तरल को छूने न दें।
3. मिक्सिंग स्टिक का उपयोग करके, सीरम और </a:t>
            </a:r>
            <a:r>
              <a:rPr lang="en-US" sz="2400" dirty="0">
                <a:solidFill>
                  <a:srgbClr val="000000"/>
                </a:solidFill>
                <a:latin typeface="Times New Roman" panose="02020603050405020304" pitchFamily="18" charset="0"/>
                <a:ea typeface="Times New Roman" panose="02020603050405020304" pitchFamily="18" charset="0"/>
                <a:cs typeface="ArialNarrow"/>
              </a:rPr>
              <a:t>RHELAX-RF™ </a:t>
            </a:r>
            <a:r>
              <a:rPr lang="hi-IN" sz="2400" dirty="0">
                <a:solidFill>
                  <a:srgbClr val="000000"/>
                </a:solidFill>
                <a:latin typeface="Times New Roman" panose="02020603050405020304" pitchFamily="18" charset="0"/>
                <a:ea typeface="Times New Roman" panose="02020603050405020304" pitchFamily="18" charset="0"/>
                <a:cs typeface="ArialNarrow"/>
              </a:rPr>
              <a:t>लेटेक्स अभिकर्मक को पूरे सर्कल में समान रूप से मिलाएं।
4. तुरंत स्टॉपवॉच शुरू करें। स्लाइड को धीरे से, आगे और पीछे, दो मिनट में मैक्रोस्कोपिक रूप से एग्लूटिनेशन के लिए देखें।</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349578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317</TotalTime>
  <Words>2160</Words>
  <Application>Microsoft Office PowerPoint</Application>
  <PresentationFormat>On-screen Show (4:3)</PresentationFormat>
  <Paragraphs>125</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सीरोलॉजी</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BLOOD/SAMPLE COLLECTION</dc:title>
  <dc:creator>MTI MTI</dc:creator>
  <cp:lastModifiedBy>NDRF MEDICAL</cp:lastModifiedBy>
  <cp:revision>19</cp:revision>
  <dcterms:created xsi:type="dcterms:W3CDTF">2023-02-24T10:00:37Z</dcterms:created>
  <dcterms:modified xsi:type="dcterms:W3CDTF">2025-12-19T12:04:29Z</dcterms:modified>
</cp:coreProperties>
</file>