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5" r:id="rId3"/>
    <p:sldId id="276" r:id="rId4"/>
    <p:sldId id="277" r:id="rId5"/>
    <p:sldId id="278" r:id="rId6"/>
    <p:sldId id="279" r:id="rId7"/>
    <p:sldId id="280" r:id="rId8"/>
    <p:sldId id="281" r:id="rId9"/>
    <p:sldId id="282" r:id="rId10"/>
    <p:sldId id="283" r:id="rId11"/>
    <p:sldId id="284" r:id="rId12"/>
    <p:sldId id="285" r:id="rId13"/>
    <p:sldId id="286" r:id="rId14"/>
    <p:sldId id="287" r:id="rId15"/>
    <p:sldId id="271" r:id="rId16"/>
    <p:sldId id="272" r:id="rId17"/>
    <p:sldId id="288" r:id="rId18"/>
    <p:sldId id="289" r:id="rId19"/>
  </p:sldIdLst>
  <p:sldSz cx="9145588"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1680" y="-84"/>
      </p:cViewPr>
      <p:guideLst>
        <p:guide orient="horz" pos="2160"/>
        <p:guide pos="28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199" y="1122363"/>
            <a:ext cx="6859191"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143199" y="3602038"/>
            <a:ext cx="6859191"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65BFA481-E258-41EB-B001-D62FE1C263D0}" type="datetimeFigureOut">
              <a:rPr lang="en-GB" smtClean="0"/>
              <a:pPr/>
              <a:t>19/12/2025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5808C68-A771-4767-A25B-773C4B17D9FA}" type="slidenum">
              <a:rPr lang="en-GB" smtClean="0"/>
              <a:pPr/>
              <a:t>‹#›</a:t>
            </a:fld>
            <a:endParaRPr lang="en-GB"/>
          </a:p>
        </p:txBody>
      </p:sp>
    </p:spTree>
    <p:extLst>
      <p:ext uri="{BB962C8B-B14F-4D97-AF65-F5344CB8AC3E}">
        <p14:creationId xmlns:p14="http://schemas.microsoft.com/office/powerpoint/2010/main" val="3351114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5BFA481-E258-41EB-B001-D62FE1C263D0}" type="datetimeFigureOut">
              <a:rPr lang="en-GB" smtClean="0"/>
              <a:pPr/>
              <a:t>19/12/2025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5808C68-A771-4767-A25B-773C4B17D9FA}" type="slidenum">
              <a:rPr lang="en-GB" smtClean="0"/>
              <a:pPr/>
              <a:t>‹#›</a:t>
            </a:fld>
            <a:endParaRPr lang="en-GB"/>
          </a:p>
        </p:txBody>
      </p:sp>
    </p:spTree>
    <p:extLst>
      <p:ext uri="{BB962C8B-B14F-4D97-AF65-F5344CB8AC3E}">
        <p14:creationId xmlns:p14="http://schemas.microsoft.com/office/powerpoint/2010/main" val="33749144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4812" y="365125"/>
            <a:ext cx="1972017"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759" y="365125"/>
            <a:ext cx="5801732"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5BFA481-E258-41EB-B001-D62FE1C263D0}" type="datetimeFigureOut">
              <a:rPr lang="en-GB" smtClean="0"/>
              <a:pPr/>
              <a:t>19/12/2025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5808C68-A771-4767-A25B-773C4B17D9FA}" type="slidenum">
              <a:rPr lang="en-GB" smtClean="0"/>
              <a:pPr/>
              <a:t>‹#›</a:t>
            </a:fld>
            <a:endParaRPr lang="en-GB"/>
          </a:p>
        </p:txBody>
      </p:sp>
    </p:spTree>
    <p:extLst>
      <p:ext uri="{BB962C8B-B14F-4D97-AF65-F5344CB8AC3E}">
        <p14:creationId xmlns:p14="http://schemas.microsoft.com/office/powerpoint/2010/main" val="3635884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5BFA481-E258-41EB-B001-D62FE1C263D0}" type="datetimeFigureOut">
              <a:rPr lang="en-GB" smtClean="0"/>
              <a:pPr/>
              <a:t>19/12/2025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5808C68-A771-4767-A25B-773C4B17D9FA}" type="slidenum">
              <a:rPr lang="en-GB" smtClean="0"/>
              <a:pPr/>
              <a:t>‹#›</a:t>
            </a:fld>
            <a:endParaRPr lang="en-GB"/>
          </a:p>
        </p:txBody>
      </p:sp>
    </p:spTree>
    <p:extLst>
      <p:ext uri="{BB962C8B-B14F-4D97-AF65-F5344CB8AC3E}">
        <p14:creationId xmlns:p14="http://schemas.microsoft.com/office/powerpoint/2010/main" val="3705230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996" y="1709739"/>
            <a:ext cx="788807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996" y="4589464"/>
            <a:ext cx="788807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BFA481-E258-41EB-B001-D62FE1C263D0}" type="datetimeFigureOut">
              <a:rPr lang="en-GB" smtClean="0"/>
              <a:pPr/>
              <a:t>19/12/2025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5808C68-A771-4767-A25B-773C4B17D9FA}" type="slidenum">
              <a:rPr lang="en-GB" smtClean="0"/>
              <a:pPr/>
              <a:t>‹#›</a:t>
            </a:fld>
            <a:endParaRPr lang="en-GB"/>
          </a:p>
        </p:txBody>
      </p:sp>
    </p:spTree>
    <p:extLst>
      <p:ext uri="{BB962C8B-B14F-4D97-AF65-F5344CB8AC3E}">
        <p14:creationId xmlns:p14="http://schemas.microsoft.com/office/powerpoint/2010/main" val="3205708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28759" y="1825625"/>
            <a:ext cx="388687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29954" y="1825625"/>
            <a:ext cx="388687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65BFA481-E258-41EB-B001-D62FE1C263D0}" type="datetimeFigureOut">
              <a:rPr lang="en-GB" smtClean="0"/>
              <a:pPr/>
              <a:t>19/12/2025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5808C68-A771-4767-A25B-773C4B17D9FA}" type="slidenum">
              <a:rPr lang="en-GB" smtClean="0"/>
              <a:pPr/>
              <a:t>‹#›</a:t>
            </a:fld>
            <a:endParaRPr lang="en-GB"/>
          </a:p>
        </p:txBody>
      </p:sp>
    </p:spTree>
    <p:extLst>
      <p:ext uri="{BB962C8B-B14F-4D97-AF65-F5344CB8AC3E}">
        <p14:creationId xmlns:p14="http://schemas.microsoft.com/office/powerpoint/2010/main" val="42599699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950" y="365126"/>
            <a:ext cx="788807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29951" y="1681163"/>
            <a:ext cx="386901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951" y="2505075"/>
            <a:ext cx="38690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954" y="1681163"/>
            <a:ext cx="388806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954" y="2505075"/>
            <a:ext cx="388806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65BFA481-E258-41EB-B001-D62FE1C263D0}" type="datetimeFigureOut">
              <a:rPr lang="en-GB" smtClean="0"/>
              <a:pPr/>
              <a:t>19/12/2025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5808C68-A771-4767-A25B-773C4B17D9FA}" type="slidenum">
              <a:rPr lang="en-GB" smtClean="0"/>
              <a:pPr/>
              <a:t>‹#›</a:t>
            </a:fld>
            <a:endParaRPr lang="en-GB"/>
          </a:p>
        </p:txBody>
      </p:sp>
    </p:spTree>
    <p:extLst>
      <p:ext uri="{BB962C8B-B14F-4D97-AF65-F5344CB8AC3E}">
        <p14:creationId xmlns:p14="http://schemas.microsoft.com/office/powerpoint/2010/main" val="1609365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5BFA481-E258-41EB-B001-D62FE1C263D0}" type="datetimeFigureOut">
              <a:rPr lang="en-GB" smtClean="0"/>
              <a:pPr/>
              <a:t>19/12/2025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5808C68-A771-4767-A25B-773C4B17D9FA}" type="slidenum">
              <a:rPr lang="en-GB" smtClean="0"/>
              <a:pPr/>
              <a:t>‹#›</a:t>
            </a:fld>
            <a:endParaRPr lang="en-GB"/>
          </a:p>
        </p:txBody>
      </p:sp>
    </p:spTree>
    <p:extLst>
      <p:ext uri="{BB962C8B-B14F-4D97-AF65-F5344CB8AC3E}">
        <p14:creationId xmlns:p14="http://schemas.microsoft.com/office/powerpoint/2010/main" val="4179008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BFA481-E258-41EB-B001-D62FE1C263D0}" type="datetimeFigureOut">
              <a:rPr lang="en-GB" smtClean="0"/>
              <a:pPr/>
              <a:t>19/12/2025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5808C68-A771-4767-A25B-773C4B17D9FA}" type="slidenum">
              <a:rPr lang="en-GB" smtClean="0"/>
              <a:pPr/>
              <a:t>‹#›</a:t>
            </a:fld>
            <a:endParaRPr lang="en-GB"/>
          </a:p>
        </p:txBody>
      </p:sp>
    </p:spTree>
    <p:extLst>
      <p:ext uri="{BB962C8B-B14F-4D97-AF65-F5344CB8AC3E}">
        <p14:creationId xmlns:p14="http://schemas.microsoft.com/office/powerpoint/2010/main" val="30289992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951" y="457200"/>
            <a:ext cx="2949690"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8066" y="987426"/>
            <a:ext cx="4629954"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29951" y="2057400"/>
            <a:ext cx="294969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5BFA481-E258-41EB-B001-D62FE1C263D0}" type="datetimeFigureOut">
              <a:rPr lang="en-GB" smtClean="0"/>
              <a:pPr/>
              <a:t>19/12/2025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5808C68-A771-4767-A25B-773C4B17D9FA}" type="slidenum">
              <a:rPr lang="en-GB" smtClean="0"/>
              <a:pPr/>
              <a:t>‹#›</a:t>
            </a:fld>
            <a:endParaRPr lang="en-GB"/>
          </a:p>
        </p:txBody>
      </p:sp>
    </p:spTree>
    <p:extLst>
      <p:ext uri="{BB962C8B-B14F-4D97-AF65-F5344CB8AC3E}">
        <p14:creationId xmlns:p14="http://schemas.microsoft.com/office/powerpoint/2010/main" val="24588342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951" y="457200"/>
            <a:ext cx="2949690"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8066" y="987426"/>
            <a:ext cx="4629954"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629951" y="2057400"/>
            <a:ext cx="294969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5BFA481-E258-41EB-B001-D62FE1C263D0}" type="datetimeFigureOut">
              <a:rPr lang="en-GB" smtClean="0"/>
              <a:pPr/>
              <a:t>19/12/2025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5808C68-A771-4767-A25B-773C4B17D9FA}" type="slidenum">
              <a:rPr lang="en-GB" smtClean="0"/>
              <a:pPr/>
              <a:t>‹#›</a:t>
            </a:fld>
            <a:endParaRPr lang="en-GB"/>
          </a:p>
        </p:txBody>
      </p:sp>
    </p:spTree>
    <p:extLst>
      <p:ext uri="{BB962C8B-B14F-4D97-AF65-F5344CB8AC3E}">
        <p14:creationId xmlns:p14="http://schemas.microsoft.com/office/powerpoint/2010/main" val="3305928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759" y="365126"/>
            <a:ext cx="788807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28759" y="1825625"/>
            <a:ext cx="788807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28759" y="6356351"/>
            <a:ext cx="2057757"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BFA481-E258-41EB-B001-D62FE1C263D0}" type="datetimeFigureOut">
              <a:rPr lang="en-GB" smtClean="0"/>
              <a:pPr/>
              <a:t>19/12/2025</a:t>
            </a:fld>
            <a:endParaRPr lang="en-GB"/>
          </a:p>
        </p:txBody>
      </p:sp>
      <p:sp>
        <p:nvSpPr>
          <p:cNvPr id="5" name="Footer Placeholder 4"/>
          <p:cNvSpPr>
            <a:spLocks noGrp="1"/>
          </p:cNvSpPr>
          <p:nvPr>
            <p:ph type="ftr" sz="quarter" idx="3"/>
          </p:nvPr>
        </p:nvSpPr>
        <p:spPr>
          <a:xfrm>
            <a:off x="3029476" y="6356351"/>
            <a:ext cx="3086636"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9072" y="6356351"/>
            <a:ext cx="205775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808C68-A771-4767-A25B-773C4B17D9FA}" type="slidenum">
              <a:rPr lang="en-GB" smtClean="0"/>
              <a:pPr/>
              <a:t>‹#›</a:t>
            </a:fld>
            <a:endParaRPr lang="en-GB"/>
          </a:p>
        </p:txBody>
      </p:sp>
      <p:pic>
        <p:nvPicPr>
          <p:cNvPr id="8" name="Picture 7">
            <a:extLst>
              <a:ext uri="{FF2B5EF4-FFF2-40B4-BE49-F238E27FC236}">
                <a16:creationId xmlns:a16="http://schemas.microsoft.com/office/drawing/2014/main" xmlns="" id="{ADC27412-ECA3-2DF1-942C-F64969191915}"/>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920327" y="0"/>
            <a:ext cx="1193003" cy="1171784"/>
          </a:xfrm>
          <a:prstGeom prst="rect">
            <a:avLst/>
          </a:prstGeom>
        </p:spPr>
      </p:pic>
    </p:spTree>
    <p:extLst>
      <p:ext uri="{BB962C8B-B14F-4D97-AF65-F5344CB8AC3E}">
        <p14:creationId xmlns:p14="http://schemas.microsoft.com/office/powerpoint/2010/main" val="9102085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28644" y="3105834"/>
            <a:ext cx="6859191" cy="2387600"/>
          </a:xfrm>
        </p:spPr>
        <p:txBody>
          <a:bodyPr>
            <a:normAutofit/>
          </a:bodyPr>
          <a:lstStyle/>
          <a:p>
            <a:r>
              <a:rPr lang="hi-IN" sz="8800" b="1" u="sng" cap="all" dirty="0">
                <a:ln w="0"/>
                <a:effectLst>
                  <a:outerShdw blurRad="38100" dist="38100" dir="2700000" algn="tl">
                    <a:srgbClr val="000000">
                      <a:alpha val="43137"/>
                    </a:srgbClr>
                  </a:outerShdw>
                  <a:reflection blurRad="12700" stA="50000" endPos="50000" dist="5000" dir="5400000" sy="-100000" rotWithShape="0"/>
                </a:effectLst>
                <a:latin typeface="+mn-lt"/>
                <a:cs typeface="Times New Roman" pitchFamily="18" charset="0"/>
              </a:rPr>
              <a:t>रिपोर्ट लेखन</a:t>
            </a:r>
            <a:r>
              <a:rPr lang="en-US"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r>
            <a:br>
              <a:rPr lang="en-US"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br>
            <a:endParaRPr lang="en-GB" dirty="0"/>
          </a:p>
        </p:txBody>
      </p:sp>
      <p:sp>
        <p:nvSpPr>
          <p:cNvPr id="3" name="TextBox 3">
            <a:extLst>
              <a:ext uri="{FF2B5EF4-FFF2-40B4-BE49-F238E27FC236}">
                <a16:creationId xmlns:a16="http://schemas.microsoft.com/office/drawing/2014/main" xmlns="" id="{CC4A6984-9438-6DEA-3B39-36E6AE30F5E2}"/>
              </a:ext>
            </a:extLst>
          </p:cNvPr>
          <p:cNvSpPr txBox="1"/>
          <p:nvPr/>
        </p:nvSpPr>
        <p:spPr>
          <a:xfrm>
            <a:off x="3441554" y="1041400"/>
            <a:ext cx="1561646" cy="646331"/>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hi-IN" sz="3600" b="1" dirty="0">
                <a:solidFill>
                  <a:srgbClr val="00B050"/>
                </a:solidFill>
              </a:rPr>
              <a:t>पाठ-11</a:t>
            </a:r>
            <a:endParaRPr lang="en-IN" sz="3600" b="1" dirty="0">
              <a:solidFill>
                <a:srgbClr val="00B050"/>
              </a:solidFill>
            </a:endParaRPr>
          </a:p>
        </p:txBody>
      </p:sp>
      <p:sp>
        <p:nvSpPr>
          <p:cNvPr id="4" name="Title 1"/>
          <p:cNvSpPr txBox="1">
            <a:spLocks/>
          </p:cNvSpPr>
          <p:nvPr/>
        </p:nvSpPr>
        <p:spPr>
          <a:xfrm>
            <a:off x="6822141" y="5513294"/>
            <a:ext cx="2094055" cy="762000"/>
          </a:xfrm>
          <a:prstGeom prst="rect">
            <a:avLst/>
          </a:prstGeom>
        </p:spPr>
        <p:txBody>
          <a:bodyPr vert="horz" lIns="91440" tIns="45720" rIns="91440" bIns="45720" rtlCol="0" anchor="ctr">
            <a:normAutofit fontScale="40000" lnSpcReduction="200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4000" b="1" dirty="0" smtClean="0">
                <a:solidFill>
                  <a:srgbClr val="002060"/>
                </a:solidFill>
                <a:latin typeface="Kruti Dev 011" pitchFamily="2" charset="0"/>
                <a:cs typeface="Arial" pitchFamily="34" charset="0"/>
              </a:rPr>
              <a:t>)</a:t>
            </a:r>
            <a:r>
              <a:rPr lang="en-IN" sz="4000" b="1" dirty="0" err="1" smtClean="0">
                <a:solidFill>
                  <a:srgbClr val="002060"/>
                </a:solidFill>
                <a:latin typeface="Kruti Dev 011" pitchFamily="2" charset="0"/>
                <a:cs typeface="Arial" pitchFamily="34" charset="0"/>
              </a:rPr>
              <a:t>kjk</a:t>
            </a:r>
            <a:endParaRPr lang="en-IN" sz="4000" b="1" dirty="0" smtClean="0">
              <a:solidFill>
                <a:srgbClr val="002060"/>
              </a:solidFill>
              <a:latin typeface="Kruti Dev 011" pitchFamily="2" charset="0"/>
              <a:cs typeface="Arial" pitchFamily="34" charset="0"/>
            </a:endParaRPr>
          </a:p>
          <a:p>
            <a:r>
              <a:rPr lang="en-IN" sz="4000" b="1" dirty="0" smtClean="0">
                <a:solidFill>
                  <a:srgbClr val="002060"/>
                </a:solidFill>
                <a:latin typeface="Kruti Dev 011" pitchFamily="2" charset="0"/>
                <a:cs typeface="Arial" pitchFamily="34" charset="0"/>
              </a:rPr>
              <a:t>fu0@QkekZ0</a:t>
            </a:r>
          </a:p>
          <a:p>
            <a:r>
              <a:rPr lang="en-US" sz="4000" b="1" dirty="0" err="1" smtClean="0">
                <a:solidFill>
                  <a:srgbClr val="002060"/>
                </a:solidFill>
                <a:latin typeface="Kruti Dev 011" pitchFamily="2" charset="0"/>
                <a:cs typeface="Arial" pitchFamily="34" charset="0"/>
              </a:rPr>
              <a:t>vksedkj</a:t>
            </a:r>
            <a:r>
              <a:rPr lang="en-US" sz="4000" b="1" dirty="0" smtClean="0">
                <a:solidFill>
                  <a:srgbClr val="002060"/>
                </a:solidFill>
                <a:latin typeface="Kruti Dev 011" pitchFamily="2" charset="0"/>
                <a:cs typeface="Arial" pitchFamily="34" charset="0"/>
              </a:rPr>
              <a:t> </a:t>
            </a:r>
            <a:r>
              <a:rPr lang="en-US" sz="4000" b="1" dirty="0" smtClean="0">
                <a:solidFill>
                  <a:srgbClr val="002060"/>
                </a:solidFill>
                <a:latin typeface="Kruti Dev 011" pitchFamily="2" charset="0"/>
                <a:cs typeface="Arial" pitchFamily="34" charset="0"/>
              </a:rPr>
              <a:t>;</a:t>
            </a:r>
            <a:r>
              <a:rPr lang="en-US" sz="4000" b="1" dirty="0" err="1" smtClean="0">
                <a:solidFill>
                  <a:srgbClr val="002060"/>
                </a:solidFill>
                <a:latin typeface="Kruti Dev 011" pitchFamily="2" charset="0"/>
                <a:cs typeface="Arial" pitchFamily="34" charset="0"/>
              </a:rPr>
              <a:t>kno</a:t>
            </a:r>
            <a:endParaRPr lang="en-US" sz="4000" b="1" dirty="0">
              <a:solidFill>
                <a:srgbClr val="002060"/>
              </a:solidFill>
              <a:latin typeface="Kruti Dev 011" pitchFamily="2" charset="0"/>
              <a:cs typeface="Arial" pitchFamily="34" charset="0"/>
            </a:endParaRPr>
          </a:p>
        </p:txBody>
      </p:sp>
    </p:spTree>
    <p:extLst>
      <p:ext uri="{BB962C8B-B14F-4D97-AF65-F5344CB8AC3E}">
        <p14:creationId xmlns:p14="http://schemas.microsoft.com/office/powerpoint/2010/main" val="10944322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432" y="438146"/>
            <a:ext cx="7888070" cy="1325563"/>
          </a:xfrm>
        </p:spPr>
        <p:txBody>
          <a:bodyPr/>
          <a:lstStyle/>
          <a:p>
            <a:pPr algn="ctr"/>
            <a:r>
              <a:rPr lang="hi-IN" b="1" u="sng" dirty="0">
                <a:solidFill>
                  <a:srgbClr val="FF0000"/>
                </a:solidFill>
                <a:latin typeface="+mn-lt"/>
                <a:cs typeface="Times New Roman" pitchFamily="18" charset="0"/>
              </a:rPr>
              <a:t>इकाई, उपकरण और कर्मियों का परिशोधन</a:t>
            </a:r>
            <a:endParaRPr lang="en-GB" u="sng" dirty="0">
              <a:latin typeface="+mn-lt"/>
            </a:endParaRPr>
          </a:p>
        </p:txBody>
      </p:sp>
      <p:sp>
        <p:nvSpPr>
          <p:cNvPr id="3" name="Content Placeholder 2"/>
          <p:cNvSpPr>
            <a:spLocks noGrp="1"/>
          </p:cNvSpPr>
          <p:nvPr>
            <p:ph idx="1"/>
          </p:nvPr>
        </p:nvSpPr>
        <p:spPr>
          <a:xfrm>
            <a:off x="628759" y="2068516"/>
            <a:ext cx="7888070" cy="4351338"/>
          </a:xfrm>
        </p:spPr>
        <p:txBody>
          <a:bodyPr>
            <a:normAutofit fontScale="92500"/>
          </a:bodyPr>
          <a:lstStyle/>
          <a:p>
            <a:pPr>
              <a:buNone/>
            </a:pPr>
            <a:r>
              <a:rPr lang="en-US" sz="3200" b="1" dirty="0">
                <a:cs typeface="Times New Roman" pitchFamily="18" charset="0"/>
              </a:rPr>
              <a:t>1) </a:t>
            </a:r>
            <a:r>
              <a:rPr lang="hi-IN" sz="3200" b="1" u="sng" dirty="0">
                <a:cs typeface="Times New Roman" pitchFamily="18" charset="0"/>
              </a:rPr>
              <a:t>परिवहन इकाई (एम्बुलेंस या अन्य</a:t>
            </a:r>
            <a:r>
              <a:rPr lang="en-US" sz="3200" b="1" u="sng" dirty="0">
                <a:cs typeface="Times New Roman" pitchFamily="18" charset="0"/>
              </a:rPr>
              <a:t>)</a:t>
            </a:r>
          </a:p>
          <a:p>
            <a:pPr marL="0" indent="0">
              <a:lnSpc>
                <a:spcPct val="100000"/>
              </a:lnSpc>
              <a:buNone/>
            </a:pPr>
            <a:r>
              <a:rPr lang="hi-IN" sz="3200" dirty="0">
                <a:cs typeface="Times New Roman" pitchFamily="18" charset="0"/>
              </a:rPr>
              <a:t>कॉल पूरी करने के बाद, परिवहन इकाई को अगली कॉल का जवाब देने के लिए उपलब्ध रहने के लिए तैयार रहना चाहिए।</a:t>
            </a:r>
            <a:endParaRPr lang="en-IN" sz="3200" dirty="0">
              <a:cs typeface="Times New Roman" pitchFamily="18" charset="0"/>
            </a:endParaRPr>
          </a:p>
          <a:p>
            <a:pPr>
              <a:lnSpc>
                <a:spcPct val="100000"/>
              </a:lnSpc>
            </a:pPr>
            <a:r>
              <a:rPr lang="hi-IN" sz="3200" dirty="0">
                <a:cs typeface="Times New Roman" pitchFamily="18" charset="0"/>
              </a:rPr>
              <a:t>सभी दूषित आपूर्ति (पट्टियाँ, ड्रेसिंग, डिस्पोजेबल सामग्री) को एक सीलबंद प्लास्टिक बैग में निपटाएं।
सभी दूषित पुन: प्रयोज्य उपकरणों को इकट्ठा करें और उन्हें दूसरे प्लास्टिक बैग में सील कर दें।</a:t>
            </a:r>
            <a:endParaRPr lang="en-GB" dirty="0"/>
          </a:p>
        </p:txBody>
      </p:sp>
    </p:spTree>
    <p:extLst>
      <p:ext uri="{BB962C8B-B14F-4D97-AF65-F5344CB8AC3E}">
        <p14:creationId xmlns:p14="http://schemas.microsoft.com/office/powerpoint/2010/main" val="23603881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759" y="914401"/>
            <a:ext cx="7888070" cy="5262563"/>
          </a:xfrm>
        </p:spPr>
        <p:txBody>
          <a:bodyPr>
            <a:normAutofit lnSpcReduction="10000"/>
          </a:bodyPr>
          <a:lstStyle/>
          <a:p>
            <a:pPr>
              <a:lnSpc>
                <a:spcPct val="150000"/>
              </a:lnSpc>
            </a:pPr>
            <a:r>
              <a:rPr lang="hi-IN" sz="3200" dirty="0">
                <a:cs typeface="Times New Roman" pitchFamily="18" charset="0"/>
              </a:rPr>
              <a:t>फर्श, दीवारों और छत को साबुन और पानी से साफ करें। वे रक्त, उल्टी, मल पदार्थ, धूल, कीचड़ आदि से दूषित हो सकते हैं।
पानी और 10 प्रतिशत ब्लीच के घोल से सतहों को कीटाणुरहित करें। यह घोल चमकीली धातु की सतहों के लिए हानिकारक हो सकता है।
एम्बुलेंस को हवा दें।</a:t>
            </a:r>
            <a:endParaRPr lang="en-GB" dirty="0"/>
          </a:p>
        </p:txBody>
      </p:sp>
    </p:spTree>
    <p:extLst>
      <p:ext uri="{BB962C8B-B14F-4D97-AF65-F5344CB8AC3E}">
        <p14:creationId xmlns:p14="http://schemas.microsoft.com/office/powerpoint/2010/main" val="6540186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759" y="1028701"/>
            <a:ext cx="7888070" cy="5148263"/>
          </a:xfrm>
        </p:spPr>
        <p:txBody>
          <a:bodyPr>
            <a:normAutofit/>
          </a:bodyPr>
          <a:lstStyle/>
          <a:p>
            <a:pPr marL="0" indent="0">
              <a:buNone/>
            </a:pPr>
            <a:r>
              <a:rPr lang="en-US" sz="3200" b="1" dirty="0">
                <a:cs typeface="Times New Roman" pitchFamily="18" charset="0"/>
              </a:rPr>
              <a:t>2) </a:t>
            </a:r>
            <a:r>
              <a:rPr lang="hi-IN" sz="3200" b="1" u="sng" dirty="0">
                <a:cs typeface="Times New Roman" pitchFamily="18" charset="0"/>
              </a:rPr>
              <a:t>स्ट्रेचर का परिशोधन</a:t>
            </a:r>
            <a:endParaRPr lang="en-US" sz="3200" b="1" u="sng" dirty="0">
              <a:cs typeface="Times New Roman" pitchFamily="18" charset="0"/>
            </a:endParaRPr>
          </a:p>
          <a:p>
            <a:pPr>
              <a:lnSpc>
                <a:spcPct val="150000"/>
              </a:lnSpc>
            </a:pPr>
            <a:r>
              <a:rPr lang="hi-IN" sz="3200" dirty="0">
                <a:cs typeface="Times New Roman" pitchFamily="18" charset="0"/>
              </a:rPr>
              <a:t>दूषित शीट को हटा दें।
स्ट्रेचर गद्दे को साफ और कीटाणुरहित करें।
गद्दे को घुमाएं।
गद्दे पर एक साफ चादर रखें।</a:t>
            </a:r>
            <a:endParaRPr lang="en-GB" sz="3200" u="sng" dirty="0"/>
          </a:p>
        </p:txBody>
      </p:sp>
    </p:spTree>
    <p:extLst>
      <p:ext uri="{BB962C8B-B14F-4D97-AF65-F5344CB8AC3E}">
        <p14:creationId xmlns:p14="http://schemas.microsoft.com/office/powerpoint/2010/main" val="34327113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759" y="1200151"/>
            <a:ext cx="7888070" cy="4976813"/>
          </a:xfrm>
        </p:spPr>
        <p:txBody>
          <a:bodyPr>
            <a:normAutofit/>
          </a:bodyPr>
          <a:lstStyle/>
          <a:p>
            <a:pPr marL="0" indent="0">
              <a:buNone/>
            </a:pPr>
            <a:r>
              <a:rPr lang="en-GB" sz="3200" b="1" dirty="0"/>
              <a:t>3) </a:t>
            </a:r>
            <a:r>
              <a:rPr lang="hi-IN" sz="3200" b="1" u="sng" dirty="0">
                <a:cs typeface="Times New Roman" pitchFamily="18" charset="0"/>
              </a:rPr>
              <a:t>उपकरणों का परिशोधन</a:t>
            </a:r>
            <a:endParaRPr lang="en-IN" sz="3200" b="1" u="sng" dirty="0">
              <a:cs typeface="Times New Roman" pitchFamily="18" charset="0"/>
            </a:endParaRPr>
          </a:p>
          <a:p>
            <a:r>
              <a:rPr lang="hi-IN" sz="3200" dirty="0">
                <a:cs typeface="Times New Roman" pitchFamily="18" charset="0"/>
              </a:rPr>
              <a:t>किसी भी सूखे पदार्थ को खत्म करने के लिए दूषित उपकरणों को स्क्रब करें, फिर उन्हें साबुन और पानी से धो लें।
उपकरणों को 10% ब्लीच और पानी के घोल में 10 मिनट के लिए भिगोएँ, फिर उन्हें सुखा लें।
यूनिट पर उपकरण/ड्रेसिंग/पट्टियाँ और किसी भी दवा को बदलें।</a:t>
            </a:r>
            <a:endParaRPr lang="en-GB" sz="3200" b="1" u="sng" dirty="0"/>
          </a:p>
        </p:txBody>
      </p:sp>
    </p:spTree>
    <p:extLst>
      <p:ext uri="{BB962C8B-B14F-4D97-AF65-F5344CB8AC3E}">
        <p14:creationId xmlns:p14="http://schemas.microsoft.com/office/powerpoint/2010/main" val="3966078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832" y="7934"/>
            <a:ext cx="7888070" cy="1325563"/>
          </a:xfrm>
        </p:spPr>
        <p:txBody>
          <a:bodyPr/>
          <a:lstStyle/>
          <a:p>
            <a:pPr algn="ctr"/>
            <a:r>
              <a:rPr lang="hi-IN" b="1" u="sng" dirty="0">
                <a:solidFill>
                  <a:srgbClr val="FF0000"/>
                </a:solidFill>
                <a:latin typeface="+mn-lt"/>
                <a:cs typeface="Times New Roman" pitchFamily="18" charset="0"/>
              </a:rPr>
              <a:t>व्यक्तिगत परिशोधन</a:t>
            </a:r>
            <a:endParaRPr lang="en-GB" u="sng" dirty="0">
              <a:solidFill>
                <a:srgbClr val="FF0000"/>
              </a:solidFill>
              <a:latin typeface="+mn-lt"/>
            </a:endParaRPr>
          </a:p>
        </p:txBody>
      </p:sp>
      <p:sp>
        <p:nvSpPr>
          <p:cNvPr id="3" name="Content Placeholder 2"/>
          <p:cNvSpPr>
            <a:spLocks noGrp="1"/>
          </p:cNvSpPr>
          <p:nvPr>
            <p:ph idx="1"/>
          </p:nvPr>
        </p:nvSpPr>
        <p:spPr>
          <a:xfrm>
            <a:off x="628759" y="1333497"/>
            <a:ext cx="7888070" cy="4995867"/>
          </a:xfrm>
        </p:spPr>
        <p:txBody>
          <a:bodyPr>
            <a:normAutofit fontScale="92500" lnSpcReduction="10000"/>
          </a:bodyPr>
          <a:lstStyle/>
          <a:p>
            <a:pPr marL="0" indent="0">
              <a:lnSpc>
                <a:spcPct val="110000"/>
              </a:lnSpc>
              <a:buNone/>
            </a:pPr>
            <a:r>
              <a:rPr lang="hi-IN" sz="3500" dirty="0">
                <a:cs typeface="Times New Roman" pitchFamily="18" charset="0"/>
              </a:rPr>
              <a:t>प्रत्येक घटना के बाद निम्नलिखित तीन वस्तुओं को कीटाणुरहित करना सुनिश्चित करें</a:t>
            </a:r>
            <a:r>
              <a:rPr lang="en-US" sz="3500" dirty="0">
                <a:cs typeface="Times New Roman" pitchFamily="18" charset="0"/>
              </a:rPr>
              <a:t>:</a:t>
            </a:r>
          </a:p>
          <a:p>
            <a:pPr>
              <a:lnSpc>
                <a:spcPct val="110000"/>
              </a:lnSpc>
              <a:buNone/>
            </a:pPr>
            <a:r>
              <a:rPr lang="en-US" sz="3500" dirty="0">
                <a:cs typeface="Times New Roman" pitchFamily="18" charset="0"/>
              </a:rPr>
              <a:t>• </a:t>
            </a:r>
            <a:r>
              <a:rPr lang="hi-IN" sz="3500" dirty="0">
                <a:solidFill>
                  <a:srgbClr val="FF0000"/>
                </a:solidFill>
                <a:cs typeface="Times New Roman" pitchFamily="18" charset="0"/>
              </a:rPr>
              <a:t>हाथ: </a:t>
            </a:r>
            <a:r>
              <a:rPr lang="hi-IN" sz="3500" dirty="0">
                <a:cs typeface="Times New Roman" pitchFamily="18" charset="0"/>
              </a:rPr>
              <a:t>हाथों को साबुन और पानी से अच्छी तरह धोएं। नाखूनों पर पूरा ध्यान दें।
• </a:t>
            </a:r>
            <a:r>
              <a:rPr lang="hi-IN" sz="3500" dirty="0">
                <a:solidFill>
                  <a:srgbClr val="FF0000"/>
                </a:solidFill>
                <a:cs typeface="Times New Roman" pitchFamily="18" charset="0"/>
              </a:rPr>
              <a:t>कपड़े:</a:t>
            </a:r>
            <a:r>
              <a:rPr lang="hi-IN" sz="3500" dirty="0">
                <a:cs typeface="Times New Roman" pitchFamily="18" charset="0"/>
              </a:rPr>
              <a:t> किसी भी दूषित कपड़ों को बदलें और तुरंत अन्य लिनेन से अलग धो लें। कपड़ों का एक अतिरिक्त सेट उपलब्ध रखें।
• </a:t>
            </a:r>
            <a:r>
              <a:rPr lang="hi-IN" sz="3500" dirty="0">
                <a:solidFill>
                  <a:srgbClr val="FF0000"/>
                </a:solidFill>
                <a:cs typeface="Times New Roman" pitchFamily="18" charset="0"/>
              </a:rPr>
              <a:t>जूते: </a:t>
            </a:r>
            <a:r>
              <a:rPr lang="hi-IN" sz="3500" dirty="0">
                <a:cs typeface="Times New Roman" pitchFamily="18" charset="0"/>
              </a:rPr>
              <a:t>जूतों को साफ पोंछें। सभी शारीरिक तरल पदार्थों को 10% ब्लीच समाधान से धो लें।</a:t>
            </a:r>
            <a:endParaRPr lang="en-GB" dirty="0"/>
          </a:p>
        </p:txBody>
      </p:sp>
    </p:spTree>
    <p:extLst>
      <p:ext uri="{BB962C8B-B14F-4D97-AF65-F5344CB8AC3E}">
        <p14:creationId xmlns:p14="http://schemas.microsoft.com/office/powerpoint/2010/main" val="7475457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820039067"/>
              </p:ext>
            </p:extLst>
          </p:nvPr>
        </p:nvGraphicFramePr>
        <p:xfrm>
          <a:off x="203200" y="85832"/>
          <a:ext cx="7771904" cy="6775837"/>
        </p:xfrm>
        <a:graphic>
          <a:graphicData uri="http://schemas.openxmlformats.org/drawingml/2006/table">
            <a:tbl>
              <a:tblPr/>
              <a:tblGrid>
                <a:gridCol w="3663787">
                  <a:extLst>
                    <a:ext uri="{9D8B030D-6E8A-4147-A177-3AD203B41FA5}">
                      <a16:colId xmlns:a16="http://schemas.microsoft.com/office/drawing/2014/main" xmlns="" val="20000"/>
                    </a:ext>
                  </a:extLst>
                </a:gridCol>
                <a:gridCol w="208280">
                  <a:extLst>
                    <a:ext uri="{9D8B030D-6E8A-4147-A177-3AD203B41FA5}">
                      <a16:colId xmlns:a16="http://schemas.microsoft.com/office/drawing/2014/main" xmlns="" val="20001"/>
                    </a:ext>
                  </a:extLst>
                </a:gridCol>
                <a:gridCol w="3899837">
                  <a:extLst>
                    <a:ext uri="{9D8B030D-6E8A-4147-A177-3AD203B41FA5}">
                      <a16:colId xmlns:a16="http://schemas.microsoft.com/office/drawing/2014/main" xmlns="" val="20002"/>
                    </a:ext>
                  </a:extLst>
                </a:gridCol>
              </a:tblGrid>
              <a:tr h="207661">
                <a:tc gridSpan="3">
                  <a:txBody>
                    <a:bodyPr/>
                    <a:lstStyle/>
                    <a:p>
                      <a:pPr marL="0" marR="0" algn="ctr">
                        <a:spcBef>
                          <a:spcPts val="300"/>
                        </a:spcBef>
                        <a:spcAft>
                          <a:spcPts val="300"/>
                        </a:spcAft>
                      </a:pPr>
                      <a:r>
                        <a:rPr lang="hi-IN" sz="1400" dirty="0">
                          <a:latin typeface="Arial Black"/>
                          <a:ea typeface="Times New Roman"/>
                          <a:cs typeface="Arial"/>
                        </a:rPr>
                        <a:t>अंतिम रिपोर्ट प्रारूप (नमूना)</a:t>
                      </a:r>
                      <a:endParaRPr lang="en-US" sz="1400" dirty="0">
                        <a:latin typeface="Arial Black"/>
                        <a:ea typeface="Times New Roman"/>
                        <a:cs typeface="Arial"/>
                      </a:endParaRPr>
                    </a:p>
                  </a:txBody>
                  <a:tcPr marL="32065" marR="320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0"/>
                  </a:ext>
                </a:extLst>
              </a:tr>
              <a:tr h="163162">
                <a:tc gridSpan="3">
                  <a:txBody>
                    <a:bodyPr/>
                    <a:lstStyle/>
                    <a:p>
                      <a:pPr marL="0" marR="0" algn="ctr">
                        <a:spcBef>
                          <a:spcPts val="300"/>
                        </a:spcBef>
                        <a:spcAft>
                          <a:spcPts val="300"/>
                        </a:spcAft>
                      </a:pPr>
                      <a:r>
                        <a:rPr lang="en-US" sz="1100" dirty="0">
                          <a:latin typeface="Arial Black"/>
                          <a:ea typeface="Times New Roman"/>
                          <a:cs typeface="Arial"/>
                        </a:rPr>
                        <a:t>INCIDENT INFORMATION</a:t>
                      </a:r>
                    </a:p>
                  </a:txBody>
                  <a:tcPr marL="32065" marR="320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1"/>
                  </a:ext>
                </a:extLst>
              </a:tr>
              <a:tr h="163162">
                <a:tc>
                  <a:txBody>
                    <a:bodyPr/>
                    <a:lstStyle/>
                    <a:p>
                      <a:pPr marL="0" marR="0">
                        <a:spcBef>
                          <a:spcPts val="300"/>
                        </a:spcBef>
                        <a:spcAft>
                          <a:spcPts val="300"/>
                        </a:spcAft>
                      </a:pPr>
                      <a:r>
                        <a:rPr lang="hi-IN" sz="1100" dirty="0">
                          <a:latin typeface="Arial"/>
                          <a:ea typeface="Times New Roman"/>
                        </a:rPr>
                        <a:t>घटना संख्या:</a:t>
                      </a:r>
                      <a:endParaRPr lang="en-US" sz="1100" dirty="0">
                        <a:latin typeface="Arial"/>
                        <a:ea typeface="Times New Roman"/>
                      </a:endParaRPr>
                    </a:p>
                  </a:txBody>
                  <a:tcPr marL="32065" marR="320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spcBef>
                          <a:spcPts val="300"/>
                        </a:spcBef>
                        <a:spcAft>
                          <a:spcPts val="300"/>
                        </a:spcAft>
                      </a:pPr>
                      <a:r>
                        <a:rPr lang="hi-IN" sz="1100" dirty="0">
                          <a:latin typeface="Arial"/>
                          <a:ea typeface="Times New Roman"/>
                        </a:rPr>
                        <a:t>तारीख</a:t>
                      </a:r>
                      <a:r>
                        <a:rPr lang="en-US" sz="1100" dirty="0">
                          <a:latin typeface="Arial"/>
                          <a:ea typeface="Times New Roman"/>
                        </a:rPr>
                        <a:t>:</a:t>
                      </a:r>
                    </a:p>
                  </a:txBody>
                  <a:tcPr marL="32065" marR="320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xmlns="" val="10002"/>
                  </a:ext>
                </a:extLst>
              </a:tr>
              <a:tr h="850483">
                <a:tc>
                  <a:txBody>
                    <a:bodyPr/>
                    <a:lstStyle/>
                    <a:p>
                      <a:pPr marL="0" marR="0">
                        <a:spcBef>
                          <a:spcPts val="300"/>
                        </a:spcBef>
                        <a:spcAft>
                          <a:spcPts val="300"/>
                        </a:spcAft>
                      </a:pPr>
                      <a:r>
                        <a:rPr lang="hi-IN" sz="1100" dirty="0">
                          <a:latin typeface="Arial"/>
                          <a:ea typeface="Times New Roman"/>
                        </a:rPr>
                        <a:t>चालक दल के सदस्यों के नाम</a:t>
                      </a:r>
                      <a:r>
                        <a:rPr lang="en-US" sz="1100" dirty="0">
                          <a:latin typeface="Arial"/>
                          <a:ea typeface="Times New Roman"/>
                        </a:rPr>
                        <a:t>:</a:t>
                      </a:r>
                    </a:p>
                    <a:p>
                      <a:pPr marL="342900" marR="0" lvl="0" indent="-342900">
                        <a:spcBef>
                          <a:spcPts val="300"/>
                        </a:spcBef>
                        <a:spcAft>
                          <a:spcPts val="300"/>
                        </a:spcAft>
                        <a:buFont typeface="+mj-lt"/>
                        <a:buAutoNum type="arabicPeriod"/>
                        <a:tabLst>
                          <a:tab pos="457200" algn="l"/>
                        </a:tabLst>
                      </a:pPr>
                      <a:r>
                        <a:rPr lang="en-US" sz="1100" dirty="0">
                          <a:latin typeface="Arial"/>
                          <a:ea typeface="Times New Roman"/>
                        </a:rPr>
                        <a:t>_________________________________</a:t>
                      </a:r>
                    </a:p>
                    <a:p>
                      <a:pPr marL="342900" marR="0" lvl="0" indent="-342900">
                        <a:spcBef>
                          <a:spcPts val="1200"/>
                        </a:spcBef>
                        <a:spcAft>
                          <a:spcPts val="300"/>
                        </a:spcAft>
                        <a:buFont typeface="+mj-lt"/>
                        <a:buAutoNum type="arabicPeriod"/>
                        <a:tabLst>
                          <a:tab pos="457200" algn="l"/>
                        </a:tabLst>
                      </a:pPr>
                      <a:r>
                        <a:rPr lang="en-US" sz="1100" dirty="0">
                          <a:latin typeface="Arial"/>
                          <a:ea typeface="Times New Roman"/>
                        </a:rPr>
                        <a:t>_________________________________</a:t>
                      </a:r>
                    </a:p>
                  </a:txBody>
                  <a:tcPr marL="32065" marR="32065"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spcBef>
                          <a:spcPts val="300"/>
                        </a:spcBef>
                        <a:spcAft>
                          <a:spcPts val="300"/>
                        </a:spcAft>
                      </a:pPr>
                      <a:endParaRPr lang="en-US" sz="1100" dirty="0">
                        <a:latin typeface="Arial"/>
                        <a:ea typeface="Times New Roman"/>
                      </a:endParaRPr>
                    </a:p>
                    <a:p>
                      <a:pPr marL="342900" marR="0" lvl="0" indent="-342900">
                        <a:spcBef>
                          <a:spcPts val="300"/>
                        </a:spcBef>
                        <a:spcAft>
                          <a:spcPts val="300"/>
                        </a:spcAft>
                        <a:buFont typeface="+mj-lt"/>
                        <a:buAutoNum type="arabicPeriod"/>
                        <a:tabLst>
                          <a:tab pos="457200" algn="l"/>
                        </a:tabLst>
                      </a:pPr>
                      <a:r>
                        <a:rPr lang="en-US" sz="1100" dirty="0">
                          <a:latin typeface="Arial"/>
                          <a:ea typeface="Times New Roman"/>
                        </a:rPr>
                        <a:t>_________________________________</a:t>
                      </a:r>
                    </a:p>
                    <a:p>
                      <a:pPr marL="342900" marR="0" lvl="0" indent="-342900">
                        <a:spcBef>
                          <a:spcPts val="1200"/>
                        </a:spcBef>
                        <a:spcAft>
                          <a:spcPts val="300"/>
                        </a:spcAft>
                        <a:buFont typeface="+mj-lt"/>
                        <a:buAutoNum type="arabicPeriod"/>
                        <a:tabLst>
                          <a:tab pos="457200" algn="l"/>
                        </a:tabLst>
                      </a:pPr>
                      <a:r>
                        <a:rPr lang="en-US" sz="1100" dirty="0">
                          <a:latin typeface="Arial"/>
                          <a:ea typeface="Times New Roman"/>
                        </a:rPr>
                        <a:t>_________________________________</a:t>
                      </a:r>
                    </a:p>
                  </a:txBody>
                  <a:tcPr marL="32065" marR="32065"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xmlns="" val="10003"/>
                  </a:ext>
                </a:extLst>
              </a:tr>
              <a:tr h="258078">
                <a:tc>
                  <a:txBody>
                    <a:bodyPr/>
                    <a:lstStyle/>
                    <a:p>
                      <a:pPr marL="0" marR="0">
                        <a:spcBef>
                          <a:spcPts val="1200"/>
                        </a:spcBef>
                        <a:spcAft>
                          <a:spcPts val="300"/>
                        </a:spcAft>
                      </a:pPr>
                      <a:r>
                        <a:rPr lang="hi-IN" sz="1100" dirty="0">
                          <a:latin typeface="Arial"/>
                          <a:ea typeface="Times New Roman"/>
                        </a:rPr>
                        <a:t>रोगी</a:t>
                      </a:r>
                      <a:r>
                        <a:rPr lang="en-US" sz="1100" dirty="0">
                          <a:latin typeface="Arial"/>
                          <a:ea typeface="Times New Roman"/>
                        </a:rPr>
                        <a:t> __________ </a:t>
                      </a:r>
                      <a:r>
                        <a:rPr lang="hi-IN" sz="1100" dirty="0">
                          <a:latin typeface="Arial"/>
                          <a:ea typeface="Times New Roman"/>
                        </a:rPr>
                        <a:t>का</a:t>
                      </a:r>
                      <a:r>
                        <a:rPr lang="en-US" sz="1100" dirty="0">
                          <a:latin typeface="Arial"/>
                          <a:ea typeface="Times New Roman"/>
                        </a:rPr>
                        <a:t> __________</a:t>
                      </a:r>
                    </a:p>
                  </a:txBody>
                  <a:tcPr marL="32065" marR="32065"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gridSpan="2">
                  <a:txBody>
                    <a:bodyPr/>
                    <a:lstStyle/>
                    <a:p>
                      <a:pPr marL="0" marR="0">
                        <a:spcBef>
                          <a:spcPts val="1200"/>
                        </a:spcBef>
                        <a:spcAft>
                          <a:spcPts val="300"/>
                        </a:spcAft>
                      </a:pPr>
                      <a:r>
                        <a:rPr lang="hi-IN" sz="1100" dirty="0">
                          <a:latin typeface="Arial"/>
                          <a:ea typeface="Times New Roman"/>
                        </a:rPr>
                        <a:t>यूनिट नंबर</a:t>
                      </a:r>
                      <a:r>
                        <a:rPr lang="en-US" sz="1100" dirty="0">
                          <a:latin typeface="Arial"/>
                          <a:ea typeface="Times New Roman"/>
                        </a:rPr>
                        <a:t>. ____________      </a:t>
                      </a:r>
                      <a:r>
                        <a:rPr lang="hi-IN" sz="1100" dirty="0">
                          <a:latin typeface="Arial"/>
                          <a:ea typeface="Times New Roman"/>
                        </a:rPr>
                        <a:t>स्टेशन नंबर</a:t>
                      </a:r>
                      <a:r>
                        <a:rPr lang="en-US" sz="1100" dirty="0">
                          <a:latin typeface="Arial"/>
                          <a:ea typeface="Times New Roman"/>
                        </a:rPr>
                        <a:t>. ____________</a:t>
                      </a:r>
                    </a:p>
                  </a:txBody>
                  <a:tcPr marL="32065" marR="32065"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extLst>
                  <a:ext uri="{0D108BD9-81ED-4DB2-BD59-A6C34878D82A}">
                    <a16:rowId xmlns:a16="http://schemas.microsoft.com/office/drawing/2014/main" xmlns="" val="10004"/>
                  </a:ext>
                </a:extLst>
              </a:tr>
              <a:tr h="163162">
                <a:tc>
                  <a:txBody>
                    <a:bodyPr/>
                    <a:lstStyle/>
                    <a:p>
                      <a:pPr marL="0" marR="0">
                        <a:spcBef>
                          <a:spcPts val="900"/>
                        </a:spcBef>
                        <a:spcAft>
                          <a:spcPts val="0"/>
                        </a:spcAft>
                        <a:tabLst>
                          <a:tab pos="2880360" algn="r"/>
                        </a:tabLst>
                      </a:pPr>
                      <a:r>
                        <a:rPr lang="hi-IN" sz="1100" dirty="0">
                          <a:latin typeface="Arial"/>
                          <a:ea typeface="Times New Roman"/>
                        </a:rPr>
                        <a:t>प्राप्त कॉल (समय):</a:t>
                      </a:r>
                      <a:r>
                        <a:rPr lang="en-US" sz="1100" dirty="0">
                          <a:latin typeface="Arial"/>
                          <a:ea typeface="Times New Roman"/>
                        </a:rPr>
                        <a:t>	</a:t>
                      </a:r>
                    </a:p>
                  </a:txBody>
                  <a:tcPr marL="32065" marR="32065" marT="0" marB="0">
                    <a:lnL w="12700" cap="flat" cmpd="sng" algn="ctr">
                      <a:solidFill>
                        <a:srgbClr val="000000"/>
                      </a:solidFill>
                      <a:prstDash val="solid"/>
                      <a:round/>
                      <a:headEnd type="none" w="med" len="med"/>
                      <a:tailEnd type="none" w="med" len="med"/>
                    </a:lnL>
                    <a:lnR>
                      <a:noFill/>
                    </a:lnR>
                    <a:lnT>
                      <a:noFill/>
                    </a:lnT>
                    <a:lnB>
                      <a:noFill/>
                    </a:lnB>
                  </a:tcPr>
                </a:tc>
                <a:tc gridSpan="2">
                  <a:txBody>
                    <a:bodyPr/>
                    <a:lstStyle/>
                    <a:p>
                      <a:pPr marL="0" marR="0">
                        <a:spcBef>
                          <a:spcPts val="900"/>
                        </a:spcBef>
                        <a:spcAft>
                          <a:spcPts val="0"/>
                        </a:spcAft>
                        <a:tabLst>
                          <a:tab pos="2880360" algn="r"/>
                        </a:tabLst>
                      </a:pPr>
                      <a:r>
                        <a:rPr lang="hi-IN" sz="1100" dirty="0">
                          <a:latin typeface="Arial"/>
                          <a:ea typeface="Times New Roman"/>
                        </a:rPr>
                        <a:t>रोगी से संपर्क (समय):</a:t>
                      </a:r>
                      <a:r>
                        <a:rPr lang="en-US" sz="1100" dirty="0">
                          <a:latin typeface="Arial"/>
                          <a:ea typeface="Times New Roman"/>
                        </a:rPr>
                        <a:t>	</a:t>
                      </a:r>
                    </a:p>
                  </a:txBody>
                  <a:tcPr marL="32065" marR="32065" marT="0" marB="0">
                    <a:lnL>
                      <a:noFill/>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extLst>
                  <a:ext uri="{0D108BD9-81ED-4DB2-BD59-A6C34878D82A}">
                    <a16:rowId xmlns:a16="http://schemas.microsoft.com/office/drawing/2014/main" xmlns="" val="10005"/>
                  </a:ext>
                </a:extLst>
              </a:tr>
              <a:tr h="163162">
                <a:tc>
                  <a:txBody>
                    <a:bodyPr/>
                    <a:lstStyle/>
                    <a:p>
                      <a:pPr marL="0" marR="0">
                        <a:spcBef>
                          <a:spcPts val="900"/>
                        </a:spcBef>
                        <a:spcAft>
                          <a:spcPts val="0"/>
                        </a:spcAft>
                        <a:tabLst>
                          <a:tab pos="2880360" algn="r"/>
                        </a:tabLst>
                      </a:pPr>
                      <a:r>
                        <a:rPr lang="hi-IN" sz="1100" dirty="0">
                          <a:latin typeface="Arial"/>
                          <a:ea typeface="Times New Roman"/>
                        </a:rPr>
                        <a:t>भेजा गया (समय):</a:t>
                      </a:r>
                      <a:r>
                        <a:rPr lang="en-US" sz="1100" dirty="0">
                          <a:latin typeface="Arial"/>
                          <a:ea typeface="Times New Roman"/>
                        </a:rPr>
                        <a:t>	</a:t>
                      </a:r>
                    </a:p>
                  </a:txBody>
                  <a:tcPr marL="32065" marR="32065" marT="0" marB="0">
                    <a:lnL w="12700" cap="flat" cmpd="sng" algn="ctr">
                      <a:solidFill>
                        <a:srgbClr val="000000"/>
                      </a:solidFill>
                      <a:prstDash val="solid"/>
                      <a:round/>
                      <a:headEnd type="none" w="med" len="med"/>
                      <a:tailEnd type="none" w="med" len="med"/>
                    </a:lnL>
                    <a:lnR>
                      <a:noFill/>
                    </a:lnR>
                    <a:lnT>
                      <a:noFill/>
                    </a:lnT>
                    <a:lnB>
                      <a:noFill/>
                    </a:lnB>
                  </a:tcPr>
                </a:tc>
                <a:tc gridSpan="2">
                  <a:txBody>
                    <a:bodyPr/>
                    <a:lstStyle/>
                    <a:p>
                      <a:pPr marL="0" marR="0">
                        <a:spcBef>
                          <a:spcPts val="900"/>
                        </a:spcBef>
                        <a:spcAft>
                          <a:spcPts val="0"/>
                        </a:spcAft>
                        <a:tabLst>
                          <a:tab pos="2880360" algn="r"/>
                        </a:tabLst>
                      </a:pPr>
                      <a:r>
                        <a:rPr lang="hi-IN" sz="1100" dirty="0">
                          <a:latin typeface="Arial"/>
                          <a:ea typeface="Times New Roman"/>
                        </a:rPr>
                        <a:t>सतर्क अस्पताल (समय):</a:t>
                      </a:r>
                      <a:r>
                        <a:rPr lang="en-US" sz="1100" dirty="0">
                          <a:latin typeface="Arial"/>
                          <a:ea typeface="Times New Roman"/>
                        </a:rPr>
                        <a:t>	</a:t>
                      </a:r>
                    </a:p>
                  </a:txBody>
                  <a:tcPr marL="32065" marR="32065" marT="0" marB="0">
                    <a:lnL>
                      <a:noFill/>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extLst>
                  <a:ext uri="{0D108BD9-81ED-4DB2-BD59-A6C34878D82A}">
                    <a16:rowId xmlns:a16="http://schemas.microsoft.com/office/drawing/2014/main" xmlns="" val="10006"/>
                  </a:ext>
                </a:extLst>
              </a:tr>
              <a:tr h="163162">
                <a:tc>
                  <a:txBody>
                    <a:bodyPr/>
                    <a:lstStyle/>
                    <a:p>
                      <a:pPr marL="0" marR="0">
                        <a:spcBef>
                          <a:spcPts val="900"/>
                        </a:spcBef>
                        <a:spcAft>
                          <a:spcPts val="0"/>
                        </a:spcAft>
                        <a:tabLst>
                          <a:tab pos="2880360" algn="r"/>
                        </a:tabLst>
                      </a:pPr>
                      <a:r>
                        <a:rPr lang="hi-IN" sz="1100" dirty="0">
                          <a:latin typeface="Arial"/>
                          <a:ea typeface="Times New Roman"/>
                        </a:rPr>
                        <a:t>एन-रूट (समय):</a:t>
                      </a:r>
                      <a:r>
                        <a:rPr lang="en-US" sz="1100" dirty="0">
                          <a:latin typeface="Arial"/>
                          <a:ea typeface="Times New Roman"/>
                        </a:rPr>
                        <a:t>	</a:t>
                      </a:r>
                    </a:p>
                  </a:txBody>
                  <a:tcPr marL="32065" marR="32065" marT="0" marB="0">
                    <a:lnL w="12700" cap="flat" cmpd="sng" algn="ctr">
                      <a:solidFill>
                        <a:srgbClr val="000000"/>
                      </a:solidFill>
                      <a:prstDash val="solid"/>
                      <a:round/>
                      <a:headEnd type="none" w="med" len="med"/>
                      <a:tailEnd type="none" w="med" len="med"/>
                    </a:lnL>
                    <a:lnR>
                      <a:noFill/>
                    </a:lnR>
                    <a:lnT>
                      <a:noFill/>
                    </a:lnT>
                    <a:lnB>
                      <a:noFill/>
                    </a:lnB>
                  </a:tcPr>
                </a:tc>
                <a:tc gridSpan="2">
                  <a:txBody>
                    <a:bodyPr/>
                    <a:lstStyle/>
                    <a:p>
                      <a:pPr marL="0" marR="0">
                        <a:spcBef>
                          <a:spcPts val="900"/>
                        </a:spcBef>
                        <a:spcAft>
                          <a:spcPts val="0"/>
                        </a:spcAft>
                        <a:tabLst>
                          <a:tab pos="2880360" algn="r"/>
                        </a:tabLst>
                      </a:pPr>
                      <a:r>
                        <a:rPr lang="hi-IN" sz="1100" dirty="0">
                          <a:latin typeface="Arial"/>
                          <a:ea typeface="Times New Roman"/>
                        </a:rPr>
                        <a:t>परिवहन रोगी (समय):</a:t>
                      </a:r>
                      <a:r>
                        <a:rPr lang="en-US" sz="1100" dirty="0">
                          <a:latin typeface="Arial"/>
                          <a:ea typeface="Times New Roman"/>
                        </a:rPr>
                        <a:t>	</a:t>
                      </a:r>
                    </a:p>
                  </a:txBody>
                  <a:tcPr marL="32065" marR="32065" marT="0" marB="0">
                    <a:lnL>
                      <a:noFill/>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extLst>
                  <a:ext uri="{0D108BD9-81ED-4DB2-BD59-A6C34878D82A}">
                    <a16:rowId xmlns:a16="http://schemas.microsoft.com/office/drawing/2014/main" xmlns="" val="10007"/>
                  </a:ext>
                </a:extLst>
              </a:tr>
              <a:tr h="163162">
                <a:tc>
                  <a:txBody>
                    <a:bodyPr/>
                    <a:lstStyle/>
                    <a:p>
                      <a:pPr marL="0" marR="0">
                        <a:spcBef>
                          <a:spcPts val="900"/>
                        </a:spcBef>
                        <a:spcAft>
                          <a:spcPts val="0"/>
                        </a:spcAft>
                        <a:tabLst>
                          <a:tab pos="2880360" algn="r"/>
                        </a:tabLst>
                      </a:pPr>
                      <a:r>
                        <a:rPr lang="hi-IN" sz="1100" dirty="0">
                          <a:latin typeface="Arial"/>
                          <a:ea typeface="Times New Roman"/>
                        </a:rPr>
                        <a:t>घटनास्थल पर आगमन:</a:t>
                      </a:r>
                      <a:r>
                        <a:rPr lang="en-US" sz="1100" dirty="0">
                          <a:latin typeface="Arial"/>
                          <a:ea typeface="Times New Roman"/>
                        </a:rPr>
                        <a:t>	</a:t>
                      </a:r>
                    </a:p>
                  </a:txBody>
                  <a:tcPr marL="32065" marR="32065" marT="0" marB="0">
                    <a:lnL w="12700" cap="flat" cmpd="sng" algn="ctr">
                      <a:solidFill>
                        <a:srgbClr val="000000"/>
                      </a:solidFill>
                      <a:prstDash val="solid"/>
                      <a:round/>
                      <a:headEnd type="none" w="med" len="med"/>
                      <a:tailEnd type="none" w="med" len="med"/>
                    </a:lnL>
                    <a:lnR>
                      <a:noFill/>
                    </a:lnR>
                    <a:lnT>
                      <a:noFill/>
                    </a:lnT>
                    <a:lnB>
                      <a:noFill/>
                    </a:lnB>
                  </a:tcPr>
                </a:tc>
                <a:tc gridSpan="2">
                  <a:txBody>
                    <a:bodyPr/>
                    <a:lstStyle/>
                    <a:p>
                      <a:pPr marL="0" marR="0">
                        <a:spcBef>
                          <a:spcPts val="900"/>
                        </a:spcBef>
                        <a:spcAft>
                          <a:spcPts val="0"/>
                        </a:spcAft>
                        <a:tabLst>
                          <a:tab pos="2880360" algn="r"/>
                        </a:tabLst>
                      </a:pPr>
                      <a:r>
                        <a:rPr lang="hi-IN" sz="1100" dirty="0">
                          <a:latin typeface="Arial"/>
                          <a:ea typeface="Times New Roman"/>
                        </a:rPr>
                        <a:t>रोगी से आगमन (समय):</a:t>
                      </a:r>
                      <a:r>
                        <a:rPr lang="en-US" sz="1100" dirty="0">
                          <a:latin typeface="Arial"/>
                          <a:ea typeface="Times New Roman"/>
                        </a:rPr>
                        <a:t> 	</a:t>
                      </a:r>
                    </a:p>
                  </a:txBody>
                  <a:tcPr marL="32065" marR="32065" marT="0" marB="0">
                    <a:lnL>
                      <a:noFill/>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extLst>
                  <a:ext uri="{0D108BD9-81ED-4DB2-BD59-A6C34878D82A}">
                    <a16:rowId xmlns:a16="http://schemas.microsoft.com/office/drawing/2014/main" xmlns="" val="10008"/>
                  </a:ext>
                </a:extLst>
              </a:tr>
              <a:tr h="163162">
                <a:tc>
                  <a:txBody>
                    <a:bodyPr/>
                    <a:lstStyle/>
                    <a:p>
                      <a:pPr marL="0" marR="0">
                        <a:spcBef>
                          <a:spcPts val="900"/>
                        </a:spcBef>
                        <a:spcAft>
                          <a:spcPts val="0"/>
                        </a:spcAft>
                        <a:tabLst>
                          <a:tab pos="2880360" algn="r"/>
                        </a:tabLst>
                      </a:pPr>
                      <a:r>
                        <a:rPr lang="hi-IN" sz="1100" dirty="0">
                          <a:latin typeface="Arial"/>
                          <a:ea typeface="Times New Roman"/>
                        </a:rPr>
                        <a:t>इकाई उपलब्ध (समय):</a:t>
                      </a:r>
                      <a:r>
                        <a:rPr lang="en-US" sz="1100" dirty="0">
                          <a:latin typeface="Arial"/>
                          <a:ea typeface="Times New Roman"/>
                        </a:rPr>
                        <a:t>	</a:t>
                      </a:r>
                    </a:p>
                  </a:txBody>
                  <a:tcPr marL="32065" marR="32065" marT="0" marB="0">
                    <a:lnL w="12700" cap="flat" cmpd="sng" algn="ctr">
                      <a:solidFill>
                        <a:srgbClr val="000000"/>
                      </a:solidFill>
                      <a:prstDash val="solid"/>
                      <a:round/>
                      <a:headEnd type="none" w="med" len="med"/>
                      <a:tailEnd type="none" w="med" len="med"/>
                    </a:lnL>
                    <a:lnR>
                      <a:noFill/>
                    </a:lnR>
                    <a:lnT>
                      <a:noFill/>
                    </a:lnT>
                    <a:lnB>
                      <a:noFill/>
                    </a:lnB>
                  </a:tcPr>
                </a:tc>
                <a:tc gridSpan="2">
                  <a:txBody>
                    <a:bodyPr/>
                    <a:lstStyle/>
                    <a:p>
                      <a:pPr marL="0" marR="0">
                        <a:spcBef>
                          <a:spcPts val="300"/>
                        </a:spcBef>
                        <a:spcAft>
                          <a:spcPts val="300"/>
                        </a:spcAft>
                      </a:pPr>
                      <a:endParaRPr lang="en-US" sz="1100" dirty="0">
                        <a:latin typeface="Arial"/>
                        <a:ea typeface="Times New Roman"/>
                      </a:endParaRPr>
                    </a:p>
                  </a:txBody>
                  <a:tcPr marL="32065" marR="32065" marT="0" marB="0">
                    <a:lnL>
                      <a:noFill/>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dirty="0"/>
                    </a:p>
                  </a:txBody>
                  <a:tcPr/>
                </a:tc>
                <a:extLst>
                  <a:ext uri="{0D108BD9-81ED-4DB2-BD59-A6C34878D82A}">
                    <a16:rowId xmlns:a16="http://schemas.microsoft.com/office/drawing/2014/main" xmlns="" val="10009"/>
                  </a:ext>
                </a:extLst>
              </a:tr>
              <a:tr h="511735">
                <a:tc gridSpan="3">
                  <a:txBody>
                    <a:bodyPr/>
                    <a:lstStyle/>
                    <a:p>
                      <a:pPr marL="0" marR="0">
                        <a:spcBef>
                          <a:spcPts val="1200"/>
                        </a:spcBef>
                        <a:spcAft>
                          <a:spcPts val="300"/>
                        </a:spcAft>
                        <a:tabLst>
                          <a:tab pos="6210935" algn="r"/>
                        </a:tabLst>
                      </a:pPr>
                      <a:r>
                        <a:rPr lang="hi-IN" sz="1100" dirty="0">
                          <a:latin typeface="Arial"/>
                          <a:ea typeface="Times New Roman"/>
                        </a:rPr>
                        <a:t>घटना का पता:</a:t>
                      </a:r>
                      <a:r>
                        <a:rPr lang="en-US" sz="1100" dirty="0">
                          <a:latin typeface="Arial"/>
                          <a:ea typeface="Times New Roman"/>
                        </a:rPr>
                        <a:t>	</a:t>
                      </a:r>
                    </a:p>
                    <a:p>
                      <a:pPr marL="0" marR="0">
                        <a:spcBef>
                          <a:spcPts val="1200"/>
                        </a:spcBef>
                        <a:spcAft>
                          <a:spcPts val="300"/>
                        </a:spcAft>
                        <a:tabLst>
                          <a:tab pos="6210935" algn="r"/>
                        </a:tabLst>
                      </a:pPr>
                      <a:r>
                        <a:rPr lang="en-US" sz="1100" dirty="0">
                          <a:latin typeface="Arial"/>
                          <a:ea typeface="Times New Roman"/>
                        </a:rPr>
                        <a:t>	</a:t>
                      </a:r>
                    </a:p>
                  </a:txBody>
                  <a:tcPr marL="32065" marR="320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lnT>
                      <a:noFill/>
                    </a:lnT>
                  </a:tcPr>
                </a:tc>
                <a:tc hMerge="1">
                  <a:txBody>
                    <a:bodyPr/>
                    <a:lstStyle/>
                    <a:p>
                      <a:endParaRPr lang="en-US"/>
                    </a:p>
                  </a:txBody>
                  <a:tcPr>
                    <a:lnT w="12700" cmpd="sng">
                      <a:noFill/>
                      <a:prstDash val="solid"/>
                    </a:lnT>
                  </a:tcPr>
                </a:tc>
                <a:extLst>
                  <a:ext uri="{0D108BD9-81ED-4DB2-BD59-A6C34878D82A}">
                    <a16:rowId xmlns:a16="http://schemas.microsoft.com/office/drawing/2014/main" xmlns="" val="10010"/>
                  </a:ext>
                </a:extLst>
              </a:tr>
              <a:tr h="511735">
                <a:tc gridSpan="3">
                  <a:txBody>
                    <a:bodyPr/>
                    <a:lstStyle/>
                    <a:p>
                      <a:pPr marL="0" marR="0">
                        <a:spcBef>
                          <a:spcPts val="1200"/>
                        </a:spcBef>
                        <a:spcAft>
                          <a:spcPts val="300"/>
                        </a:spcAft>
                        <a:tabLst>
                          <a:tab pos="5941060" algn="r"/>
                        </a:tabLst>
                      </a:pPr>
                      <a:r>
                        <a:rPr lang="hi-IN" sz="1100" dirty="0">
                          <a:latin typeface="Arial"/>
                          <a:ea typeface="Times New Roman"/>
                        </a:rPr>
                        <a:t>कॉल की प्रकृति:</a:t>
                      </a:r>
                      <a:r>
                        <a:rPr lang="en-US" sz="1100" dirty="0">
                          <a:latin typeface="Arial"/>
                          <a:ea typeface="Times New Roman"/>
                        </a:rPr>
                        <a:t>	</a:t>
                      </a:r>
                    </a:p>
                    <a:p>
                      <a:pPr marL="0" marR="0">
                        <a:spcBef>
                          <a:spcPts val="1200"/>
                        </a:spcBef>
                        <a:spcAft>
                          <a:spcPts val="300"/>
                        </a:spcAft>
                        <a:tabLst>
                          <a:tab pos="6210935" algn="r"/>
                        </a:tabLst>
                      </a:pPr>
                      <a:r>
                        <a:rPr lang="hi-IN" sz="1100" dirty="0">
                          <a:latin typeface="Arial"/>
                          <a:ea typeface="Times New Roman"/>
                        </a:rPr>
                        <a:t>इसमें शामिल अन्य एजेंसियां:</a:t>
                      </a:r>
                      <a:r>
                        <a:rPr lang="en-US" sz="1100" dirty="0">
                          <a:latin typeface="Arial"/>
                          <a:ea typeface="Times New Roman"/>
                        </a:rPr>
                        <a:t>	</a:t>
                      </a:r>
                    </a:p>
                  </a:txBody>
                  <a:tcPr marL="32065" marR="320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11"/>
                  </a:ext>
                </a:extLst>
              </a:tr>
              <a:tr h="163162">
                <a:tc gridSpan="3">
                  <a:txBody>
                    <a:bodyPr/>
                    <a:lstStyle/>
                    <a:p>
                      <a:pPr marL="0" marR="0">
                        <a:spcBef>
                          <a:spcPts val="1200"/>
                        </a:spcBef>
                        <a:spcAft>
                          <a:spcPts val="300"/>
                        </a:spcAft>
                        <a:tabLst>
                          <a:tab pos="6210935" algn="r"/>
                        </a:tabLst>
                      </a:pPr>
                      <a:r>
                        <a:rPr lang="hi-IN" sz="1100" dirty="0">
                          <a:latin typeface="Arial"/>
                          <a:ea typeface="Times New Roman"/>
                        </a:rPr>
                        <a:t>रोगी परिवहन एजेंसी:</a:t>
                      </a:r>
                      <a:r>
                        <a:rPr lang="en-US" sz="1100" dirty="0">
                          <a:latin typeface="Arial"/>
                          <a:ea typeface="Times New Roman"/>
                        </a:rPr>
                        <a:t>	</a:t>
                      </a:r>
                    </a:p>
                  </a:txBody>
                  <a:tcPr marL="32065" marR="320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12"/>
                  </a:ext>
                </a:extLst>
              </a:tr>
              <a:tr h="163162">
                <a:tc gridSpan="3">
                  <a:txBody>
                    <a:bodyPr/>
                    <a:lstStyle/>
                    <a:p>
                      <a:pPr marL="0" marR="0" algn="ctr">
                        <a:spcBef>
                          <a:spcPts val="300"/>
                        </a:spcBef>
                        <a:spcAft>
                          <a:spcPts val="300"/>
                        </a:spcAft>
                      </a:pPr>
                      <a:r>
                        <a:rPr lang="en-US" sz="1100" dirty="0">
                          <a:latin typeface="Arial Black"/>
                          <a:ea typeface="Times New Roman"/>
                          <a:cs typeface="Arial"/>
                        </a:rPr>
                        <a:t>PATIENT INFORMATION</a:t>
                      </a:r>
                    </a:p>
                  </a:txBody>
                  <a:tcPr marL="32065" marR="320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13"/>
                  </a:ext>
                </a:extLst>
              </a:tr>
              <a:tr h="163162">
                <a:tc gridSpan="2">
                  <a:txBody>
                    <a:bodyPr/>
                    <a:lstStyle/>
                    <a:p>
                      <a:pPr marL="0" marR="0">
                        <a:spcBef>
                          <a:spcPts val="900"/>
                        </a:spcBef>
                        <a:spcAft>
                          <a:spcPts val="0"/>
                        </a:spcAft>
                        <a:tabLst>
                          <a:tab pos="2880360" algn="r"/>
                        </a:tabLst>
                      </a:pPr>
                      <a:r>
                        <a:rPr lang="hi-IN" sz="1100" dirty="0">
                          <a:latin typeface="Arial"/>
                          <a:ea typeface="Times New Roman"/>
                        </a:rPr>
                        <a:t>कुलनाम:</a:t>
                      </a:r>
                      <a:r>
                        <a:rPr lang="en-US" sz="1100" dirty="0">
                          <a:latin typeface="Arial"/>
                          <a:ea typeface="Times New Roman"/>
                        </a:rPr>
                        <a:t>	</a:t>
                      </a:r>
                    </a:p>
                  </a:txBody>
                  <a:tcPr marL="32065" marR="32065"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a:txBody>
                    <a:bodyPr/>
                    <a:lstStyle/>
                    <a:p>
                      <a:pPr marL="0" marR="0">
                        <a:spcBef>
                          <a:spcPts val="900"/>
                        </a:spcBef>
                        <a:spcAft>
                          <a:spcPts val="0"/>
                        </a:spcAft>
                        <a:tabLst>
                          <a:tab pos="2880360" algn="r"/>
                        </a:tabLst>
                      </a:pPr>
                      <a:r>
                        <a:rPr lang="hi-IN" sz="1100" dirty="0">
                          <a:latin typeface="Arial"/>
                          <a:ea typeface="Times New Roman"/>
                        </a:rPr>
                        <a:t>प्रथम नाम</a:t>
                      </a:r>
                      <a:r>
                        <a:rPr lang="en-US" sz="1100" dirty="0">
                          <a:latin typeface="Arial"/>
                          <a:ea typeface="Times New Roman"/>
                        </a:rPr>
                        <a:t>, M.I.:	</a:t>
                      </a:r>
                    </a:p>
                  </a:txBody>
                  <a:tcPr marL="32065" marR="32065" marT="0" marB="0">
                    <a:lnL>
                      <a:noFill/>
                    </a:lnL>
                    <a:lnR w="12700" cap="flat" cmpd="sng" algn="ctr">
                      <a:solidFill>
                        <a:srgbClr val="000000"/>
                      </a:solidFill>
                      <a:prstDash val="solid"/>
                      <a:round/>
                      <a:headEnd type="none" w="med" len="med"/>
                      <a:tailEnd type="none" w="med" len="med"/>
                    </a:lnR>
                    <a:lnB>
                      <a:noFill/>
                    </a:lnB>
                  </a:tcPr>
                </a:tc>
                <a:extLst>
                  <a:ext uri="{0D108BD9-81ED-4DB2-BD59-A6C34878D82A}">
                    <a16:rowId xmlns:a16="http://schemas.microsoft.com/office/drawing/2014/main" xmlns="" val="10014"/>
                  </a:ext>
                </a:extLst>
              </a:tr>
              <a:tr h="511735">
                <a:tc gridSpan="3">
                  <a:txBody>
                    <a:bodyPr/>
                    <a:lstStyle/>
                    <a:p>
                      <a:pPr marL="0" marR="0">
                        <a:spcBef>
                          <a:spcPts val="1200"/>
                        </a:spcBef>
                        <a:spcAft>
                          <a:spcPts val="300"/>
                        </a:spcAft>
                        <a:tabLst>
                          <a:tab pos="6210935" algn="r"/>
                        </a:tabLst>
                      </a:pPr>
                      <a:r>
                        <a:rPr lang="hi-IN" sz="1100" dirty="0">
                          <a:latin typeface="Arial"/>
                          <a:ea typeface="Times New Roman"/>
                        </a:rPr>
                        <a:t>घटना का पता:</a:t>
                      </a:r>
                      <a:r>
                        <a:rPr lang="en-US" sz="1100" dirty="0">
                          <a:latin typeface="Arial"/>
                          <a:ea typeface="Times New Roman"/>
                        </a:rPr>
                        <a:t>	</a:t>
                      </a:r>
                    </a:p>
                    <a:p>
                      <a:pPr marL="0" marR="0">
                        <a:spcBef>
                          <a:spcPts val="1200"/>
                        </a:spcBef>
                        <a:spcAft>
                          <a:spcPts val="300"/>
                        </a:spcAft>
                        <a:tabLst>
                          <a:tab pos="6210935" algn="r"/>
                        </a:tabLst>
                      </a:pPr>
                      <a:r>
                        <a:rPr lang="en-US" sz="1100" dirty="0">
                          <a:latin typeface="Arial"/>
                          <a:ea typeface="Times New Roman"/>
                        </a:rPr>
                        <a:t>	</a:t>
                      </a:r>
                    </a:p>
                  </a:txBody>
                  <a:tcPr marL="32065" marR="320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hMerge="1">
                  <a:txBody>
                    <a:bodyPr/>
                    <a:lstStyle/>
                    <a:p>
                      <a:endParaRPr lang="en-US"/>
                    </a:p>
                  </a:txBody>
                  <a:tcPr/>
                </a:tc>
                <a:tc hMerge="1">
                  <a:txBody>
                    <a:bodyPr/>
                    <a:lstStyle/>
                    <a:p>
                      <a:endParaRPr lang="en-US"/>
                    </a:p>
                  </a:txBody>
                  <a:tcPr>
                    <a:lnT w="12700" cmpd="sng">
                      <a:noFill/>
                      <a:prstDash val="solid"/>
                    </a:lnT>
                  </a:tcPr>
                </a:tc>
                <a:extLst>
                  <a:ext uri="{0D108BD9-81ED-4DB2-BD59-A6C34878D82A}">
                    <a16:rowId xmlns:a16="http://schemas.microsoft.com/office/drawing/2014/main" xmlns="" val="10015"/>
                  </a:ext>
                </a:extLst>
              </a:tr>
              <a:tr h="258078">
                <a:tc gridSpan="2">
                  <a:txBody>
                    <a:bodyPr/>
                    <a:lstStyle/>
                    <a:p>
                      <a:pPr marL="0" marR="0">
                        <a:spcBef>
                          <a:spcPts val="900"/>
                        </a:spcBef>
                        <a:spcAft>
                          <a:spcPts val="0"/>
                        </a:spcAft>
                        <a:tabLst>
                          <a:tab pos="2880360" algn="r"/>
                        </a:tabLst>
                      </a:pPr>
                      <a:r>
                        <a:rPr lang="hi-IN" sz="1100" dirty="0">
                          <a:latin typeface="Arial"/>
                          <a:ea typeface="Times New Roman"/>
                        </a:rPr>
                        <a:t>पहचान संख्या:</a:t>
                      </a:r>
                      <a:r>
                        <a:rPr lang="en-US" sz="1100" dirty="0">
                          <a:latin typeface="Arial"/>
                          <a:ea typeface="Times New Roman"/>
                        </a:rPr>
                        <a:t>	</a:t>
                      </a:r>
                    </a:p>
                  </a:txBody>
                  <a:tcPr marL="32065" marR="32065" marT="0" marB="0">
                    <a:lnL w="1270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a:txBody>
                    <a:bodyPr/>
                    <a:lstStyle/>
                    <a:p>
                      <a:pPr marL="0" marR="0">
                        <a:spcBef>
                          <a:spcPts val="900"/>
                        </a:spcBef>
                        <a:spcAft>
                          <a:spcPts val="0"/>
                        </a:spcAft>
                        <a:tabLst>
                          <a:tab pos="2880360" algn="r"/>
                        </a:tabLst>
                      </a:pPr>
                      <a:r>
                        <a:rPr lang="hi-IN" sz="1100" dirty="0">
                          <a:latin typeface="Arial"/>
                          <a:ea typeface="Times New Roman"/>
                        </a:rPr>
                        <a:t>जन्म तिथि</a:t>
                      </a:r>
                      <a:r>
                        <a:rPr lang="en-US" sz="1100" dirty="0">
                          <a:latin typeface="Arial"/>
                          <a:ea typeface="Times New Roman"/>
                        </a:rPr>
                        <a:t>: ________ / ________ / ________</a:t>
                      </a:r>
                    </a:p>
                  </a:txBody>
                  <a:tcPr marL="32065" marR="32065" marT="0" marB="0">
                    <a:lnL>
                      <a:noFill/>
                    </a:lnL>
                    <a:lnR w="12700" cap="flat" cmpd="sng" algn="ctr">
                      <a:solidFill>
                        <a:srgbClr val="000000"/>
                      </a:solidFill>
                      <a:prstDash val="solid"/>
                      <a:round/>
                      <a:headEnd type="none" w="med" len="med"/>
                      <a:tailEnd type="none" w="med" len="med"/>
                    </a:lnR>
                    <a:lnB>
                      <a:noFill/>
                    </a:lnB>
                  </a:tcPr>
                </a:tc>
                <a:extLst>
                  <a:ext uri="{0D108BD9-81ED-4DB2-BD59-A6C34878D82A}">
                    <a16:rowId xmlns:a16="http://schemas.microsoft.com/office/drawing/2014/main" xmlns="" val="10016"/>
                  </a:ext>
                </a:extLst>
              </a:tr>
              <a:tr h="258078">
                <a:tc gridSpan="3">
                  <a:txBody>
                    <a:bodyPr/>
                    <a:lstStyle/>
                    <a:p>
                      <a:pPr marL="0" marR="0">
                        <a:spcBef>
                          <a:spcPts val="900"/>
                        </a:spcBef>
                        <a:spcAft>
                          <a:spcPts val="0"/>
                        </a:spcAft>
                        <a:tabLst>
                          <a:tab pos="2880360" algn="r"/>
                        </a:tabLst>
                      </a:pPr>
                      <a:r>
                        <a:rPr lang="hi-IN" sz="1100" dirty="0">
                          <a:latin typeface="Arial"/>
                          <a:ea typeface="Times New Roman"/>
                        </a:rPr>
                        <a:t>सेक्स (सर्कल एक):</a:t>
                      </a:r>
                      <a:r>
                        <a:rPr lang="en-US" sz="1100" dirty="0">
                          <a:latin typeface="Arial"/>
                          <a:ea typeface="Times New Roman"/>
                        </a:rPr>
                        <a:t>M   F             </a:t>
                      </a:r>
                      <a:r>
                        <a:rPr lang="hi-IN" sz="1100" dirty="0">
                          <a:latin typeface="Arial"/>
                          <a:ea typeface="Times New Roman"/>
                        </a:rPr>
                        <a:t>उम्र</a:t>
                      </a:r>
                      <a:r>
                        <a:rPr lang="en-US" sz="1100" dirty="0">
                          <a:latin typeface="Arial"/>
                          <a:ea typeface="Times New Roman"/>
                        </a:rPr>
                        <a:t>: ____________________                </a:t>
                      </a:r>
                      <a:r>
                        <a:rPr lang="hi-IN" sz="1100" dirty="0">
                          <a:latin typeface="Arial"/>
                          <a:ea typeface="Times New Roman"/>
                        </a:rPr>
                        <a:t>अनुमानित वजन</a:t>
                      </a:r>
                      <a:r>
                        <a:rPr lang="en-US" sz="1100" dirty="0">
                          <a:latin typeface="Arial"/>
                          <a:ea typeface="Times New Roman"/>
                        </a:rPr>
                        <a:t>:  _______________</a:t>
                      </a:r>
                    </a:p>
                  </a:txBody>
                  <a:tcPr marL="32065" marR="320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lnT w="12700" cmpd="sng">
                      <a:noFill/>
                      <a:prstDash val="solid"/>
                    </a:lnT>
                  </a:tcPr>
                </a:tc>
                <a:extLst>
                  <a:ext uri="{0D108BD9-81ED-4DB2-BD59-A6C34878D82A}">
                    <a16:rowId xmlns:a16="http://schemas.microsoft.com/office/drawing/2014/main" xmlns="" val="10017"/>
                  </a:ext>
                </a:extLst>
              </a:tr>
              <a:tr h="163162">
                <a:tc gridSpan="3">
                  <a:txBody>
                    <a:bodyPr/>
                    <a:lstStyle/>
                    <a:p>
                      <a:pPr marL="0" marR="0" algn="ctr">
                        <a:spcBef>
                          <a:spcPts val="300"/>
                        </a:spcBef>
                        <a:spcAft>
                          <a:spcPts val="300"/>
                        </a:spcAft>
                      </a:pPr>
                      <a:r>
                        <a:rPr lang="en-US" sz="1100" dirty="0">
                          <a:latin typeface="Arial Black"/>
                          <a:ea typeface="Times New Roman"/>
                          <a:cs typeface="Arial"/>
                        </a:rPr>
                        <a:t>VITAL SIGNS</a:t>
                      </a:r>
                    </a:p>
                  </a:txBody>
                  <a:tcPr marL="32065" marR="320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18"/>
                  </a:ext>
                </a:extLst>
              </a:tr>
              <a:tr h="163162">
                <a:tc gridSpan="2">
                  <a:txBody>
                    <a:bodyPr/>
                    <a:lstStyle/>
                    <a:p>
                      <a:pPr marL="0" marR="0">
                        <a:spcBef>
                          <a:spcPts val="900"/>
                        </a:spcBef>
                        <a:spcAft>
                          <a:spcPts val="0"/>
                        </a:spcAft>
                        <a:tabLst>
                          <a:tab pos="2880360" algn="r"/>
                        </a:tabLst>
                      </a:pPr>
                      <a:r>
                        <a:rPr lang="hi-IN" sz="1100" dirty="0">
                          <a:latin typeface="Arial"/>
                          <a:ea typeface="Times New Roman"/>
                        </a:rPr>
                        <a:t>एयरवे:</a:t>
                      </a:r>
                      <a:r>
                        <a:rPr lang="en-US" sz="1100" dirty="0">
                          <a:latin typeface="Arial"/>
                          <a:ea typeface="Times New Roman"/>
                        </a:rPr>
                        <a:t>	</a:t>
                      </a:r>
                    </a:p>
                  </a:txBody>
                  <a:tcPr marL="32065" marR="32065"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a:txBody>
                    <a:bodyPr/>
                    <a:lstStyle/>
                    <a:p>
                      <a:pPr marL="0" marR="0">
                        <a:spcBef>
                          <a:spcPts val="900"/>
                        </a:spcBef>
                        <a:spcAft>
                          <a:spcPts val="0"/>
                        </a:spcAft>
                        <a:tabLst>
                          <a:tab pos="2880360" algn="r"/>
                        </a:tabLst>
                      </a:pPr>
                      <a:r>
                        <a:rPr lang="hi-IN" sz="1100" dirty="0">
                          <a:latin typeface="Arial"/>
                          <a:ea typeface="Times New Roman"/>
                        </a:rPr>
                        <a:t>साँस:</a:t>
                      </a:r>
                      <a:r>
                        <a:rPr lang="en-US" sz="1100" dirty="0">
                          <a:latin typeface="Arial"/>
                          <a:ea typeface="Times New Roman"/>
                        </a:rPr>
                        <a:t>	</a:t>
                      </a:r>
                    </a:p>
                  </a:txBody>
                  <a:tcPr marL="32065" marR="32065" marT="0" marB="0">
                    <a:lnL>
                      <a:noFill/>
                    </a:lnL>
                    <a:lnR w="12700" cap="flat" cmpd="sng" algn="ctr">
                      <a:solidFill>
                        <a:srgbClr val="000000"/>
                      </a:solidFill>
                      <a:prstDash val="solid"/>
                      <a:round/>
                      <a:headEnd type="none" w="med" len="med"/>
                      <a:tailEnd type="none" w="med" len="med"/>
                    </a:lnR>
                    <a:lnB>
                      <a:noFill/>
                    </a:lnB>
                  </a:tcPr>
                </a:tc>
                <a:extLst>
                  <a:ext uri="{0D108BD9-81ED-4DB2-BD59-A6C34878D82A}">
                    <a16:rowId xmlns:a16="http://schemas.microsoft.com/office/drawing/2014/main" xmlns="" val="10019"/>
                  </a:ext>
                </a:extLst>
              </a:tr>
              <a:tr h="163162">
                <a:tc gridSpan="2">
                  <a:txBody>
                    <a:bodyPr/>
                    <a:lstStyle/>
                    <a:p>
                      <a:pPr marL="0" marR="0">
                        <a:spcBef>
                          <a:spcPts val="900"/>
                        </a:spcBef>
                        <a:spcAft>
                          <a:spcPts val="0"/>
                        </a:spcAft>
                        <a:tabLst>
                          <a:tab pos="2880360" algn="r"/>
                        </a:tabLst>
                      </a:pPr>
                      <a:r>
                        <a:rPr lang="hi-IN" sz="1100" dirty="0">
                          <a:latin typeface="Arial"/>
                          <a:ea typeface="Times New Roman"/>
                        </a:rPr>
                        <a:t>तापमान:</a:t>
                      </a:r>
                      <a:r>
                        <a:rPr lang="en-US" sz="1100" dirty="0">
                          <a:latin typeface="Arial"/>
                          <a:ea typeface="Times New Roman"/>
                        </a:rPr>
                        <a:t>	</a:t>
                      </a:r>
                    </a:p>
                  </a:txBody>
                  <a:tcPr marL="32065" marR="32065" marT="0" marB="0">
                    <a:lnL w="1270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a:txBody>
                    <a:bodyPr/>
                    <a:lstStyle/>
                    <a:p>
                      <a:pPr marL="0" marR="0">
                        <a:spcBef>
                          <a:spcPts val="900"/>
                        </a:spcBef>
                        <a:spcAft>
                          <a:spcPts val="0"/>
                        </a:spcAft>
                        <a:tabLst>
                          <a:tab pos="2880360" algn="r"/>
                        </a:tabLst>
                      </a:pPr>
                      <a:r>
                        <a:rPr lang="hi-IN" sz="1100" dirty="0">
                          <a:latin typeface="Arial"/>
                          <a:ea typeface="Times New Roman"/>
                        </a:rPr>
                        <a:t>त्वचा का रंग:</a:t>
                      </a:r>
                      <a:r>
                        <a:rPr lang="en-US" sz="1100" dirty="0">
                          <a:latin typeface="Arial"/>
                          <a:ea typeface="Times New Roman"/>
                        </a:rPr>
                        <a:t>	</a:t>
                      </a:r>
                    </a:p>
                  </a:txBody>
                  <a:tcPr marL="32065" marR="32065" marT="0" marB="0">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xmlns="" val="10020"/>
                  </a:ext>
                </a:extLst>
              </a:tr>
              <a:tr h="163162">
                <a:tc gridSpan="2">
                  <a:txBody>
                    <a:bodyPr/>
                    <a:lstStyle/>
                    <a:p>
                      <a:pPr marL="0" marR="0">
                        <a:spcBef>
                          <a:spcPts val="900"/>
                        </a:spcBef>
                        <a:spcAft>
                          <a:spcPts val="0"/>
                        </a:spcAft>
                        <a:tabLst>
                          <a:tab pos="2880360" algn="r"/>
                        </a:tabLst>
                      </a:pPr>
                      <a:r>
                        <a:rPr lang="hi-IN" sz="1100" dirty="0">
                          <a:latin typeface="Arial"/>
                          <a:ea typeface="Times New Roman"/>
                        </a:rPr>
                        <a:t>खाल:</a:t>
                      </a:r>
                      <a:r>
                        <a:rPr lang="en-US" sz="1100" dirty="0">
                          <a:latin typeface="Arial"/>
                          <a:ea typeface="Times New Roman"/>
                        </a:rPr>
                        <a:t>	</a:t>
                      </a:r>
                    </a:p>
                  </a:txBody>
                  <a:tcPr marL="32065" marR="32065"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spcBef>
                          <a:spcPts val="900"/>
                        </a:spcBef>
                        <a:spcAft>
                          <a:spcPts val="0"/>
                        </a:spcAft>
                        <a:tabLst>
                          <a:tab pos="2880360" algn="r"/>
                        </a:tabLst>
                      </a:pPr>
                      <a:r>
                        <a:rPr lang="hi-IN" sz="1100" dirty="0">
                          <a:latin typeface="Arial"/>
                          <a:ea typeface="Times New Roman"/>
                        </a:rPr>
                        <a:t>नेत्र पुतलियाँ</a:t>
                      </a:r>
                      <a:r>
                        <a:rPr lang="en-US" sz="1100" dirty="0">
                          <a:latin typeface="Arial"/>
                          <a:ea typeface="Times New Roman"/>
                        </a:rPr>
                        <a:t>:	</a:t>
                      </a:r>
                    </a:p>
                  </a:txBody>
                  <a:tcPr marL="32065" marR="32065"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21"/>
                  </a:ext>
                </a:extLst>
              </a:tr>
              <a:tr h="986388">
                <a:tc gridSpan="2">
                  <a:txBody>
                    <a:bodyPr/>
                    <a:lstStyle/>
                    <a:p>
                      <a:pPr marL="0" marR="0" algn="ctr">
                        <a:spcBef>
                          <a:spcPts val="900"/>
                        </a:spcBef>
                        <a:spcAft>
                          <a:spcPts val="0"/>
                        </a:spcAft>
                        <a:tabLst>
                          <a:tab pos="2880360" algn="r"/>
                        </a:tabLst>
                      </a:pPr>
                      <a:r>
                        <a:rPr lang="hi-IN" sz="1100" b="1" dirty="0">
                          <a:latin typeface="Arial"/>
                          <a:ea typeface="Times New Roman"/>
                        </a:rPr>
                        <a:t>स्पर्शनीय</a:t>
                      </a:r>
                      <a:r>
                        <a:rPr lang="en-US" sz="1100" b="1" dirty="0">
                          <a:latin typeface="Arial"/>
                          <a:ea typeface="Times New Roman"/>
                        </a:rPr>
                        <a:t> </a:t>
                      </a:r>
                      <a:r>
                        <a:rPr lang="hi-IN" sz="1100" b="1" dirty="0">
                          <a:latin typeface="Arial"/>
                          <a:ea typeface="Times New Roman"/>
                        </a:rPr>
                        <a:t>धड़कन पल्स</a:t>
                      </a:r>
                      <a:endParaRPr lang="en-US" sz="1100" dirty="0">
                        <a:latin typeface="Arial"/>
                        <a:ea typeface="Times New Roman"/>
                      </a:endParaRPr>
                    </a:p>
                    <a:p>
                      <a:pPr marL="0" marR="0">
                        <a:spcBef>
                          <a:spcPts val="900"/>
                        </a:spcBef>
                        <a:spcAft>
                          <a:spcPts val="0"/>
                        </a:spcAft>
                        <a:tabLst>
                          <a:tab pos="2880360" algn="r"/>
                        </a:tabLst>
                      </a:pPr>
                      <a:r>
                        <a:rPr lang="hi-IN" sz="1100" dirty="0">
                          <a:latin typeface="Arial"/>
                          <a:ea typeface="Times New Roman"/>
                        </a:rPr>
                        <a:t>रेडिअल</a:t>
                      </a:r>
                      <a:r>
                        <a:rPr lang="en-US" sz="1100" dirty="0">
                          <a:latin typeface="Arial"/>
                          <a:ea typeface="Times New Roman"/>
                        </a:rPr>
                        <a:t>: 	</a:t>
                      </a:r>
                    </a:p>
                    <a:p>
                      <a:pPr marL="0" marR="0">
                        <a:spcBef>
                          <a:spcPts val="900"/>
                        </a:spcBef>
                        <a:spcAft>
                          <a:spcPts val="0"/>
                        </a:spcAft>
                        <a:tabLst>
                          <a:tab pos="2880360" algn="r"/>
                        </a:tabLst>
                      </a:pPr>
                      <a:r>
                        <a:rPr lang="hi-IN" sz="1100" dirty="0">
                          <a:latin typeface="Arial"/>
                          <a:ea typeface="Times New Roman"/>
                        </a:rPr>
                        <a:t>मन्या</a:t>
                      </a:r>
                      <a:r>
                        <a:rPr lang="en-US" sz="1100" dirty="0">
                          <a:latin typeface="Arial"/>
                          <a:ea typeface="Times New Roman"/>
                        </a:rPr>
                        <a:t>: 	</a:t>
                      </a:r>
                    </a:p>
                    <a:p>
                      <a:pPr marL="0" marR="0">
                        <a:spcBef>
                          <a:spcPts val="900"/>
                        </a:spcBef>
                        <a:spcAft>
                          <a:spcPts val="0"/>
                        </a:spcAft>
                        <a:tabLst>
                          <a:tab pos="2880360" algn="r"/>
                        </a:tabLst>
                      </a:pPr>
                      <a:r>
                        <a:rPr lang="hi-IN" sz="1100" dirty="0"/>
                        <a:t>अन्य</a:t>
                      </a:r>
                      <a:r>
                        <a:rPr lang="en-US" sz="1100" dirty="0">
                          <a:latin typeface="Arial"/>
                          <a:ea typeface="Times New Roman"/>
                        </a:rPr>
                        <a:t>	</a:t>
                      </a:r>
                    </a:p>
                  </a:txBody>
                  <a:tcPr marL="32065" marR="320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spcBef>
                          <a:spcPts val="900"/>
                        </a:spcBef>
                        <a:spcAft>
                          <a:spcPts val="0"/>
                        </a:spcAft>
                        <a:tabLst>
                          <a:tab pos="2880360" algn="r"/>
                        </a:tabLst>
                      </a:pPr>
                      <a:r>
                        <a:rPr lang="hi-IN" sz="1100" dirty="0">
                          <a:latin typeface="Arial"/>
                          <a:ea typeface="Times New Roman"/>
                        </a:rPr>
                        <a:t>समय</a:t>
                      </a:r>
                      <a:r>
                        <a:rPr lang="en-US" sz="1100" dirty="0">
                          <a:latin typeface="Arial"/>
                          <a:ea typeface="Times New Roman"/>
                        </a:rPr>
                        <a:t>: 	</a:t>
                      </a:r>
                    </a:p>
                    <a:p>
                      <a:pPr marL="0" marR="0">
                        <a:spcBef>
                          <a:spcPts val="900"/>
                        </a:spcBef>
                        <a:spcAft>
                          <a:spcPts val="0"/>
                        </a:spcAft>
                        <a:tabLst>
                          <a:tab pos="2880360" algn="r"/>
                        </a:tabLst>
                      </a:pPr>
                      <a:r>
                        <a:rPr lang="hi-IN" sz="1100" dirty="0">
                          <a:latin typeface="Arial"/>
                          <a:ea typeface="Times New Roman"/>
                        </a:rPr>
                        <a:t>धड़कन पल्स</a:t>
                      </a:r>
                      <a:r>
                        <a:rPr lang="en-US" sz="1100" dirty="0">
                          <a:latin typeface="Arial"/>
                          <a:ea typeface="Times New Roman"/>
                        </a:rPr>
                        <a:t>:	</a:t>
                      </a:r>
                    </a:p>
                    <a:p>
                      <a:pPr marL="0" marR="0">
                        <a:spcBef>
                          <a:spcPts val="900"/>
                        </a:spcBef>
                        <a:spcAft>
                          <a:spcPts val="0"/>
                        </a:spcAft>
                        <a:tabLst>
                          <a:tab pos="2880360" algn="r"/>
                        </a:tabLst>
                      </a:pPr>
                      <a:r>
                        <a:rPr lang="hi-IN" sz="1100" dirty="0">
                          <a:latin typeface="Arial"/>
                          <a:ea typeface="Times New Roman"/>
                        </a:rPr>
                        <a:t>श्वसन</a:t>
                      </a:r>
                      <a:r>
                        <a:rPr lang="en-US" sz="1100" dirty="0">
                          <a:latin typeface="Arial"/>
                          <a:ea typeface="Times New Roman"/>
                        </a:rPr>
                        <a:t>:	</a:t>
                      </a:r>
                    </a:p>
                    <a:p>
                      <a:pPr marL="0" marR="0">
                        <a:spcBef>
                          <a:spcPts val="900"/>
                        </a:spcBef>
                        <a:spcAft>
                          <a:spcPts val="0"/>
                        </a:spcAft>
                        <a:tabLst>
                          <a:tab pos="2880360" algn="r"/>
                        </a:tabLst>
                      </a:pPr>
                      <a:r>
                        <a:rPr lang="hi-IN" sz="1100" dirty="0">
                          <a:latin typeface="Arial"/>
                          <a:ea typeface="Times New Roman"/>
                        </a:rPr>
                        <a:t>ब्लड प्रेशर:</a:t>
                      </a:r>
                      <a:r>
                        <a:rPr lang="en-US" sz="1100" dirty="0">
                          <a:latin typeface="Arial"/>
                          <a:ea typeface="Times New Roman"/>
                        </a:rPr>
                        <a:t>	</a:t>
                      </a:r>
                    </a:p>
                  </a:txBody>
                  <a:tcPr marL="32065" marR="320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22"/>
                  </a:ext>
                </a:extLst>
              </a:tr>
            </a:tbl>
          </a:graphicData>
        </a:graphic>
      </p:graphicFrame>
    </p:spTree>
    <p:extLst>
      <p:ext uri="{BB962C8B-B14F-4D97-AF65-F5344CB8AC3E}">
        <p14:creationId xmlns:p14="http://schemas.microsoft.com/office/powerpoint/2010/main" val="6046783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465059254"/>
              </p:ext>
            </p:extLst>
          </p:nvPr>
        </p:nvGraphicFramePr>
        <p:xfrm>
          <a:off x="0" y="2"/>
          <a:ext cx="7878618" cy="6812297"/>
        </p:xfrm>
        <a:graphic>
          <a:graphicData uri="http://schemas.openxmlformats.org/drawingml/2006/table">
            <a:tbl>
              <a:tblPr/>
              <a:tblGrid>
                <a:gridCol w="2456061">
                  <a:extLst>
                    <a:ext uri="{9D8B030D-6E8A-4147-A177-3AD203B41FA5}">
                      <a16:colId xmlns:a16="http://schemas.microsoft.com/office/drawing/2014/main" xmlns="" val="20000"/>
                    </a:ext>
                  </a:extLst>
                </a:gridCol>
                <a:gridCol w="892351">
                  <a:extLst>
                    <a:ext uri="{9D8B030D-6E8A-4147-A177-3AD203B41FA5}">
                      <a16:colId xmlns:a16="http://schemas.microsoft.com/office/drawing/2014/main" xmlns="" val="20001"/>
                    </a:ext>
                  </a:extLst>
                </a:gridCol>
                <a:gridCol w="892351">
                  <a:extLst>
                    <a:ext uri="{9D8B030D-6E8A-4147-A177-3AD203B41FA5}">
                      <a16:colId xmlns:a16="http://schemas.microsoft.com/office/drawing/2014/main" xmlns="" val="20002"/>
                    </a:ext>
                  </a:extLst>
                </a:gridCol>
                <a:gridCol w="893016">
                  <a:extLst>
                    <a:ext uri="{9D8B030D-6E8A-4147-A177-3AD203B41FA5}">
                      <a16:colId xmlns:a16="http://schemas.microsoft.com/office/drawing/2014/main" xmlns="" val="20003"/>
                    </a:ext>
                  </a:extLst>
                </a:gridCol>
                <a:gridCol w="2744839">
                  <a:extLst>
                    <a:ext uri="{9D8B030D-6E8A-4147-A177-3AD203B41FA5}">
                      <a16:colId xmlns:a16="http://schemas.microsoft.com/office/drawing/2014/main" xmlns="" val="20004"/>
                    </a:ext>
                  </a:extLst>
                </a:gridCol>
              </a:tblGrid>
              <a:tr h="74506">
                <a:tc gridSpan="5">
                  <a:txBody>
                    <a:bodyPr/>
                    <a:lstStyle/>
                    <a:p>
                      <a:pPr marL="0" marR="0" algn="ctr">
                        <a:spcBef>
                          <a:spcPts val="300"/>
                        </a:spcBef>
                        <a:spcAft>
                          <a:spcPts val="300"/>
                        </a:spcAft>
                        <a:tabLst>
                          <a:tab pos="5941060" algn="r"/>
                        </a:tabLst>
                      </a:pPr>
                      <a:r>
                        <a:rPr lang="en-US" sz="500" dirty="0">
                          <a:latin typeface="Arial Black"/>
                          <a:ea typeface="Times New Roman"/>
                          <a:cs typeface="Arial"/>
                        </a:rPr>
                        <a:t>HISTORY</a:t>
                      </a:r>
                    </a:p>
                  </a:txBody>
                  <a:tcPr marL="26864" marR="26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0"/>
                  </a:ext>
                </a:extLst>
              </a:tr>
              <a:tr h="1028188">
                <a:tc gridSpan="5">
                  <a:txBody>
                    <a:bodyPr/>
                    <a:lstStyle/>
                    <a:p>
                      <a:pPr marL="0" marR="0">
                        <a:spcBef>
                          <a:spcPts val="900"/>
                        </a:spcBef>
                        <a:spcAft>
                          <a:spcPts val="100"/>
                        </a:spcAft>
                        <a:tabLst>
                          <a:tab pos="5941060" algn="r"/>
                        </a:tabLst>
                      </a:pPr>
                      <a:r>
                        <a:rPr lang="hi-IN" sz="1100" dirty="0">
                          <a:latin typeface="Arial"/>
                          <a:ea typeface="Times New Roman"/>
                          <a:cs typeface="Times New Roman"/>
                        </a:rPr>
                        <a:t>चिकित्सा इतिहास</a:t>
                      </a:r>
                      <a:r>
                        <a:rPr lang="en-US" sz="1100" dirty="0">
                          <a:latin typeface="Arial"/>
                          <a:ea typeface="Times New Roman"/>
                          <a:cs typeface="Times New Roman"/>
                        </a:rPr>
                        <a:t>:	</a:t>
                      </a:r>
                    </a:p>
                    <a:p>
                      <a:pPr marL="0" marR="0">
                        <a:spcBef>
                          <a:spcPts val="900"/>
                        </a:spcBef>
                        <a:spcAft>
                          <a:spcPts val="100"/>
                        </a:spcAft>
                        <a:tabLst>
                          <a:tab pos="5941060" algn="r"/>
                        </a:tabLst>
                      </a:pPr>
                      <a:r>
                        <a:rPr lang="hi-IN" sz="1100" dirty="0">
                          <a:latin typeface="Arial"/>
                          <a:ea typeface="Times New Roman"/>
                          <a:cs typeface="Times New Roman"/>
                        </a:rPr>
                        <a:t>मुख्य शिकायतें</a:t>
                      </a:r>
                      <a:r>
                        <a:rPr lang="en-US" sz="1100" dirty="0">
                          <a:latin typeface="Arial"/>
                          <a:ea typeface="Times New Roman"/>
                          <a:cs typeface="Times New Roman"/>
                        </a:rPr>
                        <a:t>:	</a:t>
                      </a:r>
                    </a:p>
                    <a:p>
                      <a:pPr marL="0" marR="0">
                        <a:spcBef>
                          <a:spcPts val="900"/>
                        </a:spcBef>
                        <a:spcAft>
                          <a:spcPts val="100"/>
                        </a:spcAft>
                        <a:tabLst>
                          <a:tab pos="5941060" algn="r"/>
                        </a:tabLst>
                      </a:pPr>
                      <a:r>
                        <a:rPr lang="hi-IN" sz="1100" dirty="0">
                          <a:latin typeface="Arial"/>
                          <a:ea typeface="Times New Roman"/>
                          <a:cs typeface="Times New Roman"/>
                        </a:rPr>
                        <a:t>एलर्जी:</a:t>
                      </a:r>
                      <a:r>
                        <a:rPr lang="en-US" sz="1100" dirty="0">
                          <a:latin typeface="Arial"/>
                          <a:ea typeface="Times New Roman"/>
                          <a:cs typeface="Times New Roman"/>
                        </a:rPr>
                        <a:t>	</a:t>
                      </a:r>
                    </a:p>
                    <a:p>
                      <a:pPr marL="0" marR="0">
                        <a:spcBef>
                          <a:spcPts val="900"/>
                        </a:spcBef>
                        <a:spcAft>
                          <a:spcPts val="100"/>
                        </a:spcAft>
                        <a:tabLst>
                          <a:tab pos="5941060" algn="r"/>
                        </a:tabLst>
                      </a:pPr>
                      <a:r>
                        <a:rPr lang="hi-IN" sz="1100" dirty="0">
                          <a:latin typeface="Arial"/>
                          <a:ea typeface="Times New Roman"/>
                          <a:cs typeface="Times New Roman"/>
                        </a:rPr>
                        <a:t>दवाएं/उपचार</a:t>
                      </a:r>
                      <a:r>
                        <a:rPr lang="en-US" sz="1100" dirty="0">
                          <a:latin typeface="Arial"/>
                          <a:ea typeface="Times New Roman"/>
                          <a:cs typeface="Times New Roman"/>
                        </a:rPr>
                        <a:t>: 	</a:t>
                      </a:r>
                    </a:p>
                  </a:txBody>
                  <a:tcPr marL="26864" marR="26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1"/>
                  </a:ext>
                </a:extLst>
              </a:tr>
              <a:tr h="163914">
                <a:tc gridSpan="5">
                  <a:txBody>
                    <a:bodyPr/>
                    <a:lstStyle/>
                    <a:p>
                      <a:pPr marL="0" marR="0" algn="ctr">
                        <a:spcBef>
                          <a:spcPts val="300"/>
                        </a:spcBef>
                        <a:spcAft>
                          <a:spcPts val="300"/>
                        </a:spcAft>
                        <a:tabLst>
                          <a:tab pos="5941060" algn="r"/>
                        </a:tabLst>
                      </a:pPr>
                      <a:r>
                        <a:rPr lang="en-US" sz="1100" dirty="0">
                          <a:latin typeface="Arial Black"/>
                          <a:ea typeface="Times New Roman"/>
                          <a:cs typeface="Arial"/>
                        </a:rPr>
                        <a:t>VITAL SIGNS</a:t>
                      </a:r>
                    </a:p>
                  </a:txBody>
                  <a:tcPr marL="26864" marR="26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2"/>
                  </a:ext>
                </a:extLst>
              </a:tr>
              <a:tr h="327828">
                <a:tc>
                  <a:txBody>
                    <a:bodyPr/>
                    <a:lstStyle/>
                    <a:p>
                      <a:pPr marL="0" marR="0" algn="ctr">
                        <a:spcBef>
                          <a:spcPts val="900"/>
                        </a:spcBef>
                        <a:spcAft>
                          <a:spcPts val="100"/>
                        </a:spcAft>
                        <a:tabLst>
                          <a:tab pos="5941060" algn="r"/>
                        </a:tabLst>
                      </a:pPr>
                      <a:r>
                        <a:rPr lang="hi-IN" sz="1100" b="1" dirty="0">
                          <a:latin typeface="Arial"/>
                          <a:ea typeface="Times New Roman"/>
                          <a:cs typeface="Times New Roman"/>
                        </a:rPr>
                        <a:t>समय</a:t>
                      </a:r>
                      <a:endParaRPr lang="en-US" sz="1100" dirty="0">
                        <a:latin typeface="Arial"/>
                        <a:ea typeface="Times New Roman"/>
                        <a:cs typeface="Times New Roman"/>
                      </a:endParaRPr>
                    </a:p>
                  </a:txBody>
                  <a:tcPr marL="26864" marR="26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900"/>
                        </a:spcBef>
                        <a:spcAft>
                          <a:spcPts val="100"/>
                        </a:spcAft>
                        <a:tabLst>
                          <a:tab pos="5941060" algn="r"/>
                        </a:tabLst>
                      </a:pPr>
                      <a:r>
                        <a:rPr lang="hi-IN" sz="1100" b="1" dirty="0">
                          <a:latin typeface="Arial"/>
                          <a:ea typeface="Times New Roman"/>
                          <a:cs typeface="Times New Roman"/>
                        </a:rPr>
                        <a:t>धड़कन पल्स</a:t>
                      </a:r>
                      <a:endParaRPr lang="en-US" sz="1100" dirty="0">
                        <a:latin typeface="Arial"/>
                        <a:ea typeface="Times New Roman"/>
                        <a:cs typeface="Times New Roman"/>
                      </a:endParaRPr>
                    </a:p>
                  </a:txBody>
                  <a:tcPr marL="26864" marR="26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900"/>
                        </a:spcBef>
                        <a:spcAft>
                          <a:spcPts val="100"/>
                        </a:spcAft>
                        <a:tabLst>
                          <a:tab pos="5941060" algn="r"/>
                        </a:tabLst>
                      </a:pPr>
                      <a:r>
                        <a:rPr lang="hi-IN" sz="1100" dirty="0">
                          <a:latin typeface="Arial"/>
                          <a:ea typeface="Times New Roman"/>
                        </a:rPr>
                        <a:t>श्वसन</a:t>
                      </a:r>
                      <a:endParaRPr lang="en-US" sz="1100" dirty="0">
                        <a:latin typeface="Arial"/>
                        <a:ea typeface="Times New Roman"/>
                        <a:cs typeface="Times New Roman"/>
                      </a:endParaRPr>
                    </a:p>
                  </a:txBody>
                  <a:tcPr marL="26864" marR="26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900"/>
                        </a:spcBef>
                        <a:spcAft>
                          <a:spcPts val="100"/>
                        </a:spcAft>
                        <a:tabLst>
                          <a:tab pos="5941060" algn="r"/>
                        </a:tabLst>
                      </a:pPr>
                      <a:r>
                        <a:rPr lang="hi-IN" sz="1100" b="1" dirty="0">
                          <a:latin typeface="Arial"/>
                          <a:ea typeface="Times New Roman"/>
                          <a:cs typeface="Times New Roman"/>
                        </a:rPr>
                        <a:t>ब्लड प्रेशर</a:t>
                      </a:r>
                      <a:r>
                        <a:rPr lang="en-US" sz="1100" b="1" dirty="0">
                          <a:latin typeface="Arial"/>
                          <a:ea typeface="Times New Roman"/>
                          <a:cs typeface="Times New Roman"/>
                        </a:rPr>
                        <a:t>.</a:t>
                      </a:r>
                      <a:endParaRPr lang="en-US" sz="1100" dirty="0">
                        <a:latin typeface="Arial"/>
                        <a:ea typeface="Times New Roman"/>
                        <a:cs typeface="Times New Roman"/>
                      </a:endParaRPr>
                    </a:p>
                  </a:txBody>
                  <a:tcPr marL="26864" marR="26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900"/>
                        </a:spcBef>
                        <a:spcAft>
                          <a:spcPts val="100"/>
                        </a:spcAft>
                        <a:tabLst>
                          <a:tab pos="5941060" algn="r"/>
                        </a:tabLst>
                      </a:pPr>
                      <a:r>
                        <a:rPr lang="hi-IN" sz="1200" b="1" dirty="0">
                          <a:latin typeface="Arial"/>
                          <a:ea typeface="Times New Roman"/>
                          <a:cs typeface="Times New Roman"/>
                        </a:rPr>
                        <a:t>टिप्पणियाँ</a:t>
                      </a:r>
                      <a:endParaRPr lang="en-US" sz="1200" dirty="0">
                        <a:latin typeface="Arial"/>
                        <a:ea typeface="Times New Roman"/>
                        <a:cs typeface="Times New Roman"/>
                      </a:endParaRPr>
                    </a:p>
                  </a:txBody>
                  <a:tcPr marL="26864" marR="26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163914">
                <a:tc>
                  <a:txBody>
                    <a:bodyPr/>
                    <a:lstStyle/>
                    <a:p>
                      <a:pPr marL="0" marR="0" algn="ctr">
                        <a:spcBef>
                          <a:spcPts val="200"/>
                        </a:spcBef>
                        <a:spcAft>
                          <a:spcPts val="200"/>
                        </a:spcAft>
                        <a:tabLst>
                          <a:tab pos="5941060" algn="r"/>
                        </a:tabLst>
                      </a:pPr>
                      <a:endParaRPr lang="en-US" sz="1100">
                        <a:latin typeface="Arial"/>
                        <a:ea typeface="Times New Roman"/>
                        <a:cs typeface="Times New Roman"/>
                      </a:endParaRPr>
                    </a:p>
                  </a:txBody>
                  <a:tcPr marL="26864" marR="26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200"/>
                        </a:spcBef>
                        <a:spcAft>
                          <a:spcPts val="200"/>
                        </a:spcAft>
                        <a:tabLst>
                          <a:tab pos="5941060" algn="r"/>
                        </a:tabLst>
                      </a:pPr>
                      <a:endParaRPr lang="en-US" sz="1100" dirty="0">
                        <a:latin typeface="Arial"/>
                        <a:ea typeface="Times New Roman"/>
                        <a:cs typeface="Times New Roman"/>
                      </a:endParaRPr>
                    </a:p>
                  </a:txBody>
                  <a:tcPr marL="26864" marR="26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200"/>
                        </a:spcBef>
                        <a:spcAft>
                          <a:spcPts val="200"/>
                        </a:spcAft>
                        <a:tabLst>
                          <a:tab pos="5941060" algn="r"/>
                        </a:tabLst>
                      </a:pPr>
                      <a:endParaRPr lang="en-US" sz="1100">
                        <a:latin typeface="Arial"/>
                        <a:ea typeface="Times New Roman"/>
                        <a:cs typeface="Times New Roman"/>
                      </a:endParaRPr>
                    </a:p>
                  </a:txBody>
                  <a:tcPr marL="26864" marR="26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200"/>
                        </a:spcBef>
                        <a:spcAft>
                          <a:spcPts val="200"/>
                        </a:spcAft>
                        <a:tabLst>
                          <a:tab pos="5941060" algn="r"/>
                        </a:tabLst>
                      </a:pPr>
                      <a:endParaRPr lang="en-US" sz="1100" dirty="0">
                        <a:latin typeface="Arial"/>
                        <a:ea typeface="Times New Roman"/>
                        <a:cs typeface="Times New Roman"/>
                      </a:endParaRPr>
                    </a:p>
                  </a:txBody>
                  <a:tcPr marL="26864" marR="26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200"/>
                        </a:spcBef>
                        <a:spcAft>
                          <a:spcPts val="200"/>
                        </a:spcAft>
                        <a:tabLst>
                          <a:tab pos="5941060" algn="r"/>
                        </a:tabLst>
                      </a:pPr>
                      <a:endParaRPr lang="en-US" sz="500">
                        <a:latin typeface="Arial"/>
                        <a:ea typeface="Times New Roman"/>
                        <a:cs typeface="Times New Roman"/>
                      </a:endParaRPr>
                    </a:p>
                  </a:txBody>
                  <a:tcPr marL="26864" marR="26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r h="163914">
                <a:tc>
                  <a:txBody>
                    <a:bodyPr/>
                    <a:lstStyle/>
                    <a:p>
                      <a:pPr marL="0" marR="0" algn="ctr">
                        <a:spcBef>
                          <a:spcPts val="200"/>
                        </a:spcBef>
                        <a:spcAft>
                          <a:spcPts val="200"/>
                        </a:spcAft>
                        <a:tabLst>
                          <a:tab pos="5941060" algn="r"/>
                        </a:tabLst>
                      </a:pPr>
                      <a:endParaRPr lang="en-US" sz="1100">
                        <a:latin typeface="Arial"/>
                        <a:ea typeface="Times New Roman"/>
                        <a:cs typeface="Times New Roman"/>
                      </a:endParaRPr>
                    </a:p>
                  </a:txBody>
                  <a:tcPr marL="26864" marR="26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200"/>
                        </a:spcBef>
                        <a:spcAft>
                          <a:spcPts val="200"/>
                        </a:spcAft>
                        <a:tabLst>
                          <a:tab pos="5941060" algn="r"/>
                        </a:tabLst>
                      </a:pPr>
                      <a:endParaRPr lang="en-US" sz="1100" dirty="0">
                        <a:latin typeface="Arial"/>
                        <a:ea typeface="Times New Roman"/>
                        <a:cs typeface="Times New Roman"/>
                      </a:endParaRPr>
                    </a:p>
                  </a:txBody>
                  <a:tcPr marL="26864" marR="26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200"/>
                        </a:spcBef>
                        <a:spcAft>
                          <a:spcPts val="200"/>
                        </a:spcAft>
                        <a:tabLst>
                          <a:tab pos="5941060" algn="r"/>
                        </a:tabLst>
                      </a:pPr>
                      <a:endParaRPr lang="en-US" sz="1100">
                        <a:latin typeface="Arial"/>
                        <a:ea typeface="Times New Roman"/>
                        <a:cs typeface="Times New Roman"/>
                      </a:endParaRPr>
                    </a:p>
                  </a:txBody>
                  <a:tcPr marL="26864" marR="26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200"/>
                        </a:spcBef>
                        <a:spcAft>
                          <a:spcPts val="200"/>
                        </a:spcAft>
                        <a:tabLst>
                          <a:tab pos="5941060" algn="r"/>
                        </a:tabLst>
                      </a:pPr>
                      <a:endParaRPr lang="en-US" sz="1100">
                        <a:latin typeface="Arial"/>
                        <a:ea typeface="Times New Roman"/>
                        <a:cs typeface="Times New Roman"/>
                      </a:endParaRPr>
                    </a:p>
                  </a:txBody>
                  <a:tcPr marL="26864" marR="26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200"/>
                        </a:spcBef>
                        <a:spcAft>
                          <a:spcPts val="200"/>
                        </a:spcAft>
                        <a:tabLst>
                          <a:tab pos="5941060" algn="r"/>
                        </a:tabLst>
                      </a:pPr>
                      <a:endParaRPr lang="en-US" sz="500">
                        <a:latin typeface="Arial"/>
                        <a:ea typeface="Times New Roman"/>
                        <a:cs typeface="Times New Roman"/>
                      </a:endParaRPr>
                    </a:p>
                  </a:txBody>
                  <a:tcPr marL="26864" marR="26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5"/>
                  </a:ext>
                </a:extLst>
              </a:tr>
              <a:tr h="163914">
                <a:tc>
                  <a:txBody>
                    <a:bodyPr/>
                    <a:lstStyle/>
                    <a:p>
                      <a:pPr marL="0" marR="0" algn="ctr">
                        <a:spcBef>
                          <a:spcPts val="200"/>
                        </a:spcBef>
                        <a:spcAft>
                          <a:spcPts val="200"/>
                        </a:spcAft>
                        <a:tabLst>
                          <a:tab pos="5941060" algn="r"/>
                        </a:tabLst>
                      </a:pPr>
                      <a:endParaRPr lang="en-US" sz="1100">
                        <a:latin typeface="Arial"/>
                        <a:ea typeface="Times New Roman"/>
                        <a:cs typeface="Times New Roman"/>
                      </a:endParaRPr>
                    </a:p>
                  </a:txBody>
                  <a:tcPr marL="26864" marR="26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200"/>
                        </a:spcBef>
                        <a:spcAft>
                          <a:spcPts val="200"/>
                        </a:spcAft>
                        <a:tabLst>
                          <a:tab pos="5941060" algn="r"/>
                        </a:tabLst>
                      </a:pPr>
                      <a:endParaRPr lang="en-US" sz="1100" dirty="0">
                        <a:latin typeface="Arial"/>
                        <a:ea typeface="Times New Roman"/>
                        <a:cs typeface="Times New Roman"/>
                      </a:endParaRPr>
                    </a:p>
                  </a:txBody>
                  <a:tcPr marL="26864" marR="26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200"/>
                        </a:spcBef>
                        <a:spcAft>
                          <a:spcPts val="200"/>
                        </a:spcAft>
                        <a:tabLst>
                          <a:tab pos="5941060" algn="r"/>
                        </a:tabLst>
                      </a:pPr>
                      <a:endParaRPr lang="en-US" sz="1100">
                        <a:latin typeface="Arial"/>
                        <a:ea typeface="Times New Roman"/>
                        <a:cs typeface="Times New Roman"/>
                      </a:endParaRPr>
                    </a:p>
                  </a:txBody>
                  <a:tcPr marL="26864" marR="26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200"/>
                        </a:spcBef>
                        <a:spcAft>
                          <a:spcPts val="200"/>
                        </a:spcAft>
                        <a:tabLst>
                          <a:tab pos="5941060" algn="r"/>
                        </a:tabLst>
                      </a:pPr>
                      <a:endParaRPr lang="en-US" sz="1100">
                        <a:latin typeface="Arial"/>
                        <a:ea typeface="Times New Roman"/>
                        <a:cs typeface="Times New Roman"/>
                      </a:endParaRPr>
                    </a:p>
                  </a:txBody>
                  <a:tcPr marL="26864" marR="26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200"/>
                        </a:spcBef>
                        <a:spcAft>
                          <a:spcPts val="200"/>
                        </a:spcAft>
                        <a:tabLst>
                          <a:tab pos="5941060" algn="r"/>
                        </a:tabLst>
                      </a:pPr>
                      <a:endParaRPr lang="en-US" sz="500">
                        <a:latin typeface="Arial"/>
                        <a:ea typeface="Times New Roman"/>
                        <a:cs typeface="Times New Roman"/>
                      </a:endParaRPr>
                    </a:p>
                  </a:txBody>
                  <a:tcPr marL="26864" marR="26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6"/>
                  </a:ext>
                </a:extLst>
              </a:tr>
              <a:tr h="163914">
                <a:tc>
                  <a:txBody>
                    <a:bodyPr/>
                    <a:lstStyle/>
                    <a:p>
                      <a:pPr marL="0" marR="0" algn="ctr">
                        <a:spcBef>
                          <a:spcPts val="200"/>
                        </a:spcBef>
                        <a:spcAft>
                          <a:spcPts val="200"/>
                        </a:spcAft>
                        <a:tabLst>
                          <a:tab pos="5941060" algn="r"/>
                        </a:tabLst>
                      </a:pPr>
                      <a:endParaRPr lang="en-US" sz="1100">
                        <a:latin typeface="Arial"/>
                        <a:ea typeface="Times New Roman"/>
                        <a:cs typeface="Times New Roman"/>
                      </a:endParaRPr>
                    </a:p>
                  </a:txBody>
                  <a:tcPr marL="26864" marR="26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200"/>
                        </a:spcBef>
                        <a:spcAft>
                          <a:spcPts val="200"/>
                        </a:spcAft>
                        <a:tabLst>
                          <a:tab pos="5941060" algn="r"/>
                        </a:tabLst>
                      </a:pPr>
                      <a:endParaRPr lang="en-US" sz="1100" dirty="0">
                        <a:latin typeface="Arial"/>
                        <a:ea typeface="Times New Roman"/>
                        <a:cs typeface="Times New Roman"/>
                      </a:endParaRPr>
                    </a:p>
                  </a:txBody>
                  <a:tcPr marL="26864" marR="26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200"/>
                        </a:spcBef>
                        <a:spcAft>
                          <a:spcPts val="200"/>
                        </a:spcAft>
                        <a:tabLst>
                          <a:tab pos="5941060" algn="r"/>
                        </a:tabLst>
                      </a:pPr>
                      <a:endParaRPr lang="en-US" sz="1100">
                        <a:latin typeface="Arial"/>
                        <a:ea typeface="Times New Roman"/>
                        <a:cs typeface="Times New Roman"/>
                      </a:endParaRPr>
                    </a:p>
                  </a:txBody>
                  <a:tcPr marL="26864" marR="26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200"/>
                        </a:spcBef>
                        <a:spcAft>
                          <a:spcPts val="200"/>
                        </a:spcAft>
                        <a:tabLst>
                          <a:tab pos="5941060" algn="r"/>
                        </a:tabLst>
                      </a:pPr>
                      <a:endParaRPr lang="en-US" sz="1100">
                        <a:latin typeface="Arial"/>
                        <a:ea typeface="Times New Roman"/>
                        <a:cs typeface="Times New Roman"/>
                      </a:endParaRPr>
                    </a:p>
                  </a:txBody>
                  <a:tcPr marL="26864" marR="26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200"/>
                        </a:spcBef>
                        <a:spcAft>
                          <a:spcPts val="200"/>
                        </a:spcAft>
                        <a:tabLst>
                          <a:tab pos="5941060" algn="r"/>
                        </a:tabLst>
                      </a:pPr>
                      <a:endParaRPr lang="en-US" sz="500">
                        <a:latin typeface="Arial"/>
                        <a:ea typeface="Times New Roman"/>
                        <a:cs typeface="Times New Roman"/>
                      </a:endParaRPr>
                    </a:p>
                  </a:txBody>
                  <a:tcPr marL="26864" marR="26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7"/>
                  </a:ext>
                </a:extLst>
              </a:tr>
              <a:tr h="163914">
                <a:tc>
                  <a:txBody>
                    <a:bodyPr/>
                    <a:lstStyle/>
                    <a:p>
                      <a:pPr marL="0" marR="0" algn="ctr">
                        <a:spcBef>
                          <a:spcPts val="200"/>
                        </a:spcBef>
                        <a:spcAft>
                          <a:spcPts val="200"/>
                        </a:spcAft>
                        <a:tabLst>
                          <a:tab pos="5941060" algn="r"/>
                        </a:tabLst>
                      </a:pPr>
                      <a:endParaRPr lang="en-US" sz="1100">
                        <a:latin typeface="Arial"/>
                        <a:ea typeface="Times New Roman"/>
                        <a:cs typeface="Times New Roman"/>
                      </a:endParaRPr>
                    </a:p>
                  </a:txBody>
                  <a:tcPr marL="26864" marR="26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200"/>
                        </a:spcBef>
                        <a:spcAft>
                          <a:spcPts val="200"/>
                        </a:spcAft>
                        <a:tabLst>
                          <a:tab pos="5941060" algn="r"/>
                        </a:tabLst>
                      </a:pPr>
                      <a:endParaRPr lang="en-US" sz="1100" dirty="0">
                        <a:latin typeface="Arial"/>
                        <a:ea typeface="Times New Roman"/>
                        <a:cs typeface="Times New Roman"/>
                      </a:endParaRPr>
                    </a:p>
                  </a:txBody>
                  <a:tcPr marL="26864" marR="26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200"/>
                        </a:spcBef>
                        <a:spcAft>
                          <a:spcPts val="200"/>
                        </a:spcAft>
                        <a:tabLst>
                          <a:tab pos="5941060" algn="r"/>
                        </a:tabLst>
                      </a:pPr>
                      <a:endParaRPr lang="en-US" sz="1100">
                        <a:latin typeface="Arial"/>
                        <a:ea typeface="Times New Roman"/>
                        <a:cs typeface="Times New Roman"/>
                      </a:endParaRPr>
                    </a:p>
                  </a:txBody>
                  <a:tcPr marL="26864" marR="26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200"/>
                        </a:spcBef>
                        <a:spcAft>
                          <a:spcPts val="200"/>
                        </a:spcAft>
                        <a:tabLst>
                          <a:tab pos="5941060" algn="r"/>
                        </a:tabLst>
                      </a:pPr>
                      <a:endParaRPr lang="en-US" sz="1100">
                        <a:latin typeface="Arial"/>
                        <a:ea typeface="Times New Roman"/>
                        <a:cs typeface="Times New Roman"/>
                      </a:endParaRPr>
                    </a:p>
                  </a:txBody>
                  <a:tcPr marL="26864" marR="26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200"/>
                        </a:spcBef>
                        <a:spcAft>
                          <a:spcPts val="200"/>
                        </a:spcAft>
                        <a:tabLst>
                          <a:tab pos="5941060" algn="r"/>
                        </a:tabLst>
                      </a:pPr>
                      <a:endParaRPr lang="en-US" sz="500">
                        <a:latin typeface="Arial"/>
                        <a:ea typeface="Times New Roman"/>
                        <a:cs typeface="Times New Roman"/>
                      </a:endParaRPr>
                    </a:p>
                  </a:txBody>
                  <a:tcPr marL="26864" marR="26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8"/>
                  </a:ext>
                </a:extLst>
              </a:tr>
              <a:tr h="163914">
                <a:tc>
                  <a:txBody>
                    <a:bodyPr/>
                    <a:lstStyle/>
                    <a:p>
                      <a:pPr marL="0" marR="0" algn="ctr">
                        <a:spcBef>
                          <a:spcPts val="200"/>
                        </a:spcBef>
                        <a:spcAft>
                          <a:spcPts val="200"/>
                        </a:spcAft>
                        <a:tabLst>
                          <a:tab pos="5941060" algn="r"/>
                        </a:tabLst>
                      </a:pPr>
                      <a:endParaRPr lang="en-US" sz="1100">
                        <a:latin typeface="Arial"/>
                        <a:ea typeface="Times New Roman"/>
                        <a:cs typeface="Times New Roman"/>
                      </a:endParaRPr>
                    </a:p>
                  </a:txBody>
                  <a:tcPr marL="26864" marR="26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200"/>
                        </a:spcBef>
                        <a:spcAft>
                          <a:spcPts val="200"/>
                        </a:spcAft>
                        <a:tabLst>
                          <a:tab pos="5941060" algn="r"/>
                        </a:tabLst>
                      </a:pPr>
                      <a:endParaRPr lang="en-US" sz="1100" dirty="0">
                        <a:latin typeface="Arial"/>
                        <a:ea typeface="Times New Roman"/>
                        <a:cs typeface="Times New Roman"/>
                      </a:endParaRPr>
                    </a:p>
                  </a:txBody>
                  <a:tcPr marL="26864" marR="26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200"/>
                        </a:spcBef>
                        <a:spcAft>
                          <a:spcPts val="200"/>
                        </a:spcAft>
                        <a:tabLst>
                          <a:tab pos="5941060" algn="r"/>
                        </a:tabLst>
                      </a:pPr>
                      <a:endParaRPr lang="en-US" sz="1100">
                        <a:latin typeface="Arial"/>
                        <a:ea typeface="Times New Roman"/>
                        <a:cs typeface="Times New Roman"/>
                      </a:endParaRPr>
                    </a:p>
                  </a:txBody>
                  <a:tcPr marL="26864" marR="26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200"/>
                        </a:spcBef>
                        <a:spcAft>
                          <a:spcPts val="200"/>
                        </a:spcAft>
                        <a:tabLst>
                          <a:tab pos="5941060" algn="r"/>
                        </a:tabLst>
                      </a:pPr>
                      <a:endParaRPr lang="en-US" sz="1100">
                        <a:latin typeface="Arial"/>
                        <a:ea typeface="Times New Roman"/>
                        <a:cs typeface="Times New Roman"/>
                      </a:endParaRPr>
                    </a:p>
                  </a:txBody>
                  <a:tcPr marL="26864" marR="26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200"/>
                        </a:spcBef>
                        <a:spcAft>
                          <a:spcPts val="200"/>
                        </a:spcAft>
                        <a:tabLst>
                          <a:tab pos="5941060" algn="r"/>
                        </a:tabLst>
                      </a:pPr>
                      <a:endParaRPr lang="en-US" sz="500">
                        <a:latin typeface="Arial"/>
                        <a:ea typeface="Times New Roman"/>
                        <a:cs typeface="Times New Roman"/>
                      </a:endParaRPr>
                    </a:p>
                  </a:txBody>
                  <a:tcPr marL="26864" marR="26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9"/>
                  </a:ext>
                </a:extLst>
              </a:tr>
              <a:tr h="163914">
                <a:tc gridSpan="5">
                  <a:txBody>
                    <a:bodyPr/>
                    <a:lstStyle/>
                    <a:p>
                      <a:pPr marL="0" marR="0" algn="ctr">
                        <a:spcBef>
                          <a:spcPts val="300"/>
                        </a:spcBef>
                        <a:spcAft>
                          <a:spcPts val="300"/>
                        </a:spcAft>
                        <a:tabLst>
                          <a:tab pos="5941060" algn="r"/>
                        </a:tabLst>
                      </a:pPr>
                      <a:r>
                        <a:rPr lang="en-US" sz="1100" dirty="0">
                          <a:latin typeface="Arial Black"/>
                          <a:ea typeface="Times New Roman"/>
                          <a:cs typeface="Arial"/>
                        </a:rPr>
                        <a:t>NARRATIVE</a:t>
                      </a:r>
                    </a:p>
                  </a:txBody>
                  <a:tcPr marL="26864" marR="26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10"/>
                  </a:ext>
                </a:extLst>
              </a:tr>
              <a:tr h="2115981">
                <a:tc gridSpan="5">
                  <a:txBody>
                    <a:bodyPr/>
                    <a:lstStyle/>
                    <a:p>
                      <a:pPr marL="0" marR="0">
                        <a:spcBef>
                          <a:spcPts val="1200"/>
                        </a:spcBef>
                        <a:spcAft>
                          <a:spcPts val="100"/>
                        </a:spcAft>
                        <a:tabLst>
                          <a:tab pos="5941060" algn="r"/>
                          <a:tab pos="5941060" algn="r"/>
                          <a:tab pos="6210935" algn="r"/>
                        </a:tabLst>
                      </a:pPr>
                      <a:r>
                        <a:rPr lang="en-US" sz="1100" dirty="0">
                          <a:latin typeface="Arial"/>
                          <a:ea typeface="Times New Roman"/>
                          <a:cs typeface="Times New Roman"/>
                        </a:rPr>
                        <a:t>	</a:t>
                      </a:r>
                    </a:p>
                    <a:p>
                      <a:pPr marL="0" marR="0">
                        <a:spcBef>
                          <a:spcPts val="1200"/>
                        </a:spcBef>
                        <a:spcAft>
                          <a:spcPts val="100"/>
                        </a:spcAft>
                        <a:tabLst>
                          <a:tab pos="5941060" algn="r"/>
                          <a:tab pos="5941060" algn="r"/>
                          <a:tab pos="6210935" algn="r"/>
                        </a:tabLst>
                      </a:pPr>
                      <a:r>
                        <a:rPr lang="en-US" sz="1100" dirty="0">
                          <a:latin typeface="Arial"/>
                          <a:ea typeface="Times New Roman"/>
                          <a:cs typeface="Times New Roman"/>
                        </a:rPr>
                        <a:t>	</a:t>
                      </a:r>
                    </a:p>
                    <a:p>
                      <a:pPr marL="0" marR="0">
                        <a:spcBef>
                          <a:spcPts val="1200"/>
                        </a:spcBef>
                        <a:spcAft>
                          <a:spcPts val="100"/>
                        </a:spcAft>
                        <a:tabLst>
                          <a:tab pos="5941060" algn="r"/>
                          <a:tab pos="5941060" algn="r"/>
                          <a:tab pos="6210935" algn="r"/>
                        </a:tabLst>
                      </a:pPr>
                      <a:r>
                        <a:rPr lang="en-US" sz="1100" dirty="0">
                          <a:latin typeface="Arial"/>
                          <a:ea typeface="Times New Roman"/>
                          <a:cs typeface="Times New Roman"/>
                        </a:rPr>
                        <a:t>	</a:t>
                      </a:r>
                    </a:p>
                    <a:p>
                      <a:pPr marL="0" marR="0">
                        <a:spcBef>
                          <a:spcPts val="1200"/>
                        </a:spcBef>
                        <a:spcAft>
                          <a:spcPts val="100"/>
                        </a:spcAft>
                        <a:tabLst>
                          <a:tab pos="5941060" algn="r"/>
                          <a:tab pos="5941060" algn="r"/>
                          <a:tab pos="6210935" algn="r"/>
                        </a:tabLst>
                      </a:pPr>
                      <a:r>
                        <a:rPr lang="en-US" sz="1100" dirty="0">
                          <a:latin typeface="Arial"/>
                          <a:ea typeface="Times New Roman"/>
                          <a:cs typeface="Times New Roman"/>
                        </a:rPr>
                        <a:t>	</a:t>
                      </a:r>
                    </a:p>
                    <a:p>
                      <a:pPr marL="0" marR="0">
                        <a:spcBef>
                          <a:spcPts val="1200"/>
                        </a:spcBef>
                        <a:spcAft>
                          <a:spcPts val="100"/>
                        </a:spcAft>
                        <a:tabLst>
                          <a:tab pos="5941060" algn="r"/>
                          <a:tab pos="5941060" algn="r"/>
                          <a:tab pos="6210935" algn="r"/>
                        </a:tabLst>
                      </a:pPr>
                      <a:r>
                        <a:rPr lang="en-US" sz="1100" dirty="0">
                          <a:latin typeface="Arial"/>
                          <a:ea typeface="Times New Roman"/>
                          <a:cs typeface="Times New Roman"/>
                        </a:rPr>
                        <a:t>	</a:t>
                      </a:r>
                    </a:p>
                    <a:p>
                      <a:pPr marL="0" marR="0">
                        <a:spcBef>
                          <a:spcPts val="1200"/>
                        </a:spcBef>
                        <a:spcAft>
                          <a:spcPts val="100"/>
                        </a:spcAft>
                        <a:tabLst>
                          <a:tab pos="5941060" algn="r"/>
                          <a:tab pos="5941060" algn="r"/>
                          <a:tab pos="6210935" algn="r"/>
                        </a:tabLst>
                      </a:pPr>
                      <a:r>
                        <a:rPr lang="en-US" sz="1100" dirty="0">
                          <a:latin typeface="Arial"/>
                          <a:ea typeface="Times New Roman"/>
                          <a:cs typeface="Times New Roman"/>
                        </a:rPr>
                        <a:t>	</a:t>
                      </a:r>
                    </a:p>
                    <a:p>
                      <a:pPr marL="0" marR="0">
                        <a:spcBef>
                          <a:spcPts val="1200"/>
                        </a:spcBef>
                        <a:spcAft>
                          <a:spcPts val="100"/>
                        </a:spcAft>
                        <a:tabLst>
                          <a:tab pos="5941060" algn="r"/>
                          <a:tab pos="5941060" algn="r"/>
                          <a:tab pos="6210935" algn="r"/>
                        </a:tabLst>
                      </a:pPr>
                      <a:r>
                        <a:rPr lang="en-US" sz="1100" dirty="0">
                          <a:latin typeface="Arial"/>
                          <a:ea typeface="Times New Roman"/>
                          <a:cs typeface="Times New Roman"/>
                        </a:rPr>
                        <a:t>	</a:t>
                      </a:r>
                    </a:p>
                  </a:txBody>
                  <a:tcPr marL="26864" marR="26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11"/>
                  </a:ext>
                </a:extLst>
              </a:tr>
              <a:tr h="163914">
                <a:tc gridSpan="5">
                  <a:txBody>
                    <a:bodyPr/>
                    <a:lstStyle/>
                    <a:p>
                      <a:pPr marL="0" marR="0" algn="ctr">
                        <a:spcBef>
                          <a:spcPts val="300"/>
                        </a:spcBef>
                        <a:spcAft>
                          <a:spcPts val="300"/>
                        </a:spcAft>
                        <a:tabLst>
                          <a:tab pos="5941060" algn="r"/>
                        </a:tabLst>
                      </a:pPr>
                      <a:r>
                        <a:rPr lang="en-US" sz="1100" dirty="0">
                          <a:latin typeface="Arial Black"/>
                          <a:ea typeface="Times New Roman"/>
                          <a:cs typeface="Arial"/>
                        </a:rPr>
                        <a:t>PATIENT REFUSAL OF TREATMENT</a:t>
                      </a:r>
                    </a:p>
                  </a:txBody>
                  <a:tcPr marL="26864" marR="26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12"/>
                  </a:ext>
                </a:extLst>
              </a:tr>
              <a:tr h="715261">
                <a:tc gridSpan="5">
                  <a:txBody>
                    <a:bodyPr/>
                    <a:lstStyle/>
                    <a:p>
                      <a:pPr marL="0" marR="0" algn="ctr">
                        <a:spcBef>
                          <a:spcPts val="1800"/>
                        </a:spcBef>
                        <a:spcAft>
                          <a:spcPts val="100"/>
                        </a:spcAft>
                        <a:tabLst>
                          <a:tab pos="5941060" algn="r"/>
                        </a:tabLst>
                      </a:pPr>
                      <a:r>
                        <a:rPr lang="en-US" sz="1100" dirty="0">
                          <a:latin typeface="Arial"/>
                          <a:ea typeface="Times New Roman"/>
                          <a:cs typeface="Times New Roman"/>
                        </a:rPr>
                        <a:t>_________________________________________</a:t>
                      </a:r>
                    </a:p>
                    <a:p>
                      <a:pPr marL="0" marR="0" algn="ctr">
                        <a:spcBef>
                          <a:spcPts val="0"/>
                        </a:spcBef>
                        <a:spcAft>
                          <a:spcPts val="100"/>
                        </a:spcAft>
                        <a:tabLst>
                          <a:tab pos="5941060" algn="r"/>
                        </a:tabLst>
                      </a:pPr>
                      <a:r>
                        <a:rPr lang="hi-IN" sz="1100" dirty="0">
                          <a:latin typeface="Arial"/>
                          <a:ea typeface="Times New Roman"/>
                          <a:cs typeface="Times New Roman"/>
                        </a:rPr>
                        <a:t>रोगी के हस्ताक्षर</a:t>
                      </a:r>
                      <a:endParaRPr lang="en-IN" sz="1100" dirty="0">
                        <a:latin typeface="Arial"/>
                        <a:ea typeface="Times New Roman"/>
                        <a:cs typeface="Times New Roman"/>
                      </a:endParaRPr>
                    </a:p>
                    <a:p>
                      <a:pPr marL="0" marR="0" algn="ctr">
                        <a:spcBef>
                          <a:spcPts val="0"/>
                        </a:spcBef>
                        <a:spcAft>
                          <a:spcPts val="100"/>
                        </a:spcAft>
                        <a:tabLst>
                          <a:tab pos="5941060" algn="r"/>
                        </a:tabLst>
                      </a:pPr>
                      <a:r>
                        <a:rPr lang="en-US" sz="1100" dirty="0">
                          <a:latin typeface="Arial"/>
                          <a:ea typeface="Times New Roman"/>
                          <a:cs typeface="Times New Roman"/>
                        </a:rPr>
                        <a:t>________________________________	____________________________</a:t>
                      </a:r>
                    </a:p>
                    <a:p>
                      <a:pPr marL="0" marR="0">
                        <a:spcBef>
                          <a:spcPts val="0"/>
                        </a:spcBef>
                        <a:spcAft>
                          <a:spcPts val="400"/>
                        </a:spcAft>
                        <a:tabLst>
                          <a:tab pos="5941060" algn="r"/>
                          <a:tab pos="1440180" algn="ctr"/>
                          <a:tab pos="4500880" algn="ctr"/>
                        </a:tabLst>
                      </a:pPr>
                      <a:r>
                        <a:rPr lang="en-US" sz="1100" dirty="0">
                          <a:latin typeface="Arial"/>
                          <a:ea typeface="Times New Roman"/>
                          <a:cs typeface="Times New Roman"/>
                        </a:rPr>
                        <a:t>                </a:t>
                      </a:r>
                      <a:r>
                        <a:rPr lang="hi-IN" sz="1100" dirty="0">
                          <a:latin typeface="Arial"/>
                          <a:ea typeface="Times New Roman"/>
                          <a:cs typeface="Times New Roman"/>
                        </a:rPr>
                        <a:t>गवाह 1 हस्ताक्षर</a:t>
                      </a:r>
                      <a:r>
                        <a:rPr lang="en-US" sz="1100" dirty="0">
                          <a:latin typeface="Arial"/>
                          <a:ea typeface="Times New Roman"/>
                          <a:cs typeface="Times New Roman"/>
                        </a:rPr>
                        <a:t>                                                                                     </a:t>
                      </a:r>
                      <a:r>
                        <a:rPr lang="hi-IN" sz="1100" dirty="0">
                          <a:latin typeface="Arial"/>
                          <a:ea typeface="Times New Roman"/>
                          <a:cs typeface="Times New Roman"/>
                        </a:rPr>
                        <a:t>गवाह 2 हस्ताक्षर</a:t>
                      </a:r>
                      <a:r>
                        <a:rPr lang="en-US" sz="1100" dirty="0">
                          <a:latin typeface="Arial"/>
                          <a:ea typeface="Times New Roman"/>
                          <a:cs typeface="Times New Roman"/>
                        </a:rPr>
                        <a:t>	</a:t>
                      </a:r>
                    </a:p>
                  </a:txBody>
                  <a:tcPr marL="26864" marR="26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13"/>
                  </a:ext>
                </a:extLst>
              </a:tr>
              <a:tr h="968608">
                <a:tc gridSpan="5">
                  <a:txBody>
                    <a:bodyPr/>
                    <a:lstStyle/>
                    <a:p>
                      <a:pPr marL="0" marR="0" algn="ctr">
                        <a:spcBef>
                          <a:spcPts val="1200"/>
                        </a:spcBef>
                        <a:spcAft>
                          <a:spcPts val="100"/>
                        </a:spcAft>
                        <a:tabLst>
                          <a:tab pos="5941060" algn="r"/>
                          <a:tab pos="1440180" algn="ctr"/>
                          <a:tab pos="4500880" algn="ctr"/>
                        </a:tabLst>
                      </a:pPr>
                      <a:r>
                        <a:rPr lang="hi-IN" sz="1100" b="1" dirty="0">
                          <a:latin typeface="Arial"/>
                          <a:ea typeface="Times New Roman"/>
                          <a:cs typeface="Times New Roman"/>
                        </a:rPr>
                        <a:t>एमएफआर प्रभारी अधिकारी</a:t>
                      </a:r>
                      <a:endParaRPr lang="en-IN" sz="1100" b="1" dirty="0">
                        <a:latin typeface="Arial"/>
                        <a:ea typeface="Times New Roman"/>
                        <a:cs typeface="Times New Roman"/>
                      </a:endParaRPr>
                    </a:p>
                    <a:p>
                      <a:pPr marL="0" marR="0" algn="ctr">
                        <a:spcBef>
                          <a:spcPts val="1200"/>
                        </a:spcBef>
                        <a:spcAft>
                          <a:spcPts val="100"/>
                        </a:spcAft>
                        <a:tabLst>
                          <a:tab pos="5941060" algn="r"/>
                          <a:tab pos="1440180" algn="ctr"/>
                          <a:tab pos="4500880" algn="ctr"/>
                        </a:tabLst>
                      </a:pPr>
                      <a:r>
                        <a:rPr lang="en-US" sz="1100" dirty="0">
                          <a:latin typeface="Arial"/>
                          <a:ea typeface="Times New Roman"/>
                          <a:cs typeface="Times New Roman"/>
                        </a:rPr>
                        <a:t>______________________________	______________________________</a:t>
                      </a:r>
                    </a:p>
                    <a:p>
                      <a:pPr marL="0" marR="0">
                        <a:spcBef>
                          <a:spcPts val="0"/>
                        </a:spcBef>
                        <a:spcAft>
                          <a:spcPts val="400"/>
                        </a:spcAft>
                        <a:tabLst>
                          <a:tab pos="5941060" algn="r"/>
                          <a:tab pos="1440180" algn="ctr"/>
                          <a:tab pos="4500880" algn="ctr"/>
                        </a:tabLst>
                      </a:pPr>
                      <a:r>
                        <a:rPr lang="hi-IN" sz="1100" dirty="0">
                          <a:latin typeface="Arial"/>
                          <a:ea typeface="Times New Roman"/>
                          <a:cs typeface="Times New Roman"/>
                        </a:rPr>
                        <a:t>मुद्रित नाम</a:t>
                      </a:r>
                      <a:r>
                        <a:rPr lang="en-US" sz="1100" dirty="0">
                          <a:latin typeface="Arial"/>
                          <a:ea typeface="Times New Roman"/>
                          <a:cs typeface="Times New Roman"/>
                        </a:rPr>
                        <a:t>	</a:t>
                      </a:r>
                      <a:r>
                        <a:rPr lang="hi-IN" sz="1100" dirty="0">
                          <a:latin typeface="Arial"/>
                          <a:ea typeface="Times New Roman"/>
                          <a:cs typeface="Times New Roman"/>
                        </a:rPr>
                        <a:t>दस्‍तख़त </a:t>
                      </a:r>
                      <a:endParaRPr lang="en-US" sz="1100" dirty="0">
                        <a:latin typeface="Arial"/>
                        <a:ea typeface="Times New Roman"/>
                        <a:cs typeface="Times New Roman"/>
                      </a:endParaRPr>
                    </a:p>
                  </a:txBody>
                  <a:tcPr marL="26864" marR="268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14"/>
                  </a:ext>
                </a:extLst>
              </a:tr>
            </a:tbl>
          </a:graphicData>
        </a:graphic>
      </p:graphicFrame>
    </p:spTree>
    <p:extLst>
      <p:ext uri="{BB962C8B-B14F-4D97-AF65-F5344CB8AC3E}">
        <p14:creationId xmlns:p14="http://schemas.microsoft.com/office/powerpoint/2010/main" val="8160720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buFont typeface="Monotype Sorts" pitchFamily="2" charset="2"/>
              <a:buNone/>
              <a:defRPr/>
            </a:pPr>
            <a:endParaRPr lang="en-US" dirty="0"/>
          </a:p>
          <a:p>
            <a:pPr algn="ctr">
              <a:buFont typeface="Monotype Sorts" pitchFamily="2" charset="2"/>
              <a:buNone/>
              <a:defRPr/>
            </a:pPr>
            <a:r>
              <a:rPr lang="hi-IN" sz="9600" b="1" dirty="0">
                <a:solidFill>
                  <a:srgbClr val="FF0000"/>
                </a:solidFill>
              </a:rPr>
              <a:t>कोई भी प्रश्न</a:t>
            </a:r>
            <a:r>
              <a:rPr lang="en-IN" sz="9600" b="1" dirty="0">
                <a:solidFill>
                  <a:srgbClr val="FF0000"/>
                </a:solidFill>
              </a:rPr>
              <a:t>?</a:t>
            </a:r>
          </a:p>
        </p:txBody>
      </p:sp>
    </p:spTree>
    <p:extLst>
      <p:ext uri="{BB962C8B-B14F-4D97-AF65-F5344CB8AC3E}">
        <p14:creationId xmlns:p14="http://schemas.microsoft.com/office/powerpoint/2010/main" val="31065715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48722" y="2686050"/>
            <a:ext cx="5726242" cy="1371600"/>
          </a:xfrm>
        </p:spPr>
        <p:txBody>
          <a:bodyPr>
            <a:normAutofit fontScale="92500"/>
          </a:bodyPr>
          <a:lstStyle/>
          <a:p>
            <a:pPr marL="0" indent="0" algn="ctr">
              <a:buNone/>
              <a:defRPr/>
            </a:pPr>
            <a:r>
              <a:rPr lang="en-IN" sz="9600" b="1" kern="10" dirty="0">
                <a:ln w="12700">
                  <a:solidFill>
                    <a:srgbClr val="EAEAEA"/>
                  </a:solidFill>
                  <a:round/>
                  <a:headEnd/>
                  <a:tailEnd/>
                </a:ln>
                <a:solidFill>
                  <a:srgbClr val="002060"/>
                </a:solidFill>
                <a:effectLst>
                  <a:outerShdw dist="35921" dir="2700000" sy="50000" kx="2115830" algn="bl" rotWithShape="0">
                    <a:srgbClr val="C0C0C0">
                      <a:alpha val="80000"/>
                    </a:srgbClr>
                  </a:outerShdw>
                </a:effectLst>
                <a:latin typeface="Arial Black"/>
              </a:rPr>
              <a:t>THANKS</a:t>
            </a:r>
          </a:p>
          <a:p>
            <a:pPr>
              <a:defRPr/>
            </a:pPr>
            <a:endParaRPr lang="en-IN" dirty="0"/>
          </a:p>
        </p:txBody>
      </p:sp>
    </p:spTree>
    <p:extLst>
      <p:ext uri="{BB962C8B-B14F-4D97-AF65-F5344CB8AC3E}">
        <p14:creationId xmlns:p14="http://schemas.microsoft.com/office/powerpoint/2010/main" val="31683990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150809"/>
            <a:ext cx="7888070" cy="1325563"/>
          </a:xfrm>
        </p:spPr>
        <p:txBody>
          <a:bodyPr/>
          <a:lstStyle/>
          <a:p>
            <a:pPr algn="ctr"/>
            <a:r>
              <a:rPr lang="hi-IN" b="1" u="sng" dirty="0">
                <a:solidFill>
                  <a:srgbClr val="FF0000"/>
                </a:solidFill>
                <a:latin typeface="+mn-lt"/>
                <a:cs typeface="Times New Roman" pitchFamily="18" charset="0"/>
              </a:rPr>
              <a:t>उद्देश्य</a:t>
            </a:r>
            <a:endParaRPr lang="en-GB" u="sng" dirty="0">
              <a:latin typeface="+mn-lt"/>
            </a:endParaRPr>
          </a:p>
        </p:txBody>
      </p:sp>
      <p:sp>
        <p:nvSpPr>
          <p:cNvPr id="3" name="Content Placeholder 2"/>
          <p:cNvSpPr>
            <a:spLocks noGrp="1"/>
          </p:cNvSpPr>
          <p:nvPr>
            <p:ph idx="1"/>
          </p:nvPr>
        </p:nvSpPr>
        <p:spPr>
          <a:xfrm>
            <a:off x="628759" y="1571625"/>
            <a:ext cx="7888070" cy="4605338"/>
          </a:xfrm>
        </p:spPr>
        <p:txBody>
          <a:bodyPr>
            <a:normAutofit fontScale="92500" lnSpcReduction="10000"/>
          </a:bodyPr>
          <a:lstStyle/>
          <a:p>
            <a:pPr algn="just">
              <a:buNone/>
            </a:pPr>
            <a:r>
              <a:rPr lang="hi-IN" sz="3200" dirty="0">
                <a:cs typeface="Times New Roman" pitchFamily="18" charset="0"/>
              </a:rPr>
              <a:t>इस पाठ के पूरा होने पर, आप निम्न में सक्षम होंगे</a:t>
            </a:r>
            <a:r>
              <a:rPr lang="en-US" sz="3200" dirty="0">
                <a:cs typeface="Times New Roman" pitchFamily="18" charset="0"/>
              </a:rPr>
              <a:t>:</a:t>
            </a:r>
          </a:p>
          <a:p>
            <a:pPr algn="just">
              <a:buNone/>
            </a:pPr>
            <a:endParaRPr lang="en-US" sz="3200" dirty="0">
              <a:cs typeface="Times New Roman" pitchFamily="18" charset="0"/>
            </a:endParaRPr>
          </a:p>
          <a:p>
            <a:r>
              <a:rPr lang="hi-IN" sz="3200" dirty="0">
                <a:cs typeface="Times New Roman" pitchFamily="18" charset="0"/>
              </a:rPr>
              <a:t>रोगी की स्थिति और दिए गए उपचार के बारे में जानकारी निर्धारित प्रपत्र पर कैसे दर्ज करें, इसका प्रदर्शन करें।</a:t>
            </a:r>
          </a:p>
          <a:p>
            <a:endParaRPr lang="hi-IN" sz="3200" dirty="0">
              <a:cs typeface="Times New Roman" pitchFamily="18" charset="0"/>
            </a:endParaRPr>
          </a:p>
          <a:p>
            <a:r>
              <a:rPr lang="hi-IN" sz="3200" dirty="0">
                <a:cs typeface="Times New Roman" pitchFamily="18" charset="0"/>
              </a:rPr>
              <a:t>परिवहन वाहन को संदूषित करने के पाँच चरण बताएँ।</a:t>
            </a:r>
          </a:p>
          <a:p>
            <a:endParaRPr lang="hi-IN" sz="3200" dirty="0">
              <a:cs typeface="Times New Roman" pitchFamily="18" charset="0"/>
            </a:endParaRPr>
          </a:p>
          <a:p>
            <a:r>
              <a:rPr lang="hi-IN" sz="3200" dirty="0">
                <a:cs typeface="Times New Roman" pitchFamily="18" charset="0"/>
              </a:rPr>
              <a:t>स्ट्रेचर को संदूषित करने के चार चरण बताएँ।</a:t>
            </a:r>
            <a:endParaRPr lang="en-GB" dirty="0"/>
          </a:p>
        </p:txBody>
      </p:sp>
    </p:spTree>
    <p:extLst>
      <p:ext uri="{BB962C8B-B14F-4D97-AF65-F5344CB8AC3E}">
        <p14:creationId xmlns:p14="http://schemas.microsoft.com/office/powerpoint/2010/main" val="7010361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hi-IN" sz="3200" dirty="0">
                <a:cs typeface="Times New Roman" pitchFamily="18" charset="0"/>
              </a:rPr>
              <a:t>उपकरणों को संदूषित करने के तीन चरण बताइए।</a:t>
            </a:r>
          </a:p>
          <a:p>
            <a:endParaRPr lang="hi-IN" sz="3200" dirty="0">
              <a:cs typeface="Times New Roman" pitchFamily="18" charset="0"/>
            </a:endParaRPr>
          </a:p>
          <a:p>
            <a:r>
              <a:rPr lang="hi-IN" sz="3200" dirty="0">
                <a:cs typeface="Times New Roman" pitchFamily="18" charset="0"/>
              </a:rPr>
              <a:t>व्यक्तिगत संदूषण के लिए तीन वस्तुओं को बताइए।</a:t>
            </a:r>
            <a:endParaRPr lang="en-GB" sz="3200" dirty="0"/>
          </a:p>
        </p:txBody>
      </p:sp>
    </p:spTree>
    <p:extLst>
      <p:ext uri="{BB962C8B-B14F-4D97-AF65-F5344CB8AC3E}">
        <p14:creationId xmlns:p14="http://schemas.microsoft.com/office/powerpoint/2010/main" val="17998265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i-IN" b="1" u="sng" dirty="0">
                <a:solidFill>
                  <a:srgbClr val="FF0000"/>
                </a:solidFill>
                <a:latin typeface="+mn-lt"/>
                <a:cs typeface="Times New Roman" pitchFamily="18" charset="0"/>
              </a:rPr>
              <a:t>रिपोर्ट लेखन</a:t>
            </a:r>
            <a:endParaRPr lang="en-GB" u="sng" dirty="0">
              <a:solidFill>
                <a:srgbClr val="FF0000"/>
              </a:solidFill>
              <a:latin typeface="+mn-lt"/>
            </a:endParaRPr>
          </a:p>
        </p:txBody>
      </p:sp>
      <p:sp>
        <p:nvSpPr>
          <p:cNvPr id="3" name="Content Placeholder 2"/>
          <p:cNvSpPr>
            <a:spLocks noGrp="1"/>
          </p:cNvSpPr>
          <p:nvPr>
            <p:ph idx="1"/>
          </p:nvPr>
        </p:nvSpPr>
        <p:spPr/>
        <p:txBody>
          <a:bodyPr/>
          <a:lstStyle/>
          <a:p>
            <a:pPr>
              <a:lnSpc>
                <a:spcPct val="100000"/>
              </a:lnSpc>
            </a:pPr>
            <a:r>
              <a:rPr lang="hi-IN" sz="3200" dirty="0">
                <a:cs typeface="Times New Roman" pitchFamily="18" charset="0"/>
              </a:rPr>
              <a:t>दस्तावेज़ीकरण अत्यंत महत्वपूर्ण है और एमएफआर द्वारा प्रदान की जाने वाली रोगी देखभाल के लिए कानूनी रूप से आवश्यक हो सकता है। एक उचित रूप से पूर्ण लिखित रिपोर्ट न केवल सभी प्रासंगिक तथ्य प्रदान करती है, बल्कि उन्हें तार्किक क्रम में भी प्रस्तुत करती है।</a:t>
            </a:r>
            <a:endParaRPr lang="en-GB" dirty="0"/>
          </a:p>
        </p:txBody>
      </p:sp>
    </p:spTree>
    <p:extLst>
      <p:ext uri="{BB962C8B-B14F-4D97-AF65-F5344CB8AC3E}">
        <p14:creationId xmlns:p14="http://schemas.microsoft.com/office/powerpoint/2010/main" val="992251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i-IN" b="1" u="sng" dirty="0">
                <a:solidFill>
                  <a:srgbClr val="FF0000"/>
                </a:solidFill>
                <a:latin typeface="+mn-lt"/>
                <a:cs typeface="Times New Roman" pitchFamily="18" charset="0"/>
              </a:rPr>
              <a:t>अस्पताल से पहले उपचार रिपोर्ट</a:t>
            </a:r>
            <a:endParaRPr lang="en-GB" u="sng" dirty="0">
              <a:solidFill>
                <a:srgbClr val="FF0000"/>
              </a:solidFill>
              <a:latin typeface="+mn-lt"/>
            </a:endParaRPr>
          </a:p>
        </p:txBody>
      </p:sp>
      <p:sp>
        <p:nvSpPr>
          <p:cNvPr id="3" name="Content Placeholder 2"/>
          <p:cNvSpPr>
            <a:spLocks noGrp="1"/>
          </p:cNvSpPr>
          <p:nvPr>
            <p:ph idx="1"/>
          </p:nvPr>
        </p:nvSpPr>
        <p:spPr/>
        <p:txBody>
          <a:bodyPr>
            <a:normAutofit fontScale="92500" lnSpcReduction="20000"/>
          </a:bodyPr>
          <a:lstStyle/>
          <a:p>
            <a:pPr marL="0" indent="0">
              <a:buNone/>
            </a:pPr>
            <a:r>
              <a:rPr lang="hi-IN" sz="3200" dirty="0">
                <a:cs typeface="Times New Roman" pitchFamily="18" charset="0"/>
              </a:rPr>
              <a:t>एक पूर्व-अस्पताल उपचार रिपोर्ट का उपयोग निम्नलिखित सभी कारणों से किया जाता है</a:t>
            </a:r>
            <a:r>
              <a:rPr lang="en-US" sz="3200" dirty="0">
                <a:cs typeface="Times New Roman" pitchFamily="18" charset="0"/>
              </a:rPr>
              <a:t>:</a:t>
            </a:r>
          </a:p>
          <a:p>
            <a:r>
              <a:rPr lang="hi-IN" sz="3200" b="1" dirty="0">
                <a:cs typeface="Times New Roman" pitchFamily="18" charset="0"/>
              </a:rPr>
              <a:t>रोगी की जानकारी को एक व्यक्ति से दूसरे व्यक्ति तक स्थानांतरित करने के लिए</a:t>
            </a:r>
            <a:r>
              <a:rPr lang="en-US" sz="3200" b="1" dirty="0">
                <a:cs typeface="Times New Roman" pitchFamily="18" charset="0"/>
              </a:rPr>
              <a:t>:</a:t>
            </a:r>
          </a:p>
          <a:p>
            <a:pPr>
              <a:buNone/>
            </a:pPr>
            <a:r>
              <a:rPr lang="en-US" sz="3200" dirty="0">
                <a:cs typeface="Times New Roman" pitchFamily="18" charset="0"/>
              </a:rPr>
              <a:t>			</a:t>
            </a:r>
            <a:r>
              <a:rPr lang="hi-IN" sz="3200" dirty="0">
                <a:cs typeface="Times New Roman" pitchFamily="18" charset="0"/>
              </a:rPr>
              <a:t>आपकी रिपोर्ट उन कर्मियों को सौंप दी जाती है जो आपके मरीज को ले जाते हैं। बदले में, वे इसे अस्पताल के कर्मचारियों को देंगे जो इसका उपयोग रोगी के इतिहास को जानने के लिए करते हैं, जिसमें वह किस स्थिति में पाया गया था, कौन सी आपातकालीन देखभाल प्रदान की गई थी, और रोगी ने उस देखभाल पर कैसे प्रतिक्रिया दी।</a:t>
            </a:r>
            <a:endParaRPr lang="en-GB" dirty="0"/>
          </a:p>
        </p:txBody>
      </p:sp>
    </p:spTree>
    <p:extLst>
      <p:ext uri="{BB962C8B-B14F-4D97-AF65-F5344CB8AC3E}">
        <p14:creationId xmlns:p14="http://schemas.microsoft.com/office/powerpoint/2010/main" val="11550185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759" y="0"/>
            <a:ext cx="7888070" cy="7435970"/>
          </a:xfrm>
        </p:spPr>
        <p:txBody>
          <a:bodyPr>
            <a:normAutofit fontScale="25000" lnSpcReduction="20000"/>
          </a:bodyPr>
          <a:lstStyle/>
          <a:p>
            <a:pPr>
              <a:lnSpc>
                <a:spcPct val="120000"/>
              </a:lnSpc>
            </a:pPr>
            <a:r>
              <a:rPr lang="hi-IN" sz="12800" b="1" dirty="0">
                <a:cs typeface="Times New Roman" pitchFamily="18" charset="0"/>
              </a:rPr>
              <a:t>कानूनी दस्तावेज प्रदान करने के लिए</a:t>
            </a:r>
            <a:r>
              <a:rPr lang="en-US" sz="12800" b="1" dirty="0">
                <a:cs typeface="Times New Roman" pitchFamily="18" charset="0"/>
              </a:rPr>
              <a:t>:  </a:t>
            </a:r>
          </a:p>
          <a:p>
            <a:pPr>
              <a:lnSpc>
                <a:spcPct val="120000"/>
              </a:lnSpc>
            </a:pPr>
            <a:r>
              <a:rPr lang="hi-IN" sz="11200" dirty="0">
                <a:cs typeface="Times New Roman" pitchFamily="18" charset="0"/>
              </a:rPr>
              <a:t>घटनास्थल पर तैयार की गई लिखित रिपोर्ट 
एक आपात स्थिति को आधिकारिक रिकॉर्ड के रूप में इस्तेमाल किया जा सकता है। उदाहरण के लिए, यदि आप किसी चोट या हिंसा के कार्य के स्थल पर देखभाल प्रदान करते हैं, तो आपकी रिपोर्ट अदालती कार्यवाही में सबूत बन सकती है।</a:t>
            </a:r>
            <a:endParaRPr lang="en-IN" sz="11200" dirty="0">
              <a:cs typeface="Times New Roman" pitchFamily="18" charset="0"/>
            </a:endParaRPr>
          </a:p>
          <a:p>
            <a:pPr>
              <a:lnSpc>
                <a:spcPct val="120000"/>
              </a:lnSpc>
            </a:pPr>
            <a:r>
              <a:rPr lang="hi-IN" sz="12800" b="1" dirty="0">
                <a:cs typeface="Times New Roman" pitchFamily="18" charset="0"/>
              </a:rPr>
              <a:t>आपके द्वारा प्रदान की गई देखभाल का दस्तावेजीकरण करने के लिए</a:t>
            </a:r>
            <a:r>
              <a:rPr lang="en-US" sz="12800" b="1" dirty="0">
                <a:cs typeface="Times New Roman" pitchFamily="18" charset="0"/>
              </a:rPr>
              <a:t>: </a:t>
            </a:r>
            <a:r>
              <a:rPr lang="hi-IN" sz="11200" dirty="0">
                <a:cs typeface="Times New Roman" pitchFamily="18" charset="0"/>
              </a:rPr>
              <a:t>यह आधिकारिक कारणों से भी महत्वपूर्ण है। दुर्भाग्य से, रोगी और उनके परिवार कभी-कभी पहले उत्तरदाताओं और अन्य ईएमएस पेशेवरों पर मुकदमा करते हैं। सटीक दस्तावेज़ीकरण कानूनी या आधिकारिक कार्रवाई के खिलाफ आपके सर्वोत्तम बचावों में से एक हो सकता है।</a:t>
            </a:r>
            <a:endParaRPr lang="en-GB" dirty="0"/>
          </a:p>
        </p:txBody>
      </p:sp>
    </p:spTree>
    <p:extLst>
      <p:ext uri="{BB962C8B-B14F-4D97-AF65-F5344CB8AC3E}">
        <p14:creationId xmlns:p14="http://schemas.microsoft.com/office/powerpoint/2010/main" val="34722798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759" y="1114425"/>
            <a:ext cx="7888070" cy="5062538"/>
          </a:xfrm>
        </p:spPr>
        <p:txBody>
          <a:bodyPr>
            <a:normAutofit lnSpcReduction="10000"/>
          </a:bodyPr>
          <a:lstStyle/>
          <a:p>
            <a:pPr>
              <a:lnSpc>
                <a:spcPct val="100000"/>
              </a:lnSpc>
            </a:pPr>
            <a:r>
              <a:rPr lang="hi-IN" sz="3200" dirty="0">
                <a:cs typeface="Times New Roman" pitchFamily="18" charset="0"/>
              </a:rPr>
              <a:t>अपने ईएमएस सिस्टम को बेहतर बनाने के लिए। आपके ईएमएस सिस्टम के कई अलग-अलग क्षेत्रों में अनुसंधान किया जाता है। इसका उपयोग प्रतिक्रिया समय और कुछ प्रक्रियाओं की प्रभावशीलता जैसे कारकों को बेहतर बनाने के लिए किया जाता है। उस शोध के लिए सटीक रिपोर्ट महत्वपूर्ण हैं।</a:t>
            </a:r>
            <a:endParaRPr lang="en-IN" sz="3200" dirty="0">
              <a:cs typeface="Times New Roman" pitchFamily="18" charset="0"/>
            </a:endParaRPr>
          </a:p>
          <a:p>
            <a:pPr>
              <a:lnSpc>
                <a:spcPct val="100000"/>
              </a:lnSpc>
            </a:pPr>
            <a:r>
              <a:rPr lang="hi-IN" sz="3200" dirty="0">
                <a:cs typeface="Times New Roman" pitchFamily="18" charset="0"/>
              </a:rPr>
              <a:t>रोगी की जानकारी का दस्तावेजीकरण करने और मानक प्रारूप में डेटा एकत्र करने के लिए हमेशा आधिकारिक रिपोर्ट फॉर्म लें।</a:t>
            </a:r>
            <a:endParaRPr lang="en-GB" dirty="0"/>
          </a:p>
        </p:txBody>
      </p:sp>
    </p:spTree>
    <p:extLst>
      <p:ext uri="{BB962C8B-B14F-4D97-AF65-F5344CB8AC3E}">
        <p14:creationId xmlns:p14="http://schemas.microsoft.com/office/powerpoint/2010/main" val="30488205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i-IN" b="1" u="sng" dirty="0">
                <a:solidFill>
                  <a:srgbClr val="FF0000"/>
                </a:solidFill>
                <a:latin typeface="+mn-lt"/>
                <a:cs typeface="Times New Roman" pitchFamily="18" charset="0"/>
              </a:rPr>
              <a:t>आपको निम्नलिखित मूल डेटा रिकॉर्ड करना चाहिए:</a:t>
            </a:r>
            <a:endParaRPr lang="en-GB" u="sng" dirty="0">
              <a:solidFill>
                <a:srgbClr val="FF0000"/>
              </a:solidFill>
              <a:latin typeface="+mn-lt"/>
            </a:endParaRPr>
          </a:p>
        </p:txBody>
      </p:sp>
      <p:sp>
        <p:nvSpPr>
          <p:cNvPr id="3" name="Content Placeholder 2"/>
          <p:cNvSpPr>
            <a:spLocks noGrp="1"/>
          </p:cNvSpPr>
          <p:nvPr>
            <p:ph idx="1"/>
          </p:nvPr>
        </p:nvSpPr>
        <p:spPr>
          <a:xfrm>
            <a:off x="628759" y="2039942"/>
            <a:ext cx="7888070" cy="4351338"/>
          </a:xfrm>
        </p:spPr>
        <p:txBody>
          <a:bodyPr/>
          <a:lstStyle/>
          <a:p>
            <a:pPr>
              <a:lnSpc>
                <a:spcPct val="100000"/>
              </a:lnSpc>
            </a:pPr>
            <a:r>
              <a:rPr lang="hi-IN" sz="3200" dirty="0">
                <a:cs typeface="Times New Roman" pitchFamily="18" charset="0"/>
              </a:rPr>
              <a:t>उम्र और लिंग।
मुख्य शिकायत।
वर्तमान बीमारी का इतिहास।
चिकित्सा इतिहास।
दवा जो रोगी को मिल रही है।
एलर्जी।</a:t>
            </a:r>
            <a:endParaRPr lang="en-GB" dirty="0"/>
          </a:p>
        </p:txBody>
      </p:sp>
    </p:spTree>
    <p:extLst>
      <p:ext uri="{BB962C8B-B14F-4D97-AF65-F5344CB8AC3E}">
        <p14:creationId xmlns:p14="http://schemas.microsoft.com/office/powerpoint/2010/main" val="24099782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759" y="1100139"/>
            <a:ext cx="7888070" cy="5076825"/>
          </a:xfrm>
        </p:spPr>
        <p:txBody>
          <a:bodyPr/>
          <a:lstStyle/>
          <a:p>
            <a:pPr>
              <a:lnSpc>
                <a:spcPct val="150000"/>
              </a:lnSpc>
            </a:pPr>
            <a:r>
              <a:rPr lang="hi-IN" sz="3200" dirty="0">
                <a:cs typeface="Times New Roman" pitchFamily="18" charset="0"/>
              </a:rPr>
              <a:t>चेतना की स्थिति और रोगी की सामान्य स्थिति।
महत्वपूर्ण संकेत।
प्रासंगिक भौतिक निष्कर्ष।
उपचार दिया गया।
स्वभाव।</a:t>
            </a:r>
            <a:endParaRPr lang="en-GB" dirty="0"/>
          </a:p>
        </p:txBody>
      </p:sp>
    </p:spTree>
    <p:extLst>
      <p:ext uri="{BB962C8B-B14F-4D97-AF65-F5344CB8AC3E}">
        <p14:creationId xmlns:p14="http://schemas.microsoft.com/office/powerpoint/2010/main" val="28764971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TotalTime>
  <Words>626</Words>
  <Application>Microsoft Office PowerPoint</Application>
  <PresentationFormat>Custom</PresentationFormat>
  <Paragraphs>121</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रिपोर्ट लेखन </vt:lpstr>
      <vt:lpstr>उद्देश्य</vt:lpstr>
      <vt:lpstr>PowerPoint Presentation</vt:lpstr>
      <vt:lpstr>रिपोर्ट लेखन</vt:lpstr>
      <vt:lpstr>अस्पताल से पहले उपचार रिपोर्ट</vt:lpstr>
      <vt:lpstr>PowerPoint Presentation</vt:lpstr>
      <vt:lpstr>PowerPoint Presentation</vt:lpstr>
      <vt:lpstr>आपको निम्नलिखित मूल डेटा रिकॉर्ड करना चाहिए:</vt:lpstr>
      <vt:lpstr>PowerPoint Presentation</vt:lpstr>
      <vt:lpstr>इकाई, उपकरण और कर्मियों का परिशोधन</vt:lpstr>
      <vt:lpstr>PowerPoint Presentation</vt:lpstr>
      <vt:lpstr>PowerPoint Presentation</vt:lpstr>
      <vt:lpstr>PowerPoint Presentation</vt:lpstr>
      <vt:lpstr>व्यक्तिगत परिशोधन</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Report Writing </dc:title>
  <dc:creator>dell</dc:creator>
  <cp:lastModifiedBy>NDRF MEDICAL</cp:lastModifiedBy>
  <cp:revision>16</cp:revision>
  <dcterms:created xsi:type="dcterms:W3CDTF">2019-01-09T05:24:47Z</dcterms:created>
  <dcterms:modified xsi:type="dcterms:W3CDTF">2025-12-19T11:01:20Z</dcterms:modified>
</cp:coreProperties>
</file>