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73" r:id="rId4"/>
    <p:sldId id="258" r:id="rId5"/>
    <p:sldId id="259" r:id="rId6"/>
    <p:sldId id="260" r:id="rId7"/>
    <p:sldId id="261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75" r:id="rId19"/>
    <p:sldId id="269" r:id="rId20"/>
    <p:sldId id="270" r:id="rId21"/>
    <p:sldId id="276" r:id="rId22"/>
    <p:sldId id="27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TI MTI" initials="MM" lastIdx="1" clrIdx="0">
    <p:extLst>
      <p:ext uri="{19B8F6BF-5375-455C-9EA6-DF929625EA0E}">
        <p15:presenceInfo xmlns:p15="http://schemas.microsoft.com/office/powerpoint/2012/main" userId="cad27d19bc80ab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0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4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69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3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4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8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3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41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39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5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06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FF8F41-4225-4C95-B39D-D95D2566E7E9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685875-3480-42E4-ADC9-F5CC74D104DD}" type="slidenum">
              <a:rPr lang="en-IN" smtClean="0"/>
              <a:t>‹#›</a:t>
            </a:fld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8E1C9-B0C2-227B-BA05-7C1BB957F6F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33" y="0"/>
            <a:ext cx="1481305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654057-001D-D6A0-9EBE-57709250CD63}"/>
              </a:ext>
            </a:extLst>
          </p:cNvPr>
          <p:cNvSpPr>
            <a:spLocks noGrp="1"/>
          </p:cNvSpPr>
          <p:nvPr/>
        </p:nvSpPr>
        <p:spPr>
          <a:xfrm>
            <a:off x="3674918" y="1087446"/>
            <a:ext cx="4343400" cy="92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-11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1B738-D354-6D87-FF70-6A8E90FFC3F8}"/>
              </a:ext>
            </a:extLst>
          </p:cNvPr>
          <p:cNvSpPr txBox="1">
            <a:spLocks/>
          </p:cNvSpPr>
          <p:nvPr/>
        </p:nvSpPr>
        <p:spPr>
          <a:xfrm>
            <a:off x="2504139" y="3126190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NERVOUS SYSTEM</a:t>
            </a:r>
            <a:endParaRPr lang="en-IN" sz="5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8990446" y="4769219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OMKAR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285278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14E6A-B177-426E-A1AA-4F58C086B935}"/>
              </a:ext>
            </a:extLst>
          </p:cNvPr>
          <p:cNvSpPr txBox="1"/>
          <p:nvPr/>
        </p:nvSpPr>
        <p:spPr>
          <a:xfrm>
            <a:off x="942109" y="563418"/>
            <a:ext cx="10211760" cy="742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Dendrites –</a:t>
            </a:r>
            <a:endParaRPr lang="en-IN" sz="2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Dendrites are short branches from the nerve cell,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through which nerve impulses enter the cell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Axon –</a:t>
            </a:r>
            <a:endParaRPr lang="en-IN" sz="32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It is a single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fibre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continuous from the cell to its termination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Vary considerably in length from few mms to several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cms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Nerve impulses pass out from the cell through the axons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739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9396E-3E09-4829-AE12-6BBD24F15F46}"/>
              </a:ext>
            </a:extLst>
          </p:cNvPr>
          <p:cNvSpPr txBox="1"/>
          <p:nvPr/>
        </p:nvSpPr>
        <p:spPr>
          <a:xfrm>
            <a:off x="609600" y="581891"/>
            <a:ext cx="11000509" cy="592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Neurolemma –</a:t>
            </a:r>
            <a:endParaRPr lang="en-IN" sz="3200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It is a fine, delicate membrane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Covers the myelin sheath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Myelin sheath –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Acts as an insulator for the axon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Speeds up the passage of nerve impulses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Protects the axis cylinder from injury &amp; pressure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Probably, aids in supply of nutrients to the axon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758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F4916-F139-4F20-8006-3368167725A3}"/>
              </a:ext>
            </a:extLst>
          </p:cNvPr>
          <p:cNvSpPr txBox="1"/>
          <p:nvPr/>
        </p:nvSpPr>
        <p:spPr>
          <a:xfrm>
            <a:off x="877455" y="646545"/>
            <a:ext cx="10538689" cy="554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Node of Ranvier –</a:t>
            </a:r>
            <a:endParaRPr lang="en-IN" sz="3200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The myelin sheath is not continuous (absent at intervals of about 1 mm)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Spaces in between the myelin sheath are called nodes of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ranvier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It is necessary for the transmission of nerve impulses along medullated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fibres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04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FA297-8673-41D8-98DE-B39A36875BB0}"/>
              </a:ext>
            </a:extLst>
          </p:cNvPr>
          <p:cNvSpPr txBox="1"/>
          <p:nvPr/>
        </p:nvSpPr>
        <p:spPr>
          <a:xfrm>
            <a:off x="932872" y="711201"/>
            <a:ext cx="10390909" cy="5962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CENTRAL NERVOUS SYSTEM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BRAIN – COVERINGS/PARTS/FUNCTIONS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Also called as the ‘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Cerebro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-spinal system’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Brain &amp; its nerves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Spinal cord &amp; its nerves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Cerebro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-spinal fluid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5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0DB23FC9-9876-447A-B3DC-1871CBD0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817" y="603849"/>
            <a:ext cx="9166238" cy="56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A860D-6EC8-400E-B147-1B98D3C0CC0E}"/>
              </a:ext>
            </a:extLst>
          </p:cNvPr>
          <p:cNvSpPr txBox="1"/>
          <p:nvPr/>
        </p:nvSpPr>
        <p:spPr>
          <a:xfrm>
            <a:off x="9028591" y="1429305"/>
            <a:ext cx="178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LUMBIC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869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1BF46-5A6A-4514-A5A7-7704135ABCEB}"/>
              </a:ext>
            </a:extLst>
          </p:cNvPr>
          <p:cNvSpPr txBox="1"/>
          <p:nvPr/>
        </p:nvSpPr>
        <p:spPr>
          <a:xfrm>
            <a:off x="683491" y="665018"/>
            <a:ext cx="10898909" cy="373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Situated in the cranial cavity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About 2 kgs in weight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 of 2 lobes (hemispheres), connected in the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centre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Covered by 3 layers of membranes called ‘Meninges’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endParaRPr lang="en-IN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8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18C922-36A9-1153-0BF9-827DB96A3165}"/>
              </a:ext>
            </a:extLst>
          </p:cNvPr>
          <p:cNvSpPr txBox="1"/>
          <p:nvPr/>
        </p:nvSpPr>
        <p:spPr>
          <a:xfrm>
            <a:off x="775855" y="471055"/>
            <a:ext cx="10649527" cy="592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Dura Mater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Fibrous, outermost layer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Sickle-shaped fold separates the 2 hemispheres – ‘Faux cerebri’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Another fold separates cerebrum &amp; cerebellum – ‘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Tendorium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cerebelli’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32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Arachnoid Mater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Middle layer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Closely adherent to the dura mater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883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8A89F-CE4E-4BE2-B91A-0CBD21C466C6}"/>
              </a:ext>
            </a:extLst>
          </p:cNvPr>
          <p:cNvSpPr txBox="1"/>
          <p:nvPr/>
        </p:nvSpPr>
        <p:spPr>
          <a:xfrm>
            <a:off x="4554245" y="1216241"/>
            <a:ext cx="6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E8846-EFD8-44B1-95FC-E6AB6C27191E}"/>
              </a:ext>
            </a:extLst>
          </p:cNvPr>
          <p:cNvSpPr txBox="1"/>
          <p:nvPr/>
        </p:nvSpPr>
        <p:spPr>
          <a:xfrm>
            <a:off x="4962617" y="2539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383557-9354-4410-941D-C075BD26AB92}"/>
              </a:ext>
            </a:extLst>
          </p:cNvPr>
          <p:cNvSpPr txBox="1"/>
          <p:nvPr/>
        </p:nvSpPr>
        <p:spPr>
          <a:xfrm>
            <a:off x="591127" y="540928"/>
            <a:ext cx="1076036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200" dirty="0">
              <a:effectLst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Contains the blood vessels supplying the underlying tissue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Sub-arachnoid space lies under the arachnoid layer and contains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cerebro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-spinal fluid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6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A6288-BE02-8D1D-B965-3F12F988FB27}"/>
              </a:ext>
            </a:extLst>
          </p:cNvPr>
          <p:cNvSpPr txBox="1"/>
          <p:nvPr/>
        </p:nvSpPr>
        <p:spPr>
          <a:xfrm>
            <a:off x="637309" y="637309"/>
            <a:ext cx="106310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                  NS</a:t>
            </a:r>
          </a:p>
          <a:p>
            <a:r>
              <a:rPr lang="en-IN" sz="2000" dirty="0"/>
              <a:t>                                                               ↓</a:t>
            </a:r>
          </a:p>
          <a:p>
            <a:r>
              <a:rPr lang="en-IN" sz="2000" dirty="0"/>
              <a:t>↓………………………………………………………………….↓</a:t>
            </a:r>
          </a:p>
          <a:p>
            <a:r>
              <a:rPr lang="en-IN" sz="3200" dirty="0"/>
              <a:t>CNS                                                       PNS CONSIST OF SPINAL MIXED AND CRENIAL</a:t>
            </a:r>
          </a:p>
          <a:p>
            <a:r>
              <a:rPr lang="en-IN" sz="3200" dirty="0"/>
              <a:t>BRAIN                                                     SENSORY AND MOTOR</a:t>
            </a:r>
          </a:p>
          <a:p>
            <a:r>
              <a:rPr lang="en-IN" sz="3200" dirty="0"/>
              <a:t>SPINAL CORD                                     SOMATIC VOLUNTARY </a:t>
            </a:r>
          </a:p>
          <a:p>
            <a:r>
              <a:rPr lang="en-IN" sz="3200" dirty="0"/>
              <a:t>NERVES                                                VISCERAL AND AUTONOMIC</a:t>
            </a:r>
          </a:p>
        </p:txBody>
      </p:sp>
    </p:spTree>
    <p:extLst>
      <p:ext uri="{BB962C8B-B14F-4D97-AF65-F5344CB8AC3E}">
        <p14:creationId xmlns:p14="http://schemas.microsoft.com/office/powerpoint/2010/main" val="97167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677D67-C5DF-41A0-94BF-108B77A3B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32202"/>
              </p:ext>
            </p:extLst>
          </p:nvPr>
        </p:nvGraphicFramePr>
        <p:xfrm>
          <a:off x="0" y="1"/>
          <a:ext cx="12192000" cy="67148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6611">
                  <a:extLst>
                    <a:ext uri="{9D8B030D-6E8A-4147-A177-3AD203B41FA5}">
                      <a16:colId xmlns:a16="http://schemas.microsoft.com/office/drawing/2014/main" val="33805199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680862408"/>
                    </a:ext>
                  </a:extLst>
                </a:gridCol>
                <a:gridCol w="1791980">
                  <a:extLst>
                    <a:ext uri="{9D8B030D-6E8A-4147-A177-3AD203B41FA5}">
                      <a16:colId xmlns:a16="http://schemas.microsoft.com/office/drawing/2014/main" val="2460939318"/>
                    </a:ext>
                  </a:extLst>
                </a:gridCol>
                <a:gridCol w="3553773">
                  <a:extLst>
                    <a:ext uri="{9D8B030D-6E8A-4147-A177-3AD203B41FA5}">
                      <a16:colId xmlns:a16="http://schemas.microsoft.com/office/drawing/2014/main" val="3229951766"/>
                    </a:ext>
                  </a:extLst>
                </a:gridCol>
                <a:gridCol w="3401846">
                  <a:extLst>
                    <a:ext uri="{9D8B030D-6E8A-4147-A177-3AD203B41FA5}">
                      <a16:colId xmlns:a16="http://schemas.microsoft.com/office/drawing/2014/main" val="1287919103"/>
                    </a:ext>
                  </a:extLst>
                </a:gridCol>
              </a:tblGrid>
              <a:tr h="783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Nerve</a:t>
                      </a:r>
                      <a:endParaRPr lang="en-IN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NAME</a:t>
                      </a:r>
                      <a:endParaRPr lang="en-IN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TYPE</a:t>
                      </a:r>
                      <a:endParaRPr lang="en-IN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DISTRIBUTION</a:t>
                      </a:r>
                      <a:endParaRPr lang="en-IN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FUNCTION</a:t>
                      </a:r>
                      <a:endParaRPr lang="en-IN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984658"/>
                  </a:ext>
                </a:extLst>
              </a:tr>
              <a:tr h="2158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Olfactory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Starts in the nose &amp; passes to the olfactory bulb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000" dirty="0">
                          <a:effectLst/>
                        </a:rPr>
                        <a:t>Smell </a:t>
                      </a:r>
                      <a:endParaRPr lang="en-IN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388156"/>
                  </a:ext>
                </a:extLst>
              </a:tr>
              <a:tr h="2158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Optic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Starts in the retina &amp; passes to the </a:t>
                      </a:r>
                      <a:r>
                        <a:rPr lang="en-US" sz="3200" dirty="0" err="1">
                          <a:effectLst/>
                        </a:rPr>
                        <a:t>geneculate</a:t>
                      </a:r>
                      <a:r>
                        <a:rPr lang="en-US" sz="3200" dirty="0">
                          <a:effectLst/>
                        </a:rPr>
                        <a:t> body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</a:rPr>
                        <a:t>Sight </a:t>
                      </a:r>
                      <a:endParaRPr lang="en-IN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269334"/>
                  </a:ext>
                </a:extLst>
              </a:tr>
              <a:tr h="161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Oculomotor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Arises in midbrain &amp; ends in muscles of the eye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Eye-movements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29766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321C99-57DF-4191-91C2-A4E04F4FA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399" y="1755845"/>
            <a:ext cx="262312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CRANAL NERVES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4D724-609F-44A1-FB4C-06A55E95C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8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A9B86-538D-4249-A99A-2AE80B12FD46}"/>
              </a:ext>
            </a:extLst>
          </p:cNvPr>
          <p:cNvSpPr txBox="1"/>
          <p:nvPr/>
        </p:nvSpPr>
        <p:spPr>
          <a:xfrm>
            <a:off x="1062182" y="609600"/>
            <a:ext cx="9552095" cy="651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  <a:endParaRPr lang="en-I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Upon completion of this lesson, you will be able to: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Introduction to the nervous system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learn about the structure of a neuron &amp; its parts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Introduction to the Central Nervous System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learn about the structure &amp; the coverings of brain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learn details about the parts of brain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91820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566989-7C50-48B6-817B-605BDB25B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953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9940">
                  <a:extLst>
                    <a:ext uri="{9D8B030D-6E8A-4147-A177-3AD203B41FA5}">
                      <a16:colId xmlns:a16="http://schemas.microsoft.com/office/drawing/2014/main" val="3307827282"/>
                    </a:ext>
                  </a:extLst>
                </a:gridCol>
                <a:gridCol w="2321405">
                  <a:extLst>
                    <a:ext uri="{9D8B030D-6E8A-4147-A177-3AD203B41FA5}">
                      <a16:colId xmlns:a16="http://schemas.microsoft.com/office/drawing/2014/main" val="366065307"/>
                    </a:ext>
                  </a:extLst>
                </a:gridCol>
                <a:gridCol w="1713145">
                  <a:extLst>
                    <a:ext uri="{9D8B030D-6E8A-4147-A177-3AD203B41FA5}">
                      <a16:colId xmlns:a16="http://schemas.microsoft.com/office/drawing/2014/main" val="1082242576"/>
                    </a:ext>
                  </a:extLst>
                </a:gridCol>
                <a:gridCol w="3614229">
                  <a:extLst>
                    <a:ext uri="{9D8B030D-6E8A-4147-A177-3AD203B41FA5}">
                      <a16:colId xmlns:a16="http://schemas.microsoft.com/office/drawing/2014/main" val="228394365"/>
                    </a:ext>
                  </a:extLst>
                </a:gridCol>
                <a:gridCol w="3373281">
                  <a:extLst>
                    <a:ext uri="{9D8B030D-6E8A-4147-A177-3AD203B41FA5}">
                      <a16:colId xmlns:a16="http://schemas.microsoft.com/office/drawing/2014/main" val="3118994171"/>
                    </a:ext>
                  </a:extLst>
                </a:gridCol>
              </a:tblGrid>
              <a:tr h="154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IV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Trochlear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Arises in midbrain &amp; ends in muscles of the eye</a:t>
                      </a:r>
                      <a:endParaRPr lang="en-IN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Eye-movements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337150"/>
                  </a:ext>
                </a:extLst>
              </a:tr>
              <a:tr h="359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Trigeminal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Mixed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Muscles of mastication &amp; mandibular, maxillary &amp; ophthalmic areas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Sensory: Mandibular, </a:t>
                      </a:r>
                      <a:r>
                        <a:rPr lang="en-US" sz="3200" dirty="0" err="1">
                          <a:effectLst/>
                        </a:rPr>
                        <a:t>Maxillar</a:t>
                      </a:r>
                      <a:r>
                        <a:rPr lang="en-US" sz="3200" dirty="0">
                          <a:effectLst/>
                        </a:rPr>
                        <a:t>; ophthalmic </a:t>
                      </a:r>
                      <a:endParaRPr lang="en-IN" sz="3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Motor: mastication 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929507"/>
                  </a:ext>
                </a:extLst>
              </a:tr>
              <a:tr h="17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VI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Abducent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Arises in the pons &amp; ends in muscle of eye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Eye-movement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620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1AFDD9-657C-82E7-0056-235DACEB5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0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9DF3BA-D9F6-A12D-2EBB-297FEE2A3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36441"/>
              </p:ext>
            </p:extLst>
          </p:nvPr>
        </p:nvGraphicFramePr>
        <p:xfrm>
          <a:off x="489528" y="554183"/>
          <a:ext cx="11092871" cy="30304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4468">
                  <a:extLst>
                    <a:ext uri="{9D8B030D-6E8A-4147-A177-3AD203B41FA5}">
                      <a16:colId xmlns:a16="http://schemas.microsoft.com/office/drawing/2014/main" val="2111024816"/>
                    </a:ext>
                  </a:extLst>
                </a:gridCol>
                <a:gridCol w="2131313">
                  <a:extLst>
                    <a:ext uri="{9D8B030D-6E8A-4147-A177-3AD203B41FA5}">
                      <a16:colId xmlns:a16="http://schemas.microsoft.com/office/drawing/2014/main" val="84374988"/>
                    </a:ext>
                  </a:extLst>
                </a:gridCol>
                <a:gridCol w="1539516">
                  <a:extLst>
                    <a:ext uri="{9D8B030D-6E8A-4147-A177-3AD203B41FA5}">
                      <a16:colId xmlns:a16="http://schemas.microsoft.com/office/drawing/2014/main" val="2411735926"/>
                    </a:ext>
                  </a:extLst>
                </a:gridCol>
                <a:gridCol w="3288400">
                  <a:extLst>
                    <a:ext uri="{9D8B030D-6E8A-4147-A177-3AD203B41FA5}">
                      <a16:colId xmlns:a16="http://schemas.microsoft.com/office/drawing/2014/main" val="1843274768"/>
                    </a:ext>
                  </a:extLst>
                </a:gridCol>
                <a:gridCol w="3069174">
                  <a:extLst>
                    <a:ext uri="{9D8B030D-6E8A-4147-A177-3AD203B41FA5}">
                      <a16:colId xmlns:a16="http://schemas.microsoft.com/office/drawing/2014/main" val="1647059838"/>
                    </a:ext>
                  </a:extLst>
                </a:gridCol>
              </a:tblGrid>
              <a:tr h="181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VII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Facial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Mixed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Facial muscles &amp; tongue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Tongue </a:t>
                      </a:r>
                      <a:endParaRPr lang="en-IN" sz="3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Motor: Facial muscles (expression)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0938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383196-1844-D51D-6EC6-58DAA5066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87248"/>
              </p:ext>
            </p:extLst>
          </p:nvPr>
        </p:nvGraphicFramePr>
        <p:xfrm>
          <a:off x="489528" y="2557462"/>
          <a:ext cx="11092872" cy="3746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4467">
                  <a:extLst>
                    <a:ext uri="{9D8B030D-6E8A-4147-A177-3AD203B41FA5}">
                      <a16:colId xmlns:a16="http://schemas.microsoft.com/office/drawing/2014/main" val="217536327"/>
                    </a:ext>
                  </a:extLst>
                </a:gridCol>
                <a:gridCol w="2136242">
                  <a:extLst>
                    <a:ext uri="{9D8B030D-6E8A-4147-A177-3AD203B41FA5}">
                      <a16:colId xmlns:a16="http://schemas.microsoft.com/office/drawing/2014/main" val="1223046305"/>
                    </a:ext>
                  </a:extLst>
                </a:gridCol>
                <a:gridCol w="1534587">
                  <a:extLst>
                    <a:ext uri="{9D8B030D-6E8A-4147-A177-3AD203B41FA5}">
                      <a16:colId xmlns:a16="http://schemas.microsoft.com/office/drawing/2014/main" val="3583989094"/>
                    </a:ext>
                  </a:extLst>
                </a:gridCol>
                <a:gridCol w="3288401">
                  <a:extLst>
                    <a:ext uri="{9D8B030D-6E8A-4147-A177-3AD203B41FA5}">
                      <a16:colId xmlns:a16="http://schemas.microsoft.com/office/drawing/2014/main" val="727177945"/>
                    </a:ext>
                  </a:extLst>
                </a:gridCol>
                <a:gridCol w="3069175">
                  <a:extLst>
                    <a:ext uri="{9D8B030D-6E8A-4147-A177-3AD203B41FA5}">
                      <a16:colId xmlns:a16="http://schemas.microsoft.com/office/drawing/2014/main" val="3435033804"/>
                    </a:ext>
                  </a:extLst>
                </a:gridCol>
              </a:tblGrid>
              <a:tr h="162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VIII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Vestibule-cochlear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Internal ear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Hearing &amp; balance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801112"/>
                  </a:ext>
                </a:extLst>
              </a:tr>
              <a:tr h="2123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IX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Glosso</a:t>
                      </a:r>
                      <a:r>
                        <a:rPr lang="en-US" sz="3200" dirty="0">
                          <a:effectLst/>
                        </a:rPr>
                        <a:t>-pharyngeal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Mixed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Tongue &amp; pharynx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Sensory: Taste</a:t>
                      </a:r>
                      <a:endParaRPr lang="en-IN" sz="3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Motor: Pharynx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719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9EC6FB-0F63-AD55-334C-8FD68E6BB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48" y="4908"/>
            <a:ext cx="1427452" cy="126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7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75098-3298-4FC9-A583-99E953263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95883"/>
              </p:ext>
            </p:extLst>
          </p:nvPr>
        </p:nvGraphicFramePr>
        <p:xfrm>
          <a:off x="461818" y="360218"/>
          <a:ext cx="11157527" cy="62249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0672">
                  <a:extLst>
                    <a:ext uri="{9D8B030D-6E8A-4147-A177-3AD203B41FA5}">
                      <a16:colId xmlns:a16="http://schemas.microsoft.com/office/drawing/2014/main" val="831748880"/>
                    </a:ext>
                  </a:extLst>
                </a:gridCol>
                <a:gridCol w="2148693">
                  <a:extLst>
                    <a:ext uri="{9D8B030D-6E8A-4147-A177-3AD203B41FA5}">
                      <a16:colId xmlns:a16="http://schemas.microsoft.com/office/drawing/2014/main" val="3730158916"/>
                    </a:ext>
                  </a:extLst>
                </a:gridCol>
                <a:gridCol w="1543531">
                  <a:extLst>
                    <a:ext uri="{9D8B030D-6E8A-4147-A177-3AD203B41FA5}">
                      <a16:colId xmlns:a16="http://schemas.microsoft.com/office/drawing/2014/main" val="2031313849"/>
                    </a:ext>
                  </a:extLst>
                </a:gridCol>
                <a:gridCol w="3307568">
                  <a:extLst>
                    <a:ext uri="{9D8B030D-6E8A-4147-A177-3AD203B41FA5}">
                      <a16:colId xmlns:a16="http://schemas.microsoft.com/office/drawing/2014/main" val="2949411749"/>
                    </a:ext>
                  </a:extLst>
                </a:gridCol>
                <a:gridCol w="3087063">
                  <a:extLst>
                    <a:ext uri="{9D8B030D-6E8A-4147-A177-3AD203B41FA5}">
                      <a16:colId xmlns:a16="http://schemas.microsoft.com/office/drawing/2014/main" val="4059156881"/>
                    </a:ext>
                  </a:extLst>
                </a:gridCol>
              </a:tblGrid>
              <a:tr h="3197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X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Vagus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Mixed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Digestive tract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Sensory: Digestive tract</a:t>
                      </a:r>
                      <a:endParaRPr lang="en-IN" sz="3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Motor: digestive tract secretion /movement 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760357"/>
                  </a:ext>
                </a:extLst>
              </a:tr>
              <a:tr h="182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XI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Accesory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Muscles of pharynx, soft palate &amp; neck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Movements of Soft palate, pharynx &amp; neck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212821"/>
                  </a:ext>
                </a:extLst>
              </a:tr>
              <a:tr h="120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XII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Hypoglossal</a:t>
                      </a:r>
                      <a:endParaRPr lang="en-I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Motor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Tongue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Tongue movements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6032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B85BEA7-08B0-0437-51C7-C559CD9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09" y="0"/>
            <a:ext cx="1427451" cy="1311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00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9942-6AC9-A2B1-EB68-5E73058B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2"/>
            <a:ext cx="6654078" cy="1576341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Any Question</a:t>
            </a:r>
            <a:endParaRPr lang="en-IN" sz="60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C4597-D84E-7AC2-8E44-B069A1A06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927" y="4343399"/>
            <a:ext cx="3913140" cy="153246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Thanks </a:t>
            </a:r>
            <a:endParaRPr lang="en-IN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3EA7DA-D52D-2FD1-039A-0F2D40669342}"/>
              </a:ext>
            </a:extLst>
          </p:cNvPr>
          <p:cNvSpPr txBox="1"/>
          <p:nvPr/>
        </p:nvSpPr>
        <p:spPr>
          <a:xfrm>
            <a:off x="960582" y="748145"/>
            <a:ext cx="10326254" cy="529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6. To learn about the functions of each part of the      </a:t>
            </a:r>
          </a:p>
          <a:p>
            <a:pPr lvl="0" algn="just">
              <a:tabLst>
                <a:tab pos="457200" algn="l"/>
              </a:tabLs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brain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7. Introduction to the spinal cord &amp; its important      </a:t>
            </a: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characteristics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8. To learn about the structure of the spinal cord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9. To learn about the functions of the spinal cord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10.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learn about the various cranial nerves; their      </a:t>
            </a:r>
          </a:p>
          <a:p>
            <a:pPr lvl="0" algn="just">
              <a:lnSpc>
                <a:spcPct val="115000"/>
              </a:lnSpc>
            </a:pPr>
            <a:r>
              <a:rPr lang="en-US" sz="3200" dirty="0"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 &amp; distribution 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11.To learn about the autonomic nervous system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ntral Nervous System">
            <a:extLst>
              <a:ext uri="{FF2B5EF4-FFF2-40B4-BE49-F238E27FC236}">
                <a16:creationId xmlns:a16="http://schemas.microsoft.com/office/drawing/2014/main" id="{73BDC72A-94C8-4548-8061-9D493AC3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694" y="1069675"/>
            <a:ext cx="8470561" cy="51833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556D0A-4837-4257-A5F9-9CECEC767519}"/>
              </a:ext>
            </a:extLst>
          </p:cNvPr>
          <p:cNvSpPr txBox="1"/>
          <p:nvPr/>
        </p:nvSpPr>
        <p:spPr>
          <a:xfrm>
            <a:off x="7610218" y="1574324"/>
            <a:ext cx="2382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CORPUA CALLOSUM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D3E8A-4850-41E4-93B3-F74A6A0D9E4C}"/>
              </a:ext>
            </a:extLst>
          </p:cNvPr>
          <p:cNvSpPr txBox="1"/>
          <p:nvPr/>
        </p:nvSpPr>
        <p:spPr>
          <a:xfrm>
            <a:off x="7122253" y="1163766"/>
            <a:ext cx="1587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CEREBRUM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8F049-71E3-4770-A24A-3D8413077EC8}"/>
              </a:ext>
            </a:extLst>
          </p:cNvPr>
          <p:cNvSpPr txBox="1"/>
          <p:nvPr/>
        </p:nvSpPr>
        <p:spPr>
          <a:xfrm>
            <a:off x="7704802" y="2021245"/>
            <a:ext cx="1736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CEREBELLUM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542D3-B5F9-46EC-8BDC-298DA91B93E8}"/>
              </a:ext>
            </a:extLst>
          </p:cNvPr>
          <p:cNvSpPr txBox="1"/>
          <p:nvPr/>
        </p:nvSpPr>
        <p:spPr>
          <a:xfrm>
            <a:off x="7290032" y="2516590"/>
            <a:ext cx="1923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BRAIN STEM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D1AC8-78B9-4BD8-B7B4-380FF09FDDE2}"/>
              </a:ext>
            </a:extLst>
          </p:cNvPr>
          <p:cNvSpPr txBox="1"/>
          <p:nvPr/>
        </p:nvSpPr>
        <p:spPr>
          <a:xfrm>
            <a:off x="7457813" y="4247457"/>
            <a:ext cx="1996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SPINAL CORD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D676C-F885-4CEA-BF19-C0D615AE344C}"/>
              </a:ext>
            </a:extLst>
          </p:cNvPr>
          <p:cNvSpPr txBox="1"/>
          <p:nvPr/>
        </p:nvSpPr>
        <p:spPr>
          <a:xfrm>
            <a:off x="7513101" y="5340154"/>
            <a:ext cx="23820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DURA MATER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4EDDB4-9461-4AB2-96F2-3D3D33551F18}"/>
              </a:ext>
            </a:extLst>
          </p:cNvPr>
          <p:cNvSpPr txBox="1"/>
          <p:nvPr/>
        </p:nvSpPr>
        <p:spPr>
          <a:xfrm>
            <a:off x="2913037" y="1509802"/>
            <a:ext cx="22077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DIAENCEPHALON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93A50-F071-48EB-9F51-F04E76AA59BB}"/>
              </a:ext>
            </a:extLst>
          </p:cNvPr>
          <p:cNvSpPr txBox="1"/>
          <p:nvPr/>
        </p:nvSpPr>
        <p:spPr>
          <a:xfrm>
            <a:off x="2330824" y="2063800"/>
            <a:ext cx="2396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PITUITARY GLAND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BD928-0487-46FC-8F26-532EB5CA3F9E}"/>
              </a:ext>
            </a:extLst>
          </p:cNvPr>
          <p:cNvSpPr txBox="1"/>
          <p:nvPr/>
        </p:nvSpPr>
        <p:spPr>
          <a:xfrm>
            <a:off x="3003176" y="2516590"/>
            <a:ext cx="1272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PONS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2AC86D-F86B-4612-86DA-BF877E723586}"/>
              </a:ext>
            </a:extLst>
          </p:cNvPr>
          <p:cNvSpPr txBox="1"/>
          <p:nvPr/>
        </p:nvSpPr>
        <p:spPr>
          <a:xfrm>
            <a:off x="3114376" y="3891644"/>
            <a:ext cx="2323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VERTEBRAL COLUMN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24A41C-D7D6-482B-BCA8-1E53CA3A9635}"/>
              </a:ext>
            </a:extLst>
          </p:cNvPr>
          <p:cNvSpPr txBox="1"/>
          <p:nvPr/>
        </p:nvSpPr>
        <p:spPr>
          <a:xfrm>
            <a:off x="3003176" y="4961011"/>
            <a:ext cx="21748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CAUDA EQUINA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4440984" y="569358"/>
            <a:ext cx="347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NERVOUS SYSTEM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6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C3EF8-D3C6-4495-8A16-2C47630ACEE6}"/>
              </a:ext>
            </a:extLst>
          </p:cNvPr>
          <p:cNvSpPr txBox="1"/>
          <p:nvPr/>
        </p:nvSpPr>
        <p:spPr>
          <a:xfrm>
            <a:off x="932873" y="775855"/>
            <a:ext cx="10252991" cy="514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It is a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vital system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controlling the physiological set-up of the body and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responsible for the physical &amp; mental faculties of humans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 It </a:t>
            </a:r>
            <a:r>
              <a:rPr lang="en-US" sz="3200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consists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of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Brain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Spinal cord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&amp;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various nerves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which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control the vital functions of the body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 It is </a:t>
            </a:r>
            <a:r>
              <a:rPr lang="en-US" sz="3200" dirty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divided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into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central nervous system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(consisting of the brain &amp; spinal cord with their corresponding nerves) and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autonomic nervous system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0189" y="681496"/>
            <a:ext cx="3475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</a:rPr>
              <a:t>NERVOUS SYSTEM</a:t>
            </a:r>
            <a:endParaRPr lang="en-IN" sz="28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0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034763-4246-4CD6-0D41-2C1C57BDCC59}"/>
              </a:ext>
            </a:extLst>
          </p:cNvPr>
          <p:cNvSpPr txBox="1"/>
          <p:nvPr/>
        </p:nvSpPr>
        <p:spPr>
          <a:xfrm>
            <a:off x="895927" y="646545"/>
            <a:ext cx="9845964" cy="547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NEURONS-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They are the basic component of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 system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and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consist of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nerve cell 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&amp; the associated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nerve-</a:t>
            </a:r>
            <a:r>
              <a:rPr lang="en-US" sz="32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fibre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lang="en-I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‘</a:t>
            </a:r>
            <a:r>
              <a:rPr lang="en-US" sz="3200" dirty="0">
                <a:solidFill>
                  <a:srgbClr val="00B0F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Neuroglia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’ is a special type of connective tissue,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found only in the </a:t>
            </a:r>
            <a:r>
              <a:rPr lang="en-US" sz="32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 system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, which supports the </a:t>
            </a:r>
            <a:r>
              <a:rPr lang="en-US" sz="3200" dirty="0">
                <a:solidFill>
                  <a:srgbClr val="7030A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neurons.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743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8CAD-E72C-401D-9DBE-EB2D5634D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000" y="677917"/>
            <a:ext cx="8585199" cy="72043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r>
              <a:rPr lang="en-US" sz="4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PARTS OF NEURON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-</a:t>
            </a:r>
            <a:endParaRPr lang="en-IN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B3DBE-095F-41D2-978C-9E386352EB63}"/>
              </a:ext>
            </a:extLst>
          </p:cNvPr>
          <p:cNvSpPr txBox="1"/>
          <p:nvPr/>
        </p:nvSpPr>
        <p:spPr>
          <a:xfrm>
            <a:off x="785091" y="1450109"/>
            <a:ext cx="10538691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u="sng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Nerve cell –</a:t>
            </a:r>
            <a:endParaRPr lang="en-IN" sz="2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Comparatively large cell body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Shape &amp; size may vary according to the position of the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neuron &amp; its function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Clearly defined nucleus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Protoplasm is granular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Cells in the grey matter of the brain &amp; spinal cord</a:t>
            </a:r>
          </a:p>
          <a:p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may have several processes called dendrites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559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of Neuron Anatomy 358962 Vector Art at Vecteezy">
            <a:extLst>
              <a:ext uri="{FF2B5EF4-FFF2-40B4-BE49-F238E27FC236}">
                <a16:creationId xmlns:a16="http://schemas.microsoft.com/office/drawing/2014/main" id="{6B159667-9C78-89CD-8374-140869E1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59BDFD-D1F7-046A-6C3E-7D0C1D31C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ypes of Tissue Part 4: Nervous Tissue - YouTube">
            <a:extLst>
              <a:ext uri="{FF2B5EF4-FFF2-40B4-BE49-F238E27FC236}">
                <a16:creationId xmlns:a16="http://schemas.microsoft.com/office/drawing/2014/main" id="{A3F21CB2-FC80-23B9-5F63-9BDE5CC8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83AB8-2D07-D443-2CD0-954E766E1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48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014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801</Words>
  <Application>Microsoft Office PowerPoint</Application>
  <PresentationFormat>Widescreen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Courier New</vt:lpstr>
      <vt:lpstr>Garamond</vt:lpstr>
      <vt:lpstr>Symbol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PARTS OF NEURON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MTI MTI</dc:creator>
  <cp:lastModifiedBy>MTI MTI</cp:lastModifiedBy>
  <cp:revision>17</cp:revision>
  <dcterms:created xsi:type="dcterms:W3CDTF">2022-04-26T05:39:28Z</dcterms:created>
  <dcterms:modified xsi:type="dcterms:W3CDTF">2025-12-18T12:33:35Z</dcterms:modified>
</cp:coreProperties>
</file>