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319" r:id="rId2"/>
    <p:sldId id="320" r:id="rId3"/>
    <p:sldId id="322" r:id="rId4"/>
    <p:sldId id="342" r:id="rId5"/>
    <p:sldId id="343" r:id="rId6"/>
    <p:sldId id="344" r:id="rId7"/>
    <p:sldId id="345" r:id="rId8"/>
    <p:sldId id="346" r:id="rId9"/>
    <p:sldId id="347" r:id="rId10"/>
    <p:sldId id="348" r:id="rId11"/>
    <p:sldId id="349" r:id="rId12"/>
    <p:sldId id="375" r:id="rId13"/>
    <p:sldId id="377" r:id="rId14"/>
    <p:sldId id="376" r:id="rId15"/>
    <p:sldId id="385" r:id="rId16"/>
    <p:sldId id="378" r:id="rId17"/>
    <p:sldId id="379" r:id="rId18"/>
    <p:sldId id="380" r:id="rId19"/>
    <p:sldId id="297" r:id="rId20"/>
    <p:sldId id="381" r:id="rId21"/>
    <p:sldId id="353" r:id="rId22"/>
    <p:sldId id="382" r:id="rId23"/>
    <p:sldId id="386" r:id="rId24"/>
    <p:sldId id="369" r:id="rId25"/>
    <p:sldId id="370" r:id="rId26"/>
    <p:sldId id="371" r:id="rId27"/>
    <p:sldId id="372" r:id="rId28"/>
    <p:sldId id="373" r:id="rId29"/>
    <p:sldId id="374" r:id="rId30"/>
    <p:sldId id="299" r:id="rId31"/>
    <p:sldId id="384" r:id="rId32"/>
    <p:sldId id="366" r:id="rId33"/>
    <p:sldId id="367" r:id="rId34"/>
  </p:sldIdLst>
  <p:sldSz cx="914558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TI MTI" initials="MM" lastIdx="1" clrIdx="0">
    <p:extLst>
      <p:ext uri="{19B8F6BF-5375-455C-9EA6-DF929625EA0E}">
        <p15:presenceInfo xmlns="" xmlns:p15="http://schemas.microsoft.com/office/powerpoint/2012/main" userId="cad27d19bc80ab5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680" y="-84"/>
      </p:cViewPr>
      <p:guideLst>
        <p:guide orient="horz" pos="2160"/>
        <p:guide pos="288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2-13T11:29:39.014" idx="1">
    <p:pos x="5674" y="2405"/>
    <p:text/>
    <p:extLst>
      <p:ext uri="{C676402C-5697-4E1C-873F-D02D1690AC5C}">
        <p15:threadingInfo xmlns="" xmlns:p15="http://schemas.microsoft.com/office/powerpoint/2012/main" timeZoneBias="-33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FC00A-7545-4734-B2EA-7882EC229A8D}" type="datetimeFigureOut">
              <a:rPr lang="en-GB" smtClean="0"/>
              <a:pPr/>
              <a:t>20/12/2025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042397-62E8-4C2D-B7FF-96F9C272CE9F}" type="slidenum">
              <a:rPr lang="en-GB" smtClean="0"/>
              <a:pPr/>
              <a:t>‹#›</a:t>
            </a:fld>
            <a:endParaRPr lang="en-GB"/>
          </a:p>
        </p:txBody>
      </p:sp>
    </p:spTree>
    <p:extLst>
      <p:ext uri="{BB962C8B-B14F-4D97-AF65-F5344CB8AC3E}">
        <p14:creationId xmlns:p14="http://schemas.microsoft.com/office/powerpoint/2010/main" val="2546490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64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p>
        </p:txBody>
      </p:sp>
      <p:sp>
        <p:nvSpPr>
          <p:cNvPr id="1065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fld id="{AC7E507A-1190-43E8-93C7-B424392AC99A}" type="slidenum">
              <a:rPr lang="en-US" sz="1200"/>
              <a:pPr eaLnBrk="1" hangingPunct="1"/>
              <a:t>19</a:t>
            </a:fld>
            <a:endParaRPr lang="en-US" sz="1200"/>
          </a:p>
        </p:txBody>
      </p:sp>
    </p:spTree>
    <p:extLst>
      <p:ext uri="{BB962C8B-B14F-4D97-AF65-F5344CB8AC3E}">
        <p14:creationId xmlns:p14="http://schemas.microsoft.com/office/powerpoint/2010/main" val="4028699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85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
        <p:nvSpPr>
          <p:cNvPr id="1085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fld id="{0E8610B0-BAF6-470C-B9B1-3BF1F5D01FBC}" type="slidenum">
              <a:rPr lang="en-US" sz="1200"/>
              <a:pPr eaLnBrk="1" hangingPunct="1"/>
              <a:t>30</a:t>
            </a:fld>
            <a:endParaRPr lang="en-US" sz="1200"/>
          </a:p>
        </p:txBody>
      </p:sp>
    </p:spTree>
    <p:extLst>
      <p:ext uri="{BB962C8B-B14F-4D97-AF65-F5344CB8AC3E}">
        <p14:creationId xmlns:p14="http://schemas.microsoft.com/office/powerpoint/2010/main" val="3752884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199" y="1122363"/>
            <a:ext cx="6859191"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199" y="3602038"/>
            <a:ext cx="685919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800845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498724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4812" y="365125"/>
            <a:ext cx="1972017"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759" y="365125"/>
            <a:ext cx="5801732"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4236602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1089265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996" y="1709739"/>
            <a:ext cx="788807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996" y="4589464"/>
            <a:ext cx="788807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109039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759"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954" y="1825625"/>
            <a:ext cx="388687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1024300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950" y="365126"/>
            <a:ext cx="788807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951" y="1681163"/>
            <a:ext cx="38690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951" y="2505075"/>
            <a:ext cx="38690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954" y="1681163"/>
            <a:ext cx="388806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954" y="2505075"/>
            <a:ext cx="388806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3773078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3762843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1784658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8066" y="987426"/>
            <a:ext cx="462995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3450930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951" y="457200"/>
            <a:ext cx="2949690"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8066" y="987426"/>
            <a:ext cx="4629954"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29951" y="2057400"/>
            <a:ext cx="294969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83B458-31FF-42E0-A8C3-1B49CB3CE098}" type="datetimeFigureOut">
              <a:rPr lang="en-GB" smtClean="0"/>
              <a:pPr/>
              <a:t>20/12/2025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F567C7-E32E-436A-B006-C3DEE182D0F8}" type="slidenum">
              <a:rPr lang="en-GB" smtClean="0"/>
              <a:pPr/>
              <a:t>‹#›</a:t>
            </a:fld>
            <a:endParaRPr lang="en-GB"/>
          </a:p>
        </p:txBody>
      </p:sp>
    </p:spTree>
    <p:extLst>
      <p:ext uri="{BB962C8B-B14F-4D97-AF65-F5344CB8AC3E}">
        <p14:creationId xmlns:p14="http://schemas.microsoft.com/office/powerpoint/2010/main" val="3439615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759" y="365126"/>
            <a:ext cx="788807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759" y="1825625"/>
            <a:ext cx="788807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759" y="6356351"/>
            <a:ext cx="2057757"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83B458-31FF-42E0-A8C3-1B49CB3CE098}" type="datetimeFigureOut">
              <a:rPr lang="en-GB" smtClean="0"/>
              <a:pPr/>
              <a:t>20/12/2025</a:t>
            </a:fld>
            <a:endParaRPr lang="en-GB"/>
          </a:p>
        </p:txBody>
      </p:sp>
      <p:sp>
        <p:nvSpPr>
          <p:cNvPr id="5" name="Footer Placeholder 4"/>
          <p:cNvSpPr>
            <a:spLocks noGrp="1"/>
          </p:cNvSpPr>
          <p:nvPr>
            <p:ph type="ftr" sz="quarter" idx="3"/>
          </p:nvPr>
        </p:nvSpPr>
        <p:spPr>
          <a:xfrm>
            <a:off x="3029476" y="6356351"/>
            <a:ext cx="308663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9072" y="6356351"/>
            <a:ext cx="205775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F567C7-E32E-436A-B006-C3DEE182D0F8}" type="slidenum">
              <a:rPr lang="en-GB" smtClean="0"/>
              <a:pPr/>
              <a:t>‹#›</a:t>
            </a:fld>
            <a:endParaRPr lang="en-GB"/>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871013" y="0"/>
            <a:ext cx="1251843" cy="1111624"/>
          </a:xfrm>
          <a:prstGeom prst="rect">
            <a:avLst/>
          </a:prstGeom>
        </p:spPr>
      </p:pic>
    </p:spTree>
    <p:extLst>
      <p:ext uri="{BB962C8B-B14F-4D97-AF65-F5344CB8AC3E}">
        <p14:creationId xmlns:p14="http://schemas.microsoft.com/office/powerpoint/2010/main" val="1245224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webmd.com/migraines-headaches/migraines-headaches-basics" TargetMode="External"/><Relationship Id="rId2" Type="http://schemas.openxmlformats.org/officeDocument/2006/relationships/hyperlink" Target="https://www.webmd.com/brain/understanding-fainting-basics" TargetMode="Externa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13.xml.rels><?xml version="1.0" encoding="UTF-8" standalone="yes"?>
<Relationships xmlns="http://schemas.openxmlformats.org/package/2006/relationships"><Relationship Id="rId3" Type="http://schemas.openxmlformats.org/officeDocument/2006/relationships/hyperlink" Target="https://www.webmd.com/epilepsy/understanding-seizures-basics" TargetMode="External"/><Relationship Id="rId2" Type="http://schemas.openxmlformats.org/officeDocument/2006/relationships/hyperlink" Target="https://www.webmd.com/lung/how-we-breathe"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www.webmd.com/first-aid/tc/default.htm"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s://www.webmd.com/a-to-z-guides/dehydration-adults" TargetMode="External"/><Relationship Id="rId2" Type="http://schemas.openxmlformats.org/officeDocument/2006/relationships/hyperlink" Target="https://www.webmd.com/drugs/2/drug-366/sunscreen+topical/details"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6305" y="3150064"/>
            <a:ext cx="6859191" cy="1513490"/>
          </a:xfrm>
        </p:spPr>
        <p:txBody>
          <a:bodyPr>
            <a:noAutofit/>
          </a:bodyPr>
          <a:lstStyle/>
          <a:p>
            <a:r>
              <a:rPr lang="en-US" sz="5400" b="1" dirty="0">
                <a:solidFill>
                  <a:srgbClr val="FF0000"/>
                </a:solidFill>
                <a:latin typeface="+mn-lt"/>
              </a:rPr>
              <a:t>ENVIRONMENTAL</a:t>
            </a:r>
            <a:br>
              <a:rPr lang="en-US" sz="5400" b="1" dirty="0">
                <a:solidFill>
                  <a:srgbClr val="FF0000"/>
                </a:solidFill>
                <a:latin typeface="+mn-lt"/>
              </a:rPr>
            </a:br>
            <a:r>
              <a:rPr lang="en-US" sz="5400" dirty="0">
                <a:solidFill>
                  <a:srgbClr val="FF0000"/>
                </a:solidFill>
                <a:latin typeface="+mn-lt"/>
              </a:rPr>
              <a:t> </a:t>
            </a:r>
            <a:r>
              <a:rPr lang="en-US" sz="5400" b="1" dirty="0">
                <a:solidFill>
                  <a:srgbClr val="FF0000"/>
                </a:solidFill>
                <a:latin typeface="+mn-lt"/>
              </a:rPr>
              <a:t>EMERGENCIES</a:t>
            </a:r>
            <a:endParaRPr lang="en-GB" sz="5400" dirty="0">
              <a:solidFill>
                <a:srgbClr val="FF0000"/>
              </a:solidFill>
              <a:latin typeface="+mn-lt"/>
            </a:endParaRPr>
          </a:p>
        </p:txBody>
      </p:sp>
      <p:sp>
        <p:nvSpPr>
          <p:cNvPr id="3" name="Title 1"/>
          <p:cNvSpPr>
            <a:spLocks noGrp="1"/>
          </p:cNvSpPr>
          <p:nvPr/>
        </p:nvSpPr>
        <p:spPr>
          <a:xfrm>
            <a:off x="2203870" y="950259"/>
            <a:ext cx="4343400" cy="762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a:solidFill>
                  <a:srgbClr val="002060"/>
                </a:solidFill>
                <a:latin typeface="Arial" pitchFamily="34" charset="0"/>
                <a:cs typeface="Arial" pitchFamily="34" charset="0"/>
              </a:rPr>
              <a:t>LESSON -</a:t>
            </a:r>
            <a:r>
              <a:rPr lang="en-US" sz="4000" b="1" dirty="0" smtClean="0">
                <a:solidFill>
                  <a:srgbClr val="002060"/>
                </a:solidFill>
                <a:latin typeface="Arial" pitchFamily="34" charset="0"/>
                <a:cs typeface="Arial" pitchFamily="34" charset="0"/>
              </a:rPr>
              <a:t>11</a:t>
            </a:r>
            <a:endParaRPr lang="en-US" sz="4000" b="1" dirty="0">
              <a:solidFill>
                <a:srgbClr val="002060"/>
              </a:solidFill>
              <a:latin typeface="Arial" pitchFamily="34" charset="0"/>
              <a:cs typeface="Arial" pitchFamily="34" charset="0"/>
            </a:endParaRPr>
          </a:p>
        </p:txBody>
      </p:sp>
      <p:sp>
        <p:nvSpPr>
          <p:cNvPr id="4" name="Title 1">
            <a:extLst>
              <a:ext uri="{FF2B5EF4-FFF2-40B4-BE49-F238E27FC236}">
                <a16:creationId xmlns="" xmlns:a16="http://schemas.microsoft.com/office/drawing/2014/main" xmlns:lc="http://schemas.openxmlformats.org/drawingml/2006/lockedCanvas" id="{3B69F47A-239E-285A-C792-C375AD8955DA}"/>
              </a:ext>
            </a:extLst>
          </p:cNvPr>
          <p:cNvSpPr txBox="1">
            <a:spLocks/>
          </p:cNvSpPr>
          <p:nvPr/>
        </p:nvSpPr>
        <p:spPr>
          <a:xfrm>
            <a:off x="6399353" y="5345206"/>
            <a:ext cx="2209800" cy="990600"/>
          </a:xfrm>
          <a:prstGeom prst="rect">
            <a:avLst/>
          </a:prstGeom>
        </p:spPr>
        <p:txBody>
          <a:bodyPr vert="horz" lIns="91440" tIns="45720" rIns="91440" bIns="45720" rtlCol="0" anchor="ctr">
            <a:norm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JITENDER YADAV</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3742433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508"/>
            <a:ext cx="7888070" cy="1325563"/>
          </a:xfrm>
        </p:spPr>
        <p:txBody>
          <a:bodyPr>
            <a:normAutofit/>
          </a:bodyPr>
          <a:lstStyle/>
          <a:p>
            <a:pPr algn="ctr"/>
            <a:r>
              <a:rPr lang="en-US" sz="4000" b="1" dirty="0">
                <a:solidFill>
                  <a:srgbClr val="FF0000"/>
                </a:solidFill>
                <a:latin typeface="+mn-lt"/>
              </a:rPr>
              <a:t>MANAGEMENT FOR </a:t>
            </a:r>
            <a:br>
              <a:rPr lang="en-US" sz="4000" b="1" dirty="0">
                <a:solidFill>
                  <a:srgbClr val="FF0000"/>
                </a:solidFill>
                <a:latin typeface="+mn-lt"/>
              </a:rPr>
            </a:br>
            <a:r>
              <a:rPr lang="en-US" sz="4000" b="1" u="sng" dirty="0">
                <a:solidFill>
                  <a:srgbClr val="FF0000"/>
                </a:solidFill>
                <a:latin typeface="+mn-lt"/>
              </a:rPr>
              <a:t>HEAT EXHAUSTION</a:t>
            </a:r>
            <a:endParaRPr lang="en-GB" sz="4000" u="sng" dirty="0">
              <a:solidFill>
                <a:srgbClr val="FF0000"/>
              </a:solidFill>
              <a:latin typeface="+mn-lt"/>
            </a:endParaRPr>
          </a:p>
        </p:txBody>
      </p:sp>
      <p:sp>
        <p:nvSpPr>
          <p:cNvPr id="3" name="Content Placeholder 2"/>
          <p:cNvSpPr>
            <a:spLocks noGrp="1"/>
          </p:cNvSpPr>
          <p:nvPr>
            <p:ph idx="1"/>
          </p:nvPr>
        </p:nvSpPr>
        <p:spPr>
          <a:xfrm>
            <a:off x="628759" y="1259034"/>
            <a:ext cx="7888070" cy="5394014"/>
          </a:xfrm>
        </p:spPr>
        <p:txBody>
          <a:bodyPr>
            <a:noAutofit/>
          </a:bodyPr>
          <a:lstStyle/>
          <a:p>
            <a:pPr marL="0">
              <a:lnSpc>
                <a:spcPct val="100000"/>
              </a:lnSpc>
              <a:spcBef>
                <a:spcPts val="0"/>
              </a:spcBef>
              <a:spcAft>
                <a:spcPts val="1200"/>
              </a:spcAft>
              <a:defRPr/>
            </a:pPr>
            <a:r>
              <a:rPr lang="en-US" sz="3200" dirty="0"/>
              <a:t>Move the patient to a cool place to rest.</a:t>
            </a:r>
          </a:p>
          <a:p>
            <a:pPr marL="0">
              <a:lnSpc>
                <a:spcPct val="100000"/>
              </a:lnSpc>
              <a:spcBef>
                <a:spcPts val="0"/>
              </a:spcBef>
              <a:spcAft>
                <a:spcPts val="1200"/>
              </a:spcAft>
              <a:defRPr/>
            </a:pPr>
            <a:r>
              <a:rPr lang="en-US" sz="3200" dirty="0"/>
              <a:t>Remove or loosen clothing as necessary to           cool the patient without causing chills.</a:t>
            </a:r>
          </a:p>
          <a:p>
            <a:pPr marL="0">
              <a:lnSpc>
                <a:spcPct val="100000"/>
              </a:lnSpc>
              <a:spcBef>
                <a:spcPts val="0"/>
              </a:spcBef>
              <a:defRPr/>
            </a:pPr>
            <a:r>
              <a:rPr lang="en-US" sz="3200" dirty="0"/>
              <a:t>Place the patient in a supine position with     </a:t>
            </a:r>
          </a:p>
          <a:p>
            <a:pPr marL="0">
              <a:lnSpc>
                <a:spcPct val="100000"/>
              </a:lnSpc>
              <a:spcBef>
                <a:spcPts val="0"/>
              </a:spcBef>
              <a:buNone/>
              <a:defRPr/>
            </a:pPr>
            <a:r>
              <a:rPr lang="en-US" sz="3200" dirty="0"/>
              <a:t>   legs elevated 20 to 30 cm.</a:t>
            </a:r>
          </a:p>
          <a:p>
            <a:pPr marL="0">
              <a:spcBef>
                <a:spcPts val="0"/>
              </a:spcBef>
              <a:spcAft>
                <a:spcPts val="1200"/>
              </a:spcAft>
              <a:defRPr/>
            </a:pPr>
            <a:r>
              <a:rPr lang="en-US" sz="3200" dirty="0"/>
              <a:t>Administer oxygen high flow.</a:t>
            </a:r>
          </a:p>
          <a:p>
            <a:pPr marL="0">
              <a:spcBef>
                <a:spcPts val="0"/>
              </a:spcBef>
              <a:defRPr/>
            </a:pPr>
            <a:r>
              <a:rPr lang="en-US" sz="3200" dirty="0"/>
              <a:t>Give water if conscious.</a:t>
            </a:r>
          </a:p>
          <a:p>
            <a:pPr marL="0">
              <a:spcBef>
                <a:spcPts val="0"/>
              </a:spcBef>
              <a:defRPr/>
            </a:pPr>
            <a:r>
              <a:rPr lang="en-US" sz="3200" dirty="0"/>
              <a:t> If unconscious do not give anything by mouth;  start IV DNS or NS and evacuate the patient.</a:t>
            </a:r>
            <a:endParaRPr lang="en-GB" sz="3200" dirty="0"/>
          </a:p>
        </p:txBody>
      </p:sp>
    </p:spTree>
    <p:extLst>
      <p:ext uri="{BB962C8B-B14F-4D97-AF65-F5344CB8AC3E}">
        <p14:creationId xmlns:p14="http://schemas.microsoft.com/office/powerpoint/2010/main" val="4097400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4000" b="1" dirty="0">
                <a:solidFill>
                  <a:srgbClr val="FF0000"/>
                </a:solidFill>
                <a:latin typeface="+mn-lt"/>
              </a:rPr>
              <a:t>3) </a:t>
            </a:r>
            <a:r>
              <a:rPr lang="en-US" sz="4000" b="1" u="sng" dirty="0">
                <a:solidFill>
                  <a:srgbClr val="FF0000"/>
                </a:solidFill>
                <a:latin typeface="+mn-lt"/>
              </a:rPr>
              <a:t>HEAT STROKE</a:t>
            </a:r>
            <a:endParaRPr lang="en-GB" sz="4000" b="1" u="sng" dirty="0">
              <a:solidFill>
                <a:srgbClr val="FF0000"/>
              </a:solidFill>
              <a:latin typeface="+mn-lt"/>
            </a:endParaRPr>
          </a:p>
        </p:txBody>
      </p:sp>
      <p:sp>
        <p:nvSpPr>
          <p:cNvPr id="3" name="Content Placeholder 2"/>
          <p:cNvSpPr>
            <a:spLocks noGrp="1"/>
          </p:cNvSpPr>
          <p:nvPr>
            <p:ph idx="1"/>
          </p:nvPr>
        </p:nvSpPr>
        <p:spPr/>
        <p:txBody>
          <a:bodyPr>
            <a:normAutofit lnSpcReduction="10000"/>
          </a:bodyPr>
          <a:lstStyle/>
          <a:p>
            <a:pPr marL="0" indent="0" algn="just">
              <a:lnSpc>
                <a:spcPct val="150000"/>
              </a:lnSpc>
              <a:buNone/>
              <a:defRPr/>
            </a:pPr>
            <a:r>
              <a:rPr lang="en-US" sz="3200" dirty="0"/>
              <a:t>Heat stroke is a very serious life-threatening condition. The body becomes overheated and, in many cases, the patient stops sweating. If left untreated, brain cells will begin to die.</a:t>
            </a:r>
          </a:p>
          <a:p>
            <a:pPr>
              <a:lnSpc>
                <a:spcPct val="150000"/>
              </a:lnSpc>
            </a:pPr>
            <a:r>
              <a:rPr lang="en-US" sz="3200" dirty="0"/>
              <a:t>The core temperature of the body will be more than 40° C</a:t>
            </a:r>
          </a:p>
          <a:p>
            <a:pPr>
              <a:lnSpc>
                <a:spcPct val="150000"/>
              </a:lnSpc>
            </a:pPr>
            <a:endParaRPr lang="en-GB" sz="3200" dirty="0"/>
          </a:p>
        </p:txBody>
      </p:sp>
    </p:spTree>
    <p:extLst>
      <p:ext uri="{BB962C8B-B14F-4D97-AF65-F5344CB8AC3E}">
        <p14:creationId xmlns:p14="http://schemas.microsoft.com/office/powerpoint/2010/main" val="3806982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5D44788-87F8-E7FE-BDF7-94704B6D4F16}"/>
              </a:ext>
            </a:extLst>
          </p:cNvPr>
          <p:cNvSpPr>
            <a:spLocks noGrp="1"/>
          </p:cNvSpPr>
          <p:nvPr>
            <p:ph type="title"/>
          </p:nvPr>
        </p:nvSpPr>
        <p:spPr>
          <a:xfrm>
            <a:off x="726131" y="-238419"/>
            <a:ext cx="8606589" cy="1325563"/>
          </a:xfrm>
        </p:spPr>
        <p:txBody>
          <a:bodyPr>
            <a:normAutofit/>
          </a:bodyPr>
          <a:lstStyle/>
          <a:p>
            <a:r>
              <a:rPr lang="en-US" sz="3200" b="1" u="sng" dirty="0">
                <a:solidFill>
                  <a:srgbClr val="FF0000"/>
                </a:solidFill>
                <a:latin typeface="+mn-lt"/>
              </a:rPr>
              <a:t>SIGNS AND SYMPTOMS OF HEAT STROKE</a:t>
            </a:r>
            <a:endParaRPr lang="en-IN" sz="3200" dirty="0"/>
          </a:p>
        </p:txBody>
      </p:sp>
      <p:sp>
        <p:nvSpPr>
          <p:cNvPr id="3" name="Content Placeholder 2">
            <a:extLst>
              <a:ext uri="{FF2B5EF4-FFF2-40B4-BE49-F238E27FC236}">
                <a16:creationId xmlns="" xmlns:a16="http://schemas.microsoft.com/office/drawing/2014/main" id="{0FEA3CE8-91ED-BD1C-DAF2-62C88D9CF51B}"/>
              </a:ext>
            </a:extLst>
          </p:cNvPr>
          <p:cNvSpPr>
            <a:spLocks noGrp="1"/>
          </p:cNvSpPr>
          <p:nvPr>
            <p:ph idx="1"/>
          </p:nvPr>
        </p:nvSpPr>
        <p:spPr>
          <a:xfrm>
            <a:off x="409074" y="1087144"/>
            <a:ext cx="8736514" cy="4800309"/>
          </a:xfrm>
        </p:spPr>
        <p:txBody>
          <a:bodyPr>
            <a:normAutofit/>
          </a:bodyPr>
          <a:lstStyle/>
          <a:p>
            <a:pPr algn="l"/>
            <a:r>
              <a:rPr lang="en-US" b="0" i="0" dirty="0">
                <a:solidFill>
                  <a:srgbClr val="444444"/>
                </a:solidFill>
                <a:effectLst/>
                <a:latin typeface="Source Sans Pro" panose="020B0503030403020204" pitchFamily="34" charset="0"/>
              </a:rPr>
              <a:t>The hallmark symptom of heat stroke is a core body temperature above 104 F. But </a:t>
            </a:r>
            <a:r>
              <a:rPr lang="en-US" b="0" i="0" u="none" strike="noStrike" dirty="0">
                <a:solidFill>
                  <a:srgbClr val="187AAB"/>
                </a:solidFill>
                <a:effectLst/>
                <a:latin typeface="Source Sans Pro" panose="020B0503030403020204" pitchFamily="34" charset="0"/>
                <a:hlinkClick r:id="rId2"/>
              </a:rPr>
              <a:t>fainting</a:t>
            </a:r>
            <a:r>
              <a:rPr lang="en-US" b="0" i="0" dirty="0">
                <a:solidFill>
                  <a:srgbClr val="444444"/>
                </a:solidFill>
                <a:effectLst/>
                <a:latin typeface="Source Sans Pro" panose="020B0503030403020204" pitchFamily="34" charset="0"/>
              </a:rPr>
              <a:t> may be the first sign.</a:t>
            </a:r>
          </a:p>
          <a:p>
            <a:pPr algn="l"/>
            <a:r>
              <a:rPr lang="en-US" b="0" i="0" dirty="0">
                <a:solidFill>
                  <a:srgbClr val="444444"/>
                </a:solidFill>
                <a:effectLst/>
                <a:latin typeface="Source Sans Pro" panose="020B0503030403020204" pitchFamily="34" charset="0"/>
              </a:rPr>
              <a:t>Other symptoms may include:</a:t>
            </a:r>
          </a:p>
          <a:p>
            <a:pPr algn="l">
              <a:buFont typeface="Arial" panose="020B0604020202020204" pitchFamily="34" charset="0"/>
              <a:buChar char="•"/>
            </a:pPr>
            <a:r>
              <a:rPr lang="en-US" b="0" i="0" dirty="0">
                <a:solidFill>
                  <a:srgbClr val="444444"/>
                </a:solidFill>
                <a:effectLst/>
                <a:latin typeface="Source Sans Pro" panose="020B0503030403020204" pitchFamily="34" charset="0"/>
              </a:rPr>
              <a:t>Throbbing </a:t>
            </a:r>
            <a:r>
              <a:rPr lang="en-US" b="0" i="0" u="none" strike="noStrike" dirty="0">
                <a:solidFill>
                  <a:srgbClr val="187AAB"/>
                </a:solidFill>
                <a:effectLst/>
                <a:latin typeface="Source Sans Pro" panose="020B0503030403020204" pitchFamily="34" charset="0"/>
                <a:hlinkClick r:id="rId3"/>
              </a:rPr>
              <a:t>headache</a:t>
            </a:r>
            <a:endParaRPr lang="en-US" b="0" i="0" dirty="0">
              <a:solidFill>
                <a:srgbClr val="444444"/>
              </a:solidFill>
              <a:effectLst/>
              <a:latin typeface="Source Sans Pro" panose="020B0503030403020204" pitchFamily="34" charset="0"/>
            </a:endParaRPr>
          </a:p>
          <a:p>
            <a:pPr algn="l">
              <a:buFont typeface="Arial" panose="020B0604020202020204" pitchFamily="34" charset="0"/>
              <a:buChar char="•"/>
            </a:pPr>
            <a:r>
              <a:rPr lang="en-US" b="0" i="0" dirty="0">
                <a:solidFill>
                  <a:srgbClr val="444444"/>
                </a:solidFill>
                <a:effectLst/>
                <a:latin typeface="Source Sans Pro" panose="020B0503030403020204" pitchFamily="34" charset="0"/>
              </a:rPr>
              <a:t>Dizziness and light-headedness</a:t>
            </a:r>
          </a:p>
          <a:p>
            <a:pPr algn="l">
              <a:buFont typeface="Arial" panose="020B0604020202020204" pitchFamily="34" charset="0"/>
              <a:buChar char="•"/>
            </a:pPr>
            <a:r>
              <a:rPr lang="en-US" b="0" i="0" dirty="0">
                <a:solidFill>
                  <a:srgbClr val="444444"/>
                </a:solidFill>
                <a:effectLst/>
                <a:latin typeface="Source Sans Pro" panose="020B0503030403020204" pitchFamily="34" charset="0"/>
              </a:rPr>
              <a:t>Lack of sweating despite the heat</a:t>
            </a:r>
          </a:p>
          <a:p>
            <a:pPr algn="l">
              <a:buFont typeface="Arial" panose="020B0604020202020204" pitchFamily="34" charset="0"/>
              <a:buChar char="•"/>
            </a:pPr>
            <a:r>
              <a:rPr lang="en-US" b="0" i="0" dirty="0">
                <a:solidFill>
                  <a:srgbClr val="444444"/>
                </a:solidFill>
                <a:effectLst/>
                <a:latin typeface="Source Sans Pro" panose="020B0503030403020204" pitchFamily="34" charset="0"/>
              </a:rPr>
              <a:t>Red, hot, and dry skin</a:t>
            </a:r>
          </a:p>
          <a:p>
            <a:endParaRPr lang="en-IN" dirty="0"/>
          </a:p>
        </p:txBody>
      </p:sp>
    </p:spTree>
    <p:extLst>
      <p:ext uri="{BB962C8B-B14F-4D97-AF65-F5344CB8AC3E}">
        <p14:creationId xmlns:p14="http://schemas.microsoft.com/office/powerpoint/2010/main" val="243674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86A33A9-37FD-C3F2-0042-803D11E834D1}"/>
              </a:ext>
            </a:extLst>
          </p:cNvPr>
          <p:cNvSpPr txBox="1"/>
          <p:nvPr/>
        </p:nvSpPr>
        <p:spPr>
          <a:xfrm>
            <a:off x="513347" y="1045477"/>
            <a:ext cx="7539790" cy="3970318"/>
          </a:xfrm>
          <a:prstGeom prst="rect">
            <a:avLst/>
          </a:prstGeom>
          <a:noFill/>
        </p:spPr>
        <p:txBody>
          <a:bodyPr wrap="square">
            <a:spAutoFit/>
          </a:bodyPr>
          <a:lstStyle/>
          <a:p>
            <a:pPr algn="l">
              <a:buFont typeface="Arial" panose="020B0604020202020204" pitchFamily="34" charset="0"/>
              <a:buChar char="•"/>
            </a:pPr>
            <a:r>
              <a:rPr lang="en-US" sz="2800" b="0" i="0" dirty="0">
                <a:solidFill>
                  <a:srgbClr val="444444"/>
                </a:solidFill>
                <a:effectLst/>
                <a:latin typeface="Source Sans Pro" panose="020B0503030403020204" pitchFamily="34" charset="0"/>
              </a:rPr>
              <a:t>Muscle weakness or cramps</a:t>
            </a:r>
          </a:p>
          <a:p>
            <a:pPr algn="l">
              <a:buFont typeface="Arial" panose="020B0604020202020204" pitchFamily="34" charset="0"/>
              <a:buChar char="•"/>
            </a:pPr>
            <a:r>
              <a:rPr lang="en-US" sz="2800" b="0" i="0" dirty="0">
                <a:solidFill>
                  <a:srgbClr val="444444"/>
                </a:solidFill>
                <a:effectLst/>
                <a:latin typeface="Source Sans Pro" panose="020B0503030403020204" pitchFamily="34" charset="0"/>
              </a:rPr>
              <a:t>Nausea and vomiting</a:t>
            </a:r>
          </a:p>
          <a:p>
            <a:pPr algn="l">
              <a:buFont typeface="Arial" panose="020B0604020202020204" pitchFamily="34" charset="0"/>
              <a:buChar char="•"/>
            </a:pPr>
            <a:r>
              <a:rPr lang="en-US" sz="2800" b="0" i="0" dirty="0">
                <a:solidFill>
                  <a:srgbClr val="444444"/>
                </a:solidFill>
                <a:effectLst/>
                <a:latin typeface="Source Sans Pro" panose="020B0503030403020204" pitchFamily="34" charset="0"/>
              </a:rPr>
              <a:t>Rapid heartbeat, which may be either strong or weak</a:t>
            </a:r>
          </a:p>
          <a:p>
            <a:pPr algn="l">
              <a:buFont typeface="Arial" panose="020B0604020202020204" pitchFamily="34" charset="0"/>
              <a:buChar char="•"/>
            </a:pPr>
            <a:r>
              <a:rPr lang="en-US" sz="2800" b="0" i="0" dirty="0">
                <a:solidFill>
                  <a:srgbClr val="444444"/>
                </a:solidFill>
                <a:effectLst/>
                <a:latin typeface="Source Sans Pro" panose="020B0503030403020204" pitchFamily="34" charset="0"/>
              </a:rPr>
              <a:t>Rapid, shallow </a:t>
            </a:r>
            <a:r>
              <a:rPr lang="en-US" sz="2800" b="0" i="0" u="none" strike="noStrike" dirty="0">
                <a:solidFill>
                  <a:srgbClr val="187AAB"/>
                </a:solidFill>
                <a:effectLst/>
                <a:latin typeface="Source Sans Pro" panose="020B0503030403020204" pitchFamily="34" charset="0"/>
                <a:hlinkClick r:id="rId2"/>
              </a:rPr>
              <a:t>breathing</a:t>
            </a:r>
            <a:endParaRPr lang="en-US" sz="2800" b="0" i="0" dirty="0">
              <a:solidFill>
                <a:srgbClr val="444444"/>
              </a:solidFill>
              <a:effectLst/>
              <a:latin typeface="Source Sans Pro" panose="020B0503030403020204" pitchFamily="34" charset="0"/>
            </a:endParaRPr>
          </a:p>
          <a:p>
            <a:pPr algn="l">
              <a:buFont typeface="Arial" panose="020B0604020202020204" pitchFamily="34" charset="0"/>
              <a:buChar char="•"/>
            </a:pPr>
            <a:r>
              <a:rPr lang="en-US" sz="2800" b="0" i="0" dirty="0">
                <a:solidFill>
                  <a:srgbClr val="444444"/>
                </a:solidFill>
                <a:effectLst/>
                <a:latin typeface="Source Sans Pro" panose="020B0503030403020204" pitchFamily="34" charset="0"/>
              </a:rPr>
              <a:t>Behavioral changes such as confusion, disorientation, or staggering</a:t>
            </a:r>
          </a:p>
          <a:p>
            <a:pPr algn="l">
              <a:buFont typeface="Arial" panose="020B0604020202020204" pitchFamily="34" charset="0"/>
              <a:buChar char="•"/>
            </a:pPr>
            <a:r>
              <a:rPr lang="en-US" sz="2800" b="0" i="0" u="none" strike="noStrike" dirty="0">
                <a:solidFill>
                  <a:srgbClr val="187AAB"/>
                </a:solidFill>
                <a:effectLst/>
                <a:latin typeface="Source Sans Pro" panose="020B0503030403020204" pitchFamily="34" charset="0"/>
                <a:hlinkClick r:id="rId3"/>
              </a:rPr>
              <a:t>Seizures</a:t>
            </a:r>
            <a:endParaRPr lang="en-US" sz="2800" b="0" i="0" dirty="0">
              <a:solidFill>
                <a:srgbClr val="444444"/>
              </a:solidFill>
              <a:effectLst/>
              <a:latin typeface="Source Sans Pro" panose="020B0503030403020204" pitchFamily="34" charset="0"/>
            </a:endParaRPr>
          </a:p>
          <a:p>
            <a:pPr algn="l">
              <a:buFont typeface="Arial" panose="020B0604020202020204" pitchFamily="34" charset="0"/>
              <a:buChar char="•"/>
            </a:pPr>
            <a:r>
              <a:rPr lang="en-US" sz="2800" b="0" i="0" dirty="0">
                <a:solidFill>
                  <a:srgbClr val="444444"/>
                </a:solidFill>
                <a:effectLst/>
                <a:latin typeface="Source Sans Pro" panose="020B0503030403020204" pitchFamily="34" charset="0"/>
              </a:rPr>
              <a:t>Unconsciousness</a:t>
            </a:r>
          </a:p>
        </p:txBody>
      </p:sp>
    </p:spTree>
    <p:extLst>
      <p:ext uri="{BB962C8B-B14F-4D97-AF65-F5344CB8AC3E}">
        <p14:creationId xmlns:p14="http://schemas.microsoft.com/office/powerpoint/2010/main" val="1363067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43FECC78-2902-F424-4888-D9F7EE905712}"/>
              </a:ext>
            </a:extLst>
          </p:cNvPr>
          <p:cNvSpPr txBox="1"/>
          <p:nvPr/>
        </p:nvSpPr>
        <p:spPr>
          <a:xfrm>
            <a:off x="385009" y="1484381"/>
            <a:ext cx="8807115" cy="4031873"/>
          </a:xfrm>
          <a:prstGeom prst="rect">
            <a:avLst/>
          </a:prstGeom>
          <a:noFill/>
        </p:spPr>
        <p:txBody>
          <a:bodyPr wrap="square">
            <a:spAutoFit/>
          </a:bodyPr>
          <a:lstStyle/>
          <a:p>
            <a:r>
              <a:rPr lang="en-US" sz="3200" dirty="0">
                <a:effectLst/>
              </a:rPr>
              <a:t>If you suspect that someone has a heat stroke, immediately call </a:t>
            </a:r>
            <a:r>
              <a:rPr lang="en-US" sz="3200" dirty="0"/>
              <a:t>108</a:t>
            </a:r>
            <a:r>
              <a:rPr lang="en-US" sz="3200" dirty="0">
                <a:effectLst/>
              </a:rPr>
              <a:t> or take the person to a hospital. Any delay seeking medical help can be fatal.</a:t>
            </a:r>
          </a:p>
          <a:p>
            <a:r>
              <a:rPr lang="en-US" sz="3200" dirty="0">
                <a:effectLst/>
              </a:rPr>
              <a:t>While waiting for the paramedics to arrive, initiate </a:t>
            </a:r>
            <a:r>
              <a:rPr lang="en-US" sz="3200" u="none" strike="noStrike" dirty="0">
                <a:solidFill>
                  <a:srgbClr val="187AAB"/>
                </a:solidFill>
                <a:effectLst/>
                <a:hlinkClick r:id="rId2"/>
              </a:rPr>
              <a:t>first aid</a:t>
            </a:r>
            <a:r>
              <a:rPr lang="en-US" sz="3200" dirty="0">
                <a:effectLst/>
              </a:rPr>
              <a:t>. Move the person to an air-conditioned environment -- or at least a cool, shady area -- and remove any unnecessary clothing</a:t>
            </a:r>
            <a:r>
              <a:rPr lang="en-US" sz="3200" dirty="0" smtClean="0">
                <a:effectLst/>
              </a:rPr>
              <a:t>.</a:t>
            </a:r>
            <a:endParaRPr lang="en-US" sz="3200" dirty="0">
              <a:effectLst/>
            </a:endParaRPr>
          </a:p>
        </p:txBody>
      </p:sp>
      <p:sp>
        <p:nvSpPr>
          <p:cNvPr id="5" name="TextBox 4">
            <a:extLst>
              <a:ext uri="{FF2B5EF4-FFF2-40B4-BE49-F238E27FC236}">
                <a16:creationId xmlns="" xmlns:a16="http://schemas.microsoft.com/office/drawing/2014/main" id="{83BCC13B-0398-505D-64CF-E59E4FEA3780}"/>
              </a:ext>
            </a:extLst>
          </p:cNvPr>
          <p:cNvSpPr txBox="1"/>
          <p:nvPr/>
        </p:nvSpPr>
        <p:spPr>
          <a:xfrm>
            <a:off x="1323473" y="411916"/>
            <a:ext cx="6930189" cy="584775"/>
          </a:xfrm>
          <a:prstGeom prst="rect">
            <a:avLst/>
          </a:prstGeom>
          <a:noFill/>
        </p:spPr>
        <p:txBody>
          <a:bodyPr wrap="square" rtlCol="0">
            <a:spAutoFit/>
          </a:bodyPr>
          <a:lstStyle/>
          <a:p>
            <a:r>
              <a:rPr lang="en-US" sz="3200" b="1" u="sng" dirty="0">
                <a:solidFill>
                  <a:srgbClr val="FF0000"/>
                </a:solidFill>
              </a:rPr>
              <a:t>MANAGEMENT FOR HEAT STROKE</a:t>
            </a:r>
            <a:endParaRPr lang="en-IN" sz="3200" b="1" dirty="0"/>
          </a:p>
        </p:txBody>
      </p:sp>
    </p:spTree>
    <p:extLst>
      <p:ext uri="{BB962C8B-B14F-4D97-AF65-F5344CB8AC3E}">
        <p14:creationId xmlns:p14="http://schemas.microsoft.com/office/powerpoint/2010/main" val="39636336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43FECC78-2902-F424-4888-D9F7EE905712}"/>
              </a:ext>
            </a:extLst>
          </p:cNvPr>
          <p:cNvSpPr txBox="1"/>
          <p:nvPr/>
        </p:nvSpPr>
        <p:spPr>
          <a:xfrm>
            <a:off x="385009" y="1027166"/>
            <a:ext cx="8807115" cy="5509200"/>
          </a:xfrm>
          <a:prstGeom prst="rect">
            <a:avLst/>
          </a:prstGeom>
          <a:noFill/>
        </p:spPr>
        <p:txBody>
          <a:bodyPr wrap="square">
            <a:spAutoFit/>
          </a:bodyPr>
          <a:lstStyle/>
          <a:p>
            <a:r>
              <a:rPr lang="en-US" sz="3200" dirty="0" smtClean="0">
                <a:effectLst/>
              </a:rPr>
              <a:t>If </a:t>
            </a:r>
            <a:r>
              <a:rPr lang="en-US" sz="3200" dirty="0">
                <a:effectLst/>
              </a:rPr>
              <a:t>possible, take the person's core body temperature and initiate first aid to cool it to 101 to 102 F. (If no thermometers are available, don't hesitate to initiate first aid</a:t>
            </a:r>
            <a:r>
              <a:rPr lang="en-US" sz="3200" dirty="0" smtClean="0">
                <a:effectLst/>
              </a:rPr>
              <a:t>.)</a:t>
            </a:r>
          </a:p>
          <a:p>
            <a:r>
              <a:rPr lang="en-US" sz="3200" dirty="0">
                <a:solidFill>
                  <a:srgbClr val="444444"/>
                </a:solidFill>
                <a:latin typeface="Source Sans Pro" panose="020B0503030403020204" pitchFamily="34" charset="0"/>
              </a:rPr>
              <a:t>Try these cooling strategies:</a:t>
            </a:r>
          </a:p>
          <a:p>
            <a:pPr>
              <a:buFont typeface="Arial" panose="020B0604020202020204" pitchFamily="34" charset="0"/>
              <a:buChar char="•"/>
            </a:pPr>
            <a:r>
              <a:rPr lang="en-US" sz="3200" dirty="0">
                <a:solidFill>
                  <a:srgbClr val="444444"/>
                </a:solidFill>
                <a:latin typeface="Source Sans Pro" panose="020B0503030403020204" pitchFamily="34" charset="0"/>
              </a:rPr>
              <a:t>Fan air over the patient while wetting their skin with water from a sponge or garden hose.</a:t>
            </a:r>
          </a:p>
          <a:p>
            <a:pPr>
              <a:buFont typeface="Arial" panose="020B0604020202020204" pitchFamily="34" charset="0"/>
              <a:buChar char="•"/>
            </a:pPr>
            <a:r>
              <a:rPr lang="en-US" sz="3200" dirty="0">
                <a:solidFill>
                  <a:srgbClr val="444444"/>
                </a:solidFill>
                <a:latin typeface="Source Sans Pro" panose="020B0503030403020204" pitchFamily="34" charset="0"/>
              </a:rPr>
              <a:t>Apply ice packs to the patient's armpits, groin, neck, and back. Because these areas are rich with blood vessels close to the skin, cooling them may reduce body temperature</a:t>
            </a:r>
            <a:r>
              <a:rPr lang="en-US" sz="3200" dirty="0" smtClean="0">
                <a:solidFill>
                  <a:srgbClr val="444444"/>
                </a:solidFill>
                <a:latin typeface="Source Sans Pro" panose="020B0503030403020204" pitchFamily="34" charset="0"/>
              </a:rPr>
              <a:t>.</a:t>
            </a:r>
            <a:endParaRPr lang="en-US" sz="3200" dirty="0">
              <a:solidFill>
                <a:srgbClr val="444444"/>
              </a:solidFill>
              <a:latin typeface="Source Sans Pro" panose="020B0503030403020204" pitchFamily="34" charset="0"/>
            </a:endParaRPr>
          </a:p>
        </p:txBody>
      </p:sp>
      <p:sp>
        <p:nvSpPr>
          <p:cNvPr id="5" name="TextBox 4">
            <a:extLst>
              <a:ext uri="{FF2B5EF4-FFF2-40B4-BE49-F238E27FC236}">
                <a16:creationId xmlns="" xmlns:a16="http://schemas.microsoft.com/office/drawing/2014/main" id="{83BCC13B-0398-505D-64CF-E59E4FEA3780}"/>
              </a:ext>
            </a:extLst>
          </p:cNvPr>
          <p:cNvSpPr txBox="1"/>
          <p:nvPr/>
        </p:nvSpPr>
        <p:spPr>
          <a:xfrm>
            <a:off x="1323473" y="223651"/>
            <a:ext cx="6930189" cy="584775"/>
          </a:xfrm>
          <a:prstGeom prst="rect">
            <a:avLst/>
          </a:prstGeom>
          <a:noFill/>
        </p:spPr>
        <p:txBody>
          <a:bodyPr wrap="square" rtlCol="0">
            <a:spAutoFit/>
          </a:bodyPr>
          <a:lstStyle/>
          <a:p>
            <a:r>
              <a:rPr lang="en-US" sz="3200" u="sng" dirty="0">
                <a:solidFill>
                  <a:srgbClr val="FF0000"/>
                </a:solidFill>
                <a:latin typeface="+mn-lt"/>
              </a:rPr>
              <a:t>MANAGEMENT FOR HEAT STROKE</a:t>
            </a:r>
            <a:endParaRPr lang="en-IN" sz="3200" dirty="0"/>
          </a:p>
        </p:txBody>
      </p:sp>
    </p:spTree>
    <p:extLst>
      <p:ext uri="{BB962C8B-B14F-4D97-AF65-F5344CB8AC3E}">
        <p14:creationId xmlns:p14="http://schemas.microsoft.com/office/powerpoint/2010/main" val="26215548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B63BC77D-99DF-EE1B-F780-BD4C14CF9F04}"/>
              </a:ext>
            </a:extLst>
          </p:cNvPr>
          <p:cNvSpPr txBox="1"/>
          <p:nvPr/>
        </p:nvSpPr>
        <p:spPr>
          <a:xfrm>
            <a:off x="717177" y="1235661"/>
            <a:ext cx="8095130" cy="4832092"/>
          </a:xfrm>
          <a:prstGeom prst="rect">
            <a:avLst/>
          </a:prstGeom>
          <a:noFill/>
        </p:spPr>
        <p:txBody>
          <a:bodyPr wrap="square">
            <a:spAutoFit/>
          </a:bodyPr>
          <a:lstStyle/>
          <a:p>
            <a:pPr algn="l">
              <a:buFont typeface="Arial" panose="020B0604020202020204" pitchFamily="34" charset="0"/>
              <a:buChar char="•"/>
            </a:pPr>
            <a:r>
              <a:rPr lang="en-US" sz="2800" b="0" i="0" dirty="0" smtClean="0">
                <a:solidFill>
                  <a:srgbClr val="444444"/>
                </a:solidFill>
                <a:effectLst/>
                <a:latin typeface="Source Sans Pro" panose="020B0503030403020204" pitchFamily="34" charset="0"/>
              </a:rPr>
              <a:t>Immerse </a:t>
            </a:r>
            <a:r>
              <a:rPr lang="en-US" sz="2800" b="0" i="0" dirty="0">
                <a:solidFill>
                  <a:srgbClr val="444444"/>
                </a:solidFill>
                <a:effectLst/>
                <a:latin typeface="Source Sans Pro" panose="020B0503030403020204" pitchFamily="34" charset="0"/>
              </a:rPr>
              <a:t>the patient in a shower or tub of cool water.</a:t>
            </a:r>
          </a:p>
          <a:p>
            <a:pPr algn="l">
              <a:buFont typeface="Arial" panose="020B0604020202020204" pitchFamily="34" charset="0"/>
              <a:buChar char="•"/>
            </a:pPr>
            <a:r>
              <a:rPr lang="en-US" sz="2800" b="0" i="0" dirty="0">
                <a:solidFill>
                  <a:srgbClr val="444444"/>
                </a:solidFill>
                <a:effectLst/>
                <a:latin typeface="Source Sans Pro" panose="020B0503030403020204" pitchFamily="34" charset="0"/>
              </a:rPr>
              <a:t>If the person is young and healthy and suffered heat stroke while exercising vigorously -- what’s known as exertional heat stroke -- you can use an ice bath to help cool the body.</a:t>
            </a:r>
          </a:p>
          <a:p>
            <a:pPr algn="l"/>
            <a:r>
              <a:rPr lang="en-US" sz="2800" b="1" i="0" dirty="0">
                <a:solidFill>
                  <a:srgbClr val="444444"/>
                </a:solidFill>
                <a:effectLst/>
                <a:latin typeface="Source Sans Pro" panose="020B0503030403020204" pitchFamily="34" charset="0"/>
              </a:rPr>
              <a:t>Do not use ice for older patients, young children, patients with chronic illness, or anyone whose heat stroke occurred without vigorous exercise. Doing so can be dangerous.</a:t>
            </a:r>
            <a:endParaRPr lang="en-US" sz="2800" b="0" i="0" dirty="0">
              <a:solidFill>
                <a:srgbClr val="444444"/>
              </a:solidFill>
              <a:effectLst/>
              <a:latin typeface="Source Sans Pro" panose="020B050303040302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3029" y="219729"/>
            <a:ext cx="7083425" cy="858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7692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ECF470F0-158B-80A1-8F72-8CEFC3D4D755}"/>
              </a:ext>
            </a:extLst>
          </p:cNvPr>
          <p:cNvSpPr txBox="1"/>
          <p:nvPr/>
        </p:nvSpPr>
        <p:spPr>
          <a:xfrm>
            <a:off x="376989" y="335845"/>
            <a:ext cx="8494296" cy="4893647"/>
          </a:xfrm>
          <a:prstGeom prst="rect">
            <a:avLst/>
          </a:prstGeom>
          <a:noFill/>
        </p:spPr>
        <p:txBody>
          <a:bodyPr wrap="square">
            <a:spAutoFit/>
          </a:bodyPr>
          <a:lstStyle/>
          <a:p>
            <a:pPr algn="l"/>
            <a:r>
              <a:rPr lang="en-US" sz="2400" b="1" i="0" dirty="0">
                <a:effectLst/>
                <a:latin typeface="Source Sans Pro" panose="020B0503030403020204" pitchFamily="34" charset="0"/>
              </a:rPr>
              <a:t>How Can Heal Stroke Be Prevented?</a:t>
            </a:r>
          </a:p>
          <a:p>
            <a:pPr algn="l"/>
            <a:r>
              <a:rPr lang="en-US" sz="2400" b="0" i="0" dirty="0">
                <a:solidFill>
                  <a:srgbClr val="444444"/>
                </a:solidFill>
                <a:effectLst/>
                <a:latin typeface="Source Sans Pro" panose="020B0503030403020204" pitchFamily="34" charset="0"/>
              </a:rPr>
              <a:t>When the heat index is high, it's best to stay in an air-conditioned environment. If you must go outdoors, you can prevent heat stroke by taking these steps:</a:t>
            </a:r>
          </a:p>
          <a:p>
            <a:pPr algn="l">
              <a:buFont typeface="Arial" panose="020B0604020202020204" pitchFamily="34" charset="0"/>
              <a:buChar char="•"/>
            </a:pPr>
            <a:r>
              <a:rPr lang="en-US" sz="2400" b="0" i="0" dirty="0">
                <a:solidFill>
                  <a:srgbClr val="444444"/>
                </a:solidFill>
                <a:effectLst/>
                <a:latin typeface="Source Sans Pro" panose="020B0503030403020204" pitchFamily="34" charset="0"/>
              </a:rPr>
              <a:t>Wear lightweight, light-colored, loose-fitting clothing, and a wide-brimmed hat.</a:t>
            </a:r>
          </a:p>
          <a:p>
            <a:pPr algn="l">
              <a:buFont typeface="Arial" panose="020B0604020202020204" pitchFamily="34" charset="0"/>
              <a:buChar char="•"/>
            </a:pPr>
            <a:r>
              <a:rPr lang="en-US" sz="2400" b="0" i="0" dirty="0">
                <a:solidFill>
                  <a:srgbClr val="444444"/>
                </a:solidFill>
                <a:effectLst/>
                <a:latin typeface="Source Sans Pro" panose="020B0503030403020204" pitchFamily="34" charset="0"/>
              </a:rPr>
              <a:t>Use </a:t>
            </a:r>
            <a:r>
              <a:rPr lang="en-US" sz="2400" b="0" i="0" u="none" strike="noStrike" dirty="0">
                <a:solidFill>
                  <a:srgbClr val="187AAB"/>
                </a:solidFill>
                <a:effectLst/>
                <a:latin typeface="Source Sans Pro" panose="020B0503030403020204" pitchFamily="34" charset="0"/>
                <a:hlinkClick r:id="rId2"/>
              </a:rPr>
              <a:t>sunscreen</a:t>
            </a:r>
            <a:r>
              <a:rPr lang="en-US" sz="2400" b="0" i="0" dirty="0">
                <a:solidFill>
                  <a:srgbClr val="444444"/>
                </a:solidFill>
                <a:effectLst/>
                <a:latin typeface="Source Sans Pro" panose="020B0503030403020204" pitchFamily="34" charset="0"/>
              </a:rPr>
              <a:t> with a sun protection factor (SPF) of 30 or more.</a:t>
            </a:r>
          </a:p>
          <a:p>
            <a:pPr algn="l">
              <a:buFont typeface="Arial" panose="020B0604020202020204" pitchFamily="34" charset="0"/>
              <a:buChar char="•"/>
            </a:pPr>
            <a:r>
              <a:rPr lang="en-US" sz="2400" b="0" i="0" dirty="0">
                <a:solidFill>
                  <a:srgbClr val="444444"/>
                </a:solidFill>
                <a:effectLst/>
                <a:latin typeface="Source Sans Pro" panose="020B0503030403020204" pitchFamily="34" charset="0"/>
              </a:rPr>
              <a:t>Drink extra fluids. To prevent </a:t>
            </a:r>
            <a:r>
              <a:rPr lang="en-US" sz="2400" b="0" i="0" u="none" strike="noStrike" dirty="0">
                <a:solidFill>
                  <a:srgbClr val="187AAB"/>
                </a:solidFill>
                <a:effectLst/>
                <a:latin typeface="Source Sans Pro" panose="020B0503030403020204" pitchFamily="34" charset="0"/>
                <a:hlinkClick r:id="rId3"/>
              </a:rPr>
              <a:t>dehydration</a:t>
            </a:r>
            <a:r>
              <a:rPr lang="en-US" sz="2400" b="0" i="0" dirty="0">
                <a:solidFill>
                  <a:srgbClr val="444444"/>
                </a:solidFill>
                <a:effectLst/>
                <a:latin typeface="Source Sans Pro" panose="020B0503030403020204" pitchFamily="34" charset="0"/>
              </a:rPr>
              <a:t>, it's generally recommended to drink at least eight glasses of water, fruit juice, or vegetable juice per day. Because heat-related illness also can result from salt depletion, it may be advisable to substitute an electrolyte-rich sports drink for water during periods of extreme heat and humidity.</a:t>
            </a:r>
          </a:p>
        </p:txBody>
      </p:sp>
    </p:spTree>
    <p:extLst>
      <p:ext uri="{BB962C8B-B14F-4D97-AF65-F5344CB8AC3E}">
        <p14:creationId xmlns:p14="http://schemas.microsoft.com/office/powerpoint/2010/main" val="3099894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E94511F5-CDFE-28B3-AC99-A15696E89A41}"/>
              </a:ext>
            </a:extLst>
          </p:cNvPr>
          <p:cNvSpPr txBox="1"/>
          <p:nvPr/>
        </p:nvSpPr>
        <p:spPr>
          <a:xfrm>
            <a:off x="633663" y="868468"/>
            <a:ext cx="8173453" cy="4401205"/>
          </a:xfrm>
          <a:prstGeom prst="rect">
            <a:avLst/>
          </a:prstGeom>
          <a:noFill/>
        </p:spPr>
        <p:txBody>
          <a:bodyPr wrap="square">
            <a:spAutoFit/>
          </a:bodyPr>
          <a:lstStyle/>
          <a:p>
            <a:pPr algn="l">
              <a:buFont typeface="Arial" panose="020B0604020202020204" pitchFamily="34" charset="0"/>
              <a:buChar char="•"/>
            </a:pPr>
            <a:r>
              <a:rPr lang="en-US" sz="2800" b="0" i="0" dirty="0">
                <a:solidFill>
                  <a:srgbClr val="444444"/>
                </a:solidFill>
                <a:effectLst/>
                <a:latin typeface="Source Sans Pro" panose="020B0503030403020204" pitchFamily="34" charset="0"/>
              </a:rPr>
              <a:t>Take additional precautions when exercising or working outdoors. The general recommendation is to drink 24 ounces of fluid two hours before exercise, and consider adding another 8 ounces of water or sports drink right before exercise. During exercise, you should consume another 8 ounces of water every 20 minutes, even if you don't feel thirsty.</a:t>
            </a:r>
          </a:p>
          <a:p>
            <a:pPr algn="l">
              <a:buFont typeface="Arial" panose="020B0604020202020204" pitchFamily="34" charset="0"/>
              <a:buChar char="•"/>
            </a:pPr>
            <a:r>
              <a:rPr lang="en-US" sz="2800" b="0" i="0" dirty="0">
                <a:solidFill>
                  <a:srgbClr val="444444"/>
                </a:solidFill>
                <a:effectLst/>
                <a:latin typeface="Source Sans Pro" panose="020B0503030403020204" pitchFamily="34" charset="0"/>
              </a:rPr>
              <a:t>Reschedule or cancel outdoor activity. If possible, shift your time outdoors to the coolest times of the day, either early morning or after sunset.</a:t>
            </a:r>
          </a:p>
        </p:txBody>
      </p:sp>
    </p:spTree>
    <p:extLst>
      <p:ext uri="{BB962C8B-B14F-4D97-AF65-F5344CB8AC3E}">
        <p14:creationId xmlns:p14="http://schemas.microsoft.com/office/powerpoint/2010/main" val="4187283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6841" y="236483"/>
            <a:ext cx="8387256" cy="62720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Straight Connector 2"/>
          <p:cNvCxnSpPr/>
          <p:nvPr/>
        </p:nvCxnSpPr>
        <p:spPr>
          <a:xfrm rot="5400000">
            <a:off x="5841124" y="3476297"/>
            <a:ext cx="5849011" cy="1"/>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991865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13258"/>
            <a:ext cx="7888070" cy="1249363"/>
          </a:xfrm>
        </p:spPr>
        <p:txBody>
          <a:bodyPr>
            <a:noAutofit/>
          </a:bodyPr>
          <a:lstStyle/>
          <a:p>
            <a:pPr algn="ctr"/>
            <a:r>
              <a:rPr lang="en-US" b="1" u="sng" dirty="0">
                <a:solidFill>
                  <a:srgbClr val="FF0000"/>
                </a:solidFill>
                <a:latin typeface="+mn-lt"/>
              </a:rPr>
              <a:t>OBJECTIVES</a:t>
            </a:r>
            <a:endParaRPr lang="en-GB" dirty="0"/>
          </a:p>
        </p:txBody>
      </p:sp>
      <p:sp>
        <p:nvSpPr>
          <p:cNvPr id="3" name="Content Placeholder 2"/>
          <p:cNvSpPr>
            <a:spLocks noGrp="1"/>
          </p:cNvSpPr>
          <p:nvPr>
            <p:ph idx="1"/>
          </p:nvPr>
        </p:nvSpPr>
        <p:spPr>
          <a:xfrm>
            <a:off x="472967" y="1192759"/>
            <a:ext cx="8339958" cy="5018854"/>
          </a:xfrm>
        </p:spPr>
        <p:txBody>
          <a:bodyPr>
            <a:noAutofit/>
          </a:bodyPr>
          <a:lstStyle/>
          <a:p>
            <a:pPr marL="0" indent="0">
              <a:buNone/>
              <a:defRPr/>
            </a:pPr>
            <a:r>
              <a:rPr lang="en-US" sz="3200" b="1" dirty="0"/>
              <a:t>Upon completion of this lesson, you will be able to:</a:t>
            </a:r>
          </a:p>
          <a:p>
            <a:pPr>
              <a:defRPr/>
            </a:pPr>
            <a:r>
              <a:rPr lang="en-US" sz="3200" b="1" dirty="0"/>
              <a:t>List signs and symptoms of heat cramps, heat exhaustion and heat stroke. Describe their management.</a:t>
            </a:r>
          </a:p>
          <a:p>
            <a:pPr algn="just">
              <a:defRPr/>
            </a:pPr>
            <a:r>
              <a:rPr lang="en-US" sz="3200" b="1" dirty="0"/>
              <a:t>List the differentiating features between three heat emergencies.</a:t>
            </a:r>
          </a:p>
          <a:p>
            <a:pPr algn="just">
              <a:defRPr/>
            </a:pPr>
            <a:r>
              <a:rPr lang="en-US" sz="3200" b="1" dirty="0"/>
              <a:t>Explain dehydration and list the causes.</a:t>
            </a:r>
          </a:p>
          <a:p>
            <a:pPr algn="just">
              <a:defRPr/>
            </a:pPr>
            <a:r>
              <a:rPr lang="en-US" sz="3200" b="1" dirty="0"/>
              <a:t>Enumerate the signs and symptoms of dehydration  and explain its management.</a:t>
            </a:r>
          </a:p>
          <a:p>
            <a:endParaRPr lang="en-GB" sz="3200" dirty="0"/>
          </a:p>
        </p:txBody>
      </p:sp>
      <p:sp>
        <p:nvSpPr>
          <p:cNvPr id="4" name="TextBox 3"/>
          <p:cNvSpPr txBox="1"/>
          <p:nvPr/>
        </p:nvSpPr>
        <p:spPr>
          <a:xfrm>
            <a:off x="8338204" y="6415088"/>
            <a:ext cx="807384" cy="369332"/>
          </a:xfrm>
          <a:prstGeom prst="rect">
            <a:avLst/>
          </a:prstGeom>
          <a:noFill/>
        </p:spPr>
        <p:txBody>
          <a:bodyPr wrap="square" rtlCol="0">
            <a:spAutoFit/>
          </a:bodyPr>
          <a:lstStyle/>
          <a:p>
            <a:r>
              <a:rPr lang="en-GB" dirty="0" err="1"/>
              <a:t>Cont</a:t>
            </a:r>
            <a:r>
              <a:rPr lang="en-GB" dirty="0"/>
              <a:t>…</a:t>
            </a:r>
          </a:p>
        </p:txBody>
      </p:sp>
    </p:spTree>
    <p:extLst>
      <p:ext uri="{BB962C8B-B14F-4D97-AF65-F5344CB8AC3E}">
        <p14:creationId xmlns:p14="http://schemas.microsoft.com/office/powerpoint/2010/main" val="9136073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 xmlns:a16="http://schemas.microsoft.com/office/drawing/2014/main" id="{A8FFEB52-7BCD-D848-A545-EA387FFCB25D}"/>
              </a:ext>
            </a:extLst>
          </p:cNvPr>
          <p:cNvPicPr>
            <a:picLocks noChangeAspect="1"/>
          </p:cNvPicPr>
          <p:nvPr/>
        </p:nvPicPr>
        <p:blipFill>
          <a:blip r:embed="rId2"/>
          <a:stretch>
            <a:fillRect/>
          </a:stretch>
        </p:blipFill>
        <p:spPr>
          <a:xfrm>
            <a:off x="0" y="0"/>
            <a:ext cx="9145588" cy="6858000"/>
          </a:xfrm>
          <a:prstGeom prst="rect">
            <a:avLst/>
          </a:prstGeom>
        </p:spPr>
      </p:pic>
    </p:spTree>
    <p:extLst>
      <p:ext uri="{BB962C8B-B14F-4D97-AF65-F5344CB8AC3E}">
        <p14:creationId xmlns:p14="http://schemas.microsoft.com/office/powerpoint/2010/main" val="3961181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07466"/>
            <a:ext cx="7888070" cy="706929"/>
          </a:xfrm>
        </p:spPr>
        <p:txBody>
          <a:bodyPr/>
          <a:lstStyle/>
          <a:p>
            <a:pPr algn="ctr"/>
            <a:r>
              <a:rPr lang="en-US" sz="4000" b="1" u="sng" dirty="0">
                <a:solidFill>
                  <a:srgbClr val="FF0000"/>
                </a:solidFill>
                <a:latin typeface="+mn-lt"/>
              </a:rPr>
              <a:t>DEHYDRATION</a:t>
            </a:r>
            <a:r>
              <a:rPr lang="en-US" b="1" u="sng" dirty="0">
                <a:solidFill>
                  <a:srgbClr val="FF0000"/>
                </a:solidFill>
                <a:latin typeface="+mn-lt"/>
              </a:rPr>
              <a:t> </a:t>
            </a:r>
            <a:endParaRPr lang="en-GB" u="sng" dirty="0">
              <a:solidFill>
                <a:srgbClr val="FF0000"/>
              </a:solidFill>
              <a:latin typeface="+mn-lt"/>
            </a:endParaRPr>
          </a:p>
        </p:txBody>
      </p:sp>
      <p:sp>
        <p:nvSpPr>
          <p:cNvPr id="3" name="Content Placeholder 2"/>
          <p:cNvSpPr>
            <a:spLocks noGrp="1"/>
          </p:cNvSpPr>
          <p:nvPr>
            <p:ph idx="1"/>
          </p:nvPr>
        </p:nvSpPr>
        <p:spPr>
          <a:xfrm>
            <a:off x="628759" y="1292772"/>
            <a:ext cx="7947682" cy="4840023"/>
          </a:xfrm>
        </p:spPr>
        <p:txBody>
          <a:bodyPr>
            <a:normAutofit fontScale="77500" lnSpcReduction="20000"/>
          </a:bodyPr>
          <a:lstStyle/>
          <a:p>
            <a:pPr algn="just">
              <a:lnSpc>
                <a:spcPct val="150000"/>
              </a:lnSpc>
              <a:defRPr/>
            </a:pPr>
            <a:r>
              <a:rPr lang="en-US" sz="3600" dirty="0"/>
              <a:t>Adult human body consists of 55-60% of body wt as water and it is distributed in various compartments like intracellular (70%), Extracellular (30% approx. 12 L). Of this extracellular water 75% is interstitial and 25% intravascular. </a:t>
            </a:r>
          </a:p>
          <a:p>
            <a:pPr algn="just">
              <a:lnSpc>
                <a:spcPct val="150000"/>
              </a:lnSpc>
              <a:defRPr/>
            </a:pPr>
            <a:r>
              <a:rPr lang="en-US" sz="3600" dirty="0"/>
              <a:t>Water enter and leaves the body through the gastrointestinal tract and </a:t>
            </a:r>
            <a:r>
              <a:rPr lang="en-US" sz="3600" dirty="0" err="1"/>
              <a:t>and</a:t>
            </a:r>
            <a:r>
              <a:rPr lang="en-US" sz="3600" dirty="0"/>
              <a:t> is loss through the lungs, the skin and the kidneys</a:t>
            </a:r>
          </a:p>
        </p:txBody>
      </p:sp>
    </p:spTree>
    <p:extLst>
      <p:ext uri="{BB962C8B-B14F-4D97-AF65-F5344CB8AC3E}">
        <p14:creationId xmlns:p14="http://schemas.microsoft.com/office/powerpoint/2010/main" val="22121348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DB2BBEC0-A819-91C3-0FBD-33D75158AB5B}"/>
              </a:ext>
            </a:extLst>
          </p:cNvPr>
          <p:cNvSpPr txBox="1"/>
          <p:nvPr/>
        </p:nvSpPr>
        <p:spPr>
          <a:xfrm>
            <a:off x="959224" y="335846"/>
            <a:ext cx="7288305" cy="6124754"/>
          </a:xfrm>
          <a:prstGeom prst="rect">
            <a:avLst/>
          </a:prstGeom>
          <a:noFill/>
        </p:spPr>
        <p:txBody>
          <a:bodyPr wrap="square">
            <a:spAutoFit/>
          </a:bodyPr>
          <a:lstStyle/>
          <a:p>
            <a:pPr algn="l"/>
            <a:r>
              <a:rPr lang="en-US" sz="2800" b="0" i="0" dirty="0">
                <a:solidFill>
                  <a:srgbClr val="111111"/>
                </a:solidFill>
                <a:effectLst/>
                <a:latin typeface="Helvetica" panose="020B0604020202020204" pitchFamily="34" charset="0"/>
              </a:rPr>
              <a:t>Dehydration occurs when you use or lose more fluid than you take in, and your body doesn't have enough water and other fluids to carry out its normal functions. If you don't replace lost fluids, you will get dehydrated.</a:t>
            </a:r>
          </a:p>
          <a:p>
            <a:pPr algn="l"/>
            <a:r>
              <a:rPr lang="en-US" sz="2800" b="0" i="0" dirty="0">
                <a:solidFill>
                  <a:srgbClr val="111111"/>
                </a:solidFill>
                <a:effectLst/>
                <a:latin typeface="Helvetica" panose="020B0604020202020204" pitchFamily="34" charset="0"/>
              </a:rPr>
              <a:t>Anyone may become dehydrated, but the condition is especially dangerous for young children and older adults.</a:t>
            </a:r>
          </a:p>
          <a:p>
            <a:pPr algn="l"/>
            <a:r>
              <a:rPr lang="en-US" sz="2800" b="0" i="0" dirty="0">
                <a:solidFill>
                  <a:srgbClr val="111111"/>
                </a:solidFill>
                <a:effectLst/>
                <a:latin typeface="Helvetica" panose="020B0604020202020204" pitchFamily="34" charset="0"/>
              </a:rPr>
              <a:t>The most common cause of dehydration in young children is severe diarrhea and vomiting. Older adults naturally have a lower volume of water in their bodies, and may have conditions or take medications that increase the risk of dehydration</a:t>
            </a:r>
            <a:r>
              <a:rPr lang="en-US" sz="2800" b="0" i="0" dirty="0" smtClean="0">
                <a:solidFill>
                  <a:srgbClr val="111111"/>
                </a:solidFill>
                <a:effectLst/>
                <a:latin typeface="Helvetica" panose="020B0604020202020204" pitchFamily="34" charset="0"/>
              </a:rPr>
              <a:t>.</a:t>
            </a:r>
            <a:endParaRPr lang="en-US" sz="2800" b="0" i="0" dirty="0">
              <a:solidFill>
                <a:srgbClr val="111111"/>
              </a:solidFill>
              <a:effectLst/>
              <a:latin typeface="Helvetica" panose="020B0604020202020204" pitchFamily="34" charset="0"/>
            </a:endParaRPr>
          </a:p>
        </p:txBody>
      </p:sp>
    </p:spTree>
    <p:extLst>
      <p:ext uri="{BB962C8B-B14F-4D97-AF65-F5344CB8AC3E}">
        <p14:creationId xmlns:p14="http://schemas.microsoft.com/office/powerpoint/2010/main" val="31589609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DB2BBEC0-A819-91C3-0FBD-33D75158AB5B}"/>
              </a:ext>
            </a:extLst>
          </p:cNvPr>
          <p:cNvSpPr txBox="1"/>
          <p:nvPr/>
        </p:nvSpPr>
        <p:spPr>
          <a:xfrm>
            <a:off x="1021976" y="1151661"/>
            <a:ext cx="7028330" cy="3108543"/>
          </a:xfrm>
          <a:prstGeom prst="rect">
            <a:avLst/>
          </a:prstGeom>
          <a:noFill/>
        </p:spPr>
        <p:txBody>
          <a:bodyPr wrap="square">
            <a:spAutoFit/>
          </a:bodyPr>
          <a:lstStyle/>
          <a:p>
            <a:pPr algn="l"/>
            <a:r>
              <a:rPr lang="en-US" sz="2800" b="0" i="0" dirty="0" smtClean="0">
                <a:solidFill>
                  <a:srgbClr val="111111"/>
                </a:solidFill>
                <a:effectLst/>
                <a:latin typeface="Helvetica" panose="020B0604020202020204" pitchFamily="34" charset="0"/>
              </a:rPr>
              <a:t>This means that even minor illnesses, such as infections affecting the lungs or bladder, can result in dehydration in older adults.</a:t>
            </a:r>
          </a:p>
          <a:p>
            <a:pPr algn="l"/>
            <a:r>
              <a:rPr lang="en-US" sz="2800" b="0" i="0" dirty="0" smtClean="0">
                <a:solidFill>
                  <a:srgbClr val="111111"/>
                </a:solidFill>
                <a:effectLst/>
                <a:latin typeface="Helvetica" panose="020B0604020202020204" pitchFamily="34" charset="0"/>
              </a:rPr>
              <a:t>Dehydration also can occur in any age group if you don't drink enough water during hot weather — especially if you are exercising vigorously.</a:t>
            </a:r>
            <a:endParaRPr lang="en-US" sz="2800" b="0" i="0" dirty="0">
              <a:solidFill>
                <a:srgbClr val="111111"/>
              </a:solidFill>
              <a:effectLst/>
              <a:latin typeface="Helvetica" panose="020B0604020202020204" pitchFamily="34" charset="0"/>
            </a:endParaRPr>
          </a:p>
        </p:txBody>
      </p:sp>
    </p:spTree>
    <p:extLst>
      <p:ext uri="{BB962C8B-B14F-4D97-AF65-F5344CB8AC3E}">
        <p14:creationId xmlns:p14="http://schemas.microsoft.com/office/powerpoint/2010/main" val="42287090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07466"/>
            <a:ext cx="7888070" cy="706929"/>
          </a:xfrm>
        </p:spPr>
        <p:txBody>
          <a:bodyPr/>
          <a:lstStyle/>
          <a:p>
            <a:pPr algn="ctr"/>
            <a:r>
              <a:rPr lang="en-US" sz="4000" b="1" u="sng" dirty="0">
                <a:solidFill>
                  <a:srgbClr val="FF0000"/>
                </a:solidFill>
                <a:latin typeface="+mn-lt"/>
              </a:rPr>
              <a:t>DEHYDRATION</a:t>
            </a:r>
            <a:r>
              <a:rPr lang="en-US" b="1" u="sng" dirty="0">
                <a:solidFill>
                  <a:srgbClr val="FF0000"/>
                </a:solidFill>
                <a:latin typeface="+mn-lt"/>
              </a:rPr>
              <a:t> </a:t>
            </a:r>
            <a:endParaRPr lang="en-GB" u="sng" dirty="0">
              <a:solidFill>
                <a:srgbClr val="FF0000"/>
              </a:solidFill>
              <a:latin typeface="+mn-lt"/>
            </a:endParaRPr>
          </a:p>
        </p:txBody>
      </p:sp>
      <p:sp>
        <p:nvSpPr>
          <p:cNvPr id="3" name="Content Placeholder 2"/>
          <p:cNvSpPr>
            <a:spLocks noGrp="1"/>
          </p:cNvSpPr>
          <p:nvPr>
            <p:ph idx="1"/>
          </p:nvPr>
        </p:nvSpPr>
        <p:spPr>
          <a:xfrm>
            <a:off x="628759" y="977462"/>
            <a:ext cx="8105338" cy="5517931"/>
          </a:xfrm>
        </p:spPr>
        <p:txBody>
          <a:bodyPr>
            <a:normAutofit fontScale="77500" lnSpcReduction="20000"/>
          </a:bodyPr>
          <a:lstStyle/>
          <a:p>
            <a:pPr marL="0" indent="0" algn="just">
              <a:lnSpc>
                <a:spcPct val="150000"/>
              </a:lnSpc>
              <a:buNone/>
              <a:defRPr/>
            </a:pPr>
            <a:r>
              <a:rPr lang="en-US" sz="3600" dirty="0"/>
              <a:t>Dehydration is a state where the body’s extra cellular  fluid is lost with or without electrolyte loss. </a:t>
            </a:r>
          </a:p>
          <a:p>
            <a:pPr algn="just">
              <a:lnSpc>
                <a:spcPct val="150000"/>
              </a:lnSpc>
              <a:buNone/>
              <a:defRPr/>
            </a:pPr>
            <a:r>
              <a:rPr lang="en-US" sz="3600" dirty="0"/>
              <a:t>     Causes of ECF Depletion:</a:t>
            </a:r>
          </a:p>
          <a:p>
            <a:pPr algn="just">
              <a:lnSpc>
                <a:spcPct val="150000"/>
              </a:lnSpc>
              <a:buNone/>
              <a:defRPr/>
            </a:pPr>
            <a:r>
              <a:rPr lang="en-US" sz="3600" dirty="0"/>
              <a:t>           From GIT-</a:t>
            </a:r>
          </a:p>
          <a:p>
            <a:pPr marL="1482725" indent="457200" algn="just">
              <a:lnSpc>
                <a:spcPct val="150000"/>
              </a:lnSpc>
              <a:defRPr/>
            </a:pPr>
            <a:r>
              <a:rPr lang="en-US" sz="3600" dirty="0"/>
              <a:t>Vomiting</a:t>
            </a:r>
          </a:p>
          <a:p>
            <a:pPr marL="1482725" indent="457200" algn="just">
              <a:lnSpc>
                <a:spcPct val="150000"/>
              </a:lnSpc>
              <a:defRPr/>
            </a:pPr>
            <a:r>
              <a:rPr lang="en-US" sz="3600" dirty="0"/>
              <a:t>Diarrhea</a:t>
            </a:r>
          </a:p>
          <a:p>
            <a:pPr marL="1482725" indent="457200" algn="just">
              <a:lnSpc>
                <a:spcPct val="150000"/>
              </a:lnSpc>
              <a:defRPr/>
            </a:pPr>
            <a:r>
              <a:rPr lang="en-US" sz="3600" dirty="0"/>
              <a:t>Fistula</a:t>
            </a:r>
          </a:p>
          <a:p>
            <a:pPr marL="1482725" indent="457200" algn="just">
              <a:lnSpc>
                <a:spcPct val="150000"/>
              </a:lnSpc>
              <a:defRPr/>
            </a:pPr>
            <a:r>
              <a:rPr lang="en-US" sz="3600" dirty="0"/>
              <a:t>Intestinal obstruction </a:t>
            </a:r>
          </a:p>
          <a:p>
            <a:pPr algn="just">
              <a:lnSpc>
                <a:spcPct val="150000"/>
              </a:lnSpc>
              <a:defRPr/>
            </a:pPr>
            <a:endParaRPr lang="en-US" sz="3500" dirty="0"/>
          </a:p>
          <a:p>
            <a:endParaRPr lang="en-GB" sz="3200" dirty="0"/>
          </a:p>
        </p:txBody>
      </p:sp>
    </p:spTree>
    <p:extLst>
      <p:ext uri="{BB962C8B-B14F-4D97-AF65-F5344CB8AC3E}">
        <p14:creationId xmlns:p14="http://schemas.microsoft.com/office/powerpoint/2010/main" val="22121348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07466"/>
            <a:ext cx="7888070" cy="706929"/>
          </a:xfrm>
        </p:spPr>
        <p:txBody>
          <a:bodyPr/>
          <a:lstStyle/>
          <a:p>
            <a:pPr algn="ctr"/>
            <a:r>
              <a:rPr lang="en-US" sz="4000" b="1" u="sng" dirty="0">
                <a:solidFill>
                  <a:srgbClr val="FF0000"/>
                </a:solidFill>
                <a:latin typeface="+mn-lt"/>
              </a:rPr>
              <a:t>DEHYDRATION</a:t>
            </a:r>
            <a:r>
              <a:rPr lang="en-US" b="1" u="sng" dirty="0">
                <a:solidFill>
                  <a:srgbClr val="FF0000"/>
                </a:solidFill>
                <a:latin typeface="+mn-lt"/>
              </a:rPr>
              <a:t> </a:t>
            </a:r>
            <a:endParaRPr lang="en-GB" u="sng" dirty="0">
              <a:solidFill>
                <a:srgbClr val="FF0000"/>
              </a:solidFill>
              <a:latin typeface="+mn-lt"/>
            </a:endParaRPr>
          </a:p>
        </p:txBody>
      </p:sp>
      <p:sp>
        <p:nvSpPr>
          <p:cNvPr id="3" name="Content Placeholder 2"/>
          <p:cNvSpPr>
            <a:spLocks noGrp="1"/>
          </p:cNvSpPr>
          <p:nvPr>
            <p:ph idx="1"/>
          </p:nvPr>
        </p:nvSpPr>
        <p:spPr>
          <a:xfrm>
            <a:off x="628759" y="977462"/>
            <a:ext cx="7884620" cy="5517931"/>
          </a:xfrm>
        </p:spPr>
        <p:txBody>
          <a:bodyPr>
            <a:normAutofit fontScale="85000" lnSpcReduction="20000"/>
          </a:bodyPr>
          <a:lstStyle/>
          <a:p>
            <a:pPr marL="0" indent="0" algn="just">
              <a:lnSpc>
                <a:spcPct val="150000"/>
              </a:lnSpc>
              <a:buNone/>
              <a:defRPr/>
            </a:pPr>
            <a:r>
              <a:rPr lang="en-US" sz="3600" dirty="0"/>
              <a:t>From Kidneys:- </a:t>
            </a:r>
          </a:p>
          <a:p>
            <a:pPr marL="457200" indent="457200" algn="just">
              <a:lnSpc>
                <a:spcPct val="120000"/>
              </a:lnSpc>
              <a:spcBef>
                <a:spcPts val="0"/>
              </a:spcBef>
              <a:defRPr/>
            </a:pPr>
            <a:r>
              <a:rPr lang="en-US" sz="3300" dirty="0"/>
              <a:t>Diabetes Mellitus </a:t>
            </a:r>
          </a:p>
          <a:p>
            <a:pPr marL="457200" indent="457200" algn="just">
              <a:lnSpc>
                <a:spcPct val="120000"/>
              </a:lnSpc>
              <a:spcBef>
                <a:spcPts val="0"/>
              </a:spcBef>
              <a:defRPr/>
            </a:pPr>
            <a:r>
              <a:rPr lang="en-US" sz="3300" dirty="0"/>
              <a:t>Renal Diseases</a:t>
            </a:r>
          </a:p>
          <a:p>
            <a:pPr marL="457200" indent="457200" algn="just">
              <a:lnSpc>
                <a:spcPct val="120000"/>
              </a:lnSpc>
              <a:spcBef>
                <a:spcPts val="0"/>
              </a:spcBef>
              <a:defRPr/>
            </a:pPr>
            <a:r>
              <a:rPr lang="en-US" sz="3300" dirty="0"/>
              <a:t>Drugs like diuretics  </a:t>
            </a:r>
          </a:p>
          <a:p>
            <a:pPr marL="0" indent="0" algn="just">
              <a:lnSpc>
                <a:spcPct val="120000"/>
              </a:lnSpc>
              <a:spcBef>
                <a:spcPts val="0"/>
              </a:spcBef>
              <a:buNone/>
              <a:defRPr/>
            </a:pPr>
            <a:r>
              <a:rPr lang="en-US" sz="3300" dirty="0"/>
              <a:t>From Skin:- </a:t>
            </a:r>
          </a:p>
          <a:p>
            <a:pPr marL="457200" indent="457200" algn="just">
              <a:lnSpc>
                <a:spcPct val="100000"/>
              </a:lnSpc>
              <a:spcBef>
                <a:spcPts val="0"/>
              </a:spcBef>
              <a:defRPr/>
            </a:pPr>
            <a:r>
              <a:rPr lang="en-US" sz="3300" dirty="0"/>
              <a:t>Sweating in hot environment, fever etc  </a:t>
            </a:r>
          </a:p>
          <a:p>
            <a:pPr marL="0" indent="0" algn="just">
              <a:lnSpc>
                <a:spcPct val="100000"/>
              </a:lnSpc>
              <a:spcBef>
                <a:spcPts val="0"/>
              </a:spcBef>
              <a:buNone/>
              <a:defRPr/>
            </a:pPr>
            <a:r>
              <a:rPr lang="en-US" sz="3300" dirty="0"/>
              <a:t>From Kidneys:- </a:t>
            </a:r>
          </a:p>
          <a:p>
            <a:pPr marL="457200" indent="520700" algn="just">
              <a:lnSpc>
                <a:spcPct val="150000"/>
              </a:lnSpc>
              <a:spcBef>
                <a:spcPts val="0"/>
              </a:spcBef>
              <a:defRPr/>
            </a:pPr>
            <a:r>
              <a:rPr lang="en-US" sz="3300" dirty="0"/>
              <a:t>Burns</a:t>
            </a:r>
          </a:p>
          <a:p>
            <a:pPr marL="457200" indent="520700" algn="just">
              <a:lnSpc>
                <a:spcPct val="150000"/>
              </a:lnSpc>
              <a:spcBef>
                <a:spcPts val="0"/>
              </a:spcBef>
              <a:defRPr/>
            </a:pPr>
            <a:r>
              <a:rPr lang="en-US" sz="3300" dirty="0" err="1"/>
              <a:t>Ascites</a:t>
            </a:r>
            <a:r>
              <a:rPr lang="en-US" sz="3300" dirty="0"/>
              <a:t> </a:t>
            </a:r>
          </a:p>
          <a:p>
            <a:pPr marL="457200" indent="520700" algn="just">
              <a:lnSpc>
                <a:spcPct val="150000"/>
              </a:lnSpc>
              <a:spcBef>
                <a:spcPts val="0"/>
              </a:spcBef>
              <a:defRPr/>
            </a:pPr>
            <a:r>
              <a:rPr lang="en-US" sz="3300" dirty="0"/>
              <a:t>Peritonitis </a:t>
            </a:r>
          </a:p>
          <a:p>
            <a:pPr marL="457200" indent="520700" algn="just">
              <a:lnSpc>
                <a:spcPct val="150000"/>
              </a:lnSpc>
              <a:spcBef>
                <a:spcPts val="0"/>
              </a:spcBef>
              <a:defRPr/>
            </a:pPr>
            <a:r>
              <a:rPr lang="en-US" sz="3300" dirty="0"/>
              <a:t>Acute Pancreatitis </a:t>
            </a:r>
          </a:p>
          <a:p>
            <a:pPr algn="just">
              <a:lnSpc>
                <a:spcPct val="150000"/>
              </a:lnSpc>
              <a:defRPr/>
            </a:pPr>
            <a:endParaRPr lang="en-US" sz="3500" dirty="0"/>
          </a:p>
          <a:p>
            <a:endParaRPr lang="en-GB" sz="3200" dirty="0"/>
          </a:p>
        </p:txBody>
      </p:sp>
    </p:spTree>
    <p:extLst>
      <p:ext uri="{BB962C8B-B14F-4D97-AF65-F5344CB8AC3E}">
        <p14:creationId xmlns:p14="http://schemas.microsoft.com/office/powerpoint/2010/main" val="22121348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22262"/>
            <a:ext cx="7888070" cy="702497"/>
          </a:xfrm>
        </p:spPr>
        <p:txBody>
          <a:bodyPr>
            <a:normAutofit/>
          </a:bodyPr>
          <a:lstStyle/>
          <a:p>
            <a:pPr algn="ctr"/>
            <a:r>
              <a:rPr lang="en-US" sz="4000" b="1" u="sng" dirty="0">
                <a:solidFill>
                  <a:srgbClr val="FF0000"/>
                </a:solidFill>
                <a:latin typeface="+mn-lt"/>
              </a:rPr>
              <a:t>SIGNS AND SYMPTOMS</a:t>
            </a:r>
            <a:endParaRPr lang="en-GB" sz="4000" u="sng" dirty="0">
              <a:solidFill>
                <a:srgbClr val="FF0000"/>
              </a:solidFill>
              <a:latin typeface="+mn-lt"/>
            </a:endParaRPr>
          </a:p>
        </p:txBody>
      </p:sp>
      <p:sp>
        <p:nvSpPr>
          <p:cNvPr id="3" name="Content Placeholder 2"/>
          <p:cNvSpPr>
            <a:spLocks noGrp="1"/>
          </p:cNvSpPr>
          <p:nvPr>
            <p:ph idx="1"/>
          </p:nvPr>
        </p:nvSpPr>
        <p:spPr>
          <a:xfrm>
            <a:off x="628759" y="1371594"/>
            <a:ext cx="7888070" cy="4631943"/>
          </a:xfrm>
        </p:spPr>
        <p:txBody>
          <a:bodyPr>
            <a:noAutofit/>
          </a:bodyPr>
          <a:lstStyle/>
          <a:p>
            <a:pPr>
              <a:lnSpc>
                <a:spcPct val="100000"/>
              </a:lnSpc>
              <a:spcBef>
                <a:spcPct val="50000"/>
              </a:spcBef>
            </a:pPr>
            <a:r>
              <a:rPr lang="en-US" sz="3200" dirty="0"/>
              <a:t>Excessive thirst.</a:t>
            </a:r>
          </a:p>
          <a:p>
            <a:pPr>
              <a:lnSpc>
                <a:spcPct val="100000"/>
              </a:lnSpc>
              <a:spcBef>
                <a:spcPct val="50000"/>
              </a:spcBef>
            </a:pPr>
            <a:r>
              <a:rPr lang="en-US" sz="3200" dirty="0"/>
              <a:t>Concentrated urine &amp; later reduced urine output.</a:t>
            </a:r>
          </a:p>
          <a:p>
            <a:pPr>
              <a:lnSpc>
                <a:spcPct val="100000"/>
              </a:lnSpc>
              <a:spcBef>
                <a:spcPct val="50000"/>
              </a:spcBef>
            </a:pPr>
            <a:r>
              <a:rPr lang="en-US" sz="3200" dirty="0"/>
              <a:t>Dizziness or fainting.</a:t>
            </a:r>
          </a:p>
          <a:p>
            <a:pPr>
              <a:lnSpc>
                <a:spcPct val="100000"/>
              </a:lnSpc>
            </a:pPr>
            <a:r>
              <a:rPr lang="en-US" sz="3200" dirty="0"/>
              <a:t>Weakness.</a:t>
            </a:r>
          </a:p>
          <a:p>
            <a:pPr>
              <a:lnSpc>
                <a:spcPct val="100000"/>
              </a:lnSpc>
            </a:pPr>
            <a:r>
              <a:rPr lang="en-US" sz="3200" dirty="0"/>
              <a:t>Hypotension especially postural hypotension</a:t>
            </a:r>
          </a:p>
          <a:p>
            <a:pPr>
              <a:lnSpc>
                <a:spcPct val="100000"/>
              </a:lnSpc>
            </a:pPr>
            <a:r>
              <a:rPr lang="en-US" sz="3200" dirty="0"/>
              <a:t>Loss of skin </a:t>
            </a:r>
            <a:r>
              <a:rPr lang="en-US" sz="3200" dirty="0" err="1"/>
              <a:t>turgor</a:t>
            </a:r>
            <a:r>
              <a:rPr lang="en-US" sz="3200" dirty="0"/>
              <a:t>.</a:t>
            </a:r>
          </a:p>
        </p:txBody>
      </p:sp>
      <p:sp>
        <p:nvSpPr>
          <p:cNvPr id="4" name="TextBox 3"/>
          <p:cNvSpPr txBox="1"/>
          <p:nvPr/>
        </p:nvSpPr>
        <p:spPr>
          <a:xfrm>
            <a:off x="8516829" y="6429380"/>
            <a:ext cx="628759" cy="646331"/>
          </a:xfrm>
          <a:prstGeom prst="rect">
            <a:avLst/>
          </a:prstGeom>
          <a:noFill/>
        </p:spPr>
        <p:txBody>
          <a:bodyPr wrap="square" rtlCol="0">
            <a:spAutoFit/>
          </a:bodyPr>
          <a:lstStyle/>
          <a:p>
            <a:r>
              <a:rPr lang="en-GB" dirty="0" err="1"/>
              <a:t>Cont</a:t>
            </a:r>
            <a:r>
              <a:rPr lang="en-GB" dirty="0"/>
              <a:t>…</a:t>
            </a:r>
          </a:p>
        </p:txBody>
      </p:sp>
    </p:spTree>
    <p:extLst>
      <p:ext uri="{BB962C8B-B14F-4D97-AF65-F5344CB8AC3E}">
        <p14:creationId xmlns:p14="http://schemas.microsoft.com/office/powerpoint/2010/main" val="7990958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322262"/>
            <a:ext cx="7888070" cy="702497"/>
          </a:xfrm>
        </p:spPr>
        <p:txBody>
          <a:bodyPr>
            <a:normAutofit/>
          </a:bodyPr>
          <a:lstStyle/>
          <a:p>
            <a:pPr algn="ctr"/>
            <a:r>
              <a:rPr lang="en-US" sz="4000" b="1" u="sng" dirty="0">
                <a:solidFill>
                  <a:srgbClr val="FF0000"/>
                </a:solidFill>
                <a:latin typeface="+mn-lt"/>
              </a:rPr>
              <a:t>SIGNS AND SYMPTOMS</a:t>
            </a:r>
            <a:endParaRPr lang="en-GB" sz="4000" u="sng" dirty="0">
              <a:solidFill>
                <a:srgbClr val="FF0000"/>
              </a:solidFill>
              <a:latin typeface="+mn-lt"/>
            </a:endParaRPr>
          </a:p>
        </p:txBody>
      </p:sp>
      <p:sp>
        <p:nvSpPr>
          <p:cNvPr id="3" name="Content Placeholder 2"/>
          <p:cNvSpPr>
            <a:spLocks noGrp="1"/>
          </p:cNvSpPr>
          <p:nvPr>
            <p:ph idx="1"/>
          </p:nvPr>
        </p:nvSpPr>
        <p:spPr>
          <a:xfrm>
            <a:off x="628759" y="1371594"/>
            <a:ext cx="7888070" cy="4631943"/>
          </a:xfrm>
        </p:spPr>
        <p:txBody>
          <a:bodyPr>
            <a:noAutofit/>
          </a:bodyPr>
          <a:lstStyle/>
          <a:p>
            <a:pPr>
              <a:lnSpc>
                <a:spcPct val="100000"/>
              </a:lnSpc>
              <a:spcBef>
                <a:spcPct val="50000"/>
              </a:spcBef>
            </a:pPr>
            <a:r>
              <a:rPr lang="en-US" sz="3200" dirty="0"/>
              <a:t>Rapid pulse rate.</a:t>
            </a:r>
          </a:p>
          <a:p>
            <a:pPr>
              <a:lnSpc>
                <a:spcPct val="100000"/>
              </a:lnSpc>
              <a:spcBef>
                <a:spcPct val="50000"/>
              </a:spcBef>
            </a:pPr>
            <a:r>
              <a:rPr lang="en-US" sz="3200" dirty="0"/>
              <a:t>Shallow rapid breathing.</a:t>
            </a:r>
          </a:p>
          <a:p>
            <a:pPr>
              <a:lnSpc>
                <a:spcPct val="100000"/>
              </a:lnSpc>
              <a:spcBef>
                <a:spcPct val="50000"/>
              </a:spcBef>
            </a:pPr>
            <a:r>
              <a:rPr lang="en-US" sz="3200" dirty="0"/>
              <a:t>Confusion, stupor.</a:t>
            </a:r>
          </a:p>
          <a:p>
            <a:pPr>
              <a:lnSpc>
                <a:spcPct val="100000"/>
              </a:lnSpc>
            </a:pPr>
            <a:r>
              <a:rPr lang="en-US" sz="3200" dirty="0"/>
              <a:t>Systolic BP &lt;100 mmHg</a:t>
            </a:r>
          </a:p>
          <a:p>
            <a:pPr>
              <a:lnSpc>
                <a:spcPct val="100000"/>
              </a:lnSpc>
            </a:pPr>
            <a:r>
              <a:rPr lang="en-US" sz="3200" dirty="0"/>
              <a:t>Cold extremities and poor capillary return.</a:t>
            </a:r>
          </a:p>
          <a:p>
            <a:pPr>
              <a:lnSpc>
                <a:spcPct val="100000"/>
              </a:lnSpc>
              <a:buNone/>
            </a:pPr>
            <a:endParaRPr lang="en-US" sz="3200" dirty="0"/>
          </a:p>
        </p:txBody>
      </p:sp>
      <p:sp>
        <p:nvSpPr>
          <p:cNvPr id="4" name="TextBox 3"/>
          <p:cNvSpPr txBox="1"/>
          <p:nvPr/>
        </p:nvSpPr>
        <p:spPr>
          <a:xfrm>
            <a:off x="8516829" y="6429380"/>
            <a:ext cx="628759" cy="646331"/>
          </a:xfrm>
          <a:prstGeom prst="rect">
            <a:avLst/>
          </a:prstGeom>
          <a:noFill/>
        </p:spPr>
        <p:txBody>
          <a:bodyPr wrap="square" rtlCol="0">
            <a:spAutoFit/>
          </a:bodyPr>
          <a:lstStyle/>
          <a:p>
            <a:r>
              <a:rPr lang="en-GB" dirty="0" err="1"/>
              <a:t>Cont</a:t>
            </a:r>
            <a:r>
              <a:rPr lang="en-GB" dirty="0"/>
              <a:t>…</a:t>
            </a:r>
          </a:p>
        </p:txBody>
      </p:sp>
    </p:spTree>
    <p:extLst>
      <p:ext uri="{BB962C8B-B14F-4D97-AF65-F5344CB8AC3E}">
        <p14:creationId xmlns:p14="http://schemas.microsoft.com/office/powerpoint/2010/main" val="7990958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914" y="491255"/>
            <a:ext cx="7888070" cy="738460"/>
          </a:xfrm>
        </p:spPr>
        <p:txBody>
          <a:bodyPr>
            <a:normAutofit/>
          </a:bodyPr>
          <a:lstStyle/>
          <a:p>
            <a:pPr algn="ctr"/>
            <a:r>
              <a:rPr lang="en-US" sz="3600" b="1" u="sng" dirty="0">
                <a:solidFill>
                  <a:srgbClr val="FF0000"/>
                </a:solidFill>
                <a:latin typeface="+mn-lt"/>
              </a:rPr>
              <a:t>MANAGEMENT FOR </a:t>
            </a:r>
            <a:r>
              <a:rPr lang="en-US" sz="3600" b="1" u="sng" dirty="0">
                <a:solidFill>
                  <a:srgbClr val="FF0000"/>
                </a:solidFill>
              </a:rPr>
              <a:t>DEHYDRATION </a:t>
            </a:r>
            <a:endParaRPr lang="en-GB" sz="3600" b="1" u="sng" dirty="0">
              <a:latin typeface="+mn-lt"/>
            </a:endParaRPr>
          </a:p>
        </p:txBody>
      </p:sp>
      <p:sp>
        <p:nvSpPr>
          <p:cNvPr id="3" name="Content Placeholder 2"/>
          <p:cNvSpPr>
            <a:spLocks noGrp="1"/>
          </p:cNvSpPr>
          <p:nvPr>
            <p:ph idx="1"/>
          </p:nvPr>
        </p:nvSpPr>
        <p:spPr>
          <a:xfrm>
            <a:off x="628759" y="1754185"/>
            <a:ext cx="8009534" cy="4351338"/>
          </a:xfrm>
        </p:spPr>
        <p:txBody>
          <a:bodyPr>
            <a:noAutofit/>
          </a:bodyPr>
          <a:lstStyle/>
          <a:p>
            <a:pPr algn="just">
              <a:lnSpc>
                <a:spcPct val="100000"/>
              </a:lnSpc>
              <a:spcAft>
                <a:spcPts val="1200"/>
              </a:spcAft>
              <a:defRPr/>
            </a:pPr>
            <a:r>
              <a:rPr lang="en-US" sz="3200" dirty="0"/>
              <a:t>In conditions where loss is expected as in diarrhea,  working in hot environment, prophylactic measures with plenty of oral fluids is advised. </a:t>
            </a:r>
          </a:p>
          <a:p>
            <a:pPr algn="just">
              <a:lnSpc>
                <a:spcPct val="100000"/>
              </a:lnSpc>
              <a:spcAft>
                <a:spcPts val="1200"/>
              </a:spcAft>
              <a:defRPr/>
            </a:pPr>
            <a:r>
              <a:rPr lang="en-US" sz="3200" dirty="0"/>
              <a:t>If patient is conscious and alert, oral rehydration solution should be given and continued till loss is controlled. </a:t>
            </a:r>
          </a:p>
          <a:p>
            <a:pPr algn="just">
              <a:lnSpc>
                <a:spcPct val="100000"/>
              </a:lnSpc>
              <a:buNone/>
            </a:pPr>
            <a:endParaRPr lang="en-GB" sz="3200" dirty="0"/>
          </a:p>
        </p:txBody>
      </p:sp>
    </p:spTree>
    <p:extLst>
      <p:ext uri="{BB962C8B-B14F-4D97-AF65-F5344CB8AC3E}">
        <p14:creationId xmlns:p14="http://schemas.microsoft.com/office/powerpoint/2010/main" val="19227155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124" y="491255"/>
            <a:ext cx="7888070" cy="738460"/>
          </a:xfrm>
        </p:spPr>
        <p:txBody>
          <a:bodyPr>
            <a:normAutofit/>
          </a:bodyPr>
          <a:lstStyle/>
          <a:p>
            <a:pPr algn="ctr"/>
            <a:r>
              <a:rPr lang="en-US" sz="3600" u="sng" dirty="0">
                <a:solidFill>
                  <a:srgbClr val="FF0000"/>
                </a:solidFill>
                <a:latin typeface="+mn-lt"/>
              </a:rPr>
              <a:t>MANAGEMENT FOR </a:t>
            </a:r>
            <a:r>
              <a:rPr lang="en-US" sz="3600" b="1" u="sng" dirty="0">
                <a:solidFill>
                  <a:srgbClr val="FF0000"/>
                </a:solidFill>
              </a:rPr>
              <a:t>DEHYDRATION</a:t>
            </a:r>
            <a:r>
              <a:rPr lang="en-US" sz="4000" b="1" u="sng" dirty="0">
                <a:solidFill>
                  <a:srgbClr val="FF0000"/>
                </a:solidFill>
              </a:rPr>
              <a:t> </a:t>
            </a:r>
            <a:endParaRPr lang="en-GB" sz="3600" u="sng" dirty="0">
              <a:latin typeface="+mn-lt"/>
            </a:endParaRPr>
          </a:p>
        </p:txBody>
      </p:sp>
      <p:sp>
        <p:nvSpPr>
          <p:cNvPr id="3" name="Content Placeholder 2"/>
          <p:cNvSpPr>
            <a:spLocks noGrp="1"/>
          </p:cNvSpPr>
          <p:nvPr>
            <p:ph idx="1"/>
          </p:nvPr>
        </p:nvSpPr>
        <p:spPr>
          <a:xfrm>
            <a:off x="628759" y="1754185"/>
            <a:ext cx="8009534" cy="4351338"/>
          </a:xfrm>
        </p:spPr>
        <p:txBody>
          <a:bodyPr>
            <a:noAutofit/>
          </a:bodyPr>
          <a:lstStyle/>
          <a:p>
            <a:pPr algn="just">
              <a:lnSpc>
                <a:spcPct val="100000"/>
              </a:lnSpc>
              <a:spcAft>
                <a:spcPts val="1200"/>
              </a:spcAft>
              <a:defRPr/>
            </a:pPr>
            <a:r>
              <a:rPr lang="en-US" sz="3200" dirty="0"/>
              <a:t>In moderate and severe dehydration and patients with altered mental status, IV fluid should be started preferably 0.9% NS and shift patient to hospital care for further evaluation. </a:t>
            </a:r>
          </a:p>
          <a:p>
            <a:pPr algn="just">
              <a:lnSpc>
                <a:spcPct val="100000"/>
              </a:lnSpc>
              <a:spcAft>
                <a:spcPts val="1200"/>
              </a:spcAft>
              <a:defRPr/>
            </a:pPr>
            <a:r>
              <a:rPr lang="en-US" sz="3200" dirty="0"/>
              <a:t>Treatment of the underlying cause of dehydration.</a:t>
            </a:r>
          </a:p>
        </p:txBody>
      </p:sp>
    </p:spTree>
    <p:extLst>
      <p:ext uri="{BB962C8B-B14F-4D97-AF65-F5344CB8AC3E}">
        <p14:creationId xmlns:p14="http://schemas.microsoft.com/office/powerpoint/2010/main" val="1922715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436559"/>
            <a:ext cx="7888070" cy="1076931"/>
          </a:xfrm>
        </p:spPr>
        <p:txBody>
          <a:bodyPr>
            <a:normAutofit/>
          </a:bodyPr>
          <a:lstStyle/>
          <a:p>
            <a:pPr algn="ctr"/>
            <a:r>
              <a:rPr lang="en-US" sz="3600" b="1" dirty="0">
                <a:solidFill>
                  <a:srgbClr val="FF0000"/>
                </a:solidFill>
                <a:latin typeface="+mn-lt"/>
              </a:rPr>
              <a:t>ENVIRONMENTAL EMERGENCIES</a:t>
            </a:r>
            <a:endParaRPr lang="en-GB" sz="3600" dirty="0">
              <a:solidFill>
                <a:srgbClr val="FF0000"/>
              </a:solidFill>
              <a:latin typeface="+mn-lt"/>
            </a:endParaRPr>
          </a:p>
        </p:txBody>
      </p:sp>
      <p:sp>
        <p:nvSpPr>
          <p:cNvPr id="3" name="Content Placeholder 2"/>
          <p:cNvSpPr>
            <a:spLocks noGrp="1"/>
          </p:cNvSpPr>
          <p:nvPr>
            <p:ph idx="1"/>
          </p:nvPr>
        </p:nvSpPr>
        <p:spPr>
          <a:xfrm>
            <a:off x="628759" y="2371725"/>
            <a:ext cx="7888070" cy="1900730"/>
          </a:xfrm>
        </p:spPr>
        <p:txBody>
          <a:bodyPr>
            <a:normAutofit/>
          </a:bodyPr>
          <a:lstStyle/>
          <a:p>
            <a:pPr marL="0" indent="0" algn="ctr">
              <a:buNone/>
            </a:pPr>
            <a:r>
              <a:rPr lang="en-US" sz="3200" b="1" dirty="0"/>
              <a:t>Exposure to excessive heat can produce serious health conditions especially in patients not acclimatized to heat</a:t>
            </a:r>
            <a:endParaRPr lang="en-GB" dirty="0"/>
          </a:p>
        </p:txBody>
      </p:sp>
    </p:spTree>
    <p:extLst>
      <p:ext uri="{BB962C8B-B14F-4D97-AF65-F5344CB8AC3E}">
        <p14:creationId xmlns:p14="http://schemas.microsoft.com/office/powerpoint/2010/main" val="5578490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C:\Documents and Settings\Administrator\Desktop\101MSDCF\DSC00001.JPG"/>
          <p:cNvPicPr>
            <a:picLocks noChangeAspect="1" noChangeArrowheads="1"/>
          </p:cNvPicPr>
          <p:nvPr/>
        </p:nvPicPr>
        <p:blipFill>
          <a:blip r:embed="rId3">
            <a:lum contrast="22000"/>
            <a:extLst>
              <a:ext uri="{28A0092B-C50C-407E-A947-70E740481C1C}">
                <a14:useLocalDpi xmlns:a14="http://schemas.microsoft.com/office/drawing/2010/main" val="0"/>
              </a:ext>
            </a:extLst>
          </a:blip>
          <a:srcRect/>
          <a:stretch>
            <a:fillRect/>
          </a:stretch>
        </p:blipFill>
        <p:spPr bwMode="auto">
          <a:xfrm>
            <a:off x="1143199" y="754050"/>
            <a:ext cx="6859191" cy="612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3" name="Text Box 3"/>
          <p:cNvSpPr txBox="1">
            <a:spLocks noChangeArrowheads="1"/>
          </p:cNvSpPr>
          <p:nvPr/>
        </p:nvSpPr>
        <p:spPr bwMode="auto">
          <a:xfrm>
            <a:off x="1143199" y="3048000"/>
            <a:ext cx="2743676"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spcBef>
                <a:spcPct val="50000"/>
              </a:spcBef>
            </a:pPr>
            <a:endParaRPr lang="en-US">
              <a:latin typeface="Times New Roman" panose="02020603050405020304" pitchFamily="18" charset="0"/>
            </a:endParaRPr>
          </a:p>
        </p:txBody>
      </p:sp>
      <p:sp>
        <p:nvSpPr>
          <p:cNvPr id="12293" name="Text Box 5"/>
          <p:cNvSpPr txBox="1">
            <a:spLocks noChangeArrowheads="1"/>
          </p:cNvSpPr>
          <p:nvPr/>
        </p:nvSpPr>
        <p:spPr bwMode="auto">
          <a:xfrm>
            <a:off x="1143199" y="1111250"/>
            <a:ext cx="3658235" cy="267765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spcBef>
                <a:spcPct val="50000"/>
              </a:spcBef>
            </a:pPr>
            <a:r>
              <a:rPr lang="en-US" sz="2800" b="1" dirty="0">
                <a:solidFill>
                  <a:srgbClr val="000066"/>
                </a:solidFill>
                <a:latin typeface="+mn-lt"/>
              </a:rPr>
              <a:t>CONVECTION: </a:t>
            </a:r>
            <a:r>
              <a:rPr lang="en-US" sz="2800" dirty="0">
                <a:solidFill>
                  <a:srgbClr val="000066"/>
                </a:solidFill>
                <a:latin typeface="+mn-lt"/>
              </a:rPr>
              <a:t>Body heat lost to the surrounding air which is becomes warmer, rises, and is replaced with cooler air.</a:t>
            </a:r>
          </a:p>
        </p:txBody>
      </p:sp>
      <p:sp>
        <p:nvSpPr>
          <p:cNvPr id="12294" name="Text Box 6"/>
          <p:cNvSpPr txBox="1">
            <a:spLocks noChangeArrowheads="1"/>
          </p:cNvSpPr>
          <p:nvPr/>
        </p:nvSpPr>
        <p:spPr bwMode="auto">
          <a:xfrm>
            <a:off x="1143199" y="4086223"/>
            <a:ext cx="2800836" cy="206210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lnSpc>
                <a:spcPct val="80000"/>
              </a:lnSpc>
              <a:spcBef>
                <a:spcPct val="50000"/>
              </a:spcBef>
            </a:pPr>
            <a:r>
              <a:rPr lang="en-US" sz="3200" b="1" dirty="0">
                <a:solidFill>
                  <a:srgbClr val="000066"/>
                </a:solidFill>
                <a:latin typeface="+mn-lt"/>
              </a:rPr>
              <a:t>RADIATION: </a:t>
            </a:r>
            <a:r>
              <a:rPr lang="en-US" sz="3200" dirty="0">
                <a:solidFill>
                  <a:srgbClr val="000066"/>
                </a:solidFill>
                <a:latin typeface="+mn-lt"/>
              </a:rPr>
              <a:t>Body heat is lost to nearby objects without touching them</a:t>
            </a:r>
          </a:p>
        </p:txBody>
      </p:sp>
      <p:sp>
        <p:nvSpPr>
          <p:cNvPr id="12295" name="Text Box 7"/>
          <p:cNvSpPr txBox="1">
            <a:spLocks noChangeArrowheads="1"/>
          </p:cNvSpPr>
          <p:nvPr/>
        </p:nvSpPr>
        <p:spPr bwMode="auto">
          <a:xfrm>
            <a:off x="5011731" y="1121981"/>
            <a:ext cx="2492655" cy="52322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spcBef>
                <a:spcPct val="50000"/>
              </a:spcBef>
            </a:pPr>
            <a:r>
              <a:rPr lang="en-US" sz="2800" b="1" dirty="0">
                <a:solidFill>
                  <a:srgbClr val="000066"/>
                </a:solidFill>
                <a:latin typeface="+mn-lt"/>
              </a:rPr>
              <a:t>RESPIRATION</a:t>
            </a:r>
          </a:p>
        </p:txBody>
      </p:sp>
      <p:sp>
        <p:nvSpPr>
          <p:cNvPr id="12296" name="Text Box 8"/>
          <p:cNvSpPr txBox="1">
            <a:spLocks noChangeArrowheads="1"/>
          </p:cNvSpPr>
          <p:nvPr/>
        </p:nvSpPr>
        <p:spPr bwMode="auto">
          <a:xfrm>
            <a:off x="5659821" y="2338405"/>
            <a:ext cx="2464041" cy="52322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spcBef>
                <a:spcPct val="50000"/>
              </a:spcBef>
            </a:pPr>
            <a:r>
              <a:rPr lang="en-US" sz="2800" b="1" dirty="0">
                <a:solidFill>
                  <a:srgbClr val="000066"/>
                </a:solidFill>
                <a:latin typeface="+mn-lt"/>
              </a:rPr>
              <a:t>EVAPORATION</a:t>
            </a:r>
            <a:endParaRPr lang="en-US" sz="2800" dirty="0">
              <a:solidFill>
                <a:srgbClr val="000066"/>
              </a:solidFill>
              <a:latin typeface="+mn-lt"/>
            </a:endParaRPr>
          </a:p>
        </p:txBody>
      </p:sp>
      <p:sp>
        <p:nvSpPr>
          <p:cNvPr id="12297" name="Text Box 9"/>
          <p:cNvSpPr txBox="1">
            <a:spLocks noChangeArrowheads="1"/>
          </p:cNvSpPr>
          <p:nvPr/>
        </p:nvSpPr>
        <p:spPr bwMode="auto">
          <a:xfrm>
            <a:off x="4797630" y="5386828"/>
            <a:ext cx="3125933" cy="147117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lgerian" panose="04020705040A02060702" pitchFamily="82" charset="0"/>
              </a:defRPr>
            </a:lvl1pPr>
            <a:lvl2pPr marL="742950" indent="-285750" eaLnBrk="0" hangingPunct="0">
              <a:defRPr sz="2400">
                <a:solidFill>
                  <a:schemeClr val="tx1"/>
                </a:solidFill>
                <a:latin typeface="Algerian" panose="04020705040A02060702" pitchFamily="82" charset="0"/>
              </a:defRPr>
            </a:lvl2pPr>
            <a:lvl3pPr marL="1143000" indent="-228600" eaLnBrk="0" hangingPunct="0">
              <a:defRPr sz="2400">
                <a:solidFill>
                  <a:schemeClr val="tx1"/>
                </a:solidFill>
                <a:latin typeface="Algerian" panose="04020705040A02060702" pitchFamily="82" charset="0"/>
              </a:defRPr>
            </a:lvl3pPr>
            <a:lvl4pPr marL="1600200" indent="-228600" eaLnBrk="0" hangingPunct="0">
              <a:defRPr sz="2400">
                <a:solidFill>
                  <a:schemeClr val="tx1"/>
                </a:solidFill>
                <a:latin typeface="Algerian" panose="04020705040A02060702" pitchFamily="82" charset="0"/>
              </a:defRPr>
            </a:lvl4pPr>
            <a:lvl5pPr marL="2057400" indent="-228600" eaLnBrk="0" hangingPunct="0">
              <a:defRPr sz="2400">
                <a:solidFill>
                  <a:schemeClr val="tx1"/>
                </a:solidFill>
                <a:latin typeface="Algerian" panose="04020705040A02060702" pitchFamily="82" charset="0"/>
              </a:defRPr>
            </a:lvl5pPr>
            <a:lvl6pPr marL="2514600" indent="-228600" eaLnBrk="0" fontAlgn="base" hangingPunct="0">
              <a:spcBef>
                <a:spcPct val="0"/>
              </a:spcBef>
              <a:spcAft>
                <a:spcPct val="0"/>
              </a:spcAft>
              <a:defRPr sz="2400">
                <a:solidFill>
                  <a:schemeClr val="tx1"/>
                </a:solidFill>
                <a:latin typeface="Algerian" panose="04020705040A02060702" pitchFamily="82" charset="0"/>
              </a:defRPr>
            </a:lvl6pPr>
            <a:lvl7pPr marL="2971800" indent="-228600" eaLnBrk="0" fontAlgn="base" hangingPunct="0">
              <a:spcBef>
                <a:spcPct val="0"/>
              </a:spcBef>
              <a:spcAft>
                <a:spcPct val="0"/>
              </a:spcAft>
              <a:defRPr sz="2400">
                <a:solidFill>
                  <a:schemeClr val="tx1"/>
                </a:solidFill>
                <a:latin typeface="Algerian" panose="04020705040A02060702" pitchFamily="82" charset="0"/>
              </a:defRPr>
            </a:lvl7pPr>
            <a:lvl8pPr marL="3429000" indent="-228600" eaLnBrk="0" fontAlgn="base" hangingPunct="0">
              <a:spcBef>
                <a:spcPct val="0"/>
              </a:spcBef>
              <a:spcAft>
                <a:spcPct val="0"/>
              </a:spcAft>
              <a:defRPr sz="2400">
                <a:solidFill>
                  <a:schemeClr val="tx1"/>
                </a:solidFill>
                <a:latin typeface="Algerian" panose="04020705040A02060702" pitchFamily="82" charset="0"/>
              </a:defRPr>
            </a:lvl8pPr>
            <a:lvl9pPr marL="3886200" indent="-228600" eaLnBrk="0" fontAlgn="base" hangingPunct="0">
              <a:spcBef>
                <a:spcPct val="0"/>
              </a:spcBef>
              <a:spcAft>
                <a:spcPct val="0"/>
              </a:spcAft>
              <a:defRPr sz="2400">
                <a:solidFill>
                  <a:schemeClr val="tx1"/>
                </a:solidFill>
                <a:latin typeface="Algerian" panose="04020705040A02060702" pitchFamily="82" charset="0"/>
              </a:defRPr>
            </a:lvl9pPr>
          </a:lstStyle>
          <a:p>
            <a:pPr eaLnBrk="1" hangingPunct="1">
              <a:lnSpc>
                <a:spcPct val="70000"/>
              </a:lnSpc>
              <a:spcBef>
                <a:spcPct val="50000"/>
              </a:spcBef>
            </a:pPr>
            <a:r>
              <a:rPr lang="en-US" sz="3200" b="1" dirty="0">
                <a:solidFill>
                  <a:srgbClr val="000066"/>
                </a:solidFill>
                <a:latin typeface="+mn-lt"/>
              </a:rPr>
              <a:t>CONDUCTION</a:t>
            </a:r>
            <a:r>
              <a:rPr lang="en-US" sz="3200" dirty="0">
                <a:solidFill>
                  <a:srgbClr val="000066"/>
                </a:solidFill>
                <a:latin typeface="+mn-lt"/>
              </a:rPr>
              <a:t>: through direct physical touch to nearby objects.</a:t>
            </a:r>
          </a:p>
        </p:txBody>
      </p:sp>
      <p:sp>
        <p:nvSpPr>
          <p:cNvPr id="2" name="TextBox 1"/>
          <p:cNvSpPr txBox="1"/>
          <p:nvPr/>
        </p:nvSpPr>
        <p:spPr>
          <a:xfrm>
            <a:off x="662152" y="128588"/>
            <a:ext cx="7930055" cy="1446550"/>
          </a:xfrm>
          <a:prstGeom prst="rect">
            <a:avLst/>
          </a:prstGeom>
          <a:noFill/>
        </p:spPr>
        <p:txBody>
          <a:bodyPr wrap="square" rtlCol="0">
            <a:spAutoFit/>
          </a:bodyPr>
          <a:lstStyle/>
          <a:p>
            <a:r>
              <a:rPr lang="en-US" sz="4400" b="1" u="sng" dirty="0">
                <a:solidFill>
                  <a:srgbClr val="FF0000"/>
                </a:solidFill>
              </a:rPr>
              <a:t>MECHANISMS OF HEAT LOSS</a:t>
            </a:r>
          </a:p>
          <a:p>
            <a:endParaRPr lang="en-GB" sz="4400" u="sng" dirty="0">
              <a:solidFill>
                <a:srgbClr val="FF0000"/>
              </a:solidFill>
            </a:endParaRPr>
          </a:p>
        </p:txBody>
      </p:sp>
    </p:spTree>
    <p:extLst>
      <p:ext uri="{BB962C8B-B14F-4D97-AF65-F5344CB8AC3E}">
        <p14:creationId xmlns:p14="http://schemas.microsoft.com/office/powerpoint/2010/main" val="7916282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3BDC1685-BE9E-8B15-A305-92AF61C39F83}"/>
              </a:ext>
            </a:extLst>
          </p:cNvPr>
          <p:cNvSpPr txBox="1"/>
          <p:nvPr/>
        </p:nvSpPr>
        <p:spPr>
          <a:xfrm>
            <a:off x="797856" y="887531"/>
            <a:ext cx="8113058" cy="5016758"/>
          </a:xfrm>
          <a:prstGeom prst="rect">
            <a:avLst/>
          </a:prstGeom>
          <a:noFill/>
        </p:spPr>
        <p:txBody>
          <a:bodyPr wrap="square">
            <a:spAutoFit/>
          </a:bodyPr>
          <a:lstStyle/>
          <a:p>
            <a:pPr algn="l"/>
            <a:r>
              <a:rPr lang="en-US" sz="3200" b="0" i="0" dirty="0">
                <a:solidFill>
                  <a:srgbClr val="202124"/>
                </a:solidFill>
                <a:effectLst/>
                <a:latin typeface="arial" panose="020B0604020202020204" pitchFamily="34" charset="0"/>
              </a:rPr>
              <a:t>What are the 12 signs of dehydration?</a:t>
            </a:r>
          </a:p>
          <a:p>
            <a:pPr algn="l"/>
            <a:r>
              <a:rPr lang="en-US" sz="3200" b="1" i="0" dirty="0">
                <a:solidFill>
                  <a:srgbClr val="202124"/>
                </a:solidFill>
                <a:effectLst/>
                <a:latin typeface="arial" panose="020B0604020202020204" pitchFamily="34" charset="0"/>
              </a:rPr>
              <a:t>Signs of dehydration include:</a:t>
            </a:r>
            <a:endParaRPr lang="en-US" sz="3200" b="0" i="0" dirty="0">
              <a:solidFill>
                <a:srgbClr val="202124"/>
              </a:solidFill>
              <a:effectLst/>
              <a:latin typeface="arial" panose="020B0604020202020204" pitchFamily="34" charset="0"/>
            </a:endParaRPr>
          </a:p>
          <a:p>
            <a:pPr algn="l">
              <a:buFont typeface="Arial" panose="020B0604020202020204" pitchFamily="34" charset="0"/>
              <a:buChar char="•"/>
            </a:pPr>
            <a:r>
              <a:rPr lang="en-US" sz="3200" b="0" i="0" dirty="0">
                <a:solidFill>
                  <a:srgbClr val="202124"/>
                </a:solidFill>
                <a:effectLst/>
                <a:latin typeface="arial" panose="020B0604020202020204" pitchFamily="34" charset="0"/>
              </a:rPr>
              <a:t>Headache, delirium, confusion.</a:t>
            </a:r>
          </a:p>
          <a:p>
            <a:pPr algn="l">
              <a:buFont typeface="Arial" panose="020B0604020202020204" pitchFamily="34" charset="0"/>
              <a:buChar char="•"/>
            </a:pPr>
            <a:r>
              <a:rPr lang="en-US" sz="3200" b="0" i="0" dirty="0">
                <a:solidFill>
                  <a:srgbClr val="202124"/>
                </a:solidFill>
                <a:effectLst/>
                <a:latin typeface="arial" panose="020B0604020202020204" pitchFamily="34" charset="0"/>
              </a:rPr>
              <a:t>Tiredness (fatigue).</a:t>
            </a:r>
          </a:p>
          <a:p>
            <a:pPr algn="l">
              <a:buFont typeface="Arial" panose="020B0604020202020204" pitchFamily="34" charset="0"/>
              <a:buChar char="•"/>
            </a:pPr>
            <a:r>
              <a:rPr lang="en-US" sz="3200" b="0" i="0" dirty="0">
                <a:solidFill>
                  <a:srgbClr val="202124"/>
                </a:solidFill>
                <a:effectLst/>
                <a:latin typeface="arial" panose="020B0604020202020204" pitchFamily="34" charset="0"/>
              </a:rPr>
              <a:t>Dizziness, weakness, light-headedness.</a:t>
            </a:r>
          </a:p>
          <a:p>
            <a:pPr algn="l">
              <a:buFont typeface="Arial" panose="020B0604020202020204" pitchFamily="34" charset="0"/>
              <a:buChar char="•"/>
            </a:pPr>
            <a:r>
              <a:rPr lang="en-US" sz="3200" b="0" i="0" dirty="0">
                <a:solidFill>
                  <a:srgbClr val="202124"/>
                </a:solidFill>
                <a:effectLst/>
                <a:latin typeface="arial" panose="020B0604020202020204" pitchFamily="34" charset="0"/>
              </a:rPr>
              <a:t>Dry mouth and/or a dry cough.</a:t>
            </a:r>
          </a:p>
          <a:p>
            <a:pPr algn="l">
              <a:buFont typeface="Arial" panose="020B0604020202020204" pitchFamily="34" charset="0"/>
              <a:buChar char="•"/>
            </a:pPr>
            <a:r>
              <a:rPr lang="en-US" sz="3200" b="0" i="0" dirty="0">
                <a:solidFill>
                  <a:srgbClr val="202124"/>
                </a:solidFill>
                <a:effectLst/>
                <a:latin typeface="arial" panose="020B0604020202020204" pitchFamily="34" charset="0"/>
              </a:rPr>
              <a:t>High heart rate but low blood pressure.</a:t>
            </a:r>
          </a:p>
          <a:p>
            <a:pPr algn="l">
              <a:buFont typeface="Arial" panose="020B0604020202020204" pitchFamily="34" charset="0"/>
              <a:buChar char="•"/>
            </a:pPr>
            <a:r>
              <a:rPr lang="en-US" sz="3200" b="0" i="0" dirty="0">
                <a:solidFill>
                  <a:srgbClr val="202124"/>
                </a:solidFill>
                <a:effectLst/>
                <a:latin typeface="arial" panose="020B0604020202020204" pitchFamily="34" charset="0"/>
              </a:rPr>
              <a:t>Loss of appetite but maybe craving sugar.</a:t>
            </a:r>
          </a:p>
          <a:p>
            <a:pPr algn="l">
              <a:buFont typeface="Arial" panose="020B0604020202020204" pitchFamily="34" charset="0"/>
              <a:buChar char="•"/>
            </a:pPr>
            <a:r>
              <a:rPr lang="en-US" sz="3200" b="0" i="0" dirty="0">
                <a:solidFill>
                  <a:srgbClr val="202124"/>
                </a:solidFill>
                <a:effectLst/>
                <a:latin typeface="arial" panose="020B0604020202020204" pitchFamily="34" charset="0"/>
              </a:rPr>
              <a:t>Flushed (red) skin. Swollen feet. Muscle cramps</a:t>
            </a:r>
            <a:r>
              <a:rPr lang="en-US" b="0" i="0" dirty="0">
                <a:solidFill>
                  <a:srgbClr val="202124"/>
                </a:solidFill>
                <a:effectLst/>
                <a:latin typeface="arial" panose="020B0604020202020204" pitchFamily="34" charset="0"/>
              </a:rPr>
              <a:t>.</a:t>
            </a:r>
          </a:p>
        </p:txBody>
      </p:sp>
    </p:spTree>
    <p:extLst>
      <p:ext uri="{BB962C8B-B14F-4D97-AF65-F5344CB8AC3E}">
        <p14:creationId xmlns:p14="http://schemas.microsoft.com/office/powerpoint/2010/main" val="30271122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Font typeface="Monotype Sorts" pitchFamily="2" charset="2"/>
              <a:buNone/>
            </a:pPr>
            <a:endParaRPr lang="en-US" dirty="0"/>
          </a:p>
          <a:p>
            <a:pPr algn="ctr">
              <a:buFont typeface="Monotype Sorts" pitchFamily="2" charset="2"/>
              <a:buNone/>
            </a:pPr>
            <a:r>
              <a:rPr lang="en-US" sz="8800" b="1" dirty="0">
                <a:solidFill>
                  <a:srgbClr val="FF0000"/>
                </a:solidFill>
              </a:rPr>
              <a:t>ANY QUESTION</a:t>
            </a:r>
          </a:p>
          <a:p>
            <a:pPr marL="0" indent="0" algn="ctr">
              <a:buNone/>
            </a:pPr>
            <a:r>
              <a:rPr lang="en-IN" sz="8800" b="1" dirty="0">
                <a:solidFill>
                  <a:srgbClr val="FF0000"/>
                </a:solidFill>
              </a:rPr>
              <a:t>?</a:t>
            </a:r>
          </a:p>
        </p:txBody>
      </p:sp>
    </p:spTree>
    <p:extLst>
      <p:ext uri="{BB962C8B-B14F-4D97-AF65-F5344CB8AC3E}">
        <p14:creationId xmlns:p14="http://schemas.microsoft.com/office/powerpoint/2010/main" val="34019607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6158" y="2438400"/>
            <a:ext cx="6173272" cy="1828800"/>
          </a:xfrm>
        </p:spPr>
        <p:txBody>
          <a:bodyPr/>
          <a:lstStyle/>
          <a:p>
            <a:pPr marL="0" indent="0" algn="ctr">
              <a:buNone/>
            </a:pPr>
            <a:r>
              <a:rPr lang="en-IN" sz="88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THANKS</a:t>
            </a:r>
          </a:p>
          <a:p>
            <a:endParaRPr lang="en-IN" dirty="0"/>
          </a:p>
        </p:txBody>
      </p:sp>
    </p:spTree>
    <p:extLst>
      <p:ext uri="{BB962C8B-B14F-4D97-AF65-F5344CB8AC3E}">
        <p14:creationId xmlns:p14="http://schemas.microsoft.com/office/powerpoint/2010/main" val="24581241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50822"/>
            <a:ext cx="7888070" cy="1325563"/>
          </a:xfrm>
        </p:spPr>
        <p:txBody>
          <a:bodyPr/>
          <a:lstStyle/>
          <a:p>
            <a:pPr algn="ctr"/>
            <a:r>
              <a:rPr lang="en-US" b="1" u="sng" dirty="0">
                <a:solidFill>
                  <a:srgbClr val="FF0000"/>
                </a:solidFill>
                <a:latin typeface="+mn-lt"/>
              </a:rPr>
              <a:t>ENVIRONMENTAL EMERGENCIES</a:t>
            </a:r>
            <a:endParaRPr lang="en-GB" b="1" u="sng" dirty="0">
              <a:solidFill>
                <a:srgbClr val="FF0000"/>
              </a:solidFill>
              <a:latin typeface="+mn-lt"/>
            </a:endParaRPr>
          </a:p>
        </p:txBody>
      </p:sp>
      <p:sp>
        <p:nvSpPr>
          <p:cNvPr id="3" name="Content Placeholder 2"/>
          <p:cNvSpPr>
            <a:spLocks noGrp="1"/>
          </p:cNvSpPr>
          <p:nvPr>
            <p:ph idx="1"/>
          </p:nvPr>
        </p:nvSpPr>
        <p:spPr/>
        <p:txBody>
          <a:bodyPr>
            <a:normAutofit/>
          </a:bodyPr>
          <a:lstStyle/>
          <a:p>
            <a:pPr marL="514350" indent="-514350">
              <a:lnSpc>
                <a:spcPct val="150000"/>
              </a:lnSpc>
              <a:buFont typeface="+mj-lt"/>
              <a:buAutoNum type="arabicParenR"/>
            </a:pPr>
            <a:r>
              <a:rPr lang="en-US" sz="3200" b="1" dirty="0"/>
              <a:t>Heat cramps</a:t>
            </a:r>
          </a:p>
          <a:p>
            <a:pPr marL="514350" indent="-514350">
              <a:lnSpc>
                <a:spcPct val="150000"/>
              </a:lnSpc>
              <a:buFont typeface="+mj-lt"/>
              <a:buAutoNum type="arabicParenR"/>
            </a:pPr>
            <a:r>
              <a:rPr lang="en-US" sz="3200" b="1" dirty="0"/>
              <a:t>Heat exhaustion</a:t>
            </a:r>
          </a:p>
          <a:p>
            <a:pPr marL="514350" indent="-514350">
              <a:lnSpc>
                <a:spcPct val="150000"/>
              </a:lnSpc>
              <a:buFont typeface="+mj-lt"/>
              <a:buAutoNum type="arabicParenR"/>
            </a:pPr>
            <a:r>
              <a:rPr lang="en-US" sz="3200" b="1" dirty="0"/>
              <a:t>Heat stroke</a:t>
            </a:r>
          </a:p>
          <a:p>
            <a:pPr marL="514350" indent="-514350">
              <a:buFont typeface="+mj-lt"/>
              <a:buAutoNum type="arabicParenR"/>
            </a:pPr>
            <a:endParaRPr lang="en-GB" sz="3200" b="1" dirty="0"/>
          </a:p>
        </p:txBody>
      </p:sp>
    </p:spTree>
    <p:extLst>
      <p:ext uri="{BB962C8B-B14F-4D97-AF65-F5344CB8AC3E}">
        <p14:creationId xmlns:p14="http://schemas.microsoft.com/office/powerpoint/2010/main" val="3081148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solidFill>
                  <a:srgbClr val="FF0000"/>
                </a:solidFill>
                <a:latin typeface="+mn-lt"/>
              </a:rPr>
              <a:t>1) </a:t>
            </a:r>
            <a:r>
              <a:rPr lang="en-US" b="1" u="sng" dirty="0">
                <a:solidFill>
                  <a:srgbClr val="FF0000"/>
                </a:solidFill>
                <a:latin typeface="+mn-lt"/>
              </a:rPr>
              <a:t>HEAT CRAMPS</a:t>
            </a:r>
            <a:endParaRPr lang="en-GB" b="1" u="sng" dirty="0">
              <a:solidFill>
                <a:srgbClr val="FF0000"/>
              </a:solidFill>
              <a:latin typeface="+mn-lt"/>
            </a:endParaRPr>
          </a:p>
        </p:txBody>
      </p:sp>
      <p:sp>
        <p:nvSpPr>
          <p:cNvPr id="3" name="Content Placeholder 2"/>
          <p:cNvSpPr>
            <a:spLocks noGrp="1"/>
          </p:cNvSpPr>
          <p:nvPr>
            <p:ph idx="1"/>
          </p:nvPr>
        </p:nvSpPr>
        <p:spPr/>
        <p:txBody>
          <a:bodyPr>
            <a:normAutofit/>
          </a:bodyPr>
          <a:lstStyle/>
          <a:p>
            <a:pPr marL="0" indent="0">
              <a:lnSpc>
                <a:spcPct val="150000"/>
              </a:lnSpc>
              <a:buNone/>
            </a:pPr>
            <a:r>
              <a:rPr lang="en-US" sz="3200" dirty="0"/>
              <a:t>Heat cramps consist of pain and muscle spasms that occur when the body loses a large quantity of salt through excessive sweating.</a:t>
            </a:r>
          </a:p>
          <a:p>
            <a:pPr marL="0" indent="0">
              <a:lnSpc>
                <a:spcPct val="150000"/>
              </a:lnSpc>
              <a:buNone/>
            </a:pPr>
            <a:endParaRPr lang="en-US" sz="1200" dirty="0"/>
          </a:p>
          <a:p>
            <a:pPr marL="0" indent="0">
              <a:lnSpc>
                <a:spcPct val="150000"/>
              </a:lnSpc>
              <a:buNone/>
            </a:pPr>
            <a:r>
              <a:rPr lang="en-US" sz="3200" dirty="0"/>
              <a:t>The core temperature of the body is not altered</a:t>
            </a:r>
          </a:p>
          <a:p>
            <a:endParaRPr lang="en-GB" sz="3200" dirty="0"/>
          </a:p>
        </p:txBody>
      </p:sp>
    </p:spTree>
    <p:extLst>
      <p:ext uri="{BB962C8B-B14F-4D97-AF65-F5344CB8AC3E}">
        <p14:creationId xmlns:p14="http://schemas.microsoft.com/office/powerpoint/2010/main" val="2297418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107944"/>
            <a:ext cx="7888070" cy="1325563"/>
          </a:xfrm>
        </p:spPr>
        <p:txBody>
          <a:bodyPr>
            <a:normAutofit/>
          </a:bodyPr>
          <a:lstStyle/>
          <a:p>
            <a:r>
              <a:rPr lang="en-US" sz="3600" b="1" u="sng" dirty="0">
                <a:solidFill>
                  <a:srgbClr val="FF0000"/>
                </a:solidFill>
                <a:latin typeface="+mn-lt"/>
              </a:rPr>
              <a:t>SIGNS AND SYMPTOMS OF HEAT CRAMPS</a:t>
            </a:r>
            <a:endParaRPr lang="en-GB" sz="3600" u="sng" dirty="0">
              <a:solidFill>
                <a:srgbClr val="FF0000"/>
              </a:solidFill>
              <a:latin typeface="+mn-lt"/>
            </a:endParaRPr>
          </a:p>
        </p:txBody>
      </p:sp>
      <p:sp>
        <p:nvSpPr>
          <p:cNvPr id="3" name="Content Placeholder 2"/>
          <p:cNvSpPr>
            <a:spLocks noGrp="1"/>
          </p:cNvSpPr>
          <p:nvPr>
            <p:ph idx="1"/>
          </p:nvPr>
        </p:nvSpPr>
        <p:spPr>
          <a:xfrm>
            <a:off x="628759" y="1524000"/>
            <a:ext cx="4534912" cy="5217759"/>
          </a:xfrm>
        </p:spPr>
        <p:txBody>
          <a:bodyPr/>
          <a:lstStyle/>
          <a:p>
            <a:pPr>
              <a:lnSpc>
                <a:spcPct val="150000"/>
              </a:lnSpc>
            </a:pPr>
            <a:r>
              <a:rPr lang="en-US" sz="3200" dirty="0"/>
              <a:t>Severe muscle cramps.</a:t>
            </a:r>
          </a:p>
          <a:p>
            <a:pPr>
              <a:lnSpc>
                <a:spcPct val="150000"/>
              </a:lnSpc>
            </a:pPr>
            <a:r>
              <a:rPr lang="en-US" sz="3200" dirty="0"/>
              <a:t>Exhaustion.</a:t>
            </a:r>
          </a:p>
          <a:p>
            <a:pPr>
              <a:lnSpc>
                <a:spcPct val="150000"/>
              </a:lnSpc>
            </a:pPr>
            <a:r>
              <a:rPr lang="en-US" sz="3200" dirty="0"/>
              <a:t>Nausea and vomiting.</a:t>
            </a:r>
          </a:p>
          <a:p>
            <a:pPr>
              <a:lnSpc>
                <a:spcPct val="150000"/>
              </a:lnSpc>
            </a:pPr>
            <a:r>
              <a:rPr lang="en-US" sz="3200" dirty="0"/>
              <a:t>Periods of fainting.</a:t>
            </a:r>
          </a:p>
          <a:p>
            <a:endParaRPr lang="en-US" b="1" dirty="0">
              <a:solidFill>
                <a:srgbClr val="000066"/>
              </a:solidFill>
              <a:latin typeface="Times New Roman" panose="02020603050405020304" pitchFamily="18" charset="0"/>
            </a:endParaRPr>
          </a:p>
          <a:p>
            <a:endParaRPr lang="en-US" b="1" dirty="0">
              <a:solidFill>
                <a:srgbClr val="000066"/>
              </a:solidFill>
              <a:latin typeface="Times New Roman" panose="02020603050405020304" pitchFamily="18" charset="0"/>
            </a:endParaRPr>
          </a:p>
          <a:p>
            <a:endParaRPr lang="en-US" b="1" dirty="0">
              <a:solidFill>
                <a:srgbClr val="000066"/>
              </a:solidFill>
              <a:latin typeface="Times New Roman" panose="02020603050405020304" pitchFamily="18" charset="0"/>
            </a:endParaRPr>
          </a:p>
          <a:p>
            <a:endParaRPr lang="en-US" b="1" dirty="0">
              <a:solidFill>
                <a:srgbClr val="000066"/>
              </a:solidFill>
              <a:latin typeface="Times New Roman" panose="02020603050405020304" pitchFamily="18" charset="0"/>
            </a:endParaRPr>
          </a:p>
          <a:p>
            <a:endParaRPr lang="en-US" b="1" dirty="0">
              <a:solidFill>
                <a:srgbClr val="000066"/>
              </a:solidFill>
              <a:latin typeface="Times New Roman" panose="02020603050405020304" pitchFamily="18" charset="0"/>
            </a:endParaRPr>
          </a:p>
          <a:p>
            <a:endParaRPr lang="en-US" b="1" dirty="0">
              <a:solidFill>
                <a:srgbClr val="000066"/>
              </a:solidFill>
              <a:latin typeface="Times New Roman" panose="02020603050405020304" pitchFamily="18" charset="0"/>
            </a:endParaRPr>
          </a:p>
          <a:p>
            <a:endParaRPr lang="en-GB" dirty="0"/>
          </a:p>
        </p:txBody>
      </p:sp>
      <p:pic>
        <p:nvPicPr>
          <p:cNvPr id="4" name="Picture 2" descr="C:\Documents and Settings\Administrator\Desktop\101MSDCF\DSC000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62285" y="1676400"/>
            <a:ext cx="3679671" cy="503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4028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236534"/>
            <a:ext cx="7888070" cy="1325563"/>
          </a:xfrm>
        </p:spPr>
        <p:txBody>
          <a:bodyPr>
            <a:normAutofit/>
          </a:bodyPr>
          <a:lstStyle/>
          <a:p>
            <a:pPr algn="ctr"/>
            <a:r>
              <a:rPr lang="en-US" sz="4000" b="1" u="sng" dirty="0">
                <a:solidFill>
                  <a:srgbClr val="FF0000"/>
                </a:solidFill>
                <a:latin typeface="+mn-lt"/>
              </a:rPr>
              <a:t>MANAGEMENT FOR </a:t>
            </a:r>
            <a:br>
              <a:rPr lang="en-US" sz="4000" b="1" u="sng" dirty="0">
                <a:solidFill>
                  <a:srgbClr val="FF0000"/>
                </a:solidFill>
                <a:latin typeface="+mn-lt"/>
              </a:rPr>
            </a:br>
            <a:r>
              <a:rPr lang="en-US" sz="4000" b="1" u="sng" dirty="0">
                <a:solidFill>
                  <a:srgbClr val="FF0000"/>
                </a:solidFill>
                <a:latin typeface="+mn-lt"/>
              </a:rPr>
              <a:t>HEAT CRAMPS</a:t>
            </a:r>
            <a:endParaRPr lang="en-GB" sz="4000" u="sng" dirty="0">
              <a:solidFill>
                <a:srgbClr val="FF0000"/>
              </a:solidFill>
              <a:latin typeface="+mn-lt"/>
            </a:endParaRPr>
          </a:p>
        </p:txBody>
      </p:sp>
      <p:sp>
        <p:nvSpPr>
          <p:cNvPr id="3" name="Content Placeholder 2"/>
          <p:cNvSpPr>
            <a:spLocks noGrp="1"/>
          </p:cNvSpPr>
          <p:nvPr>
            <p:ph idx="1"/>
          </p:nvPr>
        </p:nvSpPr>
        <p:spPr/>
        <p:txBody>
          <a:bodyPr>
            <a:noAutofit/>
          </a:bodyPr>
          <a:lstStyle/>
          <a:p>
            <a:pPr algn="just">
              <a:defRPr/>
            </a:pPr>
            <a:r>
              <a:rPr lang="en-US" sz="3200" dirty="0"/>
              <a:t>Move the patient to a cool area.</a:t>
            </a:r>
          </a:p>
          <a:p>
            <a:pPr algn="just">
              <a:defRPr/>
            </a:pPr>
            <a:r>
              <a:rPr lang="en-US" sz="3200" dirty="0"/>
              <a:t>Give the patient water. The patient needs the water more than the  salt, Do not delay giving water to look for  salt.</a:t>
            </a:r>
          </a:p>
          <a:p>
            <a:pPr algn="just">
              <a:defRPr/>
            </a:pPr>
            <a:r>
              <a:rPr lang="en-US" sz="3200" dirty="0"/>
              <a:t> Commercial  electrolytes or oral  rehydration  solution (ORS) are the best if patient is conscious; if unconscious do not give anything by mouth;  start IV DNS or NS and evacuate the patient. </a:t>
            </a:r>
          </a:p>
          <a:p>
            <a:endParaRPr lang="en-GB" sz="3200" dirty="0"/>
          </a:p>
        </p:txBody>
      </p:sp>
    </p:spTree>
    <p:extLst>
      <p:ext uri="{BB962C8B-B14F-4D97-AF65-F5344CB8AC3E}">
        <p14:creationId xmlns:p14="http://schemas.microsoft.com/office/powerpoint/2010/main" val="1180354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759" y="65572"/>
            <a:ext cx="7888070" cy="1325563"/>
          </a:xfrm>
        </p:spPr>
        <p:txBody>
          <a:bodyPr/>
          <a:lstStyle/>
          <a:p>
            <a:pPr algn="ctr"/>
            <a:r>
              <a:rPr lang="en-US" sz="4000" b="1" dirty="0">
                <a:solidFill>
                  <a:srgbClr val="FF0000"/>
                </a:solidFill>
                <a:latin typeface="+mn-lt"/>
              </a:rPr>
              <a:t>2) </a:t>
            </a:r>
            <a:r>
              <a:rPr lang="en-US" sz="4000" b="1" u="sng" dirty="0">
                <a:solidFill>
                  <a:srgbClr val="FF0000"/>
                </a:solidFill>
                <a:latin typeface="+mn-lt"/>
              </a:rPr>
              <a:t>HEAT EXHAUSTION</a:t>
            </a:r>
            <a:endParaRPr lang="en-GB" sz="4000" u="sng" dirty="0">
              <a:solidFill>
                <a:srgbClr val="FF0000"/>
              </a:solidFill>
              <a:latin typeface="+mn-lt"/>
            </a:endParaRPr>
          </a:p>
        </p:txBody>
      </p:sp>
      <p:sp>
        <p:nvSpPr>
          <p:cNvPr id="3" name="Content Placeholder 2"/>
          <p:cNvSpPr>
            <a:spLocks noGrp="1"/>
          </p:cNvSpPr>
          <p:nvPr>
            <p:ph idx="1"/>
          </p:nvPr>
        </p:nvSpPr>
        <p:spPr>
          <a:xfrm>
            <a:off x="628759" y="1604901"/>
            <a:ext cx="7888070" cy="4351338"/>
          </a:xfrm>
        </p:spPr>
        <p:txBody>
          <a:bodyPr>
            <a:normAutofit fontScale="92500"/>
          </a:bodyPr>
          <a:lstStyle/>
          <a:p>
            <a:pPr marL="0" indent="0" algn="just">
              <a:lnSpc>
                <a:spcPct val="150000"/>
              </a:lnSpc>
              <a:buNone/>
            </a:pPr>
            <a:r>
              <a:rPr lang="en-US" sz="3200" dirty="0"/>
              <a:t>Heat exhaustion can occur when a person in poor physical condition exerts himself or herself during physical activity in a very hot environment, causing blood flow to be affected.</a:t>
            </a:r>
          </a:p>
          <a:p>
            <a:pPr marL="0" indent="0" algn="just">
              <a:lnSpc>
                <a:spcPct val="150000"/>
              </a:lnSpc>
              <a:buNone/>
            </a:pPr>
            <a:r>
              <a:rPr lang="en-US" sz="3200" dirty="0"/>
              <a:t>The body core temperature rises between 37 to 40° C</a:t>
            </a:r>
          </a:p>
          <a:p>
            <a:endParaRPr lang="en-GB" dirty="0"/>
          </a:p>
        </p:txBody>
      </p:sp>
    </p:spTree>
    <p:extLst>
      <p:ext uri="{BB962C8B-B14F-4D97-AF65-F5344CB8AC3E}">
        <p14:creationId xmlns:p14="http://schemas.microsoft.com/office/powerpoint/2010/main" val="1047367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u="sng" dirty="0">
                <a:solidFill>
                  <a:srgbClr val="FF0000"/>
                </a:solidFill>
                <a:latin typeface="+mn-lt"/>
              </a:rPr>
              <a:t>SIGNS AND SYMPTOMS OF HEAT EXHAUSTION</a:t>
            </a:r>
            <a:endParaRPr lang="en-GB" sz="4000" u="sng" dirty="0">
              <a:solidFill>
                <a:srgbClr val="FF0000"/>
              </a:solidFill>
              <a:latin typeface="+mn-lt"/>
            </a:endParaRPr>
          </a:p>
        </p:txBody>
      </p:sp>
      <p:sp>
        <p:nvSpPr>
          <p:cNvPr id="3" name="Content Placeholder 2"/>
          <p:cNvSpPr>
            <a:spLocks noGrp="1"/>
          </p:cNvSpPr>
          <p:nvPr>
            <p:ph idx="1"/>
          </p:nvPr>
        </p:nvSpPr>
        <p:spPr/>
        <p:txBody>
          <a:bodyPr>
            <a:noAutofit/>
          </a:bodyPr>
          <a:lstStyle/>
          <a:p>
            <a:pPr algn="just">
              <a:spcAft>
                <a:spcPts val="1800"/>
              </a:spcAft>
              <a:defRPr/>
            </a:pPr>
            <a:r>
              <a:rPr lang="en-US" sz="3200" dirty="0"/>
              <a:t>Rapid, shallow breathing.</a:t>
            </a:r>
          </a:p>
          <a:p>
            <a:pPr algn="just">
              <a:spcAft>
                <a:spcPts val="1800"/>
              </a:spcAft>
              <a:defRPr/>
            </a:pPr>
            <a:r>
              <a:rPr lang="en-US" sz="3200" dirty="0"/>
              <a:t>Weak pulse.</a:t>
            </a:r>
          </a:p>
          <a:p>
            <a:pPr algn="just">
              <a:lnSpc>
                <a:spcPct val="100000"/>
              </a:lnSpc>
              <a:spcAft>
                <a:spcPts val="1800"/>
              </a:spcAft>
              <a:defRPr/>
            </a:pPr>
            <a:r>
              <a:rPr lang="en-US" sz="3200" dirty="0"/>
              <a:t>Cold, clammy, pale skin and mucous membranes, with a lot of sweating.</a:t>
            </a:r>
          </a:p>
          <a:p>
            <a:pPr algn="just">
              <a:spcAft>
                <a:spcPts val="1800"/>
              </a:spcAft>
              <a:defRPr/>
            </a:pPr>
            <a:r>
              <a:rPr lang="en-US" sz="3200" dirty="0"/>
              <a:t>Weakness.</a:t>
            </a:r>
          </a:p>
          <a:p>
            <a:pPr algn="just">
              <a:defRPr/>
            </a:pPr>
            <a:r>
              <a:rPr lang="en-US" sz="3200" dirty="0"/>
              <a:t>Dizziness, sometimes leading to fainting.</a:t>
            </a:r>
          </a:p>
          <a:p>
            <a:endParaRPr lang="en-GB" sz="3200" dirty="0"/>
          </a:p>
        </p:txBody>
      </p:sp>
    </p:spTree>
    <p:extLst>
      <p:ext uri="{BB962C8B-B14F-4D97-AF65-F5344CB8AC3E}">
        <p14:creationId xmlns:p14="http://schemas.microsoft.com/office/powerpoint/2010/main" val="24582426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419</TotalTime>
  <Words>1391</Words>
  <Application>Microsoft Office PowerPoint</Application>
  <PresentationFormat>Custom</PresentationFormat>
  <Paragraphs>158</Paragraphs>
  <Slides>33</Slides>
  <Notes>2</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ENVIRONMENTAL  EMERGENCIES</vt:lpstr>
      <vt:lpstr>OBJECTIVES</vt:lpstr>
      <vt:lpstr>ENVIRONMENTAL EMERGENCIES</vt:lpstr>
      <vt:lpstr>ENVIRONMENTAL EMERGENCIES</vt:lpstr>
      <vt:lpstr>1) HEAT CRAMPS</vt:lpstr>
      <vt:lpstr>SIGNS AND SYMPTOMS OF HEAT CRAMPS</vt:lpstr>
      <vt:lpstr>MANAGEMENT FOR  HEAT CRAMPS</vt:lpstr>
      <vt:lpstr>2) HEAT EXHAUSTION</vt:lpstr>
      <vt:lpstr>SIGNS AND SYMPTOMS OF HEAT EXHAUSTION</vt:lpstr>
      <vt:lpstr>MANAGEMENT FOR  HEAT EXHAUSTION</vt:lpstr>
      <vt:lpstr>3) HEAT STROKE</vt:lpstr>
      <vt:lpstr>SIGNS AND SYMPTOMS OF HEAT STROKE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DEHYDRATION </vt:lpstr>
      <vt:lpstr>PowerPoint Presentation</vt:lpstr>
      <vt:lpstr>PowerPoint Presentation</vt:lpstr>
      <vt:lpstr>DEHYDRATION </vt:lpstr>
      <vt:lpstr>DEHYDRATION </vt:lpstr>
      <vt:lpstr>SIGNS AND SYMPTOMS</vt:lpstr>
      <vt:lpstr>SIGNS AND SYMPTOMS</vt:lpstr>
      <vt:lpstr>MANAGEMENT FOR DEHYDRATION </vt:lpstr>
      <vt:lpstr>MANAGEMENT FOR DEHYDRATION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BURNS AND ENVIRONMENTAL  EMERGENCIES</dc:title>
  <dc:creator>dell</dc:creator>
  <cp:lastModifiedBy>NDRF MEDICAL</cp:lastModifiedBy>
  <cp:revision>54</cp:revision>
  <dcterms:created xsi:type="dcterms:W3CDTF">2019-01-05T09:59:52Z</dcterms:created>
  <dcterms:modified xsi:type="dcterms:W3CDTF">2025-12-20T06:36:13Z</dcterms:modified>
</cp:coreProperties>
</file>