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5DDB-8624-4575-8952-EB250A2902E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C282-806E-4E6C-BA24-4F123C1339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77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systematic approach to ECG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Set up following slides for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atrial rhythm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junctional escape and accelerated rhythms.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life-threatening ventricular rhythms.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AV conduction abnormalities.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ECG findings to management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and prepare for next module on MI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Brief overview of ECG reading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consistency in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Review rate calculation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Regular rhythm indicates stable conduction.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P wave importance in identifying atrial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Interpret PR interval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Assess for conduction delays.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myocardial injury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711342-9692-77B5-FBE4-DABB363E81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ECG Interpretation &amp; Common Dysrhythmia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5B2722-BE69-E25A-A76B-DB41E863087B}"/>
              </a:ext>
            </a:extLst>
          </p:cNvPr>
          <p:cNvSpPr>
            <a:spLocks noGrp="1"/>
          </p:cNvSpPr>
          <p:nvPr/>
        </p:nvSpPr>
        <p:spPr>
          <a:xfrm>
            <a:off x="2160154" y="69272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-11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C05307E-C94C-F4D1-E549-6BEC44D3C122}"/>
              </a:ext>
            </a:extLst>
          </p:cNvPr>
          <p:cNvSpPr txBox="1"/>
          <p:nvPr/>
        </p:nvSpPr>
        <p:spPr>
          <a:xfrm>
            <a:off x="6103037" y="5061048"/>
            <a:ext cx="247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00B0F0"/>
                </a:solidFill>
              </a:rPr>
              <a:t>By 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AMANDEEP KAUR</a:t>
            </a:r>
            <a:endParaRPr lang="en-IN" sz="2400" b="1" dirty="0">
              <a:solidFill>
                <a:srgbClr val="00B0F0"/>
              </a:solidFill>
            </a:endParaRPr>
          </a:p>
          <a:p>
            <a:r>
              <a:rPr lang="en-IN" sz="2400" b="1" dirty="0">
                <a:solidFill>
                  <a:srgbClr val="00B0F0"/>
                </a:solidFill>
              </a:rPr>
              <a:t>               </a:t>
            </a:r>
            <a:r>
              <a:rPr lang="en-IN" sz="2400" b="1" dirty="0" smtClean="0">
                <a:solidFill>
                  <a:srgbClr val="00B0F0"/>
                </a:solidFill>
              </a:rPr>
              <a:t>ASI/ANM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6: ST Segment &amp; T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ST elevation → MI</a:t>
            </a:r>
          </a:p>
          <a:p>
            <a:pPr marL="0" indent="0">
              <a:buNone/>
            </a:pPr>
            <a:r>
              <a:rPr dirty="0"/>
              <a:t>• ST depression → ischemia</a:t>
            </a:r>
          </a:p>
          <a:p>
            <a:pPr marL="0" indent="0">
              <a:buNone/>
            </a:pPr>
            <a:r>
              <a:rPr dirty="0"/>
              <a:t>• T wave inversion → ischemia or strain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3FADB92-4479-EAC4-FC14-7F216EB29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6" y="157018"/>
            <a:ext cx="6982692" cy="59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C48D9-FE8D-CE7A-85B1-86BAD5AE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>Heart Rate Calculation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2CDA4-16F9-984A-CB8B-96B94424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Regular Rhythm:</a:t>
            </a:r>
          </a:p>
          <a:p>
            <a:r>
              <a:rPr lang="en-IN" dirty="0"/>
              <a:t>Use 300 rule → 300 / number of large squares between R waves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Irregular Rhythm:</a:t>
            </a:r>
          </a:p>
          <a:p>
            <a:r>
              <a:rPr lang="en-IN" dirty="0"/>
              <a:t>Count number of R waves in 10-sec strip × 6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Normal rate: 60–100 bpm</a:t>
            </a:r>
          </a:p>
          <a:p>
            <a:endParaRPr lang="en-IN" dirty="0"/>
          </a:p>
          <a:p>
            <a:r>
              <a:rPr lang="en-IN" dirty="0"/>
              <a:t>Bradycardia: &lt; 60 bpm</a:t>
            </a:r>
          </a:p>
          <a:p>
            <a:endParaRPr lang="en-IN" dirty="0"/>
          </a:p>
          <a:p>
            <a:r>
              <a:rPr lang="en-IN" dirty="0"/>
              <a:t>Tachycardia: &gt; 100 bpm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657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E1F3E-0F1E-61E2-7D76-13C9CF64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Rhythm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502973-9223-0F5E-0F74-DBAB3472E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Is it regular or irregular?</a:t>
            </a:r>
          </a:p>
          <a:p>
            <a:r>
              <a:rPr lang="en-IN" dirty="0"/>
              <a:t>Is there a P wave before every QRS?</a:t>
            </a:r>
          </a:p>
          <a:p>
            <a:r>
              <a:rPr lang="en-IN" dirty="0"/>
              <a:t>Is the PR interval constant?</a:t>
            </a:r>
          </a:p>
          <a:p>
            <a:r>
              <a:rPr lang="en-IN" dirty="0"/>
              <a:t>Clues to:</a:t>
            </a:r>
          </a:p>
          <a:p>
            <a:r>
              <a:rPr lang="en-IN" dirty="0"/>
              <a:t>Sinus rhythm</a:t>
            </a:r>
          </a:p>
          <a:p>
            <a:r>
              <a:rPr lang="en-IN" dirty="0"/>
              <a:t>Atrial fibrillation</a:t>
            </a:r>
          </a:p>
          <a:p>
            <a:r>
              <a:rPr lang="en-IN" dirty="0"/>
              <a:t>Heart blocks</a:t>
            </a:r>
          </a:p>
        </p:txBody>
      </p:sp>
    </p:spTree>
    <p:extLst>
      <p:ext uri="{BB962C8B-B14F-4D97-AF65-F5344CB8AC3E}">
        <p14:creationId xmlns:p14="http://schemas.microsoft.com/office/powerpoint/2010/main" val="226202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55BAC-6BDE-4DBA-2B21-C03D2823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 Wave and PR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81CAAF-EBCB-C93F-7BDF-1DFF1046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 wave:</a:t>
            </a:r>
          </a:p>
          <a:p>
            <a:r>
              <a:rPr lang="en-IN" dirty="0"/>
              <a:t>Upright in I, II, </a:t>
            </a:r>
            <a:r>
              <a:rPr lang="en-IN" dirty="0" err="1"/>
              <a:t>aVF</a:t>
            </a:r>
            <a:r>
              <a:rPr lang="en-IN" dirty="0"/>
              <a:t>; &lt; 3 mm tall</a:t>
            </a:r>
          </a:p>
          <a:p>
            <a:r>
              <a:rPr lang="en-IN" dirty="0"/>
              <a:t>Absent or abnormal → atrial issues</a:t>
            </a:r>
          </a:p>
          <a:p>
            <a:r>
              <a:rPr lang="en-IN" dirty="0"/>
              <a:t>PR interval: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Normal: 0.12–0.20 sec (3–5 small boxes)</a:t>
            </a:r>
          </a:p>
          <a:p>
            <a:r>
              <a:rPr lang="en-IN" dirty="0"/>
              <a:t>Prolonged = 1st degree AV block</a:t>
            </a:r>
          </a:p>
          <a:p>
            <a:r>
              <a:rPr lang="en-IN" dirty="0"/>
              <a:t>Shortened → WPW or Lown-Ganong-Levine syndrome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034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D0550-76BA-59F9-22E6-5BE922DA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>QRS Complex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1AB5D-8CF5-6B92-8276-B9519394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Duration: ≤ 0.10 sec (≤ 2.5 small boxes)</a:t>
            </a:r>
          </a:p>
          <a:p>
            <a:r>
              <a:rPr lang="en-IN" dirty="0"/>
              <a:t>Widened QRS (&gt;0.12s):</a:t>
            </a:r>
          </a:p>
          <a:p>
            <a:r>
              <a:rPr lang="en-IN" dirty="0"/>
              <a:t>Bundle branch blocks</a:t>
            </a:r>
          </a:p>
          <a:p>
            <a:r>
              <a:rPr lang="en-IN" dirty="0"/>
              <a:t>Ventricular rhythms</a:t>
            </a:r>
          </a:p>
          <a:p>
            <a:r>
              <a:rPr lang="en-IN" dirty="0"/>
              <a:t>Morphology clues for MI, ventricular hypertrophy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397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083A0-6B8C-169F-C5B1-B4587C8E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>Axis Determination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4570B6-7753-DFFC-17ED-CB52BA68B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Lead I and </a:t>
            </a:r>
            <a:r>
              <a:rPr lang="en-IN" dirty="0" err="1"/>
              <a:t>aVF</a:t>
            </a:r>
            <a:r>
              <a:rPr lang="en-IN" dirty="0"/>
              <a:t> method</a:t>
            </a:r>
          </a:p>
          <a:p>
            <a:r>
              <a:rPr lang="en-IN" dirty="0"/>
              <a:t>Normal axis: –30° to +90°</a:t>
            </a:r>
          </a:p>
          <a:p>
            <a:r>
              <a:rPr lang="en-IN" dirty="0"/>
              <a:t>Left axis deviation (LAD): –30° to –90°</a:t>
            </a:r>
          </a:p>
          <a:p>
            <a:r>
              <a:rPr lang="en-IN" dirty="0"/>
              <a:t>Right axis deviation (RAD): +90° to +180°</a:t>
            </a:r>
          </a:p>
          <a:p>
            <a:r>
              <a:rPr lang="en-IN" dirty="0"/>
              <a:t>Quick quadrant method + common causes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901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0F444-52C9-A078-6AD8-8DE4DF77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>ST Segment &amp; T Wave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53C96-DDC6-7C47-9317-363863F1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ST elevation = myocardial infarction</a:t>
            </a:r>
          </a:p>
          <a:p>
            <a:r>
              <a:rPr lang="en-IN" dirty="0"/>
              <a:t>ST depression = ischemia, digoxin</a:t>
            </a:r>
          </a:p>
          <a:p>
            <a:r>
              <a:rPr lang="en-IN" dirty="0"/>
              <a:t>T wave inversion = ischemia, strain</a:t>
            </a:r>
          </a:p>
          <a:p>
            <a:r>
              <a:rPr lang="en-IN" dirty="0"/>
              <a:t>Tall T waves = hyperkalaemia</a:t>
            </a:r>
          </a:p>
          <a:p>
            <a:r>
              <a:rPr lang="en-IN" dirty="0"/>
              <a:t>Evaluate leads with changes for localization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022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609DF-F154-6926-41F7-B5DE2413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>QT Interval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5E2E0-8B67-9507-E824-ABFAB658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  <a:p>
            <a:r>
              <a:rPr lang="en-IN" dirty="0"/>
              <a:t>QT interval corrected for heart rate (QTc)</a:t>
            </a:r>
          </a:p>
          <a:p>
            <a:r>
              <a:rPr lang="en-IN" dirty="0"/>
              <a:t>QTc normal:</a:t>
            </a:r>
          </a:p>
          <a:p>
            <a:r>
              <a:rPr lang="en-IN" dirty="0"/>
              <a:t>Men: &lt; 440 </a:t>
            </a:r>
            <a:r>
              <a:rPr lang="en-IN" dirty="0" err="1"/>
              <a:t>ms</a:t>
            </a:r>
            <a:endParaRPr lang="en-IN" dirty="0"/>
          </a:p>
          <a:p>
            <a:r>
              <a:rPr lang="en-IN" dirty="0"/>
              <a:t>Women: &lt; 460 </a:t>
            </a:r>
            <a:r>
              <a:rPr lang="en-IN" dirty="0" err="1"/>
              <a:t>ms</a:t>
            </a:r>
            <a:endParaRPr lang="en-IN" dirty="0"/>
          </a:p>
          <a:p>
            <a:r>
              <a:rPr lang="en-IN" dirty="0"/>
              <a:t>Prolonged QT:</a:t>
            </a:r>
          </a:p>
          <a:p>
            <a:r>
              <a:rPr lang="en-IN" dirty="0"/>
              <a:t>Risk of </a:t>
            </a:r>
            <a:r>
              <a:rPr lang="en-IN" dirty="0" err="1"/>
              <a:t>Torsades</a:t>
            </a:r>
            <a:r>
              <a:rPr lang="en-IN" dirty="0"/>
              <a:t> de Pointes</a:t>
            </a:r>
          </a:p>
          <a:p>
            <a:r>
              <a:rPr lang="en-IN" dirty="0"/>
              <a:t>Caused by drugs, electrolyte issues, congenital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71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Dysrhythmias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Dysrhythmias are classified as:</a:t>
            </a:r>
          </a:p>
          <a:p>
            <a:pPr marL="0" indent="0">
              <a:buNone/>
            </a:pPr>
            <a:r>
              <a:rPr dirty="0"/>
              <a:t>• Atrial</a:t>
            </a:r>
          </a:p>
          <a:p>
            <a:pPr marL="0" indent="0">
              <a:buNone/>
            </a:pPr>
            <a:r>
              <a:rPr dirty="0"/>
              <a:t>• Junctional</a:t>
            </a:r>
          </a:p>
          <a:p>
            <a:pPr marL="0" indent="0">
              <a:buNone/>
            </a:pPr>
            <a:r>
              <a:rPr dirty="0"/>
              <a:t>• Ventricular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By the end of this module, you will be able to:</a:t>
            </a:r>
          </a:p>
          <a:p>
            <a:pPr marL="0" indent="0">
              <a:buNone/>
            </a:pPr>
            <a:r>
              <a:rPr dirty="0"/>
              <a:t>• Interpret ECG waveforms and intervals accurately</a:t>
            </a:r>
          </a:p>
          <a:p>
            <a:pPr marL="0" indent="0">
              <a:buNone/>
            </a:pPr>
            <a:r>
              <a:rPr dirty="0"/>
              <a:t>• Recognize common cardiac dysrhythmias</a:t>
            </a:r>
          </a:p>
          <a:p>
            <a:pPr marL="0" indent="0">
              <a:buNone/>
            </a:pPr>
            <a:r>
              <a:rPr dirty="0"/>
              <a:t>• Differentiate between atrial, junctional, and ventricular rhythms</a:t>
            </a:r>
          </a:p>
          <a:p>
            <a:pPr marL="0" indent="0">
              <a:buNone/>
            </a:pPr>
            <a:r>
              <a:rPr dirty="0"/>
              <a:t>• Apply interpretation steps systematically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Atrial Dysrhythmias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Atrial Fibrillation (AF): irregularly irregular, no P waves</a:t>
            </a:r>
          </a:p>
          <a:p>
            <a:pPr marL="0" indent="0">
              <a:buNone/>
            </a:pPr>
            <a:r>
              <a:rPr dirty="0"/>
              <a:t>• Atrial Flutter: sawtooth F waves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F0F4B1-72AF-E628-224B-049D030A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5" y="3246717"/>
            <a:ext cx="4433455" cy="287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8CB8C3-64A6-1F7A-1BFD-F79318A4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637" y="3131126"/>
            <a:ext cx="3191164" cy="30757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Junctional Dysrhythmias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Origin near AV node</a:t>
            </a:r>
          </a:p>
          <a:p>
            <a:pPr marL="0" indent="0">
              <a:buNone/>
            </a:pPr>
            <a:r>
              <a:rPr dirty="0"/>
              <a:t>• Inverted or absent P waves</a:t>
            </a:r>
          </a:p>
          <a:p>
            <a:pPr marL="0" indent="0">
              <a:buNone/>
            </a:pPr>
            <a:r>
              <a:rPr dirty="0"/>
              <a:t>• Normal QRS</a:t>
            </a:r>
          </a:p>
          <a:p>
            <a:pPr marL="0" indent="0">
              <a:buNone/>
            </a:pPr>
            <a:r>
              <a:rPr dirty="0"/>
              <a:t>• Rate: 40–60 bpm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7B5517-32AA-8A1D-6DC5-3C9D271F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15" y="3785754"/>
            <a:ext cx="577215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Ventricular Dysrhythmias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PVC: premature, wide QRS</a:t>
            </a:r>
          </a:p>
          <a:p>
            <a:pPr marL="0" indent="0">
              <a:buNone/>
            </a:pPr>
            <a:r>
              <a:rPr dirty="0"/>
              <a:t>• VT: ≥3 PVCs in a row</a:t>
            </a:r>
          </a:p>
          <a:p>
            <a:pPr marL="0" indent="0">
              <a:buNone/>
            </a:pPr>
            <a:r>
              <a:rPr dirty="0"/>
              <a:t>• VF: chaotic, no pulse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B11F4-6660-F7FE-AAD4-375173F5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95" y="3630613"/>
            <a:ext cx="58293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Heart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First-degree: prolonged PR</a:t>
            </a:r>
          </a:p>
          <a:p>
            <a:pPr marL="0" indent="0">
              <a:buNone/>
            </a:pPr>
            <a:r>
              <a:rPr dirty="0"/>
              <a:t>• Second-degree: dropped beats (Mobitz I or II)</a:t>
            </a:r>
          </a:p>
          <a:p>
            <a:pPr marL="0" indent="0">
              <a:buNone/>
            </a:pPr>
            <a:r>
              <a:rPr dirty="0"/>
              <a:t>• Third-degree: complete dissociation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Identify rhythm origin to guide treatment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Bradyarrhythmias</a:t>
            </a:r>
            <a:r>
              <a:rPr dirty="0"/>
              <a:t> → pacing</a:t>
            </a:r>
          </a:p>
          <a:p>
            <a:pPr marL="0" indent="0">
              <a:buNone/>
            </a:pPr>
            <a:r>
              <a:rPr dirty="0"/>
              <a:t>• Tachyarrhythmias → antiarrhythmics or cardioversion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ECG interpretation requires a structured approach</a:t>
            </a:r>
          </a:p>
          <a:p>
            <a:pPr marL="0" indent="0">
              <a:buNone/>
            </a:pPr>
            <a:r>
              <a:rPr dirty="0"/>
              <a:t>• Recognize key rhythm patterns for diagnosis</a:t>
            </a:r>
          </a:p>
          <a:p>
            <a:pPr marL="0" indent="0">
              <a:buNone/>
            </a:pPr>
            <a:r>
              <a:rPr dirty="0"/>
              <a:t>• Practice and clinical correlation are essential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ANY QUESTION 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404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80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ECG interpretation involves analyzing rate, rhythm, intervals, and morphology to identify normal or abnormal patterns.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Systematic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Rate</a:t>
            </a:r>
          </a:p>
          <a:p>
            <a:pPr marL="0" indent="0">
              <a:buNone/>
            </a:pPr>
            <a:r>
              <a:rPr dirty="0"/>
              <a:t>2. Rhythm</a:t>
            </a:r>
          </a:p>
          <a:p>
            <a:pPr marL="0" indent="0">
              <a:buNone/>
            </a:pPr>
            <a:r>
              <a:rPr dirty="0"/>
              <a:t>3. P waves</a:t>
            </a:r>
          </a:p>
          <a:p>
            <a:pPr marL="0" indent="0">
              <a:buNone/>
            </a:pPr>
            <a:r>
              <a:rPr dirty="0"/>
              <a:t>4. PR interval</a:t>
            </a:r>
          </a:p>
          <a:p>
            <a:pPr marL="0" indent="0">
              <a:buNone/>
            </a:pPr>
            <a:r>
              <a:rPr dirty="0"/>
              <a:t>5. QRS duration</a:t>
            </a:r>
          </a:p>
          <a:p>
            <a:pPr marL="0" indent="0">
              <a:buNone/>
            </a:pPr>
            <a:r>
              <a:rPr dirty="0"/>
              <a:t>6. ST segment and T wave</a:t>
            </a:r>
          </a:p>
          <a:p>
            <a:pPr marL="0" indent="0">
              <a:buNone/>
            </a:pPr>
            <a:r>
              <a:rPr dirty="0"/>
              <a:t>7. Interpretation 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1: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Determine heart rate using methods learned previously (300, 1500, or 6-second).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2: 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Assess if the rhythm is regular or irregular using R–R intervals.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3: P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Are P waves present?</a:t>
            </a:r>
          </a:p>
          <a:p>
            <a:pPr marL="0" indent="0">
              <a:buNone/>
            </a:pPr>
            <a:r>
              <a:rPr dirty="0"/>
              <a:t>• Are they uniform?</a:t>
            </a:r>
          </a:p>
          <a:p>
            <a:pPr marL="0" indent="0">
              <a:buNone/>
            </a:pPr>
            <a:r>
              <a:rPr dirty="0"/>
              <a:t>• Is there a P before every QRS?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4: PR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Normal: 0.12–0.20 sec</a:t>
            </a:r>
          </a:p>
          <a:p>
            <a:r>
              <a:t>• Prolonged = AV block</a:t>
            </a:r>
          </a:p>
          <a:p>
            <a:r>
              <a:t>• Shortened = pre-excitation (e.g., WPW)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722F4A-04C0-4123-C76C-ED7287EC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9" y="3362036"/>
            <a:ext cx="7407564" cy="3114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5: QRS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Normal: ≤0.12 sec</a:t>
            </a:r>
          </a:p>
          <a:p>
            <a:r>
              <a:t>• Wide QRS → bundle branch block or ventricular rhythm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769</Words>
  <Application>Microsoft Office PowerPoint</Application>
  <PresentationFormat>On-screen Show (4:3)</PresentationFormat>
  <Paragraphs>151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ECG Interpretation &amp; Common Dysrhythmia</vt:lpstr>
      <vt:lpstr>Learning Objectives</vt:lpstr>
      <vt:lpstr>Introduction</vt:lpstr>
      <vt:lpstr>Systematic Approach</vt:lpstr>
      <vt:lpstr>Step 1: Rate</vt:lpstr>
      <vt:lpstr>Step 2: Rhythm</vt:lpstr>
      <vt:lpstr>Step 3: P Waves</vt:lpstr>
      <vt:lpstr>Step 4: PR Interval</vt:lpstr>
      <vt:lpstr>Step 5: QRS Complex</vt:lpstr>
      <vt:lpstr>Step 6: ST Segment &amp; T Wave</vt:lpstr>
      <vt:lpstr>PowerPoint Presentation</vt:lpstr>
      <vt:lpstr>Heart Rate Calculation </vt:lpstr>
      <vt:lpstr>Rhythm Assessment</vt:lpstr>
      <vt:lpstr>P Wave and PR Interval</vt:lpstr>
      <vt:lpstr>QRS Complex </vt:lpstr>
      <vt:lpstr>Axis Determination </vt:lpstr>
      <vt:lpstr>ST Segment &amp; T Wave </vt:lpstr>
      <vt:lpstr>QT Interval </vt:lpstr>
      <vt:lpstr>Common Dysrhythmias Overview</vt:lpstr>
      <vt:lpstr>Atrial Dysrhythmias</vt:lpstr>
      <vt:lpstr>Junctional Dysrhythmias</vt:lpstr>
      <vt:lpstr>Ventricular Dysrhythmias</vt:lpstr>
      <vt:lpstr>Heart Blocks</vt:lpstr>
      <vt:lpstr>Clinical Significance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Interpretation &amp; Common Dysrhythmia</dc:title>
  <dc:subject/>
  <dc:creator/>
  <cp:keywords/>
  <dc:description>generated using python-pptx</dc:description>
  <cp:lastModifiedBy>NDRF MEDICAL</cp:lastModifiedBy>
  <cp:revision>11</cp:revision>
  <dcterms:created xsi:type="dcterms:W3CDTF">2013-01-27T09:14:16Z</dcterms:created>
  <dcterms:modified xsi:type="dcterms:W3CDTF">2025-12-20T05:59:28Z</dcterms:modified>
  <cp:category/>
</cp:coreProperties>
</file>