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2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15DDB-8624-4575-8952-EB250A2902E6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CC282-806E-4E6C-BA24-4F123C1339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077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the systematic approach to ECG interpretation.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Set up following slides for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Describe atrial rhythm features.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junctional escape and accelerated rhythms.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Highlight life-threatening ventricular rhythms.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AV conduction abnormalities.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Link ECG findings to management decisions.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Conclude and prepare for next module on MI interpretation.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Brief overview of ECG reading principles.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Emphasize consistency in approach.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Review rate calculation quickly.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Regular rhythm indicates stable conduction.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P wave importance in identifying atrial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Interpret PR interval findings.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Assess for conduction delays.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myocardial injury indicators.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FF41C75-8C16-7AD6-33CA-93FC2C8077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845454" y="0"/>
            <a:ext cx="129854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i-IN" dirty="0"/>
              <a:t>ईसीजी इंटरप्रिटेशन और कॉमन डिस्रिथमिया</a:t>
            </a:r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C5B2722-BE69-E25A-A76B-DB41E863087B}"/>
              </a:ext>
            </a:extLst>
          </p:cNvPr>
          <p:cNvSpPr>
            <a:spLocks noGrp="1"/>
          </p:cNvSpPr>
          <p:nvPr/>
        </p:nvSpPr>
        <p:spPr>
          <a:xfrm>
            <a:off x="2160154" y="692728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i-IN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पाठ -11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03554" y="5432612"/>
            <a:ext cx="213360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)</a:t>
            </a:r>
            <a:r>
              <a:rPr lang="en-IN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kjk</a:t>
            </a:r>
            <a:endParaRPr lang="en-IN" sz="4000" b="1" dirty="0" smtClean="0">
              <a:solidFill>
                <a:srgbClr val="002060"/>
              </a:solidFill>
              <a:latin typeface="Kruti Dev 011" pitchFamily="2" charset="0"/>
              <a:cs typeface="Arial" pitchFamily="34" charset="0"/>
            </a:endParaRPr>
          </a:p>
          <a:p>
            <a:r>
              <a:rPr lang="en-IN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l0m0fu0@,0,u0,e0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veunhi</a:t>
            </a:r>
            <a:r>
              <a:rPr lang="en-US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dkSj</a:t>
            </a:r>
            <a:endParaRPr lang="en-US" sz="4000" b="1" dirty="0">
              <a:solidFill>
                <a:srgbClr val="002060"/>
              </a:solidFill>
              <a:latin typeface="Kruti Dev 011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66000" cy="1143000"/>
          </a:xfrm>
        </p:spPr>
        <p:txBody>
          <a:bodyPr>
            <a:normAutofit fontScale="90000"/>
          </a:bodyPr>
          <a:lstStyle/>
          <a:p>
            <a:r>
              <a:rPr lang="hi-IN" dirty="0"/>
              <a:t>चरण 6: एसटी सेगमेंट और </a:t>
            </a:r>
            <a:r>
              <a:rPr lang="en-IN" dirty="0"/>
              <a:t/>
            </a:r>
            <a:br>
              <a:rPr lang="en-IN" dirty="0"/>
            </a:br>
            <a:r>
              <a:rPr lang="hi-IN" dirty="0"/>
              <a:t>टी वेव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218" y="218209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एसटी ऊंचाई → एमआई
• इस्किमिया → एसटी अवसाद
• टी तरंग उलटा → इस्किमिया या तनाव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3FADB92-4479-EAC4-FC14-7F216EB29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436" y="157018"/>
            <a:ext cx="6982692" cy="596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04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4C48D9-FE8D-CE7A-85B1-86BAD5AE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i-IN" b="1" dirty="0"/>
              <a:t>हृदय गति की गणना</a:t>
            </a:r>
            <a:r>
              <a:rPr lang="en-IN" b="1" dirty="0"/>
              <a:t/>
            </a:r>
            <a:br>
              <a:rPr lang="en-IN" b="1" dirty="0"/>
            </a:b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32CDA4-16F9-984A-CB8B-96B94424A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IN" dirty="0"/>
          </a:p>
          <a:p>
            <a:r>
              <a:rPr lang="hi-IN" dirty="0">
                <a:solidFill>
                  <a:srgbClr val="FF0000"/>
                </a:solidFill>
              </a:rPr>
              <a:t>नियमित लय:</a:t>
            </a:r>
            <a:r>
              <a:rPr lang="hi-IN" dirty="0"/>
              <a:t>
</a:t>
            </a:r>
            <a:r>
              <a:rPr lang="en-IN" dirty="0"/>
              <a:t>R </a:t>
            </a:r>
            <a:r>
              <a:rPr lang="hi-IN" dirty="0"/>
              <a:t>तरंगों के बीच 300/बड़े वर्गों की संख्या → 300 नियम का उपयोग करें
</a:t>
            </a:r>
            <a:r>
              <a:rPr lang="hi-IN" dirty="0">
                <a:solidFill>
                  <a:srgbClr val="FF0000"/>
                </a:solidFill>
              </a:rPr>
              <a:t>अनियमित लय:</a:t>
            </a:r>
            <a:endParaRPr lang="en-IN" dirty="0">
              <a:solidFill>
                <a:srgbClr val="FF0000"/>
              </a:solidFill>
            </a:endParaRPr>
          </a:p>
          <a:p>
            <a:r>
              <a:rPr lang="hi-IN" dirty="0"/>
              <a:t>10 सेकंड की पट्टी में </a:t>
            </a:r>
            <a:r>
              <a:rPr lang="en-IN" dirty="0"/>
              <a:t>R </a:t>
            </a:r>
            <a:r>
              <a:rPr lang="hi-IN" dirty="0"/>
              <a:t>तरंगों की संख्या की गणना करें × 6
</a:t>
            </a:r>
            <a:r>
              <a:rPr lang="hi-IN" dirty="0">
                <a:solidFill>
                  <a:srgbClr val="FF0000"/>
                </a:solidFill>
              </a:rPr>
              <a:t>सामान्य दर: </a:t>
            </a:r>
            <a:r>
              <a:rPr lang="hi-IN" dirty="0"/>
              <a:t>60-100 बीपीएम
मंदनाड़ी: &lt; 60 बीपीएम टैचीकार्डिया: &gt; 100 बीपीएम</a:t>
            </a:r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6577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EE1F3E-0F1E-61E2-7D76-13C9CF64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b="1" dirty="0"/>
              <a:t>लय आकलन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502973-9223-0F5E-0F74-DBAB3472E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क्या यह नियमित या अनियमित है?
क्या प्रत्येक क्यूआरएस से पहले एक पी तरंग होती है?
क्या पीआर अंतराल स्थिर है?
सुराग:
साइनस ताल
अलिंद विकंपन
हृदय</a:t>
            </a:r>
            <a:r>
              <a:rPr lang="en-IN" dirty="0"/>
              <a:t> </a:t>
            </a:r>
            <a:r>
              <a:rPr lang="hi-IN" dirty="0"/>
              <a:t>ब्लॉक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62027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555BAC-6BDE-4DBA-2B21-C03D2823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P </a:t>
            </a:r>
            <a:r>
              <a:rPr lang="hi-IN" b="1" dirty="0"/>
              <a:t>वेव और </a:t>
            </a:r>
            <a:r>
              <a:rPr lang="en-IN" b="1" dirty="0"/>
              <a:t>PR </a:t>
            </a:r>
            <a:r>
              <a:rPr lang="hi-IN" b="1" dirty="0"/>
              <a:t>अंतराल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81CAAF-EBCB-C93F-7BDF-1DFF10467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पी वेव</a:t>
            </a:r>
            <a:r>
              <a:rPr lang="en-IN" dirty="0"/>
              <a:t>:</a:t>
            </a:r>
          </a:p>
          <a:p>
            <a:r>
              <a:rPr lang="en-IN" dirty="0"/>
              <a:t>I, II, </a:t>
            </a:r>
            <a:r>
              <a:rPr lang="en-IN" dirty="0" err="1"/>
              <a:t>aVF</a:t>
            </a:r>
            <a:r>
              <a:rPr lang="en-IN" dirty="0"/>
              <a:t> </a:t>
            </a:r>
            <a:r>
              <a:rPr lang="hi-IN" dirty="0"/>
              <a:t>में सीधा; &lt; 3 मिमी लंबा
अनुपस्थित या असामान्य → आलिंद मुद्दे
पीआर अंतराल</a:t>
            </a:r>
            <a:r>
              <a:rPr lang="en-IN" dirty="0"/>
              <a:t>:</a:t>
            </a:r>
          </a:p>
          <a:p>
            <a:pPr marL="0" indent="0">
              <a:buNone/>
            </a:pPr>
            <a:endParaRPr lang="en-IN" dirty="0"/>
          </a:p>
          <a:p>
            <a:r>
              <a:rPr lang="hi-IN" dirty="0"/>
              <a:t>सामान्य</a:t>
            </a:r>
            <a:r>
              <a:rPr lang="en-IN" dirty="0"/>
              <a:t>: </a:t>
            </a:r>
            <a:r>
              <a:rPr lang="hi-IN" dirty="0"/>
              <a:t>0.12–0.20 सेकंड (3-5 छोटे बक्से)
लंबे समय तक = 1 डिग्री एवी ब्लॉक
</a:t>
            </a:r>
            <a:r>
              <a:rPr lang="en-IN" dirty="0"/>
              <a:t>WPW </a:t>
            </a:r>
            <a:r>
              <a:rPr lang="hi-IN" dirty="0"/>
              <a:t>या लोन-गैनोंग-लेविन सिंड्रोम → छोटा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0346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D0550-76BA-59F9-22E6-5BE922DA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b="1" dirty="0"/>
              <a:t>क्यूआरएस कॉम्प्लेक्स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41AB5D-8CF5-6B92-8276-B95193941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r>
              <a:rPr lang="hi-IN" dirty="0"/>
              <a:t>अवधि: ≤ 0.10 सेकंड (≤ 2.5 छोटे बक्से)
चौड़ा क्यूआरएस (&gt;0.12 सेकंड):
बंडल शाखा ब्लॉक
वेंट्रिकुलर लय
एमआई, वेंट्रिकुलर हाइपरट्रॉफी के लिए आकृति विज्ञान सुराग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3971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D083A0-6B8C-169F-C5B1-B4587C8E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b="1" dirty="0"/>
              <a:t>अक्ष निर्धारण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4570B6-7753-DFFC-17ED-CB52BA68B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i-IN" dirty="0"/>
              <a:t>लीड </a:t>
            </a:r>
            <a:r>
              <a:rPr lang="en-IN" dirty="0"/>
              <a:t>I </a:t>
            </a:r>
            <a:r>
              <a:rPr lang="hi-IN" dirty="0"/>
              <a:t>और </a:t>
            </a:r>
            <a:r>
              <a:rPr lang="en-IN" dirty="0" err="1"/>
              <a:t>aVF</a:t>
            </a:r>
            <a:r>
              <a:rPr lang="en-IN" dirty="0"/>
              <a:t> </a:t>
            </a:r>
            <a:r>
              <a:rPr lang="hi-IN" dirty="0"/>
              <a:t>विधि
सामान्य अक्ष: -30° से +90°
बायां अक्ष विचलन (</a:t>
            </a:r>
            <a:r>
              <a:rPr lang="en-IN" dirty="0"/>
              <a:t>LAD): -30° </a:t>
            </a:r>
            <a:r>
              <a:rPr lang="hi-IN" dirty="0"/>
              <a:t>से -90°
दायां अक्ष विचलन (आरएडी): +90° से +180°
त्वरित चतुर्थांश विधि + सामान्य कारण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9010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0F444-52C9-A078-6AD8-8DE4DF773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b="1" dirty="0"/>
              <a:t>एसटी खंड और टी लहर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253C96-DDC6-7C47-9317-363863F12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i-IN" dirty="0"/>
              <a:t>एसटी ऊंचाई = मायोकार्डियल रोधगलन
एसटी अवसाद = इस्किमिया, डिगॉक्सिन
टी तरंग उलटा = इस्किमिया, तनाव
लंबी टी तरंगें = हाइपरकेलेमिया
स्थानीयकरण के लिए परिवर्तनों के साथ लीड का मूल्यांकन करें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0220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609DF-F154-6926-41F7-B5DE2413D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i-IN" b="1" dirty="0"/>
              <a:t>क्यूटी अंतराल</a:t>
            </a:r>
            <a:r>
              <a:rPr lang="en-IN" b="1" dirty="0"/>
              <a:t/>
            </a:r>
            <a:br>
              <a:rPr lang="en-IN" b="1" dirty="0"/>
            </a:b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65E2E0-8B67-9507-E824-ABFAB6580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i-IN" dirty="0"/>
              <a:t>हृदय गति (क्यूटीसी) के लिए क्यूटी अंतराल को ठीक किया गया
क्यूटीसी सामान्य:
पुरुष: &lt; 440 एमएस
महिला: &lt; 460 एमएस
लंबे समय तक क्यूटी:
टॉर्सेड्स डी पॉइंट्स का खतरा
दवाओं, इलेक्ट्रोलाइट समस्याओं, जन्मजात के कारण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3710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12182" cy="1143000"/>
          </a:xfrm>
        </p:spPr>
        <p:txBody>
          <a:bodyPr/>
          <a:lstStyle/>
          <a:p>
            <a:r>
              <a:rPr lang="hi-IN" dirty="0"/>
              <a:t>सामान्य डिस्रिथमिया अवलोकन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/>
              <a:t>डिस्रिथमिया को इस प्रकार वर्गीकृत किया गया है:</a:t>
            </a:r>
            <a:endParaRPr lang="en-IN" dirty="0"/>
          </a:p>
          <a:p>
            <a:pPr marL="0" indent="0">
              <a:buNone/>
            </a:pPr>
            <a:r>
              <a:rPr lang="hi-IN" dirty="0"/>
              <a:t>• आलिंद
• जंक्शनल
•वेंट्रिकुलर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सीखने के उद्देश्य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i-IN" dirty="0"/>
              <a:t>इस मॉड्यूल के अंत तक, आप निम्न में सक्षम होंगे:
• ईसीजी तरंगों और अंतरालों की सटीक व्याख्या करें
• सामान्य कार्डियक डिस्रिथमिया को पहचानें
• आलिंद, जंक्शनल और वेंट्रिकुलर लय के बीच अंतर करें
• व्याख्या चरणों को व्यवस्थित रूप से लागू करें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आलिंद डिस्रिथमिया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आलिंद फिब्रिलेशन (</a:t>
            </a:r>
            <a:r>
              <a:rPr lang="en-IN" dirty="0"/>
              <a:t>AF): </a:t>
            </a:r>
            <a:r>
              <a:rPr lang="hi-IN" dirty="0"/>
              <a:t>अनियमित रूप से अनियमित, कोई </a:t>
            </a:r>
            <a:r>
              <a:rPr lang="en-IN" dirty="0"/>
              <a:t>P </a:t>
            </a:r>
            <a:r>
              <a:rPr lang="hi-IN" dirty="0"/>
              <a:t>तरंगें नहीं
• आलिंद स्पंदन: </a:t>
            </a:r>
            <a:r>
              <a:rPr lang="en-IN" dirty="0"/>
              <a:t>sawtooth </a:t>
            </a:r>
            <a:r>
              <a:rPr lang="hi-IN" dirty="0"/>
              <a:t>एफ तरंगें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F0F4B1-72AF-E628-224B-049D030A3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45" y="3246717"/>
            <a:ext cx="4433455" cy="2879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8CB8C3-64A6-1F7A-1BFD-F79318A41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637" y="3131126"/>
            <a:ext cx="3191164" cy="30757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जंक्शनल डिस्रिथमिया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एवी नोड के पास उत्पत्ति
• उलटी या अनुपस्थित पी तरंगें
• सामान्य क्यूआरएस
• दर: 40-60 बीपीएम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7B5517-32AA-8A1D-6DC5-3C9D271F3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615" y="3785754"/>
            <a:ext cx="577215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वेंट्रिकुलर डिस्रिथमिया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पीवीसी: समय से पहले, चौड़ा क्यूआरएस
• वीटी: एक पंक्ति में ≥3 पीवीसी
• वीएफ: अराजक, कोई नाड़ी नहीं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3B11F4-6660-F7FE-AAD4-375173F5C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695" y="3630613"/>
            <a:ext cx="5829300" cy="24955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हार्ट ब्लॉक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पहली डिग्री: लंबे समय तक पीआर
• दूसरी डिग्री: गिराई गई धड़कनें (मोबिट्ज़ </a:t>
            </a:r>
            <a:r>
              <a:rPr lang="en-IN" dirty="0"/>
              <a:t>I </a:t>
            </a:r>
            <a:r>
              <a:rPr lang="hi-IN" dirty="0"/>
              <a:t>या </a:t>
            </a:r>
            <a:r>
              <a:rPr lang="en-IN" dirty="0"/>
              <a:t>II)
• </a:t>
            </a:r>
            <a:r>
              <a:rPr lang="hi-IN" dirty="0"/>
              <a:t>थर्ड-डिग्री: पूर्ण पृथक्करण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नैदानिक महत्व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उपचार का मार्गदर्शन करने के लिए लय मूल की पहचान करें
• ब्रैडीएरिथमिया → पेसिंग
• टैचिएरिथमिया → एंटीरैडमिक्स या कार्डियोवर्जन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सारांश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ईसीजी व्याख्या के लिए एक संरचित दृष्टिकोण की आवश्यकता होती है
• निदान के लिए प्रमुख लय पैटर्न को पहचानें
• अभ्यास और नैदानिक सहसंबंध आवश्यक हैं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D97CD1-D9C1-0F58-620E-252A778D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857500"/>
            <a:ext cx="8229600" cy="3009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i-IN" sz="8000" b="1" dirty="0">
                <a:solidFill>
                  <a:srgbClr val="FF0000"/>
                </a:solidFill>
              </a:rPr>
              <a:t>कोई भी प्रश्न</a:t>
            </a:r>
            <a:r>
              <a:rPr lang="en-IN" sz="8000" b="1" dirty="0">
                <a:solidFill>
                  <a:srgbClr val="FF0000"/>
                </a:solidFill>
              </a:rPr>
              <a:t>?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04044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A8C1D0-F71D-B81A-2F16-9719A6941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DE717A-4AAE-EFE4-647E-F9C573391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pPr marL="0" indent="0" algn="ctr">
              <a:buNone/>
            </a:pPr>
            <a:r>
              <a:rPr lang="hi-IN" sz="8000" b="1" dirty="0">
                <a:solidFill>
                  <a:srgbClr val="00B050"/>
                </a:solidFill>
              </a:rPr>
              <a:t>धन्यवाद</a:t>
            </a:r>
            <a:endParaRPr lang="en-IN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8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hi-IN" dirty="0"/>
              <a:t>परिचय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/>
              <a:t>ईसीजी व्याख्या में सामान्य या असामान्य पैटर्न की पहचान करने के लिए दर, लय, अंतराल और आकृति विज्ञान का विश्लेषण करना शामिल है।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व्यवस्थित दृष्टिकोण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1. </a:t>
            </a:r>
            <a:r>
              <a:rPr lang="hi-IN" dirty="0"/>
              <a:t>दर
2. लय
3. पी तरंगें
4. पीआर अंतराल
5. क्यूआरएस अवधि
6. एसटी सेगमेंट और टी वेव
7. व्याख्या सारांश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चरण 1: दर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/>
              <a:t>पहले सीखी गई विधियों (300, 1500, या 6-सेकंड) का उपयोग करके हृदय गति निर्धारित करें।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चरण 2: लय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dirty="0"/>
              <a:t>आकलन करें कि आर-आर अंतराल का उपयोग करके लय नियमित या अनियमित है या नहीं।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चरण 3: पी तरंगें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क्या </a:t>
            </a:r>
            <a:r>
              <a:rPr lang="en-IN" dirty="0"/>
              <a:t>P </a:t>
            </a:r>
            <a:r>
              <a:rPr lang="hi-IN" dirty="0"/>
              <a:t>तरंगें मौजूद हैं?
• क्या वे एक समान हैं?
• क्या प्रत्येक क्यूआरएस से पहले एक पी है?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चरण 4: पीआर अंतराल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lang="hi-IN" dirty="0"/>
              <a:t>सामान्य: 0.12–0.20 सेकंड
• लंबे समय तक = एवी ब्लॉक
• छोटा = पूर्व-उत्तेजना (जैसे, </a:t>
            </a:r>
            <a:r>
              <a:rPr lang="en-IN" dirty="0"/>
              <a:t>WPW)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722F4A-04C0-4123-C76C-ED7287EC7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19" y="3308927"/>
            <a:ext cx="7407564" cy="31149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चरण 5: क्यूआरएस कॉम्प्लेक्स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i-IN" dirty="0"/>
              <a:t>• सामान्य: ≤0.12 सेकंड
• बंडल शाखा ब्लॉक या वेंट्रिकुलर लय → विस्तृत क्यूआरएस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424</Words>
  <Application>Microsoft Office PowerPoint</Application>
  <PresentationFormat>On-screen Show (4:3)</PresentationFormat>
  <Paragraphs>80</Paragraphs>
  <Slides>27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ईसीजी इंटरप्रिटेशन और कॉमन डिस्रिथमिया</vt:lpstr>
      <vt:lpstr>सीखने के उद्देश्य</vt:lpstr>
      <vt:lpstr>परिचय</vt:lpstr>
      <vt:lpstr>व्यवस्थित दृष्टिकोण</vt:lpstr>
      <vt:lpstr>चरण 1: दर</vt:lpstr>
      <vt:lpstr>चरण 2: लय</vt:lpstr>
      <vt:lpstr>चरण 3: पी तरंगें</vt:lpstr>
      <vt:lpstr>चरण 4: पीआर अंतराल</vt:lpstr>
      <vt:lpstr>चरण 5: क्यूआरएस कॉम्प्लेक्स</vt:lpstr>
      <vt:lpstr>चरण 6: एसटी सेगमेंट और  टी वेव</vt:lpstr>
      <vt:lpstr>PowerPoint Presentation</vt:lpstr>
      <vt:lpstr>हृदय गति की गणना </vt:lpstr>
      <vt:lpstr>लय आकलन</vt:lpstr>
      <vt:lpstr>P वेव और PR अंतराल</vt:lpstr>
      <vt:lpstr>क्यूआरएस कॉम्प्लेक्स</vt:lpstr>
      <vt:lpstr>अक्ष निर्धारण</vt:lpstr>
      <vt:lpstr>एसटी खंड और टी लहर</vt:lpstr>
      <vt:lpstr>क्यूटी अंतराल </vt:lpstr>
      <vt:lpstr>सामान्य डिस्रिथमिया अवलोकन</vt:lpstr>
      <vt:lpstr>आलिंद डिस्रिथमिया</vt:lpstr>
      <vt:lpstr>जंक्शनल डिस्रिथमिया</vt:lpstr>
      <vt:lpstr>वेंट्रिकुलर डिस्रिथमिया</vt:lpstr>
      <vt:lpstr>हार्ट ब्लॉक</vt:lpstr>
      <vt:lpstr>नैदानिक महत्व</vt:lpstr>
      <vt:lpstr>सारांश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ईसीजी इंटरप्रिटेशन और कॉमन डिस्रिथमिया</dc:title>
  <dc:subject/>
  <dc:creator/>
  <cp:keywords/>
  <dc:description>generated using python-pptx</dc:description>
  <cp:lastModifiedBy>NDRF MEDICAL</cp:lastModifiedBy>
  <cp:revision>13</cp:revision>
  <dcterms:created xsi:type="dcterms:W3CDTF">2013-01-27T09:14:16Z</dcterms:created>
  <dcterms:modified xsi:type="dcterms:W3CDTF">2025-12-20T06:27:02Z</dcterms:modified>
  <cp:category/>
</cp:coreProperties>
</file>