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74" r:id="rId5"/>
    <p:sldId id="272" r:id="rId6"/>
    <p:sldId id="275" r:id="rId7"/>
    <p:sldId id="258" r:id="rId8"/>
    <p:sldId id="259" r:id="rId9"/>
    <p:sldId id="260" r:id="rId10"/>
    <p:sldId id="276" r:id="rId11"/>
    <p:sldId id="277" r:id="rId12"/>
    <p:sldId id="262" r:id="rId13"/>
    <p:sldId id="263" r:id="rId14"/>
    <p:sldId id="264" r:id="rId15"/>
    <p:sldId id="265" r:id="rId16"/>
    <p:sldId id="278" r:id="rId17"/>
    <p:sldId id="266" r:id="rId18"/>
    <p:sldId id="267" r:id="rId19"/>
    <p:sldId id="268" r:id="rId20"/>
    <p:sldId id="279" r:id="rId21"/>
    <p:sldId id="269" r:id="rId22"/>
    <p:sldId id="270" r:id="rId23"/>
    <p:sldId id="280" r:id="rId24"/>
    <p:sldId id="281"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902" autoAdjust="0"/>
  </p:normalViewPr>
  <p:slideViewPr>
    <p:cSldViewPr snapToGrid="0" showGuides="1">
      <p:cViewPr varScale="1">
        <p:scale>
          <a:sx n="99" d="100"/>
          <a:sy n="99" d="100"/>
        </p:scale>
        <p:origin x="-1890" y="-90"/>
      </p:cViewPr>
      <p:guideLst>
        <p:guide orient="horz" pos="2160"/>
        <p:guide pos="384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F2D036-6906-4722-EDD6-5298AB794905}"/>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C61CF240-8F9E-2366-5FEC-2E13FDFF8780}"/>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E4D78DAF-B2B0-EB71-2070-D54EC8CE535C}"/>
              </a:ext>
            </a:extLst>
          </p:cNvPr>
          <p:cNvSpPr>
            <a:spLocks noGrp="1"/>
          </p:cNvSpPr>
          <p:nvPr>
            <p:ph type="dt" sz="half" idx="10"/>
          </p:nvPr>
        </p:nvSpPr>
        <p:spPr/>
        <p:txBody>
          <a:bodyPr/>
          <a:lstStyle/>
          <a:p>
            <a:fld id="{A6F55AE7-20F7-40AE-93CC-347D4FD0FDBA}" type="datetimeFigureOut">
              <a:rPr lang="en-IN" smtClean="0"/>
              <a:pPr/>
              <a:t>20-12-2025</a:t>
            </a:fld>
            <a:endParaRPr lang="en-IN"/>
          </a:p>
        </p:txBody>
      </p:sp>
      <p:sp>
        <p:nvSpPr>
          <p:cNvPr id="5" name="Footer Placeholder 4">
            <a:extLst>
              <a:ext uri="{FF2B5EF4-FFF2-40B4-BE49-F238E27FC236}">
                <a16:creationId xmlns:a16="http://schemas.microsoft.com/office/drawing/2014/main" xmlns="" id="{A430B093-E6C6-59E0-5A74-17BA4E259F7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A5E2F02F-70F0-966B-4797-7A40EF8F9F75}"/>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754765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A8074B-A87E-498D-C1F9-8D6C50A6BE3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4ACA7C37-3195-058E-86D1-D7C7EE7882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5077470A-19AF-CBE8-3B4C-345A2E55BF34}"/>
              </a:ext>
            </a:extLst>
          </p:cNvPr>
          <p:cNvSpPr>
            <a:spLocks noGrp="1"/>
          </p:cNvSpPr>
          <p:nvPr>
            <p:ph type="dt" sz="half" idx="10"/>
          </p:nvPr>
        </p:nvSpPr>
        <p:spPr/>
        <p:txBody>
          <a:bodyPr/>
          <a:lstStyle/>
          <a:p>
            <a:fld id="{A6F55AE7-20F7-40AE-93CC-347D4FD0FDBA}" type="datetimeFigureOut">
              <a:rPr lang="en-IN" smtClean="0"/>
              <a:pPr/>
              <a:t>20-12-2025</a:t>
            </a:fld>
            <a:endParaRPr lang="en-IN"/>
          </a:p>
        </p:txBody>
      </p:sp>
      <p:sp>
        <p:nvSpPr>
          <p:cNvPr id="5" name="Footer Placeholder 4">
            <a:extLst>
              <a:ext uri="{FF2B5EF4-FFF2-40B4-BE49-F238E27FC236}">
                <a16:creationId xmlns:a16="http://schemas.microsoft.com/office/drawing/2014/main" xmlns="" id="{C6F9B8A4-B5D9-0E9B-9F2C-517AEF9B042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108E7A08-C7D7-D074-6858-EB0AE5C7D67C}"/>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269256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1E471A11-D732-FB38-548E-FCD53B15572F}"/>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4C2864D5-626E-452E-4A36-8684EFB50B9F}"/>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3BDFF063-FA92-1023-A261-FE533BA8E040}"/>
              </a:ext>
            </a:extLst>
          </p:cNvPr>
          <p:cNvSpPr>
            <a:spLocks noGrp="1"/>
          </p:cNvSpPr>
          <p:nvPr>
            <p:ph type="dt" sz="half" idx="10"/>
          </p:nvPr>
        </p:nvSpPr>
        <p:spPr/>
        <p:txBody>
          <a:bodyPr/>
          <a:lstStyle/>
          <a:p>
            <a:fld id="{A6F55AE7-20F7-40AE-93CC-347D4FD0FDBA}" type="datetimeFigureOut">
              <a:rPr lang="en-IN" smtClean="0"/>
              <a:pPr/>
              <a:t>20-12-2025</a:t>
            </a:fld>
            <a:endParaRPr lang="en-IN"/>
          </a:p>
        </p:txBody>
      </p:sp>
      <p:sp>
        <p:nvSpPr>
          <p:cNvPr id="5" name="Footer Placeholder 4">
            <a:extLst>
              <a:ext uri="{FF2B5EF4-FFF2-40B4-BE49-F238E27FC236}">
                <a16:creationId xmlns:a16="http://schemas.microsoft.com/office/drawing/2014/main" xmlns="" id="{001CB3E4-EF16-43B5-BFAF-A8226D249E8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1573D5BD-A669-AF17-9682-EB9761B45F99}"/>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1590908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2CA865-8B46-8524-EB49-9E93C7F828C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4232CFB1-FABD-77BD-B257-7A0C00F65B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75506E09-1944-94D5-FFDF-DE692A8C829D}"/>
              </a:ext>
            </a:extLst>
          </p:cNvPr>
          <p:cNvSpPr>
            <a:spLocks noGrp="1"/>
          </p:cNvSpPr>
          <p:nvPr>
            <p:ph type="dt" sz="half" idx="10"/>
          </p:nvPr>
        </p:nvSpPr>
        <p:spPr/>
        <p:txBody>
          <a:bodyPr/>
          <a:lstStyle/>
          <a:p>
            <a:fld id="{A6F55AE7-20F7-40AE-93CC-347D4FD0FDBA}" type="datetimeFigureOut">
              <a:rPr lang="en-IN" smtClean="0"/>
              <a:pPr/>
              <a:t>20-12-2025</a:t>
            </a:fld>
            <a:endParaRPr lang="en-IN"/>
          </a:p>
        </p:txBody>
      </p:sp>
      <p:sp>
        <p:nvSpPr>
          <p:cNvPr id="5" name="Footer Placeholder 4">
            <a:extLst>
              <a:ext uri="{FF2B5EF4-FFF2-40B4-BE49-F238E27FC236}">
                <a16:creationId xmlns:a16="http://schemas.microsoft.com/office/drawing/2014/main" xmlns="" id="{9E7CA94D-60CA-5177-E37B-C0B97E1EF70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7586F95E-A21B-C23C-D9F8-E814B6EBD12F}"/>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2084902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7C7D223-7AB8-A161-46C6-49DDD52FEA91}"/>
              </a:ext>
            </a:extLst>
          </p:cNvPr>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45636442-345F-9A31-28B6-7B3E9B72F035}"/>
              </a:ext>
            </a:extLst>
          </p:cNvPr>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3A41A5C4-44F3-7A04-F199-59F0EFF2DC83}"/>
              </a:ext>
            </a:extLst>
          </p:cNvPr>
          <p:cNvSpPr>
            <a:spLocks noGrp="1"/>
          </p:cNvSpPr>
          <p:nvPr>
            <p:ph type="dt" sz="half" idx="10"/>
          </p:nvPr>
        </p:nvSpPr>
        <p:spPr/>
        <p:txBody>
          <a:bodyPr/>
          <a:lstStyle/>
          <a:p>
            <a:fld id="{A6F55AE7-20F7-40AE-93CC-347D4FD0FDBA}" type="datetimeFigureOut">
              <a:rPr lang="en-IN" smtClean="0"/>
              <a:pPr/>
              <a:t>20-12-2025</a:t>
            </a:fld>
            <a:endParaRPr lang="en-IN"/>
          </a:p>
        </p:txBody>
      </p:sp>
      <p:sp>
        <p:nvSpPr>
          <p:cNvPr id="5" name="Footer Placeholder 4">
            <a:extLst>
              <a:ext uri="{FF2B5EF4-FFF2-40B4-BE49-F238E27FC236}">
                <a16:creationId xmlns:a16="http://schemas.microsoft.com/office/drawing/2014/main" xmlns="" id="{CA0DE7A4-99EA-CE16-EC90-C685BEAA22F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F6BED1CA-2C51-927C-0D36-BBE630B3ABE4}"/>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2437503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C11846B-2931-AFBE-952E-4A09C186AE1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76AD4686-5562-7655-9B1D-03F12B85A70A}"/>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604C90B3-1576-0900-DAD4-5632E2939B0B}"/>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1FB71AFF-28AB-EE3A-55CB-38B0B80D885A}"/>
              </a:ext>
            </a:extLst>
          </p:cNvPr>
          <p:cNvSpPr>
            <a:spLocks noGrp="1"/>
          </p:cNvSpPr>
          <p:nvPr>
            <p:ph type="dt" sz="half" idx="10"/>
          </p:nvPr>
        </p:nvSpPr>
        <p:spPr/>
        <p:txBody>
          <a:bodyPr/>
          <a:lstStyle/>
          <a:p>
            <a:fld id="{A6F55AE7-20F7-40AE-93CC-347D4FD0FDBA}" type="datetimeFigureOut">
              <a:rPr lang="en-IN" smtClean="0"/>
              <a:pPr/>
              <a:t>20-12-2025</a:t>
            </a:fld>
            <a:endParaRPr lang="en-IN"/>
          </a:p>
        </p:txBody>
      </p:sp>
      <p:sp>
        <p:nvSpPr>
          <p:cNvPr id="6" name="Footer Placeholder 5">
            <a:extLst>
              <a:ext uri="{FF2B5EF4-FFF2-40B4-BE49-F238E27FC236}">
                <a16:creationId xmlns:a16="http://schemas.microsoft.com/office/drawing/2014/main" xmlns="" id="{BC859E1E-21C3-384D-A856-BB2F9E67028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1E0F03E6-C8E2-12CF-6753-4E56D163F833}"/>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1821528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20B852-A800-BD80-41D2-997C37E81357}"/>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D8331DC0-F964-1FDF-A43E-B7C10687EEF1}"/>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52947E69-EBA4-229B-9EDB-02278C08BE01}"/>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36657B3C-0325-DC05-E7DD-396D496771B2}"/>
              </a:ext>
            </a:extLst>
          </p:cNvPr>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BF1F2F65-D36A-436B-84AF-429B6DB60A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A291384D-3FB1-3AC2-6008-67CF10DEA6FB}"/>
              </a:ext>
            </a:extLst>
          </p:cNvPr>
          <p:cNvSpPr>
            <a:spLocks noGrp="1"/>
          </p:cNvSpPr>
          <p:nvPr>
            <p:ph type="dt" sz="half" idx="10"/>
          </p:nvPr>
        </p:nvSpPr>
        <p:spPr/>
        <p:txBody>
          <a:bodyPr/>
          <a:lstStyle/>
          <a:p>
            <a:fld id="{A6F55AE7-20F7-40AE-93CC-347D4FD0FDBA}" type="datetimeFigureOut">
              <a:rPr lang="en-IN" smtClean="0"/>
              <a:pPr/>
              <a:t>20-12-2025</a:t>
            </a:fld>
            <a:endParaRPr lang="en-IN"/>
          </a:p>
        </p:txBody>
      </p:sp>
      <p:sp>
        <p:nvSpPr>
          <p:cNvPr id="8" name="Footer Placeholder 7">
            <a:extLst>
              <a:ext uri="{FF2B5EF4-FFF2-40B4-BE49-F238E27FC236}">
                <a16:creationId xmlns:a16="http://schemas.microsoft.com/office/drawing/2014/main" xmlns="" id="{FDFECCA1-6279-E8D1-560A-08C0ABA73704}"/>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7C6EA128-731C-B86E-A64E-A4E5DE5626EB}"/>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1655224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BE0D28-92BF-266F-3D13-9D12534D638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07D526C6-92B1-8F43-F14A-C42A44CF8936}"/>
              </a:ext>
            </a:extLst>
          </p:cNvPr>
          <p:cNvSpPr>
            <a:spLocks noGrp="1"/>
          </p:cNvSpPr>
          <p:nvPr>
            <p:ph type="dt" sz="half" idx="10"/>
          </p:nvPr>
        </p:nvSpPr>
        <p:spPr/>
        <p:txBody>
          <a:bodyPr/>
          <a:lstStyle/>
          <a:p>
            <a:fld id="{A6F55AE7-20F7-40AE-93CC-347D4FD0FDBA}" type="datetimeFigureOut">
              <a:rPr lang="en-IN" smtClean="0"/>
              <a:pPr/>
              <a:t>20-12-2025</a:t>
            </a:fld>
            <a:endParaRPr lang="en-IN"/>
          </a:p>
        </p:txBody>
      </p:sp>
      <p:sp>
        <p:nvSpPr>
          <p:cNvPr id="4" name="Footer Placeholder 3">
            <a:extLst>
              <a:ext uri="{FF2B5EF4-FFF2-40B4-BE49-F238E27FC236}">
                <a16:creationId xmlns:a16="http://schemas.microsoft.com/office/drawing/2014/main" xmlns="" id="{AEED8169-19B4-4118-FA81-B845C0757742}"/>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FE328A98-BE66-B7AF-51F9-F78CE183000B}"/>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3361162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1B67612F-5179-DF12-5643-91D8B82BF439}"/>
              </a:ext>
            </a:extLst>
          </p:cNvPr>
          <p:cNvSpPr>
            <a:spLocks noGrp="1"/>
          </p:cNvSpPr>
          <p:nvPr>
            <p:ph type="dt" sz="half" idx="10"/>
          </p:nvPr>
        </p:nvSpPr>
        <p:spPr/>
        <p:txBody>
          <a:bodyPr/>
          <a:lstStyle/>
          <a:p>
            <a:fld id="{A6F55AE7-20F7-40AE-93CC-347D4FD0FDBA}" type="datetimeFigureOut">
              <a:rPr lang="en-IN" smtClean="0"/>
              <a:pPr/>
              <a:t>20-12-2025</a:t>
            </a:fld>
            <a:endParaRPr lang="en-IN"/>
          </a:p>
        </p:txBody>
      </p:sp>
      <p:sp>
        <p:nvSpPr>
          <p:cNvPr id="3" name="Footer Placeholder 2">
            <a:extLst>
              <a:ext uri="{FF2B5EF4-FFF2-40B4-BE49-F238E27FC236}">
                <a16:creationId xmlns:a16="http://schemas.microsoft.com/office/drawing/2014/main" xmlns="" id="{BF72969F-D9BE-0CA5-A3B4-F0FFD145260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CAE616A7-327F-EF5B-7812-0C9184940B6E}"/>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3617332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5B85F8-5F01-A368-23AC-EE0FAD4C3AD2}"/>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BF6CA975-5C5A-75FE-80C8-1920E8BCD37A}"/>
              </a:ext>
            </a:extLst>
          </p:cNvPr>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200FABAB-1C37-D40D-AC24-FE9235D99BBE}"/>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B4091EF1-18CF-B936-B472-7FF29EFB8CE4}"/>
              </a:ext>
            </a:extLst>
          </p:cNvPr>
          <p:cNvSpPr>
            <a:spLocks noGrp="1"/>
          </p:cNvSpPr>
          <p:nvPr>
            <p:ph type="dt" sz="half" idx="10"/>
          </p:nvPr>
        </p:nvSpPr>
        <p:spPr/>
        <p:txBody>
          <a:bodyPr/>
          <a:lstStyle/>
          <a:p>
            <a:fld id="{A6F55AE7-20F7-40AE-93CC-347D4FD0FDBA}" type="datetimeFigureOut">
              <a:rPr lang="en-IN" smtClean="0"/>
              <a:pPr/>
              <a:t>20-12-2025</a:t>
            </a:fld>
            <a:endParaRPr lang="en-IN"/>
          </a:p>
        </p:txBody>
      </p:sp>
      <p:sp>
        <p:nvSpPr>
          <p:cNvPr id="6" name="Footer Placeholder 5">
            <a:extLst>
              <a:ext uri="{FF2B5EF4-FFF2-40B4-BE49-F238E27FC236}">
                <a16:creationId xmlns:a16="http://schemas.microsoft.com/office/drawing/2014/main" xmlns="" id="{81795EA2-9D57-3FC7-94C4-3A7592D14CE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AC74E6C8-D960-0B44-CA02-6FA177806458}"/>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908544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48CEFA9-47F3-96D9-9CD3-5E6425335720}"/>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545DDB4D-5828-4FB6-8E5C-9B959505A2E0}"/>
              </a:ext>
            </a:extLst>
          </p:cNvPr>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A093BD0F-D8A3-7869-4280-55026A25E277}"/>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5D046BAC-531F-8DD7-9A9B-9687F70F04BA}"/>
              </a:ext>
            </a:extLst>
          </p:cNvPr>
          <p:cNvSpPr>
            <a:spLocks noGrp="1"/>
          </p:cNvSpPr>
          <p:nvPr>
            <p:ph type="dt" sz="half" idx="10"/>
          </p:nvPr>
        </p:nvSpPr>
        <p:spPr/>
        <p:txBody>
          <a:bodyPr/>
          <a:lstStyle/>
          <a:p>
            <a:fld id="{A6F55AE7-20F7-40AE-93CC-347D4FD0FDBA}" type="datetimeFigureOut">
              <a:rPr lang="en-IN" smtClean="0"/>
              <a:pPr/>
              <a:t>20-12-2025</a:t>
            </a:fld>
            <a:endParaRPr lang="en-IN"/>
          </a:p>
        </p:txBody>
      </p:sp>
      <p:sp>
        <p:nvSpPr>
          <p:cNvPr id="6" name="Footer Placeholder 5">
            <a:extLst>
              <a:ext uri="{FF2B5EF4-FFF2-40B4-BE49-F238E27FC236}">
                <a16:creationId xmlns:a16="http://schemas.microsoft.com/office/drawing/2014/main" xmlns="" id="{8D7BB98C-4CA1-BB5B-DF62-EB415AA0B37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7F82D6D5-C15E-27A5-90BE-606B234E2067}"/>
              </a:ext>
            </a:extLst>
          </p:cNvPr>
          <p:cNvSpPr>
            <a:spLocks noGrp="1"/>
          </p:cNvSpPr>
          <p:nvPr>
            <p:ph type="sldNum" sz="quarter" idx="12"/>
          </p:nvPr>
        </p:nvSpPr>
        <p:spPr/>
        <p:txBody>
          <a:bodyPr/>
          <a:lstStyle/>
          <a:p>
            <a:fld id="{F041EE81-2BF1-4693-87BC-B8AB09B8BE59}" type="slidenum">
              <a:rPr lang="en-IN" smtClean="0"/>
              <a:pPr/>
              <a:t>‹#›</a:t>
            </a:fld>
            <a:endParaRPr lang="en-IN"/>
          </a:p>
        </p:txBody>
      </p:sp>
    </p:spTree>
    <p:extLst>
      <p:ext uri="{BB962C8B-B14F-4D97-AF65-F5344CB8AC3E}">
        <p14:creationId xmlns:p14="http://schemas.microsoft.com/office/powerpoint/2010/main" val="675640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26236F6F-FD92-34F9-3054-3AA1F733CCC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7B31D686-3EF0-41E3-4AD7-F006CE2BA20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0F67391F-6A9E-2088-22B6-A5C5B82C136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F55AE7-20F7-40AE-93CC-347D4FD0FDBA}" type="datetimeFigureOut">
              <a:rPr lang="en-IN" smtClean="0"/>
              <a:pPr/>
              <a:t>20-12-2025</a:t>
            </a:fld>
            <a:endParaRPr lang="en-IN"/>
          </a:p>
        </p:txBody>
      </p:sp>
      <p:sp>
        <p:nvSpPr>
          <p:cNvPr id="5" name="Footer Placeholder 4">
            <a:extLst>
              <a:ext uri="{FF2B5EF4-FFF2-40B4-BE49-F238E27FC236}">
                <a16:creationId xmlns:a16="http://schemas.microsoft.com/office/drawing/2014/main" xmlns="" id="{F9B54363-1A08-2ECB-1673-21DF2B9BC24C}"/>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E0B3637A-002F-1896-B2AF-B3ED512B0EE3}"/>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41EE81-2BF1-4693-87BC-B8AB09B8BE59}" type="slidenum">
              <a:rPr lang="en-IN" smtClean="0"/>
              <a:pPr/>
              <a:t>‹#›</a:t>
            </a:fld>
            <a:endParaRPr lang="en-IN"/>
          </a:p>
        </p:txBody>
      </p:sp>
      <p:pic>
        <p:nvPicPr>
          <p:cNvPr id="8" name="Picture 7">
            <a:extLst>
              <a:ext uri="{FF2B5EF4-FFF2-40B4-BE49-F238E27FC236}">
                <a16:creationId xmlns:a16="http://schemas.microsoft.com/office/drawing/2014/main" xmlns="" id="{A6B90A61-34B2-586E-7108-0323E5DA9AE3}"/>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844670" y="20396"/>
            <a:ext cx="1299330" cy="1143690"/>
          </a:xfrm>
          <a:prstGeom prst="rect">
            <a:avLst/>
          </a:prstGeom>
        </p:spPr>
      </p:pic>
    </p:spTree>
    <p:extLst>
      <p:ext uri="{BB962C8B-B14F-4D97-AF65-F5344CB8AC3E}">
        <p14:creationId xmlns:p14="http://schemas.microsoft.com/office/powerpoint/2010/main" val="28315887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A98C47E-99C4-FB36-E758-F41EAAB6871D}"/>
              </a:ext>
            </a:extLst>
          </p:cNvPr>
          <p:cNvSpPr>
            <a:spLocks noGrp="1"/>
          </p:cNvSpPr>
          <p:nvPr>
            <p:ph type="ctrTitle"/>
          </p:nvPr>
        </p:nvSpPr>
        <p:spPr>
          <a:xfrm>
            <a:off x="1143000" y="1122363"/>
            <a:ext cx="6858000" cy="2178777"/>
          </a:xfrm>
        </p:spPr>
        <p:txBody>
          <a:bodyPr>
            <a:normAutofit/>
          </a:bodyPr>
          <a:lstStyle/>
          <a:p>
            <a:r>
              <a:rPr lang="hi-IN" sz="5400" b="1" u="sng" dirty="0">
                <a:solidFill>
                  <a:srgbClr val="FF0000"/>
                </a:solidFill>
                <a:latin typeface="Calibri" panose="020F0502020204030204" pitchFamily="34" charset="0"/>
                <a:ea typeface="Times New Roman" panose="02020603050405020304" pitchFamily="18" charset="0"/>
              </a:rPr>
              <a:t>दम घुटना</a:t>
            </a:r>
            <a:r>
              <a:rPr lang="en-IN" sz="5400" dirty="0">
                <a:effectLst/>
                <a:latin typeface="Calibri" panose="020F0502020204030204" pitchFamily="34" charset="0"/>
                <a:ea typeface="Times New Roman" panose="02020603050405020304" pitchFamily="18" charset="0"/>
                <a:cs typeface="Mangal" panose="02040503050203030202" pitchFamily="18" charset="0"/>
              </a:rPr>
              <a:t/>
            </a:r>
            <a:br>
              <a:rPr lang="en-IN" sz="5400" dirty="0">
                <a:effectLst/>
                <a:latin typeface="Calibri" panose="020F0502020204030204" pitchFamily="34" charset="0"/>
                <a:ea typeface="Times New Roman" panose="02020603050405020304" pitchFamily="18" charset="0"/>
                <a:cs typeface="Mangal" panose="02040503050203030202" pitchFamily="18" charset="0"/>
              </a:rPr>
            </a:br>
            <a:endParaRPr lang="en-IN" sz="5400" dirty="0"/>
          </a:p>
        </p:txBody>
      </p:sp>
      <p:sp>
        <p:nvSpPr>
          <p:cNvPr id="3" name="TextBox 2">
            <a:extLst>
              <a:ext uri="{FF2B5EF4-FFF2-40B4-BE49-F238E27FC236}">
                <a16:creationId xmlns:a16="http://schemas.microsoft.com/office/drawing/2014/main" xmlns="" id="{93B01F63-F6EB-4DAA-6F87-F31D00D419F9}"/>
              </a:ext>
            </a:extLst>
          </p:cNvPr>
          <p:cNvSpPr txBox="1"/>
          <p:nvPr/>
        </p:nvSpPr>
        <p:spPr>
          <a:xfrm>
            <a:off x="3444916" y="748983"/>
            <a:ext cx="2166612" cy="746760"/>
          </a:xfrm>
          <a:prstGeom prst="rect">
            <a:avLst/>
          </a:prstGeom>
          <a:noFill/>
        </p:spPr>
        <p:txBody>
          <a:bodyPr wrap="square" rtlCol="0">
            <a:noAutofit/>
          </a:bodyPr>
          <a:lstStyle/>
          <a:p>
            <a:pPr algn="ctr">
              <a:lnSpc>
                <a:spcPct val="107000"/>
              </a:lnSpc>
              <a:spcAft>
                <a:spcPts val="800"/>
              </a:spcAft>
              <a:buNone/>
            </a:pPr>
            <a:r>
              <a:rPr lang="hi-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पाठ-</a:t>
            </a:r>
            <a:r>
              <a:rPr lang="en-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11</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p:cNvSpPr txBox="1">
            <a:spLocks/>
          </p:cNvSpPr>
          <p:nvPr/>
        </p:nvSpPr>
        <p:spPr>
          <a:xfrm>
            <a:off x="6803999" y="5473566"/>
            <a:ext cx="1734671" cy="762000"/>
          </a:xfrm>
          <a:prstGeom prst="rect">
            <a:avLst/>
          </a:prstGeom>
        </p:spPr>
        <p:txBody>
          <a:bodyPr vert="horz" lIns="91440" tIns="45720" rIns="91440" bIns="45720" rtlCol="0" anchor="ctr">
            <a:normAutofit fontScale="40000" lnSpcReduction="20000"/>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IN" sz="4000" b="1" dirty="0" smtClean="0">
                <a:solidFill>
                  <a:srgbClr val="FF0000"/>
                </a:solidFill>
                <a:latin typeface="Kruti Dev 011" pitchFamily="2" charset="0"/>
                <a:cs typeface="Arial" pitchFamily="34" charset="0"/>
              </a:rPr>
              <a:t>)</a:t>
            </a:r>
            <a:r>
              <a:rPr lang="en-IN" sz="4000" b="1" dirty="0" err="1" smtClean="0">
                <a:solidFill>
                  <a:srgbClr val="FF0000"/>
                </a:solidFill>
                <a:latin typeface="Kruti Dev 011" pitchFamily="2" charset="0"/>
                <a:cs typeface="Arial" pitchFamily="34" charset="0"/>
              </a:rPr>
              <a:t>kjk</a:t>
            </a:r>
            <a:endParaRPr lang="en-IN" sz="4000" b="1" dirty="0" smtClean="0">
              <a:solidFill>
                <a:srgbClr val="FF0000"/>
              </a:solidFill>
              <a:latin typeface="Kruti Dev 011" pitchFamily="2" charset="0"/>
              <a:cs typeface="Arial" pitchFamily="34" charset="0"/>
            </a:endParaRPr>
          </a:p>
          <a:p>
            <a:r>
              <a:rPr lang="en-IN" sz="4000" b="1" dirty="0" smtClean="0">
                <a:solidFill>
                  <a:srgbClr val="FF0000"/>
                </a:solidFill>
                <a:latin typeface="Kruti Dev 011" pitchFamily="2" charset="0"/>
                <a:cs typeface="Arial" pitchFamily="34" charset="0"/>
              </a:rPr>
              <a:t>fu0@QkekZ0</a:t>
            </a:r>
          </a:p>
          <a:p>
            <a:r>
              <a:rPr lang="en-US" sz="4000" b="1" dirty="0" err="1" smtClean="0">
                <a:solidFill>
                  <a:srgbClr val="FF0000"/>
                </a:solidFill>
                <a:latin typeface="Kruti Dev 011" pitchFamily="2" charset="0"/>
                <a:cs typeface="Arial" pitchFamily="34" charset="0"/>
              </a:rPr>
              <a:t>vksedkj</a:t>
            </a:r>
            <a:r>
              <a:rPr lang="en-US" sz="4000" b="1" dirty="0" smtClean="0">
                <a:solidFill>
                  <a:srgbClr val="FF0000"/>
                </a:solidFill>
                <a:latin typeface="Kruti Dev 011" pitchFamily="2" charset="0"/>
                <a:cs typeface="Arial" pitchFamily="34" charset="0"/>
              </a:rPr>
              <a:t> ;</a:t>
            </a:r>
            <a:r>
              <a:rPr lang="en-US" sz="4000" b="1" dirty="0" err="1" smtClean="0">
                <a:solidFill>
                  <a:srgbClr val="FF0000"/>
                </a:solidFill>
                <a:latin typeface="Kruti Dev 011" pitchFamily="2" charset="0"/>
                <a:cs typeface="Arial" pitchFamily="34" charset="0"/>
              </a:rPr>
              <a:t>kno</a:t>
            </a:r>
            <a:endParaRPr lang="en-US" sz="4000" b="1" dirty="0">
              <a:solidFill>
                <a:srgbClr val="FF0000"/>
              </a:solidFill>
              <a:latin typeface="Kruti Dev 011" pitchFamily="2" charset="0"/>
              <a:cs typeface="Arial" pitchFamily="34" charset="0"/>
            </a:endParaRPr>
          </a:p>
        </p:txBody>
      </p:sp>
    </p:spTree>
    <p:extLst>
      <p:ext uri="{BB962C8B-B14F-4D97-AF65-F5344CB8AC3E}">
        <p14:creationId xmlns:p14="http://schemas.microsoft.com/office/powerpoint/2010/main" val="476692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81DD507-CCFC-DF27-D0AD-21AE935B4263}"/>
              </a:ext>
            </a:extLst>
          </p:cNvPr>
          <p:cNvSpPr txBox="1"/>
          <p:nvPr/>
        </p:nvSpPr>
        <p:spPr>
          <a:xfrm>
            <a:off x="108486" y="1"/>
            <a:ext cx="8927024" cy="6760249"/>
          </a:xfrm>
          <a:prstGeom prst="rect">
            <a:avLst/>
          </a:prstGeom>
          <a:noFill/>
        </p:spPr>
        <p:txBody>
          <a:bodyPr wrap="square">
            <a:spAutoFit/>
          </a:bodyPr>
          <a:lstStyle/>
          <a:p>
            <a:pPr algn="ctr">
              <a:lnSpc>
                <a:spcPct val="150000"/>
              </a:lnSpc>
              <a:spcAft>
                <a:spcPts val="1000"/>
              </a:spcAft>
            </a:pPr>
            <a:r>
              <a:rPr lang="hi-IN" sz="3600" b="1" u="sng" dirty="0">
                <a:solidFill>
                  <a:srgbClr val="00B050"/>
                </a:solidFill>
                <a:ea typeface="Times New Roman" panose="02020603050405020304" pitchFamily="18" charset="0"/>
              </a:rPr>
              <a:t>प्रबंधन </a:t>
            </a:r>
            <a:r>
              <a:rPr lang="en-US" sz="3600" b="1" dirty="0">
                <a:solidFill>
                  <a:srgbClr val="00B050"/>
                </a:solidFill>
                <a:effectLst/>
                <a:ea typeface="Times New Roman" panose="02020603050405020304" pitchFamily="18" charset="0"/>
                <a:cs typeface="Mangal" panose="02040503050203030202" pitchFamily="18" charset="0"/>
              </a:rPr>
              <a:t>:</a:t>
            </a:r>
            <a:endParaRPr lang="en-IN" sz="3600" dirty="0">
              <a:solidFill>
                <a:srgbClr val="00B050"/>
              </a:solidFill>
              <a:effectLst/>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pPr>
            <a:r>
              <a:rPr lang="hi-IN" sz="3200" dirty="0">
                <a:solidFill>
                  <a:srgbClr val="002060"/>
                </a:solidFill>
                <a:ea typeface="Times New Roman" panose="02020603050405020304" pitchFamily="18" charset="0"/>
              </a:rPr>
              <a:t>श्वास की जाँच करें</a:t>
            </a:r>
          </a:p>
          <a:p>
            <a:pPr marL="742950" lvl="1" indent="-285750" algn="just">
              <a:lnSpc>
                <a:spcPct val="150000"/>
              </a:lnSpc>
              <a:spcAft>
                <a:spcPts val="1000"/>
              </a:spcAft>
              <a:buFont typeface="Courier New" panose="02070309020205020404" pitchFamily="49" charset="0"/>
              <a:buChar char="o"/>
            </a:pPr>
            <a:r>
              <a:rPr lang="hi-IN" sz="3200" dirty="0">
                <a:solidFill>
                  <a:srgbClr val="002060"/>
                </a:solidFill>
                <a:ea typeface="Times New Roman" panose="02020603050405020304" pitchFamily="18" charset="0"/>
              </a:rPr>
              <a:t>वायुमार्ग साफ़ करें</a:t>
            </a:r>
          </a:p>
          <a:p>
            <a:pPr marL="742950" lvl="1" indent="-285750" algn="just">
              <a:lnSpc>
                <a:spcPct val="150000"/>
              </a:lnSpc>
              <a:spcAft>
                <a:spcPts val="1000"/>
              </a:spcAft>
              <a:buFont typeface="Courier New" panose="02070309020205020404" pitchFamily="49" charset="0"/>
              <a:buChar char="o"/>
            </a:pPr>
            <a:r>
              <a:rPr lang="hi-IN" sz="3200" dirty="0">
                <a:solidFill>
                  <a:srgbClr val="002060"/>
                </a:solidFill>
                <a:ea typeface="Times New Roman" panose="02020603050405020304" pitchFamily="18" charset="0"/>
              </a:rPr>
              <a:t>कृत्रिम श्वसन</a:t>
            </a:r>
          </a:p>
          <a:p>
            <a:pPr marL="742950" lvl="1" indent="-285750" algn="just">
              <a:lnSpc>
                <a:spcPct val="150000"/>
              </a:lnSpc>
              <a:spcAft>
                <a:spcPts val="1000"/>
              </a:spcAft>
              <a:buFont typeface="Courier New" panose="02070309020205020404" pitchFamily="49" charset="0"/>
              <a:buChar char="o"/>
            </a:pPr>
            <a:r>
              <a:rPr lang="hi-IN" sz="3200" dirty="0">
                <a:solidFill>
                  <a:srgbClr val="002060"/>
                </a:solidFill>
                <a:ea typeface="Times New Roman" panose="02020603050405020304" pitchFamily="18" charset="0"/>
              </a:rPr>
              <a:t>बाह्य हृदय संपीड़न</a:t>
            </a:r>
            <a:endParaRPr lang="en-US" sz="1100" dirty="0">
              <a:solidFill>
                <a:srgbClr val="002060"/>
              </a:solidFill>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tabLst>
                <a:tab pos="914400" algn="l"/>
              </a:tabLst>
            </a:pPr>
            <a:endParaRPr lang="en-US" sz="1100" dirty="0">
              <a:solidFill>
                <a:srgbClr val="002060"/>
              </a:solidFill>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pPr>
            <a:r>
              <a:rPr lang="en-US" sz="3200" b="1" u="sng" dirty="0">
                <a:solidFill>
                  <a:srgbClr val="002060"/>
                </a:solidFill>
                <a:latin typeface="Calibri" panose="020F0502020204030204" pitchFamily="34" charset="0"/>
                <a:ea typeface="Times New Roman" panose="02020603050405020304" pitchFamily="18" charset="0"/>
                <a:cs typeface="Mangal" panose="02040503050203030202" pitchFamily="18" charset="0"/>
              </a:rPr>
              <a:t> </a:t>
            </a:r>
            <a:r>
              <a:rPr lang="hi-IN" sz="3200" b="1" u="sng" dirty="0">
                <a:solidFill>
                  <a:srgbClr val="002060"/>
                </a:solidFill>
                <a:latin typeface="Calibri" panose="020F0502020204030204" pitchFamily="34" charset="0"/>
                <a:ea typeface="Times New Roman" panose="02020603050405020304" pitchFamily="18" charset="0"/>
              </a:rPr>
              <a:t>पुनर्प्राप्ति स्थिति </a:t>
            </a:r>
            <a:r>
              <a:rPr lang="en-US" sz="3200" b="1" dirty="0">
                <a:solidFill>
                  <a:srgbClr val="002060"/>
                </a:solidFill>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002060"/>
              </a:solidFill>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tabLst>
                <a:tab pos="914400" algn="l"/>
              </a:tabLst>
            </a:pPr>
            <a:endParaRPr lang="en-US" sz="11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tabLst>
                <a:tab pos="914400" algn="l"/>
              </a:tabLst>
            </a:pPr>
            <a:endParaRPr lang="en-US" sz="1100" dirty="0">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tabLst>
                <a:tab pos="914400" algn="l"/>
              </a:tabLst>
            </a:pP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612088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71FA97D-BE86-96E2-80E6-DF2171685A18}"/>
              </a:ext>
            </a:extLst>
          </p:cNvPr>
          <p:cNvSpPr txBox="1"/>
          <p:nvPr/>
        </p:nvSpPr>
        <p:spPr>
          <a:xfrm>
            <a:off x="92988" y="107576"/>
            <a:ext cx="8935571" cy="6099234"/>
          </a:xfrm>
          <a:prstGeom prst="rect">
            <a:avLst/>
          </a:prstGeom>
          <a:noFill/>
        </p:spPr>
        <p:txBody>
          <a:bodyPr wrap="square">
            <a:spAutoFit/>
          </a:bodyPr>
          <a:lstStyle/>
          <a:p>
            <a:pPr algn="ctr">
              <a:lnSpc>
                <a:spcPct val="115000"/>
              </a:lnSpc>
              <a:spcAft>
                <a:spcPts val="1000"/>
              </a:spcAft>
            </a:pPr>
            <a:r>
              <a:rPr lang="hi-IN" sz="2800" b="1" u="sng" dirty="0">
                <a:ea typeface="Times New Roman" panose="02020603050405020304" pitchFamily="18" charset="0"/>
              </a:rPr>
              <a:t>श्वासावरोध की विशेष स्थितियाँ </a:t>
            </a:r>
            <a:r>
              <a:rPr lang="en-US" sz="2800" b="1" dirty="0">
                <a:effectLst/>
                <a:ea typeface="Times New Roman" panose="02020603050405020304" pitchFamily="18" charset="0"/>
                <a:cs typeface="Mangal" panose="02040503050203030202" pitchFamily="18" charset="0"/>
              </a:rPr>
              <a:t>:</a:t>
            </a:r>
            <a:endParaRPr lang="en-IN" sz="2800" dirty="0">
              <a:effectLst/>
              <a:ea typeface="Times New Roman" panose="02020603050405020304" pitchFamily="18" charset="0"/>
              <a:cs typeface="Mangal" panose="02040503050203030202" pitchFamily="18" charset="0"/>
            </a:endParaRPr>
          </a:p>
          <a:p>
            <a:pPr algn="just">
              <a:lnSpc>
                <a:spcPct val="115000"/>
              </a:lnSpc>
              <a:spcAft>
                <a:spcPts val="1000"/>
              </a:spcAft>
            </a:pPr>
            <a:r>
              <a:rPr lang="en-US" sz="2800" dirty="0">
                <a:solidFill>
                  <a:srgbClr val="FF0000"/>
                </a:solidFill>
                <a:effectLst/>
                <a:ea typeface="Times New Roman" panose="02020603050405020304" pitchFamily="18" charset="0"/>
                <a:cs typeface="Mangal" panose="02040503050203030202" pitchFamily="18" charset="0"/>
              </a:rPr>
              <a:t>I ] </a:t>
            </a:r>
            <a:r>
              <a:rPr lang="hi-IN" sz="2800" dirty="0">
                <a:solidFill>
                  <a:srgbClr val="FF0000"/>
                </a:solidFill>
                <a:ea typeface="Times New Roman" panose="02020603050405020304" pitchFamily="18" charset="0"/>
              </a:rPr>
              <a:t>डूबना </a:t>
            </a:r>
            <a:r>
              <a:rPr lang="en-US" sz="2800" dirty="0">
                <a:solidFill>
                  <a:srgbClr val="FF0000"/>
                </a:solidFill>
                <a:effectLst/>
                <a:ea typeface="Times New Roman" panose="02020603050405020304" pitchFamily="18" charset="0"/>
                <a:cs typeface="Mangal" panose="02040503050203030202" pitchFamily="18" charset="0"/>
              </a:rPr>
              <a:t>:</a:t>
            </a:r>
            <a:endParaRPr lang="en-IN" sz="2800" dirty="0">
              <a:effectLst/>
              <a:ea typeface="Times New Roman" panose="02020603050405020304" pitchFamily="18" charset="0"/>
              <a:cs typeface="Mangal" panose="02040503050203030202" pitchFamily="18" charset="0"/>
            </a:endParaRPr>
          </a:p>
          <a:p>
            <a:pPr marL="457200" algn="just">
              <a:lnSpc>
                <a:spcPct val="150000"/>
              </a:lnSpc>
              <a:spcAft>
                <a:spcPts val="1000"/>
              </a:spcAft>
            </a:pPr>
            <a:r>
              <a:rPr lang="hi-IN" sz="2800" dirty="0">
                <a:solidFill>
                  <a:srgbClr val="002060"/>
                </a:solidFill>
                <a:ea typeface="Times New Roman" panose="02020603050405020304" pitchFamily="18" charset="0"/>
              </a:rPr>
              <a:t>वायुमार्ग में पानी, खरपतवार या कीचड़ के प्रवेश से या वायुमार्ग में ऐंठन पैदा करके श्वासावरोध (सूखा डूबना) होता है।</a:t>
            </a:r>
            <a:endParaRPr lang="en-IN" sz="2800" dirty="0">
              <a:solidFill>
                <a:srgbClr val="002060"/>
              </a:solidFill>
              <a:effectLst/>
              <a:ea typeface="Times New Roman" panose="02020603050405020304" pitchFamily="18" charset="0"/>
              <a:cs typeface="Mangal" panose="02040503050203030202" pitchFamily="18" charset="0"/>
            </a:endParaRPr>
          </a:p>
          <a:p>
            <a:pPr algn="just">
              <a:lnSpc>
                <a:spcPct val="150000"/>
              </a:lnSpc>
              <a:spcAft>
                <a:spcPts val="1000"/>
              </a:spcAft>
            </a:pPr>
            <a:r>
              <a:rPr lang="en-US" sz="2800" dirty="0">
                <a:solidFill>
                  <a:srgbClr val="FF0000"/>
                </a:solidFill>
                <a:ea typeface="Times New Roman" panose="02020603050405020304" pitchFamily="18" charset="0"/>
                <a:cs typeface="Mangal" panose="02040503050203030202" pitchFamily="18" charset="0"/>
              </a:rPr>
              <a:t> </a:t>
            </a:r>
            <a:r>
              <a:rPr lang="hi-IN" sz="2800" dirty="0">
                <a:solidFill>
                  <a:srgbClr val="FF0000"/>
                </a:solidFill>
                <a:ea typeface="Times New Roman" panose="02020603050405020304" pitchFamily="18" charset="0"/>
              </a:rPr>
              <a:t>लक्षण और संकेत </a:t>
            </a:r>
            <a:r>
              <a:rPr lang="en-US" sz="2800" dirty="0">
                <a:solidFill>
                  <a:srgbClr val="FF0000"/>
                </a:solidFill>
                <a:effectLst/>
                <a:ea typeface="Times New Roman" panose="02020603050405020304" pitchFamily="18" charset="0"/>
                <a:cs typeface="Mangal" panose="02040503050203030202" pitchFamily="18" charset="0"/>
              </a:rPr>
              <a:t>:</a:t>
            </a:r>
            <a:endParaRPr lang="en-IN" sz="2800" dirty="0">
              <a:solidFill>
                <a:srgbClr val="FF0000"/>
              </a:solidFill>
              <a:effectLst/>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दम घुटने के सामान्य लक्षण और संकेत</a:t>
            </a:r>
          </a:p>
          <a:p>
            <a:pPr marL="342900" lvl="0" indent="-342900" algn="just">
              <a:lnSpc>
                <a:spcPct val="150000"/>
              </a:lnSpc>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मृतकों के मुँह और नाक के आसपास की मौत</a:t>
            </a: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14006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71FA97D-BE86-96E2-80E6-DF2171685A18}"/>
              </a:ext>
            </a:extLst>
          </p:cNvPr>
          <p:cNvSpPr txBox="1"/>
          <p:nvPr/>
        </p:nvSpPr>
        <p:spPr>
          <a:xfrm>
            <a:off x="0" y="107576"/>
            <a:ext cx="8935571" cy="8495787"/>
          </a:xfrm>
          <a:prstGeom prst="rect">
            <a:avLst/>
          </a:prstGeom>
          <a:noFill/>
        </p:spPr>
        <p:txBody>
          <a:bodyPr wrap="square">
            <a:spAutoFit/>
          </a:bodyPr>
          <a:lstStyle/>
          <a:p>
            <a:pPr algn="just">
              <a:lnSpc>
                <a:spcPct val="115000"/>
              </a:lnSpc>
              <a:spcAft>
                <a:spcPts val="1000"/>
              </a:spcAft>
            </a:pPr>
            <a:r>
              <a:rPr lang="en-US" sz="2800" dirty="0">
                <a:solidFill>
                  <a:srgbClr val="FF0000"/>
                </a:solidFill>
                <a:effectLst/>
                <a:ea typeface="Times New Roman" panose="02020603050405020304" pitchFamily="18" charset="0"/>
                <a:cs typeface="Mangal" panose="02040503050203030202" pitchFamily="18" charset="0"/>
              </a:rPr>
              <a:t>I ] </a:t>
            </a:r>
            <a:r>
              <a:rPr lang="hi-IN" sz="2800" dirty="0">
                <a:solidFill>
                  <a:srgbClr val="FF0000"/>
                </a:solidFill>
                <a:ea typeface="Times New Roman" panose="02020603050405020304" pitchFamily="18" charset="0"/>
              </a:rPr>
              <a:t>डूबना </a:t>
            </a:r>
            <a:r>
              <a:rPr lang="en-US" sz="2800" dirty="0">
                <a:solidFill>
                  <a:srgbClr val="FF0000"/>
                </a:solidFill>
                <a:effectLst/>
                <a:ea typeface="Times New Roman" panose="02020603050405020304" pitchFamily="18" charset="0"/>
                <a:cs typeface="Mangal" panose="02040503050203030202" pitchFamily="18" charset="0"/>
              </a:rPr>
              <a:t>:                   </a:t>
            </a:r>
            <a:r>
              <a:rPr lang="hi-IN" sz="3200" b="1" u="sng" dirty="0">
                <a:solidFill>
                  <a:srgbClr val="00B050"/>
                </a:solidFill>
                <a:ea typeface="Times New Roman" panose="02020603050405020304" pitchFamily="18" charset="0"/>
              </a:rPr>
              <a:t>प्रबंधन</a:t>
            </a:r>
            <a:r>
              <a:rPr lang="en-US" sz="3200" b="1" dirty="0">
                <a:solidFill>
                  <a:srgbClr val="00B050"/>
                </a:solidFill>
                <a:effectLst/>
                <a:ea typeface="Times New Roman" panose="02020603050405020304" pitchFamily="18" charset="0"/>
                <a:cs typeface="Mangal" panose="02040503050203030202" pitchFamily="18" charset="0"/>
              </a:rPr>
              <a:t>:</a:t>
            </a:r>
            <a:endParaRPr lang="en-IN" sz="2800" b="1"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खरपतवार, कीचड़ जैसी रुकावटें हटाएँ</a:t>
            </a:r>
          </a:p>
          <a:p>
            <a:pPr marL="342900" lvl="0" indent="-342900" algn="just">
              <a:lnSpc>
                <a:spcPct val="150000"/>
              </a:lnSpc>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तुरंत कृत्रिम श्वसन शुरू करें (पानी में होने पर भी)</a:t>
            </a:r>
          </a:p>
          <a:p>
            <a:pPr marL="342900" lvl="0" indent="-342900" algn="just">
              <a:lnSpc>
                <a:spcPct val="150000"/>
              </a:lnSpc>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ठोस सतह पर रखने के बाद श्वास और नाड़ी की जाँच करें</a:t>
            </a:r>
          </a:p>
          <a:p>
            <a:pPr marL="342900" lvl="0" indent="-342900" algn="just">
              <a:lnSpc>
                <a:spcPct val="150000"/>
              </a:lnSpc>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पुनर्जीवन जारी रखें</a:t>
            </a:r>
          </a:p>
          <a:p>
            <a:pPr marL="342900" lvl="0" indent="-342900" algn="just">
              <a:lnSpc>
                <a:spcPct val="150000"/>
              </a:lnSpc>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जैसे ही घायल व्यक्ति साँस लेना शुरू करे, उसे रिकवरी पोजीशन में रखें</a:t>
            </a: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14006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972CB90-F1EF-737D-E6DE-14E050C8BEDB}"/>
              </a:ext>
            </a:extLst>
          </p:cNvPr>
          <p:cNvSpPr txBox="1"/>
          <p:nvPr/>
        </p:nvSpPr>
        <p:spPr>
          <a:xfrm>
            <a:off x="80682" y="107576"/>
            <a:ext cx="8861840" cy="10160858"/>
          </a:xfrm>
          <a:prstGeom prst="rect">
            <a:avLst/>
          </a:prstGeom>
          <a:noFill/>
        </p:spPr>
        <p:txBody>
          <a:bodyPr wrap="square">
            <a:spAutoFit/>
          </a:bodyPr>
          <a:lstStyle/>
          <a:p>
            <a:pPr marL="342900" lvl="0" indent="-342900" algn="just">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उसे गर्म रखें। हो सके तो गीले कपड़े उतार दें।</a:t>
            </a:r>
          </a:p>
          <a:p>
            <a:pPr marL="342900" lvl="0" indent="-342900" algn="just">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ज़रूरत पड़ने पर हाइपोथर्मिया का इलाज करवाएँ।</a:t>
            </a:r>
          </a:p>
          <a:p>
            <a:pPr marL="342900" lvl="0" indent="-342900" algn="just">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अस्पताल ले जाने की व्यवस्था करें।</a:t>
            </a:r>
            <a:endParaRPr lang="en-US" sz="2800" dirty="0">
              <a:solidFill>
                <a:srgbClr val="002060"/>
              </a:solidFill>
              <a:effectLst/>
              <a:ea typeface="Times New Roman" panose="02020603050405020304" pitchFamily="18" charset="0"/>
              <a:cs typeface="Mangal" panose="02040503050203030202" pitchFamily="18" charset="0"/>
            </a:endParaRPr>
          </a:p>
          <a:p>
            <a:pPr algn="just">
              <a:spcAft>
                <a:spcPts val="1000"/>
              </a:spcAft>
            </a:pPr>
            <a:r>
              <a:rPr lang="hi-IN" sz="2800" u="sng" dirty="0">
                <a:solidFill>
                  <a:srgbClr val="FF0000"/>
                </a:solidFill>
                <a:ea typeface="Times New Roman" panose="02020603050405020304" pitchFamily="18" charset="0"/>
              </a:rPr>
              <a:t>गला घोंटना </a:t>
            </a:r>
            <a:r>
              <a:rPr lang="en-US" sz="2800" dirty="0">
                <a:solidFill>
                  <a:srgbClr val="FF0000"/>
                </a:solidFill>
                <a:effectLst/>
                <a:ea typeface="Times New Roman" panose="02020603050405020304" pitchFamily="18" charset="0"/>
                <a:cs typeface="Mangal" panose="02040503050203030202" pitchFamily="18" charset="0"/>
              </a:rPr>
              <a:t>:</a:t>
            </a:r>
            <a:endParaRPr lang="en-IN" sz="2800" dirty="0">
              <a:effectLst/>
              <a:ea typeface="Times New Roman" panose="02020603050405020304" pitchFamily="18" charset="0"/>
              <a:cs typeface="Mangal" panose="02040503050203030202" pitchFamily="18" charset="0"/>
            </a:endParaRPr>
          </a:p>
          <a:p>
            <a:pPr marL="457200" algn="just">
              <a:spcAft>
                <a:spcPts val="1000"/>
              </a:spcAft>
            </a:pPr>
            <a:r>
              <a:rPr lang="hi-IN" sz="2800" dirty="0">
                <a:solidFill>
                  <a:srgbClr val="002060"/>
                </a:solidFill>
                <a:ea typeface="Times New Roman" panose="02020603050405020304" pitchFamily="18" charset="0"/>
              </a:rPr>
              <a:t>वायुमार्गों के संपीड़न से दम घुटने का कारण बनता है। आमतौर पर गर्दन के चारों ओर बंधे स्कार्फ की रस्सी के परिणामस्वरूप</a:t>
            </a:r>
            <a:endParaRPr lang="en-IN" sz="2800" dirty="0">
              <a:solidFill>
                <a:srgbClr val="002060"/>
              </a:solidFill>
              <a:effectLst/>
              <a:ea typeface="Times New Roman" panose="02020603050405020304" pitchFamily="18" charset="0"/>
              <a:cs typeface="Mangal" panose="02040503050203030202" pitchFamily="18" charset="0"/>
            </a:endParaRPr>
          </a:p>
          <a:p>
            <a:pPr algn="just">
              <a:spcAft>
                <a:spcPts val="1000"/>
              </a:spcAft>
            </a:pPr>
            <a:r>
              <a:rPr lang="hi-IN" sz="2800" u="sng" dirty="0">
                <a:solidFill>
                  <a:srgbClr val="FF0000"/>
                </a:solidFill>
                <a:ea typeface="Times New Roman" panose="02020603050405020304" pitchFamily="18" charset="0"/>
              </a:rPr>
              <a:t>लक्षण और संकेत </a:t>
            </a:r>
            <a:r>
              <a:rPr lang="en-US" sz="2800" dirty="0">
                <a:solidFill>
                  <a:srgbClr val="FF0000"/>
                </a:solidFill>
                <a:effectLst/>
                <a:ea typeface="Times New Roman" panose="02020603050405020304" pitchFamily="18" charset="0"/>
                <a:cs typeface="Mangal" panose="02040503050203030202" pitchFamily="18" charset="0"/>
              </a:rPr>
              <a:t>:</a:t>
            </a:r>
            <a:endParaRPr lang="en-IN" sz="2800" dirty="0">
              <a:solidFill>
                <a:srgbClr val="FF0000"/>
              </a:solidFill>
              <a:effectLst/>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श्वासावरोध के सामान्य लक्षण और संकेत</a:t>
            </a:r>
          </a:p>
          <a:p>
            <a:pPr marL="342900" lvl="0" indent="-342900" algn="just">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संकुचन पट्टी की उपस्थिति</a:t>
            </a:r>
          </a:p>
          <a:p>
            <a:pPr marL="342900" lvl="0" indent="-342900" algn="just">
              <a:spcAft>
                <a:spcPts val="1000"/>
              </a:spcAft>
              <a:buFont typeface="Wingdings" panose="05000000000000000000" pitchFamily="2" charset="2"/>
              <a:buChar char=""/>
              <a:tabLst>
                <a:tab pos="914400" algn="l"/>
              </a:tabLst>
            </a:pPr>
            <a:r>
              <a:rPr lang="hi-IN" sz="2800" dirty="0">
                <a:solidFill>
                  <a:srgbClr val="002060"/>
                </a:solidFill>
                <a:ea typeface="Times New Roman" panose="02020603050405020304" pitchFamily="18" charset="0"/>
              </a:rPr>
              <a:t>संकुचन पट्टी के ऊपर चेहरे और गर्दन में सूजन</a:t>
            </a:r>
            <a:r>
              <a:rPr lang="en-US" dirty="0">
                <a:ea typeface="Times New Roman" panose="02020603050405020304" pitchFamily="18" charset="0"/>
                <a:cs typeface="Mangal" panose="02040503050203030202" pitchFamily="18" charset="0"/>
              </a:rPr>
              <a:t> </a:t>
            </a:r>
          </a:p>
          <a:p>
            <a:pPr marL="342900" lvl="0" indent="-342900" algn="just">
              <a:lnSpc>
                <a:spcPct val="150000"/>
              </a:lnSpc>
              <a:spcAft>
                <a:spcPts val="1000"/>
              </a:spcAft>
              <a:buFont typeface="Wingdings" panose="05000000000000000000" pitchFamily="2" charset="2"/>
              <a:buChar char=""/>
              <a:tabLst>
                <a:tab pos="914400" algn="l"/>
              </a:tabLst>
            </a:pPr>
            <a:endParaRPr lang="en-US" sz="1800" dirty="0">
              <a:effectLst/>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lvl="0" algn="just">
              <a:lnSpc>
                <a:spcPct val="150000"/>
              </a:lnSpc>
              <a:spcAft>
                <a:spcPts val="1000"/>
              </a:spcAft>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2500894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B768C4D-67FF-01A6-09FD-67ABBC030C79}"/>
              </a:ext>
            </a:extLst>
          </p:cNvPr>
          <p:cNvSpPr txBox="1"/>
          <p:nvPr/>
        </p:nvSpPr>
        <p:spPr>
          <a:xfrm>
            <a:off x="100013" y="238126"/>
            <a:ext cx="8693944" cy="8113118"/>
          </a:xfrm>
          <a:prstGeom prst="rect">
            <a:avLst/>
          </a:prstGeom>
          <a:noFill/>
        </p:spPr>
        <p:txBody>
          <a:bodyPr wrap="square">
            <a:spAutoFit/>
          </a:bodyPr>
          <a:lstStyle/>
          <a:p>
            <a:pPr marL="457200" algn="ctr">
              <a:spcAft>
                <a:spcPts val="1000"/>
              </a:spcAft>
            </a:pPr>
            <a:endParaRPr lang="en-US" b="1" u="sng" dirty="0">
              <a:solidFill>
                <a:srgbClr val="00B050"/>
              </a:solidFill>
              <a:effectLst/>
              <a:ea typeface="Times New Roman" panose="02020603050405020304" pitchFamily="18" charset="0"/>
              <a:cs typeface="Mangal" panose="02040503050203030202" pitchFamily="18" charset="0"/>
            </a:endParaRPr>
          </a:p>
          <a:p>
            <a:pPr marL="457200" algn="ctr">
              <a:spcAft>
                <a:spcPts val="1000"/>
              </a:spcAft>
            </a:pPr>
            <a:r>
              <a:rPr lang="hi-IN" sz="3600" b="1" u="sng" dirty="0">
                <a:solidFill>
                  <a:srgbClr val="00B050"/>
                </a:solidFill>
                <a:ea typeface="Times New Roman" panose="02020603050405020304" pitchFamily="18" charset="0"/>
              </a:rPr>
              <a:t>प्रबंधन </a:t>
            </a:r>
            <a:r>
              <a:rPr lang="en-US" sz="3600" b="1" dirty="0">
                <a:solidFill>
                  <a:srgbClr val="00B050"/>
                </a:solidFill>
                <a:effectLst/>
                <a:ea typeface="Times New Roman" panose="02020603050405020304" pitchFamily="18" charset="0"/>
                <a:cs typeface="Mangal" panose="02040503050203030202" pitchFamily="18" charset="0"/>
              </a:rPr>
              <a:t>:</a:t>
            </a:r>
          </a:p>
          <a:p>
            <a:pPr marL="457200" algn="ctr">
              <a:spcAft>
                <a:spcPts val="1000"/>
              </a:spcAft>
            </a:pPr>
            <a:endParaRPr lang="en-IN" sz="1600" dirty="0">
              <a:solidFill>
                <a:srgbClr val="00B050"/>
              </a:solidFill>
              <a:effectLst/>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गले को जकड़ने वाली पट्टी को काटें या हटाएँ</a:t>
            </a:r>
          </a:p>
          <a:p>
            <a:pPr marL="342900" lvl="0" indent="-342900" algn="just">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अगर लटका हुआ है, तो शरीर को ऊपर उठाएँ और रस्सी को ढीला करें या काट दें</a:t>
            </a:r>
          </a:p>
          <a:p>
            <a:pPr marL="342900" lvl="0" indent="-342900" algn="just">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कृत्रिम श्वसन दें</a:t>
            </a:r>
          </a:p>
          <a:p>
            <a:pPr marL="342900" lvl="0" indent="-342900" algn="just">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पुलिस का इंतज़ार न करें, वरना एक जान जो बच सकती थी, चली जाएगी</a:t>
            </a: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lvl="0" algn="just">
              <a:lnSpc>
                <a:spcPct val="150000"/>
              </a:lnSpc>
              <a:spcAft>
                <a:spcPts val="1000"/>
              </a:spcAft>
              <a:tabLst>
                <a:tab pos="914400" algn="l"/>
              </a:tabLst>
            </a:pP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888154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2D5D7AD-915A-6066-DC9B-0A6E719CCB05}"/>
              </a:ext>
            </a:extLst>
          </p:cNvPr>
          <p:cNvSpPr txBox="1"/>
          <p:nvPr/>
        </p:nvSpPr>
        <p:spPr>
          <a:xfrm>
            <a:off x="0" y="542431"/>
            <a:ext cx="8896028" cy="3474156"/>
          </a:xfrm>
          <a:prstGeom prst="rect">
            <a:avLst/>
          </a:prstGeom>
          <a:noFill/>
        </p:spPr>
        <p:txBody>
          <a:bodyPr wrap="square">
            <a:spAutoFit/>
          </a:bodyPr>
          <a:lstStyle/>
          <a:p>
            <a:pPr algn="ctr">
              <a:lnSpc>
                <a:spcPct val="115000"/>
              </a:lnSpc>
              <a:spcAft>
                <a:spcPts val="1000"/>
              </a:spcAft>
            </a:pPr>
            <a:r>
              <a:rPr lang="en-US" sz="3600" b="1"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r>
              <a:rPr lang="hi-IN" sz="3600" b="1" dirty="0">
                <a:solidFill>
                  <a:srgbClr val="00B050"/>
                </a:solidFill>
                <a:latin typeface="Calibri" panose="020F0502020204030204" pitchFamily="34" charset="0"/>
                <a:ea typeface="Times New Roman" panose="02020603050405020304" pitchFamily="18" charset="0"/>
              </a:rPr>
              <a:t>घुटन </a:t>
            </a:r>
            <a:r>
              <a:rPr lang="en-US" sz="3600" b="1" dirty="0">
                <a:solidFill>
                  <a:srgbClr val="00B050"/>
                </a:solidFill>
                <a:effectLst/>
                <a:ea typeface="Times New Roman" panose="02020603050405020304" pitchFamily="18" charset="0"/>
                <a:cs typeface="Mangal" panose="02040503050203030202" pitchFamily="18" charset="0"/>
              </a:rPr>
              <a:t>:</a:t>
            </a:r>
            <a:endParaRPr lang="en-IN" sz="3600" b="1" dirty="0">
              <a:solidFill>
                <a:srgbClr val="00B05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r>
              <a:rPr lang="hi-IN" sz="2800" dirty="0">
                <a:solidFill>
                  <a:srgbClr val="002060"/>
                </a:solidFill>
                <a:ea typeface="Times New Roman" panose="02020603050405020304" pitchFamily="18" charset="0"/>
              </a:rPr>
              <a:t>श्वास नली में रुकावट के कारण होता है। बच्चों में बीज, कंचे आदि के आकस्मिक श्वास के कारण होने वाला यह रोग आम है। वयस्कों में, इसका सबसे आम कारण भोजन का गलत तरीके से शरीर में जाना है।</a:t>
            </a:r>
            <a:endParaRPr lang="en-IN" sz="2800" dirty="0">
              <a:solidFill>
                <a:srgbClr val="002060"/>
              </a:solidFill>
              <a:effectLst/>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137478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2D5D7AD-915A-6066-DC9B-0A6E719CCB05}"/>
              </a:ext>
            </a:extLst>
          </p:cNvPr>
          <p:cNvSpPr txBox="1"/>
          <p:nvPr/>
        </p:nvSpPr>
        <p:spPr>
          <a:xfrm>
            <a:off x="-1" y="-61991"/>
            <a:ext cx="8958021" cy="11392478"/>
          </a:xfrm>
          <a:prstGeom prst="rect">
            <a:avLst/>
          </a:prstGeom>
          <a:noFill/>
        </p:spPr>
        <p:txBody>
          <a:bodyPr wrap="square">
            <a:spAutoFit/>
          </a:bodyPr>
          <a:lstStyle/>
          <a:p>
            <a:pPr algn="ctr">
              <a:lnSpc>
                <a:spcPct val="115000"/>
              </a:lnSpc>
              <a:spcAft>
                <a:spcPts val="1000"/>
              </a:spcAft>
            </a:pPr>
            <a:r>
              <a:rPr lang="en-US" sz="3600" b="1"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r>
              <a:rPr lang="hi-IN" sz="3600" b="1" dirty="0">
                <a:solidFill>
                  <a:srgbClr val="00B050"/>
                </a:solidFill>
                <a:latin typeface="Calibri" panose="020F0502020204030204" pitchFamily="34" charset="0"/>
                <a:ea typeface="Times New Roman" panose="02020603050405020304" pitchFamily="18" charset="0"/>
              </a:rPr>
              <a:t>घुटन </a:t>
            </a:r>
            <a:r>
              <a:rPr lang="en-US" sz="3600" b="1" dirty="0">
                <a:solidFill>
                  <a:srgbClr val="00B050"/>
                </a:solidFill>
                <a:effectLst/>
                <a:ea typeface="Times New Roman" panose="02020603050405020304" pitchFamily="18" charset="0"/>
                <a:cs typeface="Mangal" panose="02040503050203030202" pitchFamily="18" charset="0"/>
              </a:rPr>
              <a:t>:</a:t>
            </a:r>
            <a:endParaRPr lang="en-IN" sz="3600" b="1" dirty="0">
              <a:solidFill>
                <a:srgbClr val="00B050"/>
              </a:solidFill>
              <a:effectLst/>
              <a:ea typeface="Times New Roman" panose="02020603050405020304" pitchFamily="18" charset="0"/>
              <a:cs typeface="Mangal" panose="02040503050203030202" pitchFamily="18" charset="0"/>
            </a:endParaRPr>
          </a:p>
          <a:p>
            <a:pPr algn="ctr">
              <a:lnSpc>
                <a:spcPct val="115000"/>
              </a:lnSpc>
              <a:spcAft>
                <a:spcPts val="1000"/>
              </a:spcAft>
            </a:pPr>
            <a:r>
              <a:rPr lang="hi-IN" sz="2800" u="sng" dirty="0">
                <a:solidFill>
                  <a:srgbClr val="00B050"/>
                </a:solidFill>
                <a:ea typeface="Times New Roman" panose="02020603050405020304" pitchFamily="18" charset="0"/>
              </a:rPr>
              <a:t>वयस्कों के मामले में प्रबंधन </a:t>
            </a:r>
            <a:r>
              <a:rPr lang="en-US" sz="2800" dirty="0">
                <a:solidFill>
                  <a:srgbClr val="00B050"/>
                </a:solidFill>
                <a:effectLst/>
                <a:ea typeface="Times New Roman" panose="02020603050405020304" pitchFamily="18" charset="0"/>
                <a:cs typeface="Mangal" panose="02040503050203030202" pitchFamily="18" charset="0"/>
              </a:rPr>
              <a:t>:</a:t>
            </a:r>
            <a:endParaRPr lang="en-IN" sz="2800"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52500" algn="l"/>
              </a:tabLst>
            </a:pPr>
            <a:r>
              <a:rPr lang="hi-IN" sz="2800" dirty="0">
                <a:solidFill>
                  <a:srgbClr val="FF0000"/>
                </a:solidFill>
                <a:ea typeface="Times New Roman" panose="02020603050405020304" pitchFamily="18" charset="0"/>
              </a:rPr>
              <a:t>खड़े रोगी</a:t>
            </a:r>
            <a:endParaRPr lang="en-IN" sz="2800" dirty="0">
              <a:solidFill>
                <a:srgbClr val="FF0000"/>
              </a:solidFill>
              <a:effectLst/>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pPr>
            <a:r>
              <a:rPr lang="hi-IN" sz="2800" dirty="0">
                <a:solidFill>
                  <a:srgbClr val="002060"/>
                </a:solidFill>
                <a:ea typeface="Times New Roman" panose="02020603050405020304" pitchFamily="18" charset="0"/>
              </a:rPr>
              <a:t>पीड़ित के पीछे खड़े हो जाएँ और अपनी बाँहें उसकी कमर पर लपेटें</a:t>
            </a:r>
          </a:p>
          <a:p>
            <a:pPr marL="742950" lvl="1" indent="-285750" algn="just">
              <a:lnSpc>
                <a:spcPct val="115000"/>
              </a:lnSpc>
              <a:spcAft>
                <a:spcPts val="1000"/>
              </a:spcAft>
              <a:buFont typeface="Courier New" panose="02070309020205020404" pitchFamily="49" charset="0"/>
              <a:buChar char="o"/>
            </a:pPr>
            <a:r>
              <a:rPr lang="hi-IN" sz="2800" dirty="0">
                <a:solidFill>
                  <a:srgbClr val="002060"/>
                </a:solidFill>
                <a:ea typeface="Times New Roman" panose="02020603050405020304" pitchFamily="18" charset="0"/>
              </a:rPr>
              <a:t>दूसरे हाथ से मुट्ठी पकड़ें</a:t>
            </a:r>
          </a:p>
          <a:p>
            <a:pPr marL="742950" lvl="1" indent="-285750" algn="just">
              <a:lnSpc>
                <a:spcPct val="115000"/>
              </a:lnSpc>
              <a:spcAft>
                <a:spcPts val="1000"/>
              </a:spcAft>
              <a:buFont typeface="Courier New" panose="02070309020205020404" pitchFamily="49" charset="0"/>
              <a:buChar char="o"/>
            </a:pPr>
            <a:r>
              <a:rPr lang="hi-IN" sz="2800" dirty="0">
                <a:solidFill>
                  <a:srgbClr val="002060"/>
                </a:solidFill>
                <a:ea typeface="Times New Roman" panose="02020603050405020304" pitchFamily="18" charset="0"/>
              </a:rPr>
              <a:t>अपनी मुट्ठी पेट पर, नाभि और पसलियों के बीच रखें</a:t>
            </a:r>
          </a:p>
          <a:p>
            <a:pPr marL="742950" lvl="1" indent="-285750" algn="just">
              <a:lnSpc>
                <a:spcPct val="115000"/>
              </a:lnSpc>
              <a:spcAft>
                <a:spcPts val="1000"/>
              </a:spcAft>
              <a:buFont typeface="Courier New" panose="02070309020205020404" pitchFamily="49" charset="0"/>
              <a:buChar char="o"/>
            </a:pPr>
            <a:r>
              <a:rPr lang="hi-IN" sz="2800" dirty="0">
                <a:solidFill>
                  <a:srgbClr val="002060"/>
                </a:solidFill>
                <a:ea typeface="Times New Roman" panose="02020603050405020304" pitchFamily="18" charset="0"/>
              </a:rPr>
              <a:t>अपनी मुट्ठी को पीड़ित के पेट पर तेज़ी से ऊपर की ओर दबाएँ</a:t>
            </a:r>
          </a:p>
          <a:p>
            <a:pPr marL="742950" lvl="1" indent="-285750" algn="just">
              <a:lnSpc>
                <a:spcPct val="115000"/>
              </a:lnSpc>
              <a:spcAft>
                <a:spcPts val="1000"/>
              </a:spcAft>
              <a:buFont typeface="Courier New" panose="02070309020205020404" pitchFamily="49" charset="0"/>
              <a:buChar char="o"/>
            </a:pPr>
            <a:r>
              <a:rPr lang="hi-IN" sz="2800" dirty="0">
                <a:solidFill>
                  <a:srgbClr val="002060"/>
                </a:solidFill>
                <a:ea typeface="Times New Roman" panose="02020603050405020304" pitchFamily="18" charset="0"/>
              </a:rPr>
              <a:t>अगर बाहरी वस्तु को बाहर निकालने में सफलता न मिले, तो दोहराएँ</a:t>
            </a:r>
            <a:r>
              <a:rPr lang="en-US" sz="2800" dirty="0">
                <a:effectLst/>
                <a:ea typeface="Times New Roman" panose="02020603050405020304" pitchFamily="18" charset="0"/>
                <a:cs typeface="Mangal" panose="02040503050203030202" pitchFamily="18" charset="0"/>
              </a:rPr>
              <a:t> </a:t>
            </a:r>
            <a:endParaRPr lang="en-IN" sz="2800" dirty="0">
              <a:effectLst/>
              <a:ea typeface="Times New Roman" panose="02020603050405020304" pitchFamily="18" charset="0"/>
              <a:cs typeface="Mangal" panose="02040503050203030202" pitchFamily="18" charset="0"/>
            </a:endParaRPr>
          </a:p>
          <a:p>
            <a:pPr lvl="1" algn="just">
              <a:lnSpc>
                <a:spcPct val="115000"/>
              </a:lnSpc>
              <a:spcAft>
                <a:spcPts val="1000"/>
              </a:spcAft>
              <a:tabLst>
                <a:tab pos="1409700" algn="l"/>
              </a:tabLst>
            </a:pPr>
            <a:r>
              <a:rPr lang="en-US" sz="2800" dirty="0">
                <a:ea typeface="Times New Roman" panose="02020603050405020304" pitchFamily="18" charset="0"/>
                <a:cs typeface="Mangal" panose="02040503050203030202" pitchFamily="18" charset="0"/>
              </a:rPr>
              <a:t> </a:t>
            </a: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US" sz="11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137478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8C350CF-19E4-5F48-883C-286FE48CE8BC}"/>
              </a:ext>
            </a:extLst>
          </p:cNvPr>
          <p:cNvSpPr txBox="1"/>
          <p:nvPr/>
        </p:nvSpPr>
        <p:spPr>
          <a:xfrm>
            <a:off x="50006" y="66677"/>
            <a:ext cx="9015413" cy="4823115"/>
          </a:xfrm>
          <a:prstGeom prst="rect">
            <a:avLst/>
          </a:prstGeom>
          <a:noFill/>
        </p:spPr>
        <p:txBody>
          <a:bodyPr wrap="square">
            <a:spAutoFit/>
          </a:bodyPr>
          <a:lstStyle/>
          <a:p>
            <a:pPr marL="342900" lvl="0" indent="-342900" algn="ctr">
              <a:lnSpc>
                <a:spcPct val="115000"/>
              </a:lnSpc>
              <a:spcAft>
                <a:spcPts val="1000"/>
              </a:spcAft>
              <a:buFont typeface="Wingdings" panose="05000000000000000000" pitchFamily="2" charset="2"/>
              <a:buChar char=""/>
              <a:tabLst>
                <a:tab pos="952500" algn="l"/>
              </a:tabLst>
            </a:pPr>
            <a:r>
              <a:rPr lang="hi-IN" sz="3600" b="1" dirty="0">
                <a:solidFill>
                  <a:srgbClr val="00B050"/>
                </a:solidFill>
                <a:ea typeface="Times New Roman" panose="02020603050405020304" pitchFamily="18" charset="0"/>
              </a:rPr>
              <a:t>लेटे हुए मरीज</a:t>
            </a:r>
            <a:endParaRPr lang="en-IN" sz="3600" b="1" dirty="0">
              <a:solidFill>
                <a:srgbClr val="00B050"/>
              </a:solidFill>
              <a:effectLst/>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1409700" algn="l"/>
              </a:tabLst>
            </a:pPr>
            <a:r>
              <a:rPr lang="hi-IN" sz="2800" dirty="0">
                <a:solidFill>
                  <a:srgbClr val="002060"/>
                </a:solidFill>
                <a:ea typeface="Times New Roman" panose="02020603050405020304" pitchFamily="18" charset="0"/>
              </a:rPr>
              <a:t>पीड़ित को पीठ के बल लिटाएँ</a:t>
            </a:r>
          </a:p>
          <a:p>
            <a:pPr marL="742950" lvl="1" indent="-285750" algn="just">
              <a:lnSpc>
                <a:spcPct val="115000"/>
              </a:lnSpc>
              <a:spcAft>
                <a:spcPts val="1000"/>
              </a:spcAft>
              <a:buFont typeface="Courier New" panose="02070309020205020404" pitchFamily="49" charset="0"/>
              <a:buChar char="o"/>
              <a:tabLst>
                <a:tab pos="1409700" algn="l"/>
              </a:tabLst>
            </a:pPr>
            <a:r>
              <a:rPr lang="hi-IN" sz="2800" dirty="0">
                <a:solidFill>
                  <a:srgbClr val="002060"/>
                </a:solidFill>
                <a:ea typeface="Times New Roman" panose="02020603050405020304" pitchFamily="18" charset="0"/>
              </a:rPr>
              <a:t>पीड़ित के सामने घुटनों के बल बैठ जाएँ</a:t>
            </a:r>
          </a:p>
          <a:p>
            <a:pPr marL="742950" lvl="1" indent="-285750" algn="just">
              <a:lnSpc>
                <a:spcPct val="115000"/>
              </a:lnSpc>
              <a:spcAft>
                <a:spcPts val="1000"/>
              </a:spcAft>
              <a:buFont typeface="Courier New" panose="02070309020205020404" pitchFamily="49" charset="0"/>
              <a:buChar char="o"/>
              <a:tabLst>
                <a:tab pos="1409700" algn="l"/>
              </a:tabLst>
            </a:pPr>
            <a:r>
              <a:rPr lang="hi-IN" sz="2800" dirty="0">
                <a:solidFill>
                  <a:srgbClr val="002060"/>
                </a:solidFill>
                <a:ea typeface="Times New Roman" panose="02020603050405020304" pitchFamily="18" charset="0"/>
              </a:rPr>
              <a:t>अपने एक हाथ को दूसरे के ऊपर रखते हुए, निचले हाथ की एड़ी को नाभि और पसलियों के बीच पेट पर रखें</a:t>
            </a:r>
          </a:p>
          <a:p>
            <a:pPr marL="742950" lvl="1" indent="-285750" algn="just">
              <a:lnSpc>
                <a:spcPct val="115000"/>
              </a:lnSpc>
              <a:spcAft>
                <a:spcPts val="1000"/>
              </a:spcAft>
              <a:buFont typeface="Courier New" panose="02070309020205020404" pitchFamily="49" charset="0"/>
              <a:buChar char="o"/>
              <a:tabLst>
                <a:tab pos="1409700" algn="l"/>
              </a:tabLst>
            </a:pPr>
            <a:r>
              <a:rPr lang="hi-IN" sz="2800" dirty="0">
                <a:solidFill>
                  <a:srgbClr val="002060"/>
                </a:solidFill>
                <a:ea typeface="Times New Roman" panose="02020603050405020304" pitchFamily="18" charset="0"/>
              </a:rPr>
              <a:t>पीड़ित के पेट पर तेज़ी से ऊपर की ओर दबाव डालें</a:t>
            </a:r>
          </a:p>
          <a:p>
            <a:pPr marL="742950" lvl="1" indent="-285750" algn="just">
              <a:lnSpc>
                <a:spcPct val="115000"/>
              </a:lnSpc>
              <a:spcAft>
                <a:spcPts val="1000"/>
              </a:spcAft>
              <a:buFont typeface="Courier New" panose="02070309020205020404" pitchFamily="49" charset="0"/>
              <a:buChar char="o"/>
              <a:tabLst>
                <a:tab pos="1409700" algn="l"/>
              </a:tabLst>
            </a:pPr>
            <a:r>
              <a:rPr lang="hi-IN" sz="2800" dirty="0">
                <a:solidFill>
                  <a:srgbClr val="002060"/>
                </a:solidFill>
                <a:ea typeface="Times New Roman" panose="02020603050405020304" pitchFamily="18" charset="0"/>
              </a:rPr>
              <a:t>बाहरी शरीर के बाहर निकलने के बाद, उसे कृत्रिम श्वसन देना ज़रूरी हो सकता है</a:t>
            </a:r>
            <a:endParaRPr lang="en-IN" sz="1100"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8460021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B84314D-519C-8D24-8243-0105D2FF4AE6}"/>
              </a:ext>
            </a:extLst>
          </p:cNvPr>
          <p:cNvSpPr txBox="1"/>
          <p:nvPr/>
        </p:nvSpPr>
        <p:spPr>
          <a:xfrm>
            <a:off x="0" y="-2169658"/>
            <a:ext cx="8942522" cy="10624703"/>
          </a:xfrm>
          <a:prstGeom prst="rect">
            <a:avLst/>
          </a:prstGeom>
          <a:noFill/>
        </p:spPr>
        <p:txBody>
          <a:bodyPr wrap="square">
            <a:spAutoFit/>
          </a:bodyPr>
          <a:lstStyle/>
          <a:p>
            <a:pPr marL="457200" algn="just">
              <a:lnSpc>
                <a:spcPct val="115000"/>
              </a:lnSpc>
              <a:spcAft>
                <a:spcPts val="1000"/>
              </a:spcAft>
            </a:pPr>
            <a:endParaRPr lang="en-US" sz="3200" b="1" u="sng" dirty="0">
              <a:solidFill>
                <a:srgbClr val="00B05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endParaRPr lang="en-US" sz="3200" b="1" u="sng" dirty="0">
              <a:solidFill>
                <a:srgbClr val="00B050"/>
              </a:solidFill>
              <a:ea typeface="Times New Roman" panose="02020603050405020304" pitchFamily="18" charset="0"/>
              <a:cs typeface="Mangal" panose="02040503050203030202" pitchFamily="18" charset="0"/>
            </a:endParaRPr>
          </a:p>
          <a:p>
            <a:pPr marL="457200" algn="just">
              <a:lnSpc>
                <a:spcPct val="115000"/>
              </a:lnSpc>
              <a:spcAft>
                <a:spcPts val="1000"/>
              </a:spcAft>
            </a:pPr>
            <a:endParaRPr lang="en-US" sz="3200" b="1" u="sng" dirty="0">
              <a:solidFill>
                <a:srgbClr val="00B05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endParaRPr lang="en-US" sz="3200" b="1" u="sng" dirty="0">
              <a:solidFill>
                <a:srgbClr val="00B050"/>
              </a:solidFill>
              <a:ea typeface="Times New Roman" panose="02020603050405020304" pitchFamily="18" charset="0"/>
              <a:cs typeface="Mangal" panose="02040503050203030202" pitchFamily="18" charset="0"/>
            </a:endParaRPr>
          </a:p>
          <a:p>
            <a:pPr marL="457200" algn="just">
              <a:lnSpc>
                <a:spcPct val="115000"/>
              </a:lnSpc>
              <a:spcAft>
                <a:spcPts val="1000"/>
              </a:spcAft>
            </a:pPr>
            <a:r>
              <a:rPr lang="hi-IN" sz="3200" b="1" u="sng" dirty="0">
                <a:solidFill>
                  <a:srgbClr val="00B050"/>
                </a:solidFill>
                <a:ea typeface="Times New Roman" panose="02020603050405020304" pitchFamily="18" charset="0"/>
              </a:rPr>
              <a:t>शिशुओं के मामले में प्रबंधन </a:t>
            </a:r>
            <a:r>
              <a:rPr lang="en-US" sz="3200" b="1" dirty="0">
                <a:solidFill>
                  <a:srgbClr val="00B050"/>
                </a:solidFill>
                <a:effectLst/>
                <a:ea typeface="Times New Roman" panose="02020603050405020304" pitchFamily="18" charset="0"/>
                <a:cs typeface="Mangal" panose="02040503050203030202" pitchFamily="18" charset="0"/>
              </a:rPr>
              <a:t>:</a:t>
            </a:r>
            <a:endParaRPr lang="en-IN" sz="3200" dirty="0">
              <a:solidFill>
                <a:srgbClr val="00B05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ea typeface="Times New Roman" panose="02020603050405020304" pitchFamily="18" charset="0"/>
                <a:cs typeface="Mangal" panose="02040503050203030202" pitchFamily="18" charset="0"/>
              </a:rPr>
              <a:t>	</a:t>
            </a:r>
            <a:r>
              <a:rPr lang="hi-IN" sz="3200" dirty="0">
                <a:solidFill>
                  <a:srgbClr val="002060"/>
                </a:solidFill>
                <a:ea typeface="Times New Roman" panose="02020603050405020304" pitchFamily="18" charset="0"/>
              </a:rPr>
              <a:t> बच्चे को उल्टा पकड़ें और उसकी पीठ पर 3-4 बार थपथपाएँ। अगर सफलता न मिले, तो बच्चे को पीठ के बल लिटाएँ, उसका सिर घुटने के ऊपर रखें और कंधों के बीच ज़ोर से थपथपाएँ।</a:t>
            </a:r>
            <a:endParaRPr lang="en-US" sz="3200" dirty="0">
              <a:solidFill>
                <a:srgbClr val="002060"/>
              </a:solidFill>
              <a:effectLst/>
              <a:ea typeface="Times New Roman" panose="02020603050405020304" pitchFamily="18" charset="0"/>
              <a:cs typeface="Mangal" panose="02040503050203030202" pitchFamily="18" charset="0"/>
            </a:endParaRPr>
          </a:p>
          <a:p>
            <a:pPr marL="457200" algn="just">
              <a:lnSpc>
                <a:spcPct val="115000"/>
              </a:lnSpc>
              <a:spcAft>
                <a:spcPts val="1000"/>
              </a:spcAft>
            </a:pPr>
            <a:endParaRPr lang="en-US" sz="2800" dirty="0">
              <a:latin typeface="Bookman Old Style" panose="02050604050505020204" pitchFamily="18" charset="0"/>
              <a:ea typeface="Times New Roman" panose="02020603050405020304" pitchFamily="18" charset="0"/>
              <a:cs typeface="Mangal" panose="02040503050203030202" pitchFamily="18" charset="0"/>
            </a:endParaRPr>
          </a:p>
          <a:p>
            <a:pPr marL="457200" algn="just">
              <a:lnSpc>
                <a:spcPct val="115000"/>
              </a:lnSpc>
              <a:spcAft>
                <a:spcPts val="1000"/>
              </a:spcAft>
            </a:pPr>
            <a:endParaRPr lang="en-US" sz="2800" dirty="0">
              <a:effectLst/>
              <a:latin typeface="Bookman Old Style" panose="02050604050505020204" pitchFamily="18" charset="0"/>
              <a:ea typeface="Times New Roman" panose="02020603050405020304" pitchFamily="18" charset="0"/>
              <a:cs typeface="Mangal" panose="02040503050203030202" pitchFamily="18" charset="0"/>
            </a:endParaRPr>
          </a:p>
          <a:p>
            <a:pPr marL="457200" algn="just">
              <a:lnSpc>
                <a:spcPct val="115000"/>
              </a:lnSpc>
              <a:spcAft>
                <a:spcPts val="1000"/>
              </a:spcAft>
            </a:pPr>
            <a:endParaRPr lang="en-US" sz="2800" dirty="0">
              <a:latin typeface="Bookman Old Style" panose="02050604050505020204" pitchFamily="18" charset="0"/>
              <a:ea typeface="Times New Roman" panose="02020603050405020304" pitchFamily="18" charset="0"/>
              <a:cs typeface="Mangal" panose="02040503050203030202" pitchFamily="18" charset="0"/>
            </a:endParaRPr>
          </a:p>
          <a:p>
            <a:pPr marL="457200" algn="just">
              <a:lnSpc>
                <a:spcPct val="115000"/>
              </a:lnSpc>
              <a:spcAft>
                <a:spcPts val="1000"/>
              </a:spcAft>
            </a:pPr>
            <a:endParaRPr lang="en-US" sz="2800" dirty="0">
              <a:effectLst/>
              <a:latin typeface="Bookman Old Style" panose="02050604050505020204" pitchFamily="18" charset="0"/>
              <a:ea typeface="Times New Roman" panose="02020603050405020304" pitchFamily="18" charset="0"/>
              <a:cs typeface="Mangal" panose="02040503050203030202" pitchFamily="18" charset="0"/>
            </a:endParaRPr>
          </a:p>
          <a:p>
            <a:pPr marL="457200" algn="just">
              <a:lnSpc>
                <a:spcPct val="115000"/>
              </a:lnSpc>
              <a:spcAft>
                <a:spcPts val="1000"/>
              </a:spcAft>
            </a:pPr>
            <a:endParaRPr lang="en-US" sz="2800" dirty="0">
              <a:latin typeface="Bookman Old Style" panose="02050604050505020204" pitchFamily="18" charset="0"/>
              <a:ea typeface="Times New Roman" panose="02020603050405020304" pitchFamily="18" charset="0"/>
              <a:cs typeface="Mangal" panose="02040503050203030202" pitchFamily="18" charset="0"/>
            </a:endParaRPr>
          </a:p>
          <a:p>
            <a:pPr marL="457200" algn="just">
              <a:lnSpc>
                <a:spcPct val="115000"/>
              </a:lnSpc>
              <a:spcAft>
                <a:spcPts val="1000"/>
              </a:spcAft>
            </a:pPr>
            <a:endParaRPr lang="en-US" sz="2800" dirty="0">
              <a:effectLst/>
              <a:latin typeface="Bookman Old Style" panose="02050604050505020204" pitchFamily="18" charset="0"/>
              <a:ea typeface="Times New Roman" panose="02020603050405020304" pitchFamily="18" charset="0"/>
              <a:cs typeface="Mangal" panose="02040503050203030202" pitchFamily="18" charset="0"/>
            </a:endParaRPr>
          </a:p>
          <a:p>
            <a:pPr marL="457200" algn="just">
              <a:lnSpc>
                <a:spcPct val="115000"/>
              </a:lnSpc>
              <a:spcAft>
                <a:spcPts val="1000"/>
              </a:spcAft>
            </a:pPr>
            <a:endParaRPr lang="en-US" sz="2800" dirty="0">
              <a:latin typeface="Bookman Old Style" panose="02050604050505020204" pitchFamily="18" charset="0"/>
              <a:ea typeface="Times New Roman" panose="02020603050405020304" pitchFamily="18" charset="0"/>
              <a:cs typeface="Mangal" panose="02040503050203030202" pitchFamily="18" charset="0"/>
            </a:endParaRPr>
          </a:p>
          <a:p>
            <a:pPr marL="457200" algn="just">
              <a:lnSpc>
                <a:spcPct val="115000"/>
              </a:lnSpc>
              <a:spcAft>
                <a:spcPts val="1000"/>
              </a:spcAft>
            </a:pP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611276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5CF1197-FEC1-EB7F-9CB2-C049D6CC3A8A}"/>
              </a:ext>
            </a:extLst>
          </p:cNvPr>
          <p:cNvSpPr txBox="1"/>
          <p:nvPr/>
        </p:nvSpPr>
        <p:spPr>
          <a:xfrm>
            <a:off x="92869" y="95250"/>
            <a:ext cx="9051131" cy="3984681"/>
          </a:xfrm>
          <a:prstGeom prst="rect">
            <a:avLst/>
          </a:prstGeom>
          <a:noFill/>
        </p:spPr>
        <p:txBody>
          <a:bodyPr wrap="square">
            <a:spAutoFit/>
          </a:bodyPr>
          <a:lstStyle/>
          <a:p>
            <a:pPr>
              <a:lnSpc>
                <a:spcPct val="115000"/>
              </a:lnSpc>
              <a:spcAft>
                <a:spcPts val="1000"/>
              </a:spcAft>
            </a:pPr>
            <a:r>
              <a:rPr lang="hi-IN" sz="3200" u="sng" dirty="0">
                <a:solidFill>
                  <a:srgbClr val="FF0000"/>
                </a:solidFill>
                <a:ea typeface="Times New Roman" panose="02020603050405020304" pitchFamily="18" charset="0"/>
              </a:rPr>
              <a:t>जलने या जलने के कारण गले में सूजन </a:t>
            </a:r>
            <a:r>
              <a:rPr lang="en-US" sz="3200" dirty="0">
                <a:solidFill>
                  <a:srgbClr val="FF0000"/>
                </a:solidFill>
                <a:effectLst/>
                <a:ea typeface="Times New Roman" panose="02020603050405020304" pitchFamily="18" charset="0"/>
                <a:cs typeface="Mangal" panose="02040503050203030202" pitchFamily="18" charset="0"/>
              </a:rPr>
              <a:t>:</a:t>
            </a:r>
            <a:endParaRPr lang="en-IN" sz="3200" dirty="0">
              <a:effectLst/>
              <a:ea typeface="Times New Roman" panose="02020603050405020304" pitchFamily="18" charset="0"/>
              <a:cs typeface="Mangal" panose="02040503050203030202" pitchFamily="18" charset="0"/>
            </a:endParaRPr>
          </a:p>
          <a:p>
            <a:pPr marL="457200">
              <a:lnSpc>
                <a:spcPct val="115000"/>
              </a:lnSpc>
              <a:spcAft>
                <a:spcPts val="1000"/>
              </a:spcAft>
            </a:pPr>
            <a:r>
              <a:rPr lang="hi-IN" sz="3200" dirty="0">
                <a:solidFill>
                  <a:srgbClr val="002060"/>
                </a:solidFill>
                <a:ea typeface="Times New Roman" panose="02020603050405020304" pitchFamily="18" charset="0"/>
              </a:rPr>
              <a:t>बहुत गर्म तरल पदार्थ पीने की कोशिश करने, संक्षारक तरल पदार्थ निगलने या सूजन के कारण</a:t>
            </a:r>
            <a:endParaRPr lang="en-IN" sz="3200" dirty="0">
              <a:solidFill>
                <a:srgbClr val="002060"/>
              </a:solidFill>
              <a:effectLst/>
              <a:ea typeface="Times New Roman" panose="02020603050405020304" pitchFamily="18" charset="0"/>
              <a:cs typeface="Mangal" panose="02040503050203030202" pitchFamily="18" charset="0"/>
            </a:endParaRPr>
          </a:p>
          <a:p>
            <a:pPr marL="457200">
              <a:lnSpc>
                <a:spcPct val="115000"/>
              </a:lnSpc>
              <a:spcAft>
                <a:spcPts val="1000"/>
              </a:spcAft>
            </a:pPr>
            <a:r>
              <a:rPr lang="hi-IN" sz="3200" b="1" u="sng" dirty="0">
                <a:solidFill>
                  <a:srgbClr val="00B050"/>
                </a:solidFill>
                <a:ea typeface="Times New Roman" panose="02020603050405020304" pitchFamily="18" charset="0"/>
              </a:rPr>
              <a:t>लक्षण और संकेत </a:t>
            </a:r>
            <a:r>
              <a:rPr lang="en-US" sz="3200" b="1" dirty="0">
                <a:solidFill>
                  <a:srgbClr val="00B050"/>
                </a:solidFill>
                <a:effectLst/>
                <a:ea typeface="Times New Roman" panose="02020603050405020304" pitchFamily="18" charset="0"/>
                <a:cs typeface="Mangal" panose="02040503050203030202" pitchFamily="18" charset="0"/>
              </a:rPr>
              <a:t>:</a:t>
            </a:r>
            <a:endParaRPr lang="en-IN" sz="3200" b="1" dirty="0">
              <a:solidFill>
                <a:srgbClr val="00B050"/>
              </a:solidFill>
              <a:effectLst/>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श्वासावरोध के सामान्य लक्षण और संकेत</a:t>
            </a:r>
          </a:p>
          <a:p>
            <a:pPr marL="342900" lvl="0" indent="-342900">
              <a:lnSpc>
                <a:spcPct val="115000"/>
              </a:lnSpc>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गले के अंदर तेज़ जलन वाला दर्द</a:t>
            </a:r>
            <a:r>
              <a:rPr lang="en-US" sz="8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430959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D09DCDB-61F9-40EA-9800-0B8364BC6330}"/>
              </a:ext>
            </a:extLst>
          </p:cNvPr>
          <p:cNvSpPr txBox="1"/>
          <p:nvPr/>
        </p:nvSpPr>
        <p:spPr>
          <a:xfrm>
            <a:off x="0" y="0"/>
            <a:ext cx="9090212" cy="4266424"/>
          </a:xfrm>
          <a:prstGeom prst="rect">
            <a:avLst/>
          </a:prstGeom>
          <a:noFill/>
        </p:spPr>
        <p:txBody>
          <a:bodyPr wrap="square">
            <a:spAutoFit/>
          </a:bodyPr>
          <a:lstStyle/>
          <a:p>
            <a:pPr algn="ctr">
              <a:lnSpc>
                <a:spcPct val="115000"/>
              </a:lnSpc>
              <a:spcAft>
                <a:spcPts val="1000"/>
              </a:spcAft>
            </a:pPr>
            <a:endParaRPr lang="en-US" sz="20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rPr>
              <a:t>दम घुटना</a:t>
            </a:r>
            <a:endParaRPr lang="en-US" sz="36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hi-IN" sz="3200" b="1" dirty="0">
                <a:solidFill>
                  <a:srgbClr val="002060"/>
                </a:solidFill>
                <a:latin typeface="Calibri" panose="020F0502020204030204" pitchFamily="34" charset="0"/>
                <a:ea typeface="Times New Roman" panose="02020603050405020304" pitchFamily="18" charset="0"/>
              </a:rPr>
              <a:t>ऐसी स्थिति जिसमें फेफड़ों को सांस लेने के लिए पर्याप्त हवा नहीं मिलती।</a:t>
            </a:r>
          </a:p>
          <a:p>
            <a:pPr algn="ctr">
              <a:lnSpc>
                <a:spcPct val="115000"/>
              </a:lnSpc>
              <a:spcAft>
                <a:spcPts val="1000"/>
              </a:spcAft>
            </a:pPr>
            <a:r>
              <a:rPr lang="hi-IN" sz="3200" b="1" dirty="0">
                <a:solidFill>
                  <a:srgbClr val="002060"/>
                </a:solidFill>
                <a:latin typeface="Calibri" panose="020F0502020204030204" pitchFamily="34" charset="0"/>
                <a:ea typeface="Times New Roman" panose="02020603050405020304" pitchFamily="18" charset="0"/>
              </a:rPr>
              <a:t>यदि यह स्थिति कुछ मिनटों तक बनी रहे, तो महत्वपूर्ण अंगों को ताज़ा ऑक्सीजन की आपूर्ति बाधित हो जाती है और मृत्यु हो जाती है।</a:t>
            </a:r>
            <a:endParaRPr lang="en-US" sz="3200" dirty="0">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578045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5CF1197-FEC1-EB7F-9CB2-C049D6CC3A8A}"/>
              </a:ext>
            </a:extLst>
          </p:cNvPr>
          <p:cNvSpPr txBox="1"/>
          <p:nvPr/>
        </p:nvSpPr>
        <p:spPr>
          <a:xfrm>
            <a:off x="92869" y="95250"/>
            <a:ext cx="9051131" cy="5373779"/>
          </a:xfrm>
          <a:prstGeom prst="rect">
            <a:avLst/>
          </a:prstGeom>
          <a:noFill/>
        </p:spPr>
        <p:txBody>
          <a:bodyPr wrap="square">
            <a:spAutoFit/>
          </a:bodyPr>
          <a:lstStyle/>
          <a:p>
            <a:pPr>
              <a:lnSpc>
                <a:spcPct val="115000"/>
              </a:lnSpc>
              <a:spcAft>
                <a:spcPts val="1000"/>
              </a:spcAft>
            </a:pPr>
            <a:r>
              <a:rPr lang="hi-IN" sz="3200" u="sng" dirty="0">
                <a:solidFill>
                  <a:srgbClr val="FF0000"/>
                </a:solidFill>
                <a:ea typeface="Times New Roman" panose="02020603050405020304" pitchFamily="18" charset="0"/>
              </a:rPr>
              <a:t>जलने या जलने के कारण गले में सूजन </a:t>
            </a:r>
            <a:r>
              <a:rPr lang="en-US" sz="3200" dirty="0">
                <a:solidFill>
                  <a:srgbClr val="FF0000"/>
                </a:solidFill>
                <a:effectLst/>
                <a:ea typeface="Times New Roman" panose="02020603050405020304" pitchFamily="18" charset="0"/>
                <a:cs typeface="Mangal" panose="02040503050203030202" pitchFamily="18" charset="0"/>
              </a:rPr>
              <a:t>:</a:t>
            </a:r>
            <a:endParaRPr lang="en-IN" sz="3200" dirty="0">
              <a:effectLst/>
              <a:ea typeface="Times New Roman" panose="02020603050405020304" pitchFamily="18" charset="0"/>
              <a:cs typeface="Mangal" panose="02040503050203030202" pitchFamily="18" charset="0"/>
            </a:endParaRPr>
          </a:p>
          <a:p>
            <a:pPr marL="457200">
              <a:lnSpc>
                <a:spcPct val="115000"/>
              </a:lnSpc>
              <a:spcAft>
                <a:spcPts val="1000"/>
              </a:spcAft>
            </a:pPr>
            <a:r>
              <a:rPr lang="hi-IN" sz="3200" b="1" u="sng" dirty="0">
                <a:solidFill>
                  <a:srgbClr val="00B050"/>
                </a:solidFill>
                <a:ea typeface="Times New Roman" panose="02020603050405020304" pitchFamily="18" charset="0"/>
              </a:rPr>
              <a:t>प्रबंधन </a:t>
            </a:r>
            <a:r>
              <a:rPr lang="en-US" sz="3200" b="1" dirty="0">
                <a:solidFill>
                  <a:srgbClr val="00B050"/>
                </a:solidFill>
                <a:effectLst/>
                <a:ea typeface="Times New Roman" panose="02020603050405020304" pitchFamily="18" charset="0"/>
                <a:cs typeface="Mangal" panose="02040503050203030202" pitchFamily="18" charset="0"/>
              </a:rPr>
              <a:t>:</a:t>
            </a:r>
            <a:endParaRPr lang="en-IN" sz="3200" b="1" dirty="0">
              <a:solidFill>
                <a:srgbClr val="00B050"/>
              </a:solidFill>
              <a:effectLst/>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pPr>
            <a:r>
              <a:rPr lang="hi-IN" sz="3200" dirty="0">
                <a:solidFill>
                  <a:srgbClr val="002060"/>
                </a:solidFill>
                <a:ea typeface="Times New Roman" panose="02020603050405020304" pitchFamily="18" charset="0"/>
              </a:rPr>
              <a:t>मरीज़ को बैठाएँ</a:t>
            </a:r>
          </a:p>
          <a:p>
            <a:pPr marL="342900" lvl="0" indent="-342900">
              <a:lnSpc>
                <a:spcPct val="115000"/>
              </a:lnSpc>
              <a:spcAft>
                <a:spcPts val="1000"/>
              </a:spcAft>
              <a:buFont typeface="Wingdings" panose="05000000000000000000" pitchFamily="2" charset="2"/>
              <a:buChar char=""/>
            </a:pPr>
            <a:r>
              <a:rPr lang="hi-IN" sz="3200" dirty="0">
                <a:solidFill>
                  <a:srgbClr val="002060"/>
                </a:solidFill>
                <a:ea typeface="Times New Roman" panose="02020603050405020304" pitchFamily="18" charset="0"/>
              </a:rPr>
              <a:t>चूसने के लिए बर्फ़ या घूँट-घूँट कर ठंडा पानी</a:t>
            </a:r>
          </a:p>
          <a:p>
            <a:pPr marL="342900" lvl="0" indent="-342900">
              <a:lnSpc>
                <a:spcPct val="115000"/>
              </a:lnSpc>
              <a:spcAft>
                <a:spcPts val="1000"/>
              </a:spcAft>
              <a:buFont typeface="Wingdings" panose="05000000000000000000" pitchFamily="2" charset="2"/>
              <a:buChar char=""/>
            </a:pPr>
            <a:r>
              <a:rPr lang="hi-IN" sz="3200" dirty="0">
                <a:solidFill>
                  <a:srgbClr val="002060"/>
                </a:solidFill>
                <a:ea typeface="Times New Roman" panose="02020603050405020304" pitchFamily="18" charset="0"/>
              </a:rPr>
              <a:t>थोड़ी मात्रा में मक्खन, जैतून का तेल या पैराफिन</a:t>
            </a:r>
          </a:p>
          <a:p>
            <a:pPr marL="342900" lvl="0" indent="-342900">
              <a:lnSpc>
                <a:spcPct val="115000"/>
              </a:lnSpc>
              <a:spcAft>
                <a:spcPts val="1000"/>
              </a:spcAft>
              <a:buFont typeface="Wingdings" panose="05000000000000000000" pitchFamily="2" charset="2"/>
              <a:buChar char=""/>
            </a:pPr>
            <a:r>
              <a:rPr lang="hi-IN" sz="3200" dirty="0">
                <a:solidFill>
                  <a:srgbClr val="002060"/>
                </a:solidFill>
                <a:ea typeface="Times New Roman" panose="02020603050405020304" pitchFamily="18" charset="0"/>
              </a:rPr>
              <a:t>गरम पानी से निचोड़ा हुआ कपड़ा गर्दन के आगे लगाएँ</a:t>
            </a:r>
          </a:p>
          <a:p>
            <a:pPr marL="342900" lvl="0" indent="-342900">
              <a:lnSpc>
                <a:spcPct val="115000"/>
              </a:lnSpc>
              <a:spcAft>
                <a:spcPts val="1000"/>
              </a:spcAft>
              <a:buFont typeface="Wingdings" panose="05000000000000000000" pitchFamily="2" charset="2"/>
              <a:buChar char=""/>
            </a:pPr>
            <a:r>
              <a:rPr lang="hi-IN" sz="3200" dirty="0">
                <a:solidFill>
                  <a:srgbClr val="002060"/>
                </a:solidFill>
                <a:ea typeface="Times New Roman" panose="02020603050405020304" pitchFamily="18" charset="0"/>
              </a:rPr>
              <a:t>यदि आवश्यक हो, तो कृत्रिम श्वसन</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4309591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CEA62A4-F482-7B64-D1AD-43D07C67111D}"/>
              </a:ext>
            </a:extLst>
          </p:cNvPr>
          <p:cNvSpPr txBox="1"/>
          <p:nvPr/>
        </p:nvSpPr>
        <p:spPr>
          <a:xfrm>
            <a:off x="0" y="2"/>
            <a:ext cx="9144000" cy="9266383"/>
          </a:xfrm>
          <a:prstGeom prst="rect">
            <a:avLst/>
          </a:prstGeom>
          <a:noFill/>
        </p:spPr>
        <p:txBody>
          <a:bodyPr wrap="square">
            <a:spAutoFit/>
          </a:bodyPr>
          <a:lstStyle/>
          <a:p>
            <a:pPr>
              <a:lnSpc>
                <a:spcPct val="115000"/>
              </a:lnSpc>
              <a:spcAft>
                <a:spcPts val="1000"/>
              </a:spcAft>
            </a:pPr>
            <a:endParaRPr lang="en-US" sz="18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hi-IN" sz="2800" dirty="0">
                <a:solidFill>
                  <a:srgbClr val="FF0000"/>
                </a:solidFill>
                <a:latin typeface="Calibri" panose="020F0502020204030204" pitchFamily="34" charset="0"/>
                <a:ea typeface="Times New Roman" panose="02020603050405020304" pitchFamily="18" charset="0"/>
              </a:rPr>
              <a:t>धुएं से घुटन</a:t>
            </a:r>
            <a:r>
              <a:rPr lang="en-US" sz="3200" b="1" dirty="0">
                <a:solidFill>
                  <a:srgbClr val="FF0000"/>
                </a:solidFill>
                <a:effectLst/>
                <a:ea typeface="Times New Roman" panose="02020603050405020304" pitchFamily="18" charset="0"/>
                <a:cs typeface="Mangal" panose="02040503050203030202" pitchFamily="18" charset="0"/>
              </a:rPr>
              <a:t>:</a:t>
            </a:r>
            <a:endParaRPr lang="en-IN" sz="3200" b="1" dirty="0">
              <a:effectLst/>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ea typeface="Times New Roman" panose="02020603050405020304" pitchFamily="18" charset="0"/>
                <a:cs typeface="Mangal" panose="02040503050203030202" pitchFamily="18" charset="0"/>
              </a:rPr>
              <a:t>	</a:t>
            </a:r>
            <a:r>
              <a:rPr lang="hi-IN" sz="3200" dirty="0">
                <a:solidFill>
                  <a:srgbClr val="002060"/>
                </a:solidFill>
                <a:ea typeface="Times New Roman" panose="02020603050405020304" pitchFamily="18" charset="0"/>
              </a:rPr>
              <a:t> उदाहरण के लिए, जलते हुए घरों के अंदर</a:t>
            </a:r>
            <a:r>
              <a:rPr lang="en-US" sz="3200" dirty="0">
                <a:solidFill>
                  <a:srgbClr val="002060"/>
                </a:solidFill>
                <a:effectLst/>
                <a:ea typeface="Times New Roman" panose="02020603050405020304" pitchFamily="18" charset="0"/>
                <a:cs typeface="Mangal" panose="02040503050203030202" pitchFamily="18" charset="0"/>
              </a:rPr>
              <a:t>.</a:t>
            </a:r>
            <a:endParaRPr lang="en-IN" sz="3200" dirty="0">
              <a:solidFill>
                <a:srgbClr val="002060"/>
              </a:solidFill>
              <a:effectLst/>
              <a:ea typeface="Times New Roman" panose="02020603050405020304" pitchFamily="18" charset="0"/>
              <a:cs typeface="Mangal" panose="02040503050203030202" pitchFamily="18" charset="0"/>
            </a:endParaRPr>
          </a:p>
          <a:p>
            <a:pPr>
              <a:lnSpc>
                <a:spcPct val="115000"/>
              </a:lnSpc>
              <a:spcAft>
                <a:spcPts val="1000"/>
              </a:spcAft>
            </a:pPr>
            <a:r>
              <a:rPr lang="en-US" sz="3200" dirty="0">
                <a:effectLst/>
                <a:ea typeface="Times New Roman" panose="02020603050405020304" pitchFamily="18" charset="0"/>
                <a:cs typeface="Mangal" panose="02040503050203030202" pitchFamily="18" charset="0"/>
              </a:rPr>
              <a:t>	</a:t>
            </a:r>
            <a:r>
              <a:rPr lang="hi-IN" sz="3200" b="1" u="sng" dirty="0">
                <a:solidFill>
                  <a:srgbClr val="00B050"/>
                </a:solidFill>
                <a:ea typeface="Times New Roman" panose="02020603050405020304" pitchFamily="18" charset="0"/>
              </a:rPr>
              <a:t> प्रबंधन </a:t>
            </a:r>
            <a:r>
              <a:rPr lang="en-US" sz="3200" b="1" dirty="0">
                <a:solidFill>
                  <a:srgbClr val="00B050"/>
                </a:solidFill>
                <a:effectLst/>
                <a:ea typeface="Times New Roman" panose="02020603050405020304" pitchFamily="18" charset="0"/>
                <a:cs typeface="Mangal" panose="02040503050203030202" pitchFamily="18" charset="0"/>
              </a:rPr>
              <a:t>:</a:t>
            </a:r>
            <a:endParaRPr lang="en-IN" sz="3200" b="1" dirty="0">
              <a:solidFill>
                <a:srgbClr val="00B050"/>
              </a:solidFill>
              <a:effectLst/>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अपने मुँह और नाक पर एक कपड़ा (अधिमानतः गीला) रखकर खुद को सुरक्षित रखें।</a:t>
            </a:r>
          </a:p>
          <a:p>
            <a:pPr marL="342900" lvl="0" indent="-342900">
              <a:lnSpc>
                <a:spcPct val="115000"/>
              </a:lnSpc>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नीचे झुकें और घायल व्यक्ति को जितनी जल्दी हो सके उस जगह से हटा दें।</a:t>
            </a:r>
          </a:p>
          <a:p>
            <a:pPr marL="342900" lvl="0" indent="-342900">
              <a:lnSpc>
                <a:spcPct val="115000"/>
              </a:lnSpc>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कृत्रिम श्वसन शुरू करें।</a:t>
            </a: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endParaRPr lang="en-US" dirty="0">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endParaRPr lang="en-US" sz="1800" dirty="0">
              <a:effectLst/>
              <a:latin typeface="Bookman Old Style" panose="02050604050505020204" pitchFamily="18" charset="0"/>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847636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E644252-F5DC-258D-AE1D-830424644709}"/>
              </a:ext>
            </a:extLst>
          </p:cNvPr>
          <p:cNvSpPr txBox="1"/>
          <p:nvPr/>
        </p:nvSpPr>
        <p:spPr>
          <a:xfrm>
            <a:off x="250032" y="-88621"/>
            <a:ext cx="8614999" cy="6491649"/>
          </a:xfrm>
          <a:prstGeom prst="rect">
            <a:avLst/>
          </a:prstGeom>
          <a:noFill/>
        </p:spPr>
        <p:txBody>
          <a:bodyPr wrap="square">
            <a:spAutoFit/>
          </a:bodyPr>
          <a:lstStyle/>
          <a:p>
            <a:pPr algn="ctr">
              <a:lnSpc>
                <a:spcPct val="115000"/>
              </a:lnSpc>
              <a:spcAft>
                <a:spcPts val="1000"/>
              </a:spcAft>
            </a:pPr>
            <a:r>
              <a:rPr lang="en-US" sz="3200" dirty="0">
                <a:solidFill>
                  <a:srgbClr val="FF0000"/>
                </a:solidFill>
                <a:effectLst/>
                <a:ea typeface="Times New Roman" panose="02020603050405020304" pitchFamily="18" charset="0"/>
                <a:cs typeface="Mangal" panose="02040503050203030202" pitchFamily="18" charset="0"/>
              </a:rPr>
              <a:t> </a:t>
            </a:r>
            <a:r>
              <a:rPr lang="hi-IN" sz="3200" b="1" u="sng" dirty="0">
                <a:solidFill>
                  <a:srgbClr val="FF0000"/>
                </a:solidFill>
                <a:ea typeface="Times New Roman" panose="02020603050405020304" pitchFamily="18" charset="0"/>
              </a:rPr>
              <a:t>अस्थमा </a:t>
            </a:r>
            <a:r>
              <a:rPr lang="en-US" sz="3200" b="1" dirty="0">
                <a:solidFill>
                  <a:srgbClr val="FF0000"/>
                </a:solidFill>
                <a:effectLst/>
                <a:ea typeface="Times New Roman" panose="02020603050405020304" pitchFamily="18" charset="0"/>
                <a:cs typeface="Mangal" panose="02040503050203030202" pitchFamily="18" charset="0"/>
              </a:rPr>
              <a:t>:</a:t>
            </a:r>
            <a:endParaRPr lang="en-IN" sz="3200" b="1" dirty="0">
              <a:effectLst/>
              <a:ea typeface="Times New Roman" panose="02020603050405020304" pitchFamily="18" charset="0"/>
              <a:cs typeface="Mangal" panose="02040503050203030202" pitchFamily="18" charset="0"/>
            </a:endParaRPr>
          </a:p>
          <a:p>
            <a:pPr marL="457200">
              <a:lnSpc>
                <a:spcPct val="115000"/>
              </a:lnSpc>
              <a:spcAft>
                <a:spcPts val="1000"/>
              </a:spcAft>
            </a:pPr>
            <a:r>
              <a:rPr lang="hi-IN" sz="3200" dirty="0">
                <a:solidFill>
                  <a:srgbClr val="002060"/>
                </a:solidFill>
                <a:ea typeface="Times New Roman" panose="02020603050405020304" pitchFamily="18" charset="0"/>
              </a:rPr>
              <a:t>ऐसी स्थिति जिसमें वायुमार्ग में अचानक संकुचन हो जाता है, जिससे सांस लेने में, विशेष रूप से साँस छोड़ने में, कठिनाई होती है। एलर्जी, चिंता या संक्रमण से दौरा पड़ सकता है।</a:t>
            </a:r>
            <a:r>
              <a:rPr lang="en-US" sz="3200" dirty="0">
                <a:solidFill>
                  <a:srgbClr val="002060"/>
                </a:solidFill>
                <a:effectLst/>
                <a:ea typeface="Times New Roman" panose="02020603050405020304" pitchFamily="18" charset="0"/>
                <a:cs typeface="Mangal" panose="02040503050203030202" pitchFamily="18" charset="0"/>
              </a:rPr>
              <a:t>.</a:t>
            </a:r>
            <a:endParaRPr lang="en-IN" sz="3200" dirty="0">
              <a:solidFill>
                <a:srgbClr val="002060"/>
              </a:solidFill>
              <a:effectLst/>
              <a:ea typeface="Times New Roman" panose="02020603050405020304" pitchFamily="18" charset="0"/>
              <a:cs typeface="Mangal" panose="02040503050203030202" pitchFamily="18" charset="0"/>
            </a:endParaRPr>
          </a:p>
          <a:p>
            <a:pPr marL="457200">
              <a:lnSpc>
                <a:spcPct val="115000"/>
              </a:lnSpc>
              <a:spcAft>
                <a:spcPts val="1000"/>
              </a:spcAft>
            </a:pPr>
            <a:r>
              <a:rPr lang="hi-IN" sz="3200" b="1" u="sng" dirty="0">
                <a:solidFill>
                  <a:srgbClr val="00B050"/>
                </a:solidFill>
                <a:ea typeface="Times New Roman" panose="02020603050405020304" pitchFamily="18" charset="0"/>
              </a:rPr>
              <a:t>प्रबंधन </a:t>
            </a:r>
            <a:r>
              <a:rPr lang="en-US" sz="3200" b="1" dirty="0">
                <a:solidFill>
                  <a:srgbClr val="00B050"/>
                </a:solidFill>
                <a:effectLst/>
                <a:ea typeface="Times New Roman" panose="02020603050405020304" pitchFamily="18" charset="0"/>
                <a:cs typeface="Mangal" panose="02040503050203030202" pitchFamily="18" charset="0"/>
              </a:rPr>
              <a:t>:</a:t>
            </a:r>
            <a:endParaRPr lang="en-IN" sz="3200" b="1" dirty="0">
              <a:solidFill>
                <a:srgbClr val="00B050"/>
              </a:solidFill>
              <a:effectLst/>
              <a:ea typeface="Times New Roman" panose="02020603050405020304" pitchFamily="18" charset="0"/>
              <a:cs typeface="Mangal" panose="02040503050203030202" pitchFamily="18" charset="0"/>
            </a:endParaRPr>
          </a:p>
          <a:p>
            <a:pPr marL="342900" lvl="0" indent="-342900">
              <a:lnSpc>
                <a:spcPct val="115000"/>
              </a:lnSpc>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मरीज़ को आश्वस्त करें</a:t>
            </a:r>
          </a:p>
          <a:p>
            <a:pPr marL="342900" lvl="0" indent="-342900">
              <a:lnSpc>
                <a:spcPct val="115000"/>
              </a:lnSpc>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उसे बिस्तर पर बैठाएँ</a:t>
            </a:r>
          </a:p>
          <a:p>
            <a:pPr marL="342900" lvl="0" indent="-342900">
              <a:lnSpc>
                <a:spcPct val="115000"/>
              </a:lnSpc>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खिड़कियाँ खोलकर ताज़ी हवा सुनिश्चित करें</a:t>
            </a:r>
          </a:p>
          <a:p>
            <a:pPr marL="342900" lvl="0" indent="-342900">
              <a:lnSpc>
                <a:spcPct val="115000"/>
              </a:lnSpc>
              <a:spcAft>
                <a:spcPts val="1000"/>
              </a:spcAft>
              <a:buFont typeface="Wingdings" panose="05000000000000000000" pitchFamily="2" charset="2"/>
              <a:buChar char=""/>
              <a:tabLst>
                <a:tab pos="914400" algn="l"/>
              </a:tabLst>
            </a:pPr>
            <a:r>
              <a:rPr lang="hi-IN" sz="3200" dirty="0">
                <a:solidFill>
                  <a:srgbClr val="002060"/>
                </a:solidFill>
                <a:ea typeface="Times New Roman" panose="02020603050405020304" pitchFamily="18" charset="0"/>
              </a:rPr>
              <a:t>तंग कपड़े ढीले करें</a:t>
            </a:r>
            <a:endParaRPr lang="en-IN" sz="3200"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463803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C34670C0-CD34-4A82-AAF1-384FE2F23E1D}"/>
              </a:ext>
            </a:extLst>
          </p:cNvPr>
          <p:cNvSpPr txBox="1"/>
          <p:nvPr/>
        </p:nvSpPr>
        <p:spPr>
          <a:xfrm>
            <a:off x="3048000" y="2844225"/>
            <a:ext cx="237566" cy="369332"/>
          </a:xfrm>
          <a:prstGeom prst="rect">
            <a:avLst/>
          </a:prstGeom>
          <a:noFill/>
        </p:spPr>
        <p:txBody>
          <a:bodyPr wrap="none" rtlCol="0">
            <a:spAutoFit/>
          </a:bodyPr>
          <a:lstStyle/>
          <a:p>
            <a:r>
              <a:rPr lang="en-US" dirty="0"/>
              <a:t> </a:t>
            </a:r>
            <a:endParaRPr lang="en-IN" dirty="0"/>
          </a:p>
        </p:txBody>
      </p:sp>
      <p:sp>
        <p:nvSpPr>
          <p:cNvPr id="5" name="Rectangle 4">
            <a:extLst>
              <a:ext uri="{FF2B5EF4-FFF2-40B4-BE49-F238E27FC236}">
                <a16:creationId xmlns:a16="http://schemas.microsoft.com/office/drawing/2014/main" xmlns="" id="{7CA301C8-B81C-4322-9AAF-80EDEECA1706}"/>
              </a:ext>
            </a:extLst>
          </p:cNvPr>
          <p:cNvSpPr/>
          <p:nvPr/>
        </p:nvSpPr>
        <p:spPr>
          <a:xfrm>
            <a:off x="1219200" y="1447800"/>
            <a:ext cx="6553200" cy="2971800"/>
          </a:xfrm>
          <a:prstGeom prst="rect">
            <a:avLst/>
          </a:prstGeom>
          <a:noFill/>
          <a:ln>
            <a:noFill/>
          </a:ln>
        </p:spPr>
        <p:txBody>
          <a:bodyPr wrap="none">
            <a:prstTxWarp prst="textCurveDown">
              <a:avLst>
                <a:gd name="adj" fmla="val 33672"/>
              </a:avLst>
            </a:prstTxWarp>
            <a:spAutoFit/>
          </a:bodyPr>
          <a:lstStyle/>
          <a:p>
            <a:pPr>
              <a:defRPr/>
            </a:pPr>
            <a:r>
              <a:rPr lang="hi-IN" sz="5400" b="1" cap="all" dirty="0">
                <a:ln w="9000" cmpd="sng">
                  <a:solidFill>
                    <a:srgbClr val="FF0000"/>
                  </a:solidFill>
                  <a:prstDash val="solid"/>
                </a:ln>
                <a:solidFill>
                  <a:srgbClr val="FF0000"/>
                </a:solidFill>
                <a:effectLst>
                  <a:reflection blurRad="12700" stA="28000" endPos="45000" dist="1000" dir="5400000" sy="-100000" algn="bl" rotWithShape="0"/>
                </a:effectLst>
              </a:rPr>
              <a:t>कोई प्रश्न</a:t>
            </a:r>
            <a:endParaRPr lang="en-US" sz="5400" b="1" cap="all" dirty="0">
              <a:ln w="9000" cmpd="sng">
                <a:solidFill>
                  <a:srgbClr val="FF0000"/>
                </a:solidFill>
                <a:prstDash val="solid"/>
              </a:ln>
              <a:solidFill>
                <a:srgbClr val="FF0000"/>
              </a:soli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24333012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xmlns="" id="{E5FFB2DD-56E4-41DE-B899-7122231B8A2C}"/>
              </a:ext>
            </a:extLst>
          </p:cNvPr>
          <p:cNvSpPr txBox="1">
            <a:spLocks/>
          </p:cNvSpPr>
          <p:nvPr/>
        </p:nvSpPr>
        <p:spPr>
          <a:xfrm>
            <a:off x="1486158" y="2438400"/>
            <a:ext cx="6173272" cy="18288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hi-IN" sz="88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धन्यवाद</a:t>
            </a:r>
            <a:endParaRPr lang="en-IN" dirty="0"/>
          </a:p>
        </p:txBody>
      </p:sp>
    </p:spTree>
    <p:extLst>
      <p:ext uri="{BB962C8B-B14F-4D97-AF65-F5344CB8AC3E}">
        <p14:creationId xmlns:p14="http://schemas.microsoft.com/office/powerpoint/2010/main" val="1224046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D09DCDB-61F9-40EA-9800-0B8364BC6330}"/>
              </a:ext>
            </a:extLst>
          </p:cNvPr>
          <p:cNvSpPr txBox="1"/>
          <p:nvPr/>
        </p:nvSpPr>
        <p:spPr>
          <a:xfrm>
            <a:off x="216976" y="402960"/>
            <a:ext cx="8710048" cy="5591274"/>
          </a:xfrm>
          <a:prstGeom prst="rect">
            <a:avLst/>
          </a:prstGeom>
          <a:noFill/>
        </p:spPr>
        <p:txBody>
          <a:bodyPr wrap="square">
            <a:spAutoFit/>
          </a:bodyPr>
          <a:lstStyle/>
          <a:p>
            <a:pPr algn="ctr">
              <a:lnSpc>
                <a:spcPct val="115000"/>
              </a:lnSpc>
              <a:spcAft>
                <a:spcPts val="1000"/>
              </a:spcAft>
            </a:pPr>
            <a:r>
              <a:rPr lang="hi-IN" sz="3600" b="1" u="sng" dirty="0">
                <a:solidFill>
                  <a:srgbClr val="FF0000"/>
                </a:solidFill>
                <a:ea typeface="Times New Roman" panose="02020603050405020304" pitchFamily="18" charset="0"/>
              </a:rPr>
              <a:t>कारण </a:t>
            </a:r>
            <a:r>
              <a:rPr lang="en-US" sz="3600" b="1" dirty="0">
                <a:solidFill>
                  <a:srgbClr val="FF0000"/>
                </a:solidFill>
                <a:effectLst/>
                <a:ea typeface="Times New Roman" panose="02020603050405020304" pitchFamily="18" charset="0"/>
                <a:cs typeface="Mangal" panose="02040503050203030202" pitchFamily="18" charset="0"/>
              </a:rPr>
              <a:t>:</a:t>
            </a:r>
          </a:p>
          <a:p>
            <a:pPr marL="342900" lvl="0" indent="-342900" algn="just">
              <a:lnSpc>
                <a:spcPct val="115000"/>
              </a:lnSpc>
              <a:spcAft>
                <a:spcPts val="1000"/>
              </a:spcAft>
              <a:buFont typeface="Wingdings" panose="05000000000000000000" pitchFamily="2" charset="2"/>
              <a:buChar char=""/>
              <a:tabLst>
                <a:tab pos="457200" algn="l"/>
              </a:tabLst>
            </a:pPr>
            <a:r>
              <a:rPr lang="hi-IN" sz="3200" dirty="0">
                <a:solidFill>
                  <a:srgbClr val="002060"/>
                </a:solidFill>
                <a:ea typeface="Times New Roman" panose="02020603050405020304" pitchFamily="18" charset="0"/>
              </a:rPr>
              <a:t>हवाई मार्ग को प्रभावित करने वाली स्थितियाँ</a:t>
            </a:r>
            <a:endParaRPr lang="en-IN" sz="3200" dirty="0">
              <a:solidFill>
                <a:srgbClr val="002060"/>
              </a:solidFill>
              <a:effectLst/>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itchFamily="2" charset="2"/>
              <a:buChar char="v"/>
            </a:pPr>
            <a:r>
              <a:rPr lang="en-US" sz="3200" b="1" dirty="0">
                <a:solidFill>
                  <a:srgbClr val="00B0F0"/>
                </a:solidFill>
                <a:effectLst/>
                <a:ea typeface="Times New Roman" panose="02020603050405020304" pitchFamily="18" charset="0"/>
                <a:cs typeface="Mangal" panose="02040503050203030202" pitchFamily="18" charset="0"/>
              </a:rPr>
              <a:t> </a:t>
            </a:r>
            <a:r>
              <a:rPr lang="hi-IN" sz="3200" b="1" dirty="0">
                <a:solidFill>
                  <a:srgbClr val="00B0F0"/>
                </a:solidFill>
                <a:ea typeface="Times New Roman" panose="02020603050405020304" pitchFamily="18" charset="0"/>
              </a:rPr>
              <a:t>ऐंठन</a:t>
            </a:r>
            <a:endParaRPr lang="en-IN" sz="3200" b="1" dirty="0">
              <a:solidFill>
                <a:srgbClr val="00B0F0"/>
              </a:solidFill>
              <a:effectLst/>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1371600" algn="l"/>
              </a:tabLst>
            </a:pPr>
            <a:r>
              <a:rPr lang="hi-IN" sz="3200" dirty="0">
                <a:solidFill>
                  <a:srgbClr val="002060"/>
                </a:solidFill>
                <a:ea typeface="Times New Roman" panose="02020603050405020304" pitchFamily="18" charset="0"/>
              </a:rPr>
              <a:t>बाहरी वस्तु</a:t>
            </a:r>
          </a:p>
          <a:p>
            <a:pPr marL="1143000" lvl="2" indent="-228600" algn="just">
              <a:lnSpc>
                <a:spcPct val="115000"/>
              </a:lnSpc>
              <a:spcAft>
                <a:spcPts val="1000"/>
              </a:spcAft>
              <a:buFont typeface="Wingdings" panose="05000000000000000000" pitchFamily="2" charset="2"/>
              <a:buChar char=""/>
              <a:tabLst>
                <a:tab pos="1371600" algn="l"/>
              </a:tabLst>
            </a:pPr>
            <a:r>
              <a:rPr lang="hi-IN" sz="3200" dirty="0">
                <a:solidFill>
                  <a:srgbClr val="002060"/>
                </a:solidFill>
                <a:ea typeface="Times New Roman" panose="02020603050405020304" pitchFamily="18" charset="0"/>
              </a:rPr>
              <a:t>भोजन या पानी का आकस्मिक अंतर्ग्रहण</a:t>
            </a:r>
          </a:p>
          <a:p>
            <a:pPr marL="1143000" lvl="2" indent="-228600" algn="just">
              <a:lnSpc>
                <a:spcPct val="115000"/>
              </a:lnSpc>
              <a:spcAft>
                <a:spcPts val="1000"/>
              </a:spcAft>
              <a:buFont typeface="Wingdings" panose="05000000000000000000" pitchFamily="2" charset="2"/>
              <a:buChar char=""/>
              <a:tabLst>
                <a:tab pos="1371600" algn="l"/>
              </a:tabLst>
            </a:pPr>
            <a:r>
              <a:rPr lang="hi-IN" sz="3200" dirty="0">
                <a:solidFill>
                  <a:srgbClr val="002060"/>
                </a:solidFill>
                <a:ea typeface="Times New Roman" panose="02020603050405020304" pitchFamily="18" charset="0"/>
              </a:rPr>
              <a:t>डूबने पर पानी</a:t>
            </a:r>
          </a:p>
          <a:p>
            <a:pPr marL="1143000" lvl="2" indent="-228600" algn="just">
              <a:lnSpc>
                <a:spcPct val="115000"/>
              </a:lnSpc>
              <a:spcAft>
                <a:spcPts val="1000"/>
              </a:spcAft>
              <a:buFont typeface="Wingdings" panose="05000000000000000000" pitchFamily="2" charset="2"/>
              <a:buChar char=""/>
              <a:tabLst>
                <a:tab pos="1371600" algn="l"/>
              </a:tabLst>
            </a:pPr>
            <a:r>
              <a:rPr lang="hi-IN" sz="3200" dirty="0">
                <a:solidFill>
                  <a:srgbClr val="002060"/>
                </a:solidFill>
                <a:ea typeface="Times New Roman" panose="02020603050405020304" pitchFamily="18" charset="0"/>
              </a:rPr>
              <a:t>जलनकारी गैसें</a:t>
            </a:r>
          </a:p>
          <a:p>
            <a:pPr marL="1143000" lvl="2" indent="-228600" algn="just">
              <a:lnSpc>
                <a:spcPct val="115000"/>
              </a:lnSpc>
              <a:spcAft>
                <a:spcPts val="1000"/>
              </a:spcAft>
              <a:buFont typeface="Wingdings" panose="05000000000000000000" pitchFamily="2" charset="2"/>
              <a:buChar char=""/>
              <a:tabLst>
                <a:tab pos="1371600" algn="l"/>
              </a:tabLst>
            </a:pPr>
            <a:r>
              <a:rPr lang="hi-IN" sz="3200" dirty="0">
                <a:solidFill>
                  <a:srgbClr val="002060"/>
                </a:solidFill>
                <a:ea typeface="Times New Roman" panose="02020603050405020304" pitchFamily="18" charset="0"/>
              </a:rPr>
              <a:t>ब्रोंकियल अस्थमा</a:t>
            </a:r>
            <a:endParaRPr lang="en-IN" sz="3200"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57804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D09DCDB-61F9-40EA-9800-0B8364BC6330}"/>
              </a:ext>
            </a:extLst>
          </p:cNvPr>
          <p:cNvSpPr txBox="1"/>
          <p:nvPr/>
        </p:nvSpPr>
        <p:spPr>
          <a:xfrm>
            <a:off x="0" y="247968"/>
            <a:ext cx="9090212" cy="6532366"/>
          </a:xfrm>
          <a:prstGeom prst="rect">
            <a:avLst/>
          </a:prstGeom>
          <a:noFill/>
        </p:spPr>
        <p:txBody>
          <a:bodyPr wrap="square">
            <a:spAutoFit/>
          </a:bodyPr>
          <a:lstStyle/>
          <a:p>
            <a:pPr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rPr>
              <a:t>कारण </a:t>
            </a:r>
            <a:r>
              <a:rPr lang="en-US" sz="36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p>
          <a:p>
            <a:pPr algn="ctr">
              <a:lnSpc>
                <a:spcPct val="115000"/>
              </a:lnSpc>
              <a:spcAft>
                <a:spcPts val="1000"/>
              </a:spcAft>
            </a:pPr>
            <a:endParaRPr lang="en-US" sz="16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itchFamily="2" charset="2"/>
              <a:buChar char="v"/>
            </a:pPr>
            <a:r>
              <a:rPr lang="en-US" sz="2800" b="1" dirty="0">
                <a:solidFill>
                  <a:srgbClr val="00B050"/>
                </a:solidFill>
                <a:effectLst/>
                <a:latin typeface="Bookman Old Style" panose="02050604050505020204" pitchFamily="18" charset="0"/>
                <a:ea typeface="Times New Roman" panose="02020603050405020304" pitchFamily="18" charset="0"/>
                <a:cs typeface="Mangal" panose="02040503050203030202" pitchFamily="18" charset="0"/>
              </a:rPr>
              <a:t> </a:t>
            </a:r>
            <a:r>
              <a:rPr lang="hi-IN" sz="2800" b="1" dirty="0">
                <a:solidFill>
                  <a:srgbClr val="00B050"/>
                </a:solidFill>
                <a:latin typeface="Bookman Old Style" panose="02050604050505020204" pitchFamily="18" charset="0"/>
                <a:ea typeface="Times New Roman" panose="02020603050405020304" pitchFamily="18" charset="0"/>
              </a:rPr>
              <a:t>बाधा</a:t>
            </a:r>
            <a:endParaRPr lang="en-IN" sz="3200" b="1" dirty="0">
              <a:solidFill>
                <a:srgbClr val="00B050"/>
              </a:solidFill>
              <a:effectLst/>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1371600" algn="l"/>
              </a:tabLst>
            </a:pPr>
            <a:r>
              <a:rPr lang="hi-IN" sz="3200" dirty="0">
                <a:solidFill>
                  <a:srgbClr val="002060"/>
                </a:solidFill>
                <a:ea typeface="Times New Roman" panose="02020603050405020304" pitchFamily="18" charset="0"/>
              </a:rPr>
              <a:t>बाहरी वस्तु; भोजन का गूदा</a:t>
            </a:r>
          </a:p>
          <a:p>
            <a:pPr marL="1143000" lvl="2" indent="-228600" algn="just">
              <a:lnSpc>
                <a:spcPct val="115000"/>
              </a:lnSpc>
              <a:spcAft>
                <a:spcPts val="1000"/>
              </a:spcAft>
              <a:buFont typeface="Wingdings" panose="05000000000000000000" pitchFamily="2" charset="2"/>
              <a:buChar char=""/>
              <a:tabLst>
                <a:tab pos="1371600" algn="l"/>
              </a:tabLst>
            </a:pPr>
            <a:r>
              <a:rPr lang="hi-IN" sz="3200" dirty="0">
                <a:solidFill>
                  <a:srgbClr val="002060"/>
                </a:solidFill>
                <a:ea typeface="Times New Roman" panose="02020603050405020304" pitchFamily="18" charset="0"/>
              </a:rPr>
              <a:t>जीभ पीछे की ओर झुकना, जैसे बेहोश मरीज़ में हो</a:t>
            </a:r>
            <a:r>
              <a:rPr lang="en-IN" sz="3200" dirty="0">
                <a:solidFill>
                  <a:srgbClr val="002060"/>
                </a:solidFill>
                <a:ea typeface="Times New Roman" panose="02020603050405020304" pitchFamily="18" charset="0"/>
              </a:rPr>
              <a:t> </a:t>
            </a:r>
            <a:r>
              <a:rPr lang="hi-IN" sz="3200" dirty="0">
                <a:solidFill>
                  <a:srgbClr val="002060"/>
                </a:solidFill>
                <a:ea typeface="Times New Roman" panose="02020603050405020304" pitchFamily="18" charset="0"/>
              </a:rPr>
              <a:t>उबलते पानी से जलने या संक्षारक तरल पदार्थ से जलने के कारण गले के ऊतकों में सूजन</a:t>
            </a:r>
          </a:p>
          <a:p>
            <a:pPr marL="1143000" lvl="2" indent="-228600" algn="just">
              <a:lnSpc>
                <a:spcPct val="115000"/>
              </a:lnSpc>
              <a:spcAft>
                <a:spcPts val="1000"/>
              </a:spcAft>
              <a:buFont typeface="Wingdings" panose="05000000000000000000" pitchFamily="2" charset="2"/>
              <a:buChar char=""/>
              <a:tabLst>
                <a:tab pos="1371600" algn="l"/>
              </a:tabLst>
            </a:pPr>
            <a:r>
              <a:rPr lang="hi-IN" sz="3200" dirty="0">
                <a:solidFill>
                  <a:srgbClr val="002060"/>
                </a:solidFill>
                <a:ea typeface="Times New Roman" panose="02020603050405020304" pitchFamily="18" charset="0"/>
              </a:rPr>
              <a:t>समुद्री खरपतवार (जैसे डूबने की स्थिति में)</a:t>
            </a:r>
            <a:endParaRPr lang="en-IN" sz="2800" dirty="0">
              <a:latin typeface="Calibri" panose="020F0502020204030204" pitchFamily="34" charset="0"/>
              <a:ea typeface="Times New Roman" panose="02020603050405020304" pitchFamily="18" charset="0"/>
              <a:cs typeface="Mangal" panose="02040503050203030202" pitchFamily="18" charset="0"/>
            </a:endParaRPr>
          </a:p>
          <a:p>
            <a:pPr marL="171450" indent="-171450" algn="just">
              <a:lnSpc>
                <a:spcPct val="115000"/>
              </a:lnSpc>
              <a:spcAft>
                <a:spcPts val="1000"/>
              </a:spcAft>
              <a:buFont typeface="Wingdings" panose="05000000000000000000" pitchFamily="2" charset="2"/>
              <a:buChar char="§"/>
            </a:pPr>
            <a:endParaRPr lang="en-US" sz="2800" dirty="0">
              <a:latin typeface="Bookman Old Style" panose="02050604050505020204" pitchFamily="18" charset="0"/>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pPr>
            <a:endParaRPr lang="en-IN" sz="1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57804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D09DCDB-61F9-40EA-9800-0B8364BC6330}"/>
              </a:ext>
            </a:extLst>
          </p:cNvPr>
          <p:cNvSpPr txBox="1"/>
          <p:nvPr/>
        </p:nvSpPr>
        <p:spPr>
          <a:xfrm>
            <a:off x="0" y="418446"/>
            <a:ext cx="9090212" cy="3418372"/>
          </a:xfrm>
          <a:prstGeom prst="rect">
            <a:avLst/>
          </a:prstGeom>
          <a:noFill/>
        </p:spPr>
        <p:txBody>
          <a:bodyPr wrap="square">
            <a:spAutoFit/>
          </a:bodyPr>
          <a:lstStyle/>
          <a:p>
            <a:pPr algn="ctr">
              <a:lnSpc>
                <a:spcPct val="115000"/>
              </a:lnSpc>
              <a:spcAft>
                <a:spcPts val="1000"/>
              </a:spcAft>
            </a:pPr>
            <a:r>
              <a:rPr lang="hi-IN" sz="3200" b="1" u="sng" dirty="0">
                <a:solidFill>
                  <a:srgbClr val="FF0000"/>
                </a:solidFill>
                <a:ea typeface="Times New Roman" panose="02020603050405020304" pitchFamily="18" charset="0"/>
              </a:rPr>
              <a:t>कारण </a:t>
            </a:r>
            <a:r>
              <a:rPr lang="en-US" sz="3200" b="1" dirty="0">
                <a:solidFill>
                  <a:srgbClr val="FF0000"/>
                </a:solidFill>
                <a:effectLst/>
                <a:ea typeface="Times New Roman" panose="02020603050405020304" pitchFamily="18" charset="0"/>
                <a:cs typeface="Mangal" panose="02040503050203030202" pitchFamily="18" charset="0"/>
              </a:rPr>
              <a:t>:</a:t>
            </a:r>
          </a:p>
          <a:p>
            <a:pPr marL="852488" lvl="2" indent="-387350" algn="just">
              <a:lnSpc>
                <a:spcPct val="115000"/>
              </a:lnSpc>
              <a:spcAft>
                <a:spcPts val="1000"/>
              </a:spcAft>
              <a:buFont typeface="Wingdings" panose="05000000000000000000" pitchFamily="2" charset="2"/>
              <a:buChar char=""/>
              <a:tabLst>
                <a:tab pos="1371600" algn="l"/>
              </a:tabLst>
            </a:pPr>
            <a:r>
              <a:rPr lang="hi-IN" sz="3200" u="sng" dirty="0">
                <a:solidFill>
                  <a:srgbClr val="FF0000"/>
                </a:solidFill>
                <a:ea typeface="Times New Roman" panose="02020603050405020304" pitchFamily="18" charset="0"/>
              </a:rPr>
              <a:t>संपीड़न</a:t>
            </a:r>
            <a:endParaRPr lang="en-IN" sz="3200" u="sng" dirty="0">
              <a:solidFill>
                <a:srgbClr val="FF0000"/>
              </a:solidFill>
              <a:ea typeface="Times New Roman" panose="02020603050405020304" pitchFamily="18" charset="0"/>
              <a:cs typeface="Mangal" panose="02040503050203030202" pitchFamily="18" charset="0"/>
            </a:endParaRPr>
          </a:p>
          <a:p>
            <a:pPr marL="852488" lvl="2" indent="-387350" algn="just">
              <a:lnSpc>
                <a:spcPct val="115000"/>
              </a:lnSpc>
              <a:spcAft>
                <a:spcPts val="1000"/>
              </a:spcAft>
              <a:buFont typeface="Wingdings" panose="05000000000000000000" pitchFamily="2" charset="2"/>
              <a:buChar char="§"/>
            </a:pPr>
            <a:r>
              <a:rPr lang="en-US" sz="3200" dirty="0">
                <a:solidFill>
                  <a:srgbClr val="002060"/>
                </a:solidFill>
                <a:ea typeface="Times New Roman" panose="02020603050405020304" pitchFamily="18" charset="0"/>
                <a:cs typeface="Mangal" panose="02040503050203030202" pitchFamily="18" charset="0"/>
              </a:rPr>
              <a:t> </a:t>
            </a:r>
            <a:r>
              <a:rPr lang="hi-IN" sz="3200" dirty="0">
                <a:solidFill>
                  <a:srgbClr val="002060"/>
                </a:solidFill>
                <a:ea typeface="Times New Roman" panose="02020603050405020304" pitchFamily="18" charset="0"/>
              </a:rPr>
              <a:t>रस्सी, दुपट्टे आदि से गला घोंटना।</a:t>
            </a:r>
          </a:p>
          <a:p>
            <a:pPr marL="852488" lvl="2" indent="-387350" algn="just">
              <a:lnSpc>
                <a:spcPct val="115000"/>
              </a:lnSpc>
              <a:spcAft>
                <a:spcPts val="1000"/>
              </a:spcAft>
              <a:buFont typeface="Wingdings" panose="05000000000000000000" pitchFamily="2" charset="2"/>
              <a:buChar char="§"/>
            </a:pPr>
            <a:r>
              <a:rPr lang="hi-IN" sz="3200" dirty="0">
                <a:solidFill>
                  <a:srgbClr val="002060"/>
                </a:solidFill>
                <a:ea typeface="Times New Roman" panose="02020603050405020304" pitchFamily="18" charset="0"/>
              </a:rPr>
              <a:t>गला घोंटना (श्वास नली पर दबाव</a:t>
            </a:r>
            <a:r>
              <a:rPr lang="en-IN" sz="3200" dirty="0">
                <a:solidFill>
                  <a:srgbClr val="002060"/>
                </a:solidFill>
                <a:ea typeface="Times New Roman" panose="02020603050405020304" pitchFamily="18" charset="0"/>
              </a:rPr>
              <a:t> </a:t>
            </a:r>
            <a:r>
              <a:rPr lang="hi-IN" sz="3200" dirty="0">
                <a:solidFill>
                  <a:srgbClr val="002060"/>
                </a:solidFill>
                <a:ea typeface="Times New Roman" panose="02020603050405020304" pitchFamily="18" charset="0"/>
              </a:rPr>
              <a:t>उंगलियों से)</a:t>
            </a:r>
          </a:p>
          <a:p>
            <a:pPr marL="852488" lvl="2" indent="-387350" algn="just">
              <a:lnSpc>
                <a:spcPct val="115000"/>
              </a:lnSpc>
              <a:spcAft>
                <a:spcPts val="1000"/>
              </a:spcAft>
              <a:buFont typeface="Wingdings" panose="05000000000000000000" pitchFamily="2" charset="2"/>
              <a:buChar char="§"/>
            </a:pPr>
            <a:r>
              <a:rPr lang="hi-IN" sz="3200" dirty="0">
                <a:solidFill>
                  <a:srgbClr val="002060"/>
                </a:solidFill>
                <a:ea typeface="Times New Roman" panose="02020603050405020304" pitchFamily="18" charset="0"/>
              </a:rPr>
              <a:t>गला घोंटना</a:t>
            </a:r>
            <a:endParaRPr lang="en-US" sz="3200" b="1" dirty="0">
              <a:solidFill>
                <a:srgbClr val="002060"/>
              </a:solidFill>
              <a:effectLst/>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57804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D09DCDB-61F9-40EA-9800-0B8364BC6330}"/>
              </a:ext>
            </a:extLst>
          </p:cNvPr>
          <p:cNvSpPr txBox="1"/>
          <p:nvPr/>
        </p:nvSpPr>
        <p:spPr>
          <a:xfrm>
            <a:off x="0" y="0"/>
            <a:ext cx="9090212" cy="4913653"/>
          </a:xfrm>
          <a:prstGeom prst="rect">
            <a:avLst/>
          </a:prstGeom>
          <a:noFill/>
        </p:spPr>
        <p:txBody>
          <a:bodyPr wrap="square">
            <a:spAutoFit/>
          </a:bodyPr>
          <a:lstStyle/>
          <a:p>
            <a:pPr algn="ctr">
              <a:lnSpc>
                <a:spcPct val="115000"/>
              </a:lnSpc>
              <a:spcAft>
                <a:spcPts val="1000"/>
              </a:spcAft>
            </a:pPr>
            <a:endParaRPr lang="en-US"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hi-IN" sz="3600" b="1" u="sng" dirty="0">
                <a:solidFill>
                  <a:srgbClr val="FF0000"/>
                </a:solidFill>
                <a:ea typeface="Times New Roman" panose="02020603050405020304" pitchFamily="18" charset="0"/>
              </a:rPr>
              <a:t>कारण</a:t>
            </a:r>
            <a:r>
              <a:rPr lang="en-US" sz="3600" b="1" dirty="0">
                <a:solidFill>
                  <a:srgbClr val="FF0000"/>
                </a:solidFill>
                <a:effectLst/>
                <a:ea typeface="Times New Roman" panose="02020603050405020304" pitchFamily="18" charset="0"/>
                <a:cs typeface="Mangal" panose="02040503050203030202" pitchFamily="18" charset="0"/>
              </a:rPr>
              <a:t>:</a:t>
            </a:r>
          </a:p>
          <a:p>
            <a:pPr algn="ctr">
              <a:lnSpc>
                <a:spcPct val="115000"/>
              </a:lnSpc>
              <a:spcAft>
                <a:spcPts val="1000"/>
              </a:spcAft>
            </a:pPr>
            <a:endParaRPr lang="en-US" sz="1600" b="1" dirty="0">
              <a:solidFill>
                <a:srgbClr val="FF0000"/>
              </a:solidFill>
              <a:effectLst/>
              <a:ea typeface="Times New Roman" panose="02020603050405020304" pitchFamily="18" charset="0"/>
              <a:cs typeface="Mangal" panose="02040503050203030202" pitchFamily="18" charset="0"/>
            </a:endParaRPr>
          </a:p>
          <a:p>
            <a:pPr marL="171450" indent="-171450">
              <a:lnSpc>
                <a:spcPct val="115000"/>
              </a:lnSpc>
              <a:spcAft>
                <a:spcPts val="1000"/>
              </a:spcAft>
              <a:buFont typeface="Wingdings" pitchFamily="2" charset="2"/>
              <a:buChar char="v"/>
            </a:pPr>
            <a:r>
              <a:rPr lang="en-US" sz="3200" dirty="0">
                <a:solidFill>
                  <a:srgbClr val="00B050"/>
                </a:solidFill>
                <a:ea typeface="Times New Roman" panose="02020603050405020304" pitchFamily="18" charset="0"/>
                <a:cs typeface="Mangal" panose="02040503050203030202" pitchFamily="18" charset="0"/>
              </a:rPr>
              <a:t>   </a:t>
            </a:r>
            <a:r>
              <a:rPr lang="hi-IN" sz="3200" dirty="0">
                <a:solidFill>
                  <a:srgbClr val="00B050"/>
                </a:solidFill>
                <a:ea typeface="Times New Roman" panose="02020603050405020304" pitchFamily="18" charset="0"/>
              </a:rPr>
              <a:t>श्वसन तंत्र को प्रभावित करने वाली स्थितियाँ</a:t>
            </a:r>
            <a:endParaRPr lang="en-IN" sz="3200" dirty="0">
              <a:solidFill>
                <a:srgbClr val="00B050"/>
              </a:solidFill>
              <a:ea typeface="Times New Roman" panose="02020603050405020304" pitchFamily="18" charset="0"/>
              <a:cs typeface="Mangal" panose="02040503050203030202" pitchFamily="18" charset="0"/>
            </a:endParaRPr>
          </a:p>
          <a:p>
            <a:pPr marL="742950" lvl="1" indent="-285750">
              <a:lnSpc>
                <a:spcPct val="115000"/>
              </a:lnSpc>
              <a:spcAft>
                <a:spcPts val="1000"/>
              </a:spcAft>
              <a:buFont typeface="Courier New" panose="02070309020205020404" pitchFamily="49" charset="0"/>
              <a:buChar char="o"/>
            </a:pPr>
            <a:r>
              <a:rPr lang="hi-IN" sz="3200" dirty="0">
                <a:ea typeface="Times New Roman" panose="02020603050405020304" pitchFamily="18" charset="0"/>
              </a:rPr>
              <a:t>मिर्गी, टिटनेस, रेबीज़ जैसे रोग</a:t>
            </a:r>
          </a:p>
          <a:p>
            <a:pPr marL="742950" lvl="1" indent="-285750">
              <a:lnSpc>
                <a:spcPct val="115000"/>
              </a:lnSpc>
              <a:spcAft>
                <a:spcPts val="1000"/>
              </a:spcAft>
              <a:buFont typeface="Courier New" panose="02070309020205020404" pitchFamily="49" charset="0"/>
              <a:buChar char="o"/>
            </a:pPr>
            <a:r>
              <a:rPr lang="hi-IN" sz="3200" dirty="0">
                <a:ea typeface="Times New Roman" panose="02020603050405020304" pitchFamily="18" charset="0"/>
              </a:rPr>
              <a:t>सीने की दीवार या डायाफ्राम के पक्षाघात का कारण बनने वाले तंत्रिका रोग</a:t>
            </a:r>
          </a:p>
          <a:p>
            <a:pPr marL="742950" lvl="1" indent="-285750">
              <a:lnSpc>
                <a:spcPct val="115000"/>
              </a:lnSpc>
              <a:spcAft>
                <a:spcPts val="1000"/>
              </a:spcAft>
              <a:buFont typeface="Courier New" panose="02070309020205020404" pitchFamily="49" charset="0"/>
              <a:buChar char="o"/>
            </a:pPr>
            <a:r>
              <a:rPr lang="hi-IN" sz="3200" dirty="0">
                <a:ea typeface="Times New Roman" panose="02020603050405020304" pitchFamily="18" charset="0"/>
              </a:rPr>
              <a:t>ज़हरीले साँप के काटने (कोबरा)</a:t>
            </a:r>
            <a:endParaRPr lang="en-IN" sz="1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57804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F83FB4B-3D08-50BF-86B6-60C268E63859}"/>
              </a:ext>
            </a:extLst>
          </p:cNvPr>
          <p:cNvSpPr txBox="1"/>
          <p:nvPr/>
        </p:nvSpPr>
        <p:spPr>
          <a:xfrm>
            <a:off x="-1" y="71719"/>
            <a:ext cx="9144001" cy="6790192"/>
          </a:xfrm>
          <a:prstGeom prst="rect">
            <a:avLst/>
          </a:prstGeom>
          <a:noFill/>
        </p:spPr>
        <p:txBody>
          <a:bodyPr wrap="square">
            <a:spAutoFit/>
          </a:bodyPr>
          <a:lstStyle/>
          <a:p>
            <a:endParaRPr lang="en-IN" dirty="0">
              <a:effectLst/>
            </a:endParaRPr>
          </a:p>
          <a:p>
            <a:pPr marL="171450" indent="-171450" algn="just">
              <a:lnSpc>
                <a:spcPct val="115000"/>
              </a:lnSpc>
              <a:spcAft>
                <a:spcPts val="1000"/>
              </a:spcAft>
              <a:buFont typeface="Wingdings" pitchFamily="2" charset="2"/>
              <a:buChar char="v"/>
            </a:pPr>
            <a:r>
              <a:rPr lang="en-US" dirty="0">
                <a:effectLst/>
                <a:latin typeface="Bookman Old Style" panose="02050604050505020204" pitchFamily="18" charset="0"/>
                <a:ea typeface="Times New Roman" panose="02020603050405020304" pitchFamily="18" charset="0"/>
                <a:cs typeface="Mangal" panose="02040503050203030202" pitchFamily="18" charset="0"/>
              </a:rPr>
              <a:t> </a:t>
            </a:r>
            <a:r>
              <a:rPr lang="en-IN" sz="2800" dirty="0">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श्वसन केंद्र को प्रभावित करने वाली स्थितियां</a:t>
            </a:r>
            <a:endParaRPr lang="en-IN" sz="2800" u="sng" dirty="0">
              <a:solidFill>
                <a:srgbClr val="00B050"/>
              </a:solidFill>
              <a:effectLst/>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hi-IN" sz="2800" dirty="0">
                <a:solidFill>
                  <a:srgbClr val="002060"/>
                </a:solidFill>
                <a:ea typeface="Times New Roman" panose="02020603050405020304" pitchFamily="18" charset="0"/>
              </a:rPr>
              <a:t>मॉर्फिन, बार्बिटुरेट्स जैसी दवाएँ</a:t>
            </a:r>
          </a:p>
          <a:p>
            <a:pPr marL="742950" lvl="1" indent="-285750" algn="just">
              <a:lnSpc>
                <a:spcPct val="115000"/>
              </a:lnSpc>
              <a:spcAft>
                <a:spcPts val="1000"/>
              </a:spcAft>
              <a:buFont typeface="Courier New" panose="02070309020205020404" pitchFamily="49" charset="0"/>
              <a:buChar char="o"/>
              <a:tabLst>
                <a:tab pos="914400" algn="l"/>
              </a:tabLst>
            </a:pPr>
            <a:r>
              <a:rPr lang="hi-IN" sz="2800" dirty="0">
                <a:solidFill>
                  <a:srgbClr val="002060"/>
                </a:solidFill>
                <a:ea typeface="Times New Roman" panose="02020603050405020304" pitchFamily="18" charset="0"/>
              </a:rPr>
              <a:t>बिजली का झटका</a:t>
            </a:r>
          </a:p>
          <a:p>
            <a:pPr marL="742950" lvl="1" indent="-285750" algn="just">
              <a:lnSpc>
                <a:spcPct val="115000"/>
              </a:lnSpc>
              <a:spcAft>
                <a:spcPts val="1000"/>
              </a:spcAft>
              <a:buFont typeface="Courier New" panose="02070309020205020404" pitchFamily="49" charset="0"/>
              <a:buChar char="o"/>
              <a:tabLst>
                <a:tab pos="914400" algn="l"/>
              </a:tabLst>
            </a:pPr>
            <a:r>
              <a:rPr lang="hi-IN" sz="2800" dirty="0">
                <a:solidFill>
                  <a:srgbClr val="002060"/>
                </a:solidFill>
                <a:ea typeface="Times New Roman" panose="02020603050405020304" pitchFamily="18" charset="0"/>
              </a:rPr>
              <a:t>स्ट्रोक (सीवीए)</a:t>
            </a:r>
            <a:endParaRPr lang="en-US" sz="2800" dirty="0">
              <a:solidFill>
                <a:srgbClr val="002060"/>
              </a:solidFill>
              <a:effectLst/>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itchFamily="2" charset="2"/>
              <a:buChar char="v"/>
            </a:pPr>
            <a:r>
              <a:rPr lang="en-US" sz="2800" dirty="0">
                <a:solidFill>
                  <a:srgbClr val="00B050"/>
                </a:solidFill>
                <a:ea typeface="Times New Roman" panose="02020603050405020304" pitchFamily="18" charset="0"/>
                <a:cs typeface="Mangal" panose="02040503050203030202" pitchFamily="18" charset="0"/>
              </a:rPr>
              <a:t> </a:t>
            </a:r>
            <a:r>
              <a:rPr lang="hi-IN" sz="2800" dirty="0">
                <a:solidFill>
                  <a:srgbClr val="00B050"/>
                </a:solidFill>
                <a:ea typeface="Times New Roman" panose="02020603050405020304" pitchFamily="18" charset="0"/>
              </a:rPr>
              <a:t>छाती का संपीड़न </a:t>
            </a:r>
            <a:endParaRPr lang="en-IN" sz="2800" dirty="0">
              <a:solidFill>
                <a:srgbClr val="00B050"/>
              </a:solidFill>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pPr>
            <a:r>
              <a:rPr lang="hi-IN" sz="2800" dirty="0">
                <a:solidFill>
                  <a:srgbClr val="002060"/>
                </a:solidFill>
                <a:ea typeface="Times New Roman" panose="02020603050405020304" pitchFamily="18" charset="0"/>
              </a:rPr>
              <a:t>भारी वस्तुओं का सीने पर गिरना</a:t>
            </a:r>
          </a:p>
          <a:p>
            <a:pPr marL="742950" lvl="1" indent="-285750" algn="just">
              <a:lnSpc>
                <a:spcPct val="115000"/>
              </a:lnSpc>
              <a:spcAft>
                <a:spcPts val="1000"/>
              </a:spcAft>
              <a:buFont typeface="Courier New" panose="02070309020205020404" pitchFamily="49" charset="0"/>
              <a:buChar char="o"/>
            </a:pPr>
            <a:r>
              <a:rPr lang="hi-IN" sz="2800" dirty="0">
                <a:solidFill>
                  <a:srgbClr val="002060"/>
                </a:solidFill>
                <a:ea typeface="Times New Roman" panose="02020603050405020304" pitchFamily="18" charset="0"/>
              </a:rPr>
              <a:t>दीवार/बाधा से टकराना या भगदड़ में</a:t>
            </a:r>
            <a:endParaRPr lang="en-IN" sz="2800" dirty="0">
              <a:solidFill>
                <a:srgbClr val="002060"/>
              </a:solidFill>
              <a:ea typeface="Times New Roman" panose="02020603050405020304" pitchFamily="18" charset="0"/>
              <a:cs typeface="Mangal" panose="02040503050203030202" pitchFamily="18" charset="0"/>
            </a:endParaRPr>
          </a:p>
          <a:p>
            <a:pPr algn="just">
              <a:lnSpc>
                <a:spcPct val="115000"/>
              </a:lnSpc>
              <a:spcAft>
                <a:spcPts val="1000"/>
              </a:spcAft>
              <a:buFont typeface="Wingdings" pitchFamily="2" charset="2"/>
              <a:buChar char="v"/>
            </a:pPr>
            <a:r>
              <a:rPr lang="en-US" sz="2800" dirty="0">
                <a:ea typeface="Times New Roman" panose="02020603050405020304" pitchFamily="18" charset="0"/>
                <a:cs typeface="Mangal" panose="02040503050203030202" pitchFamily="18" charset="0"/>
              </a:rPr>
              <a:t>  </a:t>
            </a:r>
            <a:r>
              <a:rPr lang="hi-IN" sz="2800" dirty="0">
                <a:ea typeface="Times New Roman" panose="02020603050405020304" pitchFamily="18" charset="0"/>
              </a:rPr>
              <a:t>दुर्लभ स्थितियाँ </a:t>
            </a:r>
            <a:endParaRPr lang="en-IN" sz="2800" dirty="0">
              <a:solidFill>
                <a:srgbClr val="00B050"/>
              </a:solidFill>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r>
              <a:rPr lang="hi-IN" sz="2800" dirty="0">
                <a:solidFill>
                  <a:srgbClr val="002060"/>
                </a:solidFill>
                <a:ea typeface="Times New Roman" panose="02020603050405020304" pitchFamily="18" charset="0"/>
              </a:rPr>
              <a:t>ऊँचाई पर ऑक्सीजन की कमी</a:t>
            </a:r>
          </a:p>
          <a:p>
            <a:pPr marL="742950" lvl="1" indent="-285750" algn="just">
              <a:lnSpc>
                <a:spcPct val="115000"/>
              </a:lnSpc>
              <a:spcAft>
                <a:spcPts val="1000"/>
              </a:spcAft>
              <a:buFont typeface="Courier New" panose="02070309020205020404" pitchFamily="49" charset="0"/>
              <a:buChar char="o"/>
              <a:tabLst>
                <a:tab pos="914400" algn="l"/>
              </a:tabLst>
            </a:pPr>
            <a:r>
              <a:rPr lang="hi-IN" sz="2800" dirty="0">
                <a:solidFill>
                  <a:srgbClr val="002060"/>
                </a:solidFill>
                <a:ea typeface="Times New Roman" panose="02020603050405020304" pitchFamily="18" charset="0"/>
              </a:rPr>
              <a:t>धुएँ के कारण दम घुटना</a:t>
            </a:r>
            <a:endParaRPr lang="en-IN" sz="1600" dirty="0">
              <a:latin typeface="Calibri" panose="020F0502020204030204" pitchFamily="34" charset="0"/>
              <a:ea typeface="Times New Roman" panose="02020603050405020304" pitchFamily="18" charset="0"/>
              <a:cs typeface="Mangal" panose="02040503050203030202" pitchFamily="18" charset="0"/>
            </a:endParaRPr>
          </a:p>
          <a:p>
            <a:pPr lvl="1" algn="just">
              <a:lnSpc>
                <a:spcPct val="115000"/>
              </a:lnSpc>
              <a:spcAft>
                <a:spcPts val="1000"/>
              </a:spcAft>
              <a:tabLst>
                <a:tab pos="914400" algn="l"/>
              </a:tabLst>
            </a:pP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82301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83C39B9-E040-2B9F-3DCA-FE8A43BA5A86}"/>
              </a:ext>
            </a:extLst>
          </p:cNvPr>
          <p:cNvSpPr txBox="1"/>
          <p:nvPr/>
        </p:nvSpPr>
        <p:spPr>
          <a:xfrm>
            <a:off x="230989" y="71718"/>
            <a:ext cx="8634038" cy="11888383"/>
          </a:xfrm>
          <a:prstGeom prst="rect">
            <a:avLst/>
          </a:prstGeom>
          <a:noFill/>
        </p:spPr>
        <p:txBody>
          <a:bodyPr wrap="square">
            <a:spAutoFit/>
          </a:bodyPr>
          <a:lstStyle/>
          <a:p>
            <a:pPr algn="ctr">
              <a:lnSpc>
                <a:spcPct val="150000"/>
              </a:lnSpc>
              <a:spcAft>
                <a:spcPts val="1000"/>
              </a:spcAft>
            </a:pPr>
            <a:r>
              <a:rPr lang="hi-IN" sz="3600" b="1" u="sng" dirty="0">
                <a:solidFill>
                  <a:srgbClr val="00B050"/>
                </a:solidFill>
                <a:latin typeface="Calibri" panose="020F0502020204030204" pitchFamily="34" charset="0"/>
                <a:ea typeface="Times New Roman" panose="02020603050405020304" pitchFamily="18" charset="0"/>
              </a:rPr>
              <a:t>लक्षण और संकेत </a:t>
            </a:r>
            <a:r>
              <a:rPr lang="en-US" sz="3600" b="1"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6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457200" algn="l"/>
              </a:tabLst>
            </a:pPr>
            <a:r>
              <a:rPr lang="hi-IN" sz="3200" dirty="0">
                <a:solidFill>
                  <a:srgbClr val="002060"/>
                </a:solidFill>
                <a:ea typeface="Times New Roman" panose="02020603050405020304" pitchFamily="18" charset="0"/>
              </a:rPr>
              <a:t>बेचैनी</a:t>
            </a:r>
          </a:p>
          <a:p>
            <a:pPr marL="342900" lvl="0" indent="-342900" algn="just">
              <a:lnSpc>
                <a:spcPct val="150000"/>
              </a:lnSpc>
              <a:spcAft>
                <a:spcPts val="1000"/>
              </a:spcAft>
              <a:buFont typeface="Wingdings" panose="05000000000000000000" pitchFamily="2" charset="2"/>
              <a:buChar char=""/>
              <a:tabLst>
                <a:tab pos="457200" algn="l"/>
              </a:tabLst>
            </a:pPr>
            <a:r>
              <a:rPr lang="hi-IN" sz="3200" dirty="0">
                <a:solidFill>
                  <a:srgbClr val="002060"/>
                </a:solidFill>
                <a:ea typeface="Times New Roman" panose="02020603050405020304" pitchFamily="18" charset="0"/>
              </a:rPr>
              <a:t>साँस लेने की गति बढ़ जाती है</a:t>
            </a:r>
          </a:p>
          <a:p>
            <a:pPr marL="342900" lvl="0" indent="-342900" algn="just">
              <a:lnSpc>
                <a:spcPct val="150000"/>
              </a:lnSpc>
              <a:spcAft>
                <a:spcPts val="1000"/>
              </a:spcAft>
              <a:buFont typeface="Wingdings" panose="05000000000000000000" pitchFamily="2" charset="2"/>
              <a:buChar char=""/>
              <a:tabLst>
                <a:tab pos="457200" algn="l"/>
              </a:tabLst>
            </a:pPr>
            <a:r>
              <a:rPr lang="hi-IN" sz="3200" dirty="0">
                <a:solidFill>
                  <a:srgbClr val="002060"/>
                </a:solidFill>
                <a:ea typeface="Times New Roman" panose="02020603050405020304" pitchFamily="18" charset="0"/>
              </a:rPr>
              <a:t>साँसें छोटी हो जाती हैं</a:t>
            </a:r>
          </a:p>
          <a:p>
            <a:pPr marL="342900" lvl="0" indent="-342900" algn="just">
              <a:lnSpc>
                <a:spcPct val="150000"/>
              </a:lnSpc>
              <a:spcAft>
                <a:spcPts val="1000"/>
              </a:spcAft>
              <a:buFont typeface="Wingdings" panose="05000000000000000000" pitchFamily="2" charset="2"/>
              <a:buChar char=""/>
              <a:tabLst>
                <a:tab pos="457200" algn="l"/>
              </a:tabLst>
            </a:pPr>
            <a:r>
              <a:rPr lang="hi-IN" sz="3200" dirty="0">
                <a:solidFill>
                  <a:srgbClr val="002060"/>
                </a:solidFill>
                <a:ea typeface="Times New Roman" panose="02020603050405020304" pitchFamily="18" charset="0"/>
              </a:rPr>
              <a:t>गर्दन की नसों में सूजन</a:t>
            </a:r>
          </a:p>
          <a:p>
            <a:pPr marL="342900" lvl="0" indent="-342900" algn="just">
              <a:lnSpc>
                <a:spcPct val="150000"/>
              </a:lnSpc>
              <a:spcAft>
                <a:spcPts val="1000"/>
              </a:spcAft>
              <a:buFont typeface="Wingdings" panose="05000000000000000000" pitchFamily="2" charset="2"/>
              <a:buChar char=""/>
              <a:tabLst>
                <a:tab pos="457200" algn="l"/>
              </a:tabLst>
            </a:pPr>
            <a:r>
              <a:rPr lang="hi-IN" sz="3200" dirty="0">
                <a:solidFill>
                  <a:srgbClr val="002060"/>
                </a:solidFill>
                <a:ea typeface="Times New Roman" panose="02020603050405020304" pitchFamily="18" charset="0"/>
              </a:rPr>
              <a:t>चेहरे, होंठों, नाखूनों, उंगलियों और पैर की उंगलियों पर नीलापन</a:t>
            </a:r>
          </a:p>
          <a:p>
            <a:pPr marL="342900" lvl="0" indent="-342900" algn="just">
              <a:lnSpc>
                <a:spcPct val="150000"/>
              </a:lnSpc>
              <a:spcAft>
                <a:spcPts val="1000"/>
              </a:spcAft>
              <a:buFont typeface="Wingdings" panose="05000000000000000000" pitchFamily="2" charset="2"/>
              <a:buChar char=""/>
              <a:tabLst>
                <a:tab pos="457200" algn="l"/>
              </a:tabLst>
            </a:pPr>
            <a:r>
              <a:rPr lang="hi-IN" sz="3200" dirty="0">
                <a:solidFill>
                  <a:srgbClr val="002060"/>
                </a:solidFill>
                <a:ea typeface="Times New Roman" panose="02020603050405020304" pitchFamily="18" charset="0"/>
              </a:rPr>
              <a:t>तेज़ और कमज़ोर नाड़ी</a:t>
            </a:r>
            <a:r>
              <a:rPr lang="en-US" sz="1100" dirty="0">
                <a:latin typeface="Calibri" panose="020F0502020204030204" pitchFamily="34" charset="0"/>
                <a:ea typeface="Times New Roman" panose="02020603050405020304" pitchFamily="18" charset="0"/>
                <a:cs typeface="Mangal" panose="02040503050203030202" pitchFamily="18" charset="0"/>
              </a:rPr>
              <a:t> </a:t>
            </a:r>
            <a:endParaRPr lang="en-US" sz="11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US" sz="1100" dirty="0">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Courier New" panose="02070309020205020404" pitchFamily="49" charset="0"/>
              <a:buChar char="o"/>
              <a:tabLst>
                <a:tab pos="914400" algn="l"/>
              </a:tabLst>
            </a:pP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00" dirty="0">
                <a:effectLst/>
                <a:latin typeface="Calibri" panose="020F0502020204030204" pitchFamily="34" charset="0"/>
                <a:ea typeface="Times New Roman" panose="02020603050405020304" pitchFamily="18" charset="0"/>
                <a:cs typeface="Mangal" panose="02040503050203030202" pitchFamily="18" charset="0"/>
              </a:rPr>
              <a:t> </a:t>
            </a: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0518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81DD507-CCFC-DF27-D0AD-21AE935B4263}"/>
              </a:ext>
            </a:extLst>
          </p:cNvPr>
          <p:cNvSpPr txBox="1"/>
          <p:nvPr/>
        </p:nvSpPr>
        <p:spPr>
          <a:xfrm>
            <a:off x="108486" y="1"/>
            <a:ext cx="8927024" cy="8365816"/>
          </a:xfrm>
          <a:prstGeom prst="rect">
            <a:avLst/>
          </a:prstGeom>
          <a:noFill/>
        </p:spPr>
        <p:txBody>
          <a:bodyPr wrap="square">
            <a:spAutoFit/>
          </a:bodyPr>
          <a:lstStyle/>
          <a:p>
            <a:pPr algn="ctr">
              <a:lnSpc>
                <a:spcPct val="150000"/>
              </a:lnSpc>
              <a:spcAft>
                <a:spcPts val="1000"/>
              </a:spcAft>
            </a:pPr>
            <a:r>
              <a:rPr lang="hi-IN" sz="3600" b="1" u="sng" dirty="0">
                <a:solidFill>
                  <a:srgbClr val="00B050"/>
                </a:solidFill>
                <a:ea typeface="Times New Roman" panose="02020603050405020304" pitchFamily="18" charset="0"/>
              </a:rPr>
              <a:t>प्रबंधन </a:t>
            </a:r>
            <a:r>
              <a:rPr lang="en-US" sz="3600" b="1" dirty="0">
                <a:solidFill>
                  <a:srgbClr val="00B050"/>
                </a:solidFill>
                <a:effectLst/>
                <a:ea typeface="Times New Roman" panose="02020603050405020304" pitchFamily="18" charset="0"/>
                <a:cs typeface="Mangal" panose="02040503050203030202" pitchFamily="18" charset="0"/>
              </a:rPr>
              <a:t>:</a:t>
            </a:r>
            <a:endParaRPr lang="en-IN" sz="3600" dirty="0">
              <a:solidFill>
                <a:srgbClr val="00B050"/>
              </a:solidFill>
              <a:effectLst/>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457200" algn="l"/>
              </a:tabLst>
            </a:pPr>
            <a:r>
              <a:rPr lang="hi-IN" sz="3200" dirty="0">
                <a:solidFill>
                  <a:srgbClr val="002060"/>
                </a:solidFill>
                <a:ea typeface="Times New Roman" panose="02020603050405020304" pitchFamily="18" charset="0"/>
              </a:rPr>
              <a:t>यदि संभव हो तो कारण को हटाएँ या हताहतों को हटाएँ</a:t>
            </a:r>
          </a:p>
          <a:p>
            <a:pPr marL="342900" lvl="0" indent="-342900" algn="just">
              <a:lnSpc>
                <a:spcPct val="150000"/>
              </a:lnSpc>
              <a:spcAft>
                <a:spcPts val="1000"/>
              </a:spcAft>
              <a:buFont typeface="Wingdings" panose="05000000000000000000" pitchFamily="2" charset="2"/>
              <a:buChar char=""/>
              <a:tabLst>
                <a:tab pos="457200" algn="l"/>
              </a:tabLst>
            </a:pPr>
            <a:r>
              <a:rPr lang="hi-IN" sz="3200" dirty="0">
                <a:solidFill>
                  <a:srgbClr val="002060"/>
                </a:solidFill>
                <a:ea typeface="Times New Roman" panose="02020603050405020304" pitchFamily="18" charset="0"/>
              </a:rPr>
              <a:t>तंग कपड़े ढीले करें</a:t>
            </a:r>
          </a:p>
          <a:p>
            <a:pPr marL="342900" lvl="0" indent="-342900" algn="just">
              <a:lnSpc>
                <a:spcPct val="150000"/>
              </a:lnSpc>
              <a:spcAft>
                <a:spcPts val="1000"/>
              </a:spcAft>
              <a:buFont typeface="Wingdings" panose="05000000000000000000" pitchFamily="2" charset="2"/>
              <a:buChar char=""/>
              <a:tabLst>
                <a:tab pos="457200" algn="l"/>
              </a:tabLst>
            </a:pPr>
            <a:r>
              <a:rPr lang="hi-IN" sz="3200" dirty="0">
                <a:solidFill>
                  <a:srgbClr val="002060"/>
                </a:solidFill>
                <a:ea typeface="Times New Roman" panose="02020603050405020304" pitchFamily="18" charset="0"/>
              </a:rPr>
              <a:t>पुनर्जीवन</a:t>
            </a:r>
            <a:endParaRPr lang="en-IN" sz="3200" dirty="0">
              <a:solidFill>
                <a:srgbClr val="002060"/>
              </a:solidFill>
              <a:effectLst/>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pPr>
            <a:r>
              <a:rPr lang="hi-IN" sz="3200" dirty="0">
                <a:solidFill>
                  <a:srgbClr val="002060"/>
                </a:solidFill>
                <a:ea typeface="Times New Roman" panose="02020603050405020304" pitchFamily="18" charset="0"/>
              </a:rPr>
              <a:t>खुला वायुमार्ग</a:t>
            </a:r>
          </a:p>
          <a:p>
            <a:pPr marL="742950" lvl="1" indent="-285750" algn="just">
              <a:lnSpc>
                <a:spcPct val="150000"/>
              </a:lnSpc>
              <a:spcAft>
                <a:spcPts val="1000"/>
              </a:spcAft>
              <a:buFont typeface="Courier New" panose="02070309020205020404" pitchFamily="49" charset="0"/>
              <a:buChar char="o"/>
            </a:pPr>
            <a:r>
              <a:rPr lang="hi-IN" sz="3200" dirty="0">
                <a:solidFill>
                  <a:srgbClr val="002060"/>
                </a:solidFill>
                <a:ea typeface="Times New Roman" panose="02020603050405020304" pitchFamily="18" charset="0"/>
              </a:rPr>
              <a:t>सिर झुकाने, ठोड़ी उठाने की विधि</a:t>
            </a:r>
          </a:p>
          <a:p>
            <a:pPr marL="742950" lvl="1" indent="-285750" algn="just">
              <a:lnSpc>
                <a:spcPct val="150000"/>
              </a:lnSpc>
              <a:spcAft>
                <a:spcPts val="1000"/>
              </a:spcAft>
              <a:buFont typeface="Courier New" panose="02070309020205020404" pitchFamily="49" charset="0"/>
              <a:buChar char="o"/>
            </a:pPr>
            <a:r>
              <a:rPr lang="hi-IN" sz="3200" dirty="0">
                <a:solidFill>
                  <a:srgbClr val="002060"/>
                </a:solidFill>
                <a:ea typeface="Times New Roman" panose="02020603050405020304" pitchFamily="18" charset="0"/>
              </a:rPr>
              <a:t>जबड़ा आगे बढ़ाने की विधि</a:t>
            </a:r>
            <a:endParaRPr lang="en-US" sz="11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tabLst>
                <a:tab pos="914400" algn="l"/>
              </a:tabLst>
            </a:pPr>
            <a:endParaRPr lang="en-US" sz="1100" dirty="0">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tabLst>
                <a:tab pos="914400" algn="l"/>
              </a:tabLst>
            </a:pPr>
            <a:endParaRPr lang="en-US" sz="11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tabLst>
                <a:tab pos="914400" algn="l"/>
              </a:tabLst>
            </a:pPr>
            <a:endParaRPr lang="en-US" sz="1100" dirty="0">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tabLst>
                <a:tab pos="914400" algn="l"/>
              </a:tabLst>
            </a:pP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612088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235</TotalTime>
  <Words>856</Words>
  <Application>Microsoft Office PowerPoint</Application>
  <PresentationFormat>On-screen Show (4:3)</PresentationFormat>
  <Paragraphs>201</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दम घुटना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ASPHYXIA </dc:title>
  <dc:creator>MTI MTI</dc:creator>
  <cp:lastModifiedBy>NDRF MEDICAL</cp:lastModifiedBy>
  <cp:revision>35</cp:revision>
  <dcterms:created xsi:type="dcterms:W3CDTF">2022-07-20T04:40:09Z</dcterms:created>
  <dcterms:modified xsi:type="dcterms:W3CDTF">2025-12-20T08:14:56Z</dcterms:modified>
</cp:coreProperties>
</file>