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TI MTI" initials="MM" lastIdx="1" clrIdx="0">
    <p:extLst>
      <p:ext uri="{19B8F6BF-5375-455C-9EA6-DF929625EA0E}">
        <p15:presenceInfo xmlns:p15="http://schemas.microsoft.com/office/powerpoint/2012/main" xmlns="" userId="cad27d19bc80ab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3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2CFD5-A551-4563-8538-45876E6FEA7C}" type="datetimeFigureOut">
              <a:rPr lang="en-IN" smtClean="0"/>
              <a:t>20-12-2025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145A3-E902-4086-BBB0-460481E70070}" type="slidenum">
              <a:rPr lang="en-IN" smtClean="0"/>
              <a:t>‹#›</a:t>
            </a:fld>
            <a:endParaRPr lang="en-IN"/>
          </a:p>
        </p:txBody>
      </p:sp>
    </p:spTree>
    <p:extLst>
      <p:ext uri="{BB962C8B-B14F-4D97-AF65-F5344CB8AC3E}">
        <p14:creationId xmlns:p14="http://schemas.microsoft.com/office/powerpoint/2010/main" val="4100704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CD145A3-E902-4086-BBB0-460481E70070}" type="slidenum">
              <a:rPr lang="en-IN" smtClean="0"/>
              <a:t>15</a:t>
            </a:fld>
            <a:endParaRPr lang="en-IN"/>
          </a:p>
        </p:txBody>
      </p:sp>
    </p:spTree>
    <p:extLst>
      <p:ext uri="{BB962C8B-B14F-4D97-AF65-F5344CB8AC3E}">
        <p14:creationId xmlns:p14="http://schemas.microsoft.com/office/powerpoint/2010/main" val="153245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0449ED-0D33-7284-91F5-ADACF17A3A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FF32B5DD-5388-C4C4-E183-B59CE0A3AD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3C230DAE-7DA6-1F5D-0804-54D101E2BEC1}"/>
              </a:ext>
            </a:extLst>
          </p:cNvPr>
          <p:cNvSpPr>
            <a:spLocks noGrp="1"/>
          </p:cNvSpPr>
          <p:nvPr>
            <p:ph type="dt" sz="half" idx="10"/>
          </p:nvPr>
        </p:nvSpPr>
        <p:spPr/>
        <p:txBody>
          <a:bodyPr/>
          <a:lstStyle/>
          <a:p>
            <a:fld id="{457CB683-42A4-4548-9FEC-EEB32FD93258}" type="datetimeFigureOut">
              <a:rPr lang="en-IN" smtClean="0"/>
              <a:t>20-12-2025</a:t>
            </a:fld>
            <a:endParaRPr lang="en-IN"/>
          </a:p>
        </p:txBody>
      </p:sp>
      <p:sp>
        <p:nvSpPr>
          <p:cNvPr id="5" name="Footer Placeholder 4">
            <a:extLst>
              <a:ext uri="{FF2B5EF4-FFF2-40B4-BE49-F238E27FC236}">
                <a16:creationId xmlns:a16="http://schemas.microsoft.com/office/drawing/2014/main" xmlns="" id="{AEB4CBED-14F7-06B4-7C20-4499258097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E307A8F0-0697-5511-C2AE-F0305193C005}"/>
              </a:ext>
            </a:extLst>
          </p:cNvPr>
          <p:cNvSpPr>
            <a:spLocks noGrp="1"/>
          </p:cNvSpPr>
          <p:nvPr>
            <p:ph type="sldNum" sz="quarter" idx="12"/>
          </p:nvPr>
        </p:nvSpPr>
        <p:spPr/>
        <p:txBody>
          <a:bodyPr/>
          <a:lstStyle/>
          <a:p>
            <a:fld id="{D12DC14B-093A-4B05-9CEA-CDE8C898A1F7}" type="slidenum">
              <a:rPr lang="en-IN" smtClean="0"/>
              <a:t>‹#›</a:t>
            </a:fld>
            <a:endParaRPr lang="en-IN"/>
          </a:p>
        </p:txBody>
      </p:sp>
    </p:spTree>
    <p:extLst>
      <p:ext uri="{BB962C8B-B14F-4D97-AF65-F5344CB8AC3E}">
        <p14:creationId xmlns:p14="http://schemas.microsoft.com/office/powerpoint/2010/main" val="24407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279B98-F444-792B-70F4-5DDFA950DBB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C500BAF0-9BF2-C98B-8AF7-87AD587B9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E0A8954-E246-50BB-E041-85EC6414FFCA}"/>
              </a:ext>
            </a:extLst>
          </p:cNvPr>
          <p:cNvSpPr>
            <a:spLocks noGrp="1"/>
          </p:cNvSpPr>
          <p:nvPr>
            <p:ph type="dt" sz="half" idx="10"/>
          </p:nvPr>
        </p:nvSpPr>
        <p:spPr/>
        <p:txBody>
          <a:bodyPr/>
          <a:lstStyle/>
          <a:p>
            <a:fld id="{457CB683-42A4-4548-9FEC-EEB32FD93258}" type="datetimeFigureOut">
              <a:rPr lang="en-IN" smtClean="0"/>
              <a:t>20-12-2025</a:t>
            </a:fld>
            <a:endParaRPr lang="en-IN"/>
          </a:p>
        </p:txBody>
      </p:sp>
      <p:sp>
        <p:nvSpPr>
          <p:cNvPr id="5" name="Footer Placeholder 4">
            <a:extLst>
              <a:ext uri="{FF2B5EF4-FFF2-40B4-BE49-F238E27FC236}">
                <a16:creationId xmlns:a16="http://schemas.microsoft.com/office/drawing/2014/main" xmlns="" id="{4EFD0F95-A2AE-400B-C711-A5A9AFD1B3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F7520C0-A483-3069-6E03-3FD44FE694B2}"/>
              </a:ext>
            </a:extLst>
          </p:cNvPr>
          <p:cNvSpPr>
            <a:spLocks noGrp="1"/>
          </p:cNvSpPr>
          <p:nvPr>
            <p:ph type="sldNum" sz="quarter" idx="12"/>
          </p:nvPr>
        </p:nvSpPr>
        <p:spPr/>
        <p:txBody>
          <a:bodyPr/>
          <a:lstStyle/>
          <a:p>
            <a:fld id="{D12DC14B-093A-4B05-9CEA-CDE8C898A1F7}" type="slidenum">
              <a:rPr lang="en-IN" smtClean="0"/>
              <a:t>‹#›</a:t>
            </a:fld>
            <a:endParaRPr lang="en-IN"/>
          </a:p>
        </p:txBody>
      </p:sp>
    </p:spTree>
    <p:extLst>
      <p:ext uri="{BB962C8B-B14F-4D97-AF65-F5344CB8AC3E}">
        <p14:creationId xmlns:p14="http://schemas.microsoft.com/office/powerpoint/2010/main" val="221053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7BDA59E-ECA4-159A-643F-1C9DE17B5B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F07B2A75-5E41-84B4-CC25-221F718580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0F34024-0414-04A4-658E-426C2D8B284A}"/>
              </a:ext>
            </a:extLst>
          </p:cNvPr>
          <p:cNvSpPr>
            <a:spLocks noGrp="1"/>
          </p:cNvSpPr>
          <p:nvPr>
            <p:ph type="dt" sz="half" idx="10"/>
          </p:nvPr>
        </p:nvSpPr>
        <p:spPr/>
        <p:txBody>
          <a:bodyPr/>
          <a:lstStyle/>
          <a:p>
            <a:fld id="{457CB683-42A4-4548-9FEC-EEB32FD93258}" type="datetimeFigureOut">
              <a:rPr lang="en-IN" smtClean="0"/>
              <a:t>20-12-2025</a:t>
            </a:fld>
            <a:endParaRPr lang="en-IN"/>
          </a:p>
        </p:txBody>
      </p:sp>
      <p:sp>
        <p:nvSpPr>
          <p:cNvPr id="5" name="Footer Placeholder 4">
            <a:extLst>
              <a:ext uri="{FF2B5EF4-FFF2-40B4-BE49-F238E27FC236}">
                <a16:creationId xmlns:a16="http://schemas.microsoft.com/office/drawing/2014/main" xmlns="" id="{86FA9965-5FD3-FC69-C788-91574E00CAD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A38044EF-9D63-3809-0084-2E959DC54013}"/>
              </a:ext>
            </a:extLst>
          </p:cNvPr>
          <p:cNvSpPr>
            <a:spLocks noGrp="1"/>
          </p:cNvSpPr>
          <p:nvPr>
            <p:ph type="sldNum" sz="quarter" idx="12"/>
          </p:nvPr>
        </p:nvSpPr>
        <p:spPr/>
        <p:txBody>
          <a:bodyPr/>
          <a:lstStyle/>
          <a:p>
            <a:fld id="{D12DC14B-093A-4B05-9CEA-CDE8C898A1F7}" type="slidenum">
              <a:rPr lang="en-IN" smtClean="0"/>
              <a:t>‹#›</a:t>
            </a:fld>
            <a:endParaRPr lang="en-IN"/>
          </a:p>
        </p:txBody>
      </p:sp>
    </p:spTree>
    <p:extLst>
      <p:ext uri="{BB962C8B-B14F-4D97-AF65-F5344CB8AC3E}">
        <p14:creationId xmlns:p14="http://schemas.microsoft.com/office/powerpoint/2010/main" val="871467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CFA76E-2FB0-9D8D-50F9-09C5D0A1F7D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6F9531F-5E3C-49CA-5AE6-8729568A86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38D52D8-4BC2-EB95-43B3-CC8A33BA581E}"/>
              </a:ext>
            </a:extLst>
          </p:cNvPr>
          <p:cNvSpPr>
            <a:spLocks noGrp="1"/>
          </p:cNvSpPr>
          <p:nvPr>
            <p:ph type="dt" sz="half" idx="10"/>
          </p:nvPr>
        </p:nvSpPr>
        <p:spPr/>
        <p:txBody>
          <a:bodyPr/>
          <a:lstStyle/>
          <a:p>
            <a:fld id="{457CB683-42A4-4548-9FEC-EEB32FD93258}" type="datetimeFigureOut">
              <a:rPr lang="en-IN" smtClean="0"/>
              <a:t>20-12-2025</a:t>
            </a:fld>
            <a:endParaRPr lang="en-IN"/>
          </a:p>
        </p:txBody>
      </p:sp>
      <p:sp>
        <p:nvSpPr>
          <p:cNvPr id="5" name="Footer Placeholder 4">
            <a:extLst>
              <a:ext uri="{FF2B5EF4-FFF2-40B4-BE49-F238E27FC236}">
                <a16:creationId xmlns:a16="http://schemas.microsoft.com/office/drawing/2014/main" xmlns="" id="{5B38FC4E-C99B-A673-4ECA-0E6094DB88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523E6C95-DADE-95EC-C8E3-18138254989D}"/>
              </a:ext>
            </a:extLst>
          </p:cNvPr>
          <p:cNvSpPr>
            <a:spLocks noGrp="1"/>
          </p:cNvSpPr>
          <p:nvPr>
            <p:ph type="sldNum" sz="quarter" idx="12"/>
          </p:nvPr>
        </p:nvSpPr>
        <p:spPr/>
        <p:txBody>
          <a:bodyPr/>
          <a:lstStyle/>
          <a:p>
            <a:fld id="{D12DC14B-093A-4B05-9CEA-CDE8C898A1F7}" type="slidenum">
              <a:rPr lang="en-IN" smtClean="0"/>
              <a:t>‹#›</a:t>
            </a:fld>
            <a:endParaRPr lang="en-IN"/>
          </a:p>
        </p:txBody>
      </p:sp>
    </p:spTree>
    <p:extLst>
      <p:ext uri="{BB962C8B-B14F-4D97-AF65-F5344CB8AC3E}">
        <p14:creationId xmlns:p14="http://schemas.microsoft.com/office/powerpoint/2010/main" val="186569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46446C-AFB0-E0E9-09F8-74FA8752F5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DFC68A02-996D-D900-24D5-08E8ECE16B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ED1CB72-C0B6-623B-FDDB-8478C5F44838}"/>
              </a:ext>
            </a:extLst>
          </p:cNvPr>
          <p:cNvSpPr>
            <a:spLocks noGrp="1"/>
          </p:cNvSpPr>
          <p:nvPr>
            <p:ph type="dt" sz="half" idx="10"/>
          </p:nvPr>
        </p:nvSpPr>
        <p:spPr/>
        <p:txBody>
          <a:bodyPr/>
          <a:lstStyle/>
          <a:p>
            <a:fld id="{457CB683-42A4-4548-9FEC-EEB32FD93258}" type="datetimeFigureOut">
              <a:rPr lang="en-IN" smtClean="0"/>
              <a:t>20-12-2025</a:t>
            </a:fld>
            <a:endParaRPr lang="en-IN"/>
          </a:p>
        </p:txBody>
      </p:sp>
      <p:sp>
        <p:nvSpPr>
          <p:cNvPr id="5" name="Footer Placeholder 4">
            <a:extLst>
              <a:ext uri="{FF2B5EF4-FFF2-40B4-BE49-F238E27FC236}">
                <a16:creationId xmlns:a16="http://schemas.microsoft.com/office/drawing/2014/main" xmlns="" id="{3BF28C6F-D795-DF56-5BDE-5730E97B235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7BBD2CC9-A532-FF4C-A951-F8B7BFAB692A}"/>
              </a:ext>
            </a:extLst>
          </p:cNvPr>
          <p:cNvSpPr>
            <a:spLocks noGrp="1"/>
          </p:cNvSpPr>
          <p:nvPr>
            <p:ph type="sldNum" sz="quarter" idx="12"/>
          </p:nvPr>
        </p:nvSpPr>
        <p:spPr/>
        <p:txBody>
          <a:bodyPr/>
          <a:lstStyle/>
          <a:p>
            <a:fld id="{D12DC14B-093A-4B05-9CEA-CDE8C898A1F7}" type="slidenum">
              <a:rPr lang="en-IN" smtClean="0"/>
              <a:t>‹#›</a:t>
            </a:fld>
            <a:endParaRPr lang="en-IN"/>
          </a:p>
        </p:txBody>
      </p:sp>
    </p:spTree>
    <p:extLst>
      <p:ext uri="{BB962C8B-B14F-4D97-AF65-F5344CB8AC3E}">
        <p14:creationId xmlns:p14="http://schemas.microsoft.com/office/powerpoint/2010/main" val="282177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1D369A-1059-21AB-9D50-E83D8E73658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8BAC732-1D48-25C9-F0F3-411CC31081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64C5B219-AC32-CB24-7D22-6CF28CE9C1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12EA6E1D-89AB-3B7A-644F-403A1476FDA2}"/>
              </a:ext>
            </a:extLst>
          </p:cNvPr>
          <p:cNvSpPr>
            <a:spLocks noGrp="1"/>
          </p:cNvSpPr>
          <p:nvPr>
            <p:ph type="dt" sz="half" idx="10"/>
          </p:nvPr>
        </p:nvSpPr>
        <p:spPr/>
        <p:txBody>
          <a:bodyPr/>
          <a:lstStyle/>
          <a:p>
            <a:fld id="{457CB683-42A4-4548-9FEC-EEB32FD93258}" type="datetimeFigureOut">
              <a:rPr lang="en-IN" smtClean="0"/>
              <a:t>20-12-2025</a:t>
            </a:fld>
            <a:endParaRPr lang="en-IN"/>
          </a:p>
        </p:txBody>
      </p:sp>
      <p:sp>
        <p:nvSpPr>
          <p:cNvPr id="6" name="Footer Placeholder 5">
            <a:extLst>
              <a:ext uri="{FF2B5EF4-FFF2-40B4-BE49-F238E27FC236}">
                <a16:creationId xmlns:a16="http://schemas.microsoft.com/office/drawing/2014/main" xmlns="" id="{146E3AAA-69B7-84B1-C37C-48E8D0F3BE3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5B210BFE-425B-C08C-5C47-0687A8A7CBF9}"/>
              </a:ext>
            </a:extLst>
          </p:cNvPr>
          <p:cNvSpPr>
            <a:spLocks noGrp="1"/>
          </p:cNvSpPr>
          <p:nvPr>
            <p:ph type="sldNum" sz="quarter" idx="12"/>
          </p:nvPr>
        </p:nvSpPr>
        <p:spPr/>
        <p:txBody>
          <a:bodyPr/>
          <a:lstStyle/>
          <a:p>
            <a:fld id="{D12DC14B-093A-4B05-9CEA-CDE8C898A1F7}" type="slidenum">
              <a:rPr lang="en-IN" smtClean="0"/>
              <a:t>‹#›</a:t>
            </a:fld>
            <a:endParaRPr lang="en-IN"/>
          </a:p>
        </p:txBody>
      </p:sp>
    </p:spTree>
    <p:extLst>
      <p:ext uri="{BB962C8B-B14F-4D97-AF65-F5344CB8AC3E}">
        <p14:creationId xmlns:p14="http://schemas.microsoft.com/office/powerpoint/2010/main" val="395625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F5414-2B66-5D5A-7217-A58277F9E4D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B1B2C727-6A16-566E-0E03-1E03256541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3AA4E9F-2EE3-2056-63E1-12353FF135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88B364E5-4EAE-AAD4-7671-0FDCEE6CD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4AA2DA6-E4AE-3DBA-E493-E5778AE129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8C5B4A85-145B-8589-EEAC-A33E1FAEFFED}"/>
              </a:ext>
            </a:extLst>
          </p:cNvPr>
          <p:cNvSpPr>
            <a:spLocks noGrp="1"/>
          </p:cNvSpPr>
          <p:nvPr>
            <p:ph type="dt" sz="half" idx="10"/>
          </p:nvPr>
        </p:nvSpPr>
        <p:spPr/>
        <p:txBody>
          <a:bodyPr/>
          <a:lstStyle/>
          <a:p>
            <a:fld id="{457CB683-42A4-4548-9FEC-EEB32FD93258}" type="datetimeFigureOut">
              <a:rPr lang="en-IN" smtClean="0"/>
              <a:t>20-12-2025</a:t>
            </a:fld>
            <a:endParaRPr lang="en-IN"/>
          </a:p>
        </p:txBody>
      </p:sp>
      <p:sp>
        <p:nvSpPr>
          <p:cNvPr id="8" name="Footer Placeholder 7">
            <a:extLst>
              <a:ext uri="{FF2B5EF4-FFF2-40B4-BE49-F238E27FC236}">
                <a16:creationId xmlns:a16="http://schemas.microsoft.com/office/drawing/2014/main" xmlns="" id="{F1077A8B-5119-B7F2-05C6-9E41399852A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569E0601-8CFD-5A81-0436-71CD8F002E7C}"/>
              </a:ext>
            </a:extLst>
          </p:cNvPr>
          <p:cNvSpPr>
            <a:spLocks noGrp="1"/>
          </p:cNvSpPr>
          <p:nvPr>
            <p:ph type="sldNum" sz="quarter" idx="12"/>
          </p:nvPr>
        </p:nvSpPr>
        <p:spPr/>
        <p:txBody>
          <a:bodyPr/>
          <a:lstStyle/>
          <a:p>
            <a:fld id="{D12DC14B-093A-4B05-9CEA-CDE8C898A1F7}" type="slidenum">
              <a:rPr lang="en-IN" smtClean="0"/>
              <a:t>‹#›</a:t>
            </a:fld>
            <a:endParaRPr lang="en-IN"/>
          </a:p>
        </p:txBody>
      </p:sp>
    </p:spTree>
    <p:extLst>
      <p:ext uri="{BB962C8B-B14F-4D97-AF65-F5344CB8AC3E}">
        <p14:creationId xmlns:p14="http://schemas.microsoft.com/office/powerpoint/2010/main" val="342780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B03A7B-3882-71EA-D6B8-765154662D7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15EE1B34-A0A6-778D-C3EA-CF01F2520D76}"/>
              </a:ext>
            </a:extLst>
          </p:cNvPr>
          <p:cNvSpPr>
            <a:spLocks noGrp="1"/>
          </p:cNvSpPr>
          <p:nvPr>
            <p:ph type="dt" sz="half" idx="10"/>
          </p:nvPr>
        </p:nvSpPr>
        <p:spPr/>
        <p:txBody>
          <a:bodyPr/>
          <a:lstStyle/>
          <a:p>
            <a:fld id="{457CB683-42A4-4548-9FEC-EEB32FD93258}" type="datetimeFigureOut">
              <a:rPr lang="en-IN" smtClean="0"/>
              <a:t>20-12-2025</a:t>
            </a:fld>
            <a:endParaRPr lang="en-IN"/>
          </a:p>
        </p:txBody>
      </p:sp>
      <p:sp>
        <p:nvSpPr>
          <p:cNvPr id="4" name="Footer Placeholder 3">
            <a:extLst>
              <a:ext uri="{FF2B5EF4-FFF2-40B4-BE49-F238E27FC236}">
                <a16:creationId xmlns:a16="http://schemas.microsoft.com/office/drawing/2014/main" xmlns="" id="{B0302368-1205-6776-EC14-28A4F5866DC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EA8F7D4F-6371-5DEB-AD05-357ED9CC7D76}"/>
              </a:ext>
            </a:extLst>
          </p:cNvPr>
          <p:cNvSpPr>
            <a:spLocks noGrp="1"/>
          </p:cNvSpPr>
          <p:nvPr>
            <p:ph type="sldNum" sz="quarter" idx="12"/>
          </p:nvPr>
        </p:nvSpPr>
        <p:spPr/>
        <p:txBody>
          <a:bodyPr/>
          <a:lstStyle/>
          <a:p>
            <a:fld id="{D12DC14B-093A-4B05-9CEA-CDE8C898A1F7}" type="slidenum">
              <a:rPr lang="en-IN" smtClean="0"/>
              <a:t>‹#›</a:t>
            </a:fld>
            <a:endParaRPr lang="en-IN"/>
          </a:p>
        </p:txBody>
      </p:sp>
    </p:spTree>
    <p:extLst>
      <p:ext uri="{BB962C8B-B14F-4D97-AF65-F5344CB8AC3E}">
        <p14:creationId xmlns:p14="http://schemas.microsoft.com/office/powerpoint/2010/main" val="7730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2311079-5F79-1078-5C9E-89164D29F4CE}"/>
              </a:ext>
            </a:extLst>
          </p:cNvPr>
          <p:cNvSpPr>
            <a:spLocks noGrp="1"/>
          </p:cNvSpPr>
          <p:nvPr>
            <p:ph type="dt" sz="half" idx="10"/>
          </p:nvPr>
        </p:nvSpPr>
        <p:spPr/>
        <p:txBody>
          <a:bodyPr/>
          <a:lstStyle/>
          <a:p>
            <a:fld id="{457CB683-42A4-4548-9FEC-EEB32FD93258}" type="datetimeFigureOut">
              <a:rPr lang="en-IN" smtClean="0"/>
              <a:t>20-12-2025</a:t>
            </a:fld>
            <a:endParaRPr lang="en-IN"/>
          </a:p>
        </p:txBody>
      </p:sp>
      <p:sp>
        <p:nvSpPr>
          <p:cNvPr id="3" name="Footer Placeholder 2">
            <a:extLst>
              <a:ext uri="{FF2B5EF4-FFF2-40B4-BE49-F238E27FC236}">
                <a16:creationId xmlns:a16="http://schemas.microsoft.com/office/drawing/2014/main" xmlns="" id="{227D94EB-8C42-E5CB-E9C2-1EC20D43606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0D6D8B25-6C98-496E-EEEE-70B06F5AE6F2}"/>
              </a:ext>
            </a:extLst>
          </p:cNvPr>
          <p:cNvSpPr>
            <a:spLocks noGrp="1"/>
          </p:cNvSpPr>
          <p:nvPr>
            <p:ph type="sldNum" sz="quarter" idx="12"/>
          </p:nvPr>
        </p:nvSpPr>
        <p:spPr/>
        <p:txBody>
          <a:bodyPr/>
          <a:lstStyle/>
          <a:p>
            <a:fld id="{D12DC14B-093A-4B05-9CEA-CDE8C898A1F7}" type="slidenum">
              <a:rPr lang="en-IN" smtClean="0"/>
              <a:t>‹#›</a:t>
            </a:fld>
            <a:endParaRPr lang="en-IN"/>
          </a:p>
        </p:txBody>
      </p:sp>
    </p:spTree>
    <p:extLst>
      <p:ext uri="{BB962C8B-B14F-4D97-AF65-F5344CB8AC3E}">
        <p14:creationId xmlns:p14="http://schemas.microsoft.com/office/powerpoint/2010/main" val="238512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9C4F86-0EC1-5A36-099B-A10F063BC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B54A1022-9A9D-B339-0DD6-88992D3DE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6BD65244-004F-9905-2FD6-4E7DFBEC9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33BEAFB-3955-7977-40DE-7ABD92A4F6AB}"/>
              </a:ext>
            </a:extLst>
          </p:cNvPr>
          <p:cNvSpPr>
            <a:spLocks noGrp="1"/>
          </p:cNvSpPr>
          <p:nvPr>
            <p:ph type="dt" sz="half" idx="10"/>
          </p:nvPr>
        </p:nvSpPr>
        <p:spPr/>
        <p:txBody>
          <a:bodyPr/>
          <a:lstStyle/>
          <a:p>
            <a:fld id="{457CB683-42A4-4548-9FEC-EEB32FD93258}" type="datetimeFigureOut">
              <a:rPr lang="en-IN" smtClean="0"/>
              <a:t>20-12-2025</a:t>
            </a:fld>
            <a:endParaRPr lang="en-IN"/>
          </a:p>
        </p:txBody>
      </p:sp>
      <p:sp>
        <p:nvSpPr>
          <p:cNvPr id="6" name="Footer Placeholder 5">
            <a:extLst>
              <a:ext uri="{FF2B5EF4-FFF2-40B4-BE49-F238E27FC236}">
                <a16:creationId xmlns:a16="http://schemas.microsoft.com/office/drawing/2014/main" xmlns="" id="{0F4CC2E8-36A4-015A-492A-18EBFE60B6A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1F94D7F6-2637-C762-DFE3-2A3EB30E8035}"/>
              </a:ext>
            </a:extLst>
          </p:cNvPr>
          <p:cNvSpPr>
            <a:spLocks noGrp="1"/>
          </p:cNvSpPr>
          <p:nvPr>
            <p:ph type="sldNum" sz="quarter" idx="12"/>
          </p:nvPr>
        </p:nvSpPr>
        <p:spPr/>
        <p:txBody>
          <a:bodyPr/>
          <a:lstStyle/>
          <a:p>
            <a:fld id="{D12DC14B-093A-4B05-9CEA-CDE8C898A1F7}" type="slidenum">
              <a:rPr lang="en-IN" smtClean="0"/>
              <a:t>‹#›</a:t>
            </a:fld>
            <a:endParaRPr lang="en-IN"/>
          </a:p>
        </p:txBody>
      </p:sp>
    </p:spTree>
    <p:extLst>
      <p:ext uri="{BB962C8B-B14F-4D97-AF65-F5344CB8AC3E}">
        <p14:creationId xmlns:p14="http://schemas.microsoft.com/office/powerpoint/2010/main" val="322110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12238-4B65-90D1-B231-EEC624A560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81492D59-D648-5FFE-C2F1-06C0BFA9EF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E90E444D-C016-6162-72E4-C94EA7004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319D732-B573-1CC5-8F07-2B714DBEFB58}"/>
              </a:ext>
            </a:extLst>
          </p:cNvPr>
          <p:cNvSpPr>
            <a:spLocks noGrp="1"/>
          </p:cNvSpPr>
          <p:nvPr>
            <p:ph type="dt" sz="half" idx="10"/>
          </p:nvPr>
        </p:nvSpPr>
        <p:spPr/>
        <p:txBody>
          <a:bodyPr/>
          <a:lstStyle/>
          <a:p>
            <a:fld id="{457CB683-42A4-4548-9FEC-EEB32FD93258}" type="datetimeFigureOut">
              <a:rPr lang="en-IN" smtClean="0"/>
              <a:t>20-12-2025</a:t>
            </a:fld>
            <a:endParaRPr lang="en-IN"/>
          </a:p>
        </p:txBody>
      </p:sp>
      <p:sp>
        <p:nvSpPr>
          <p:cNvPr id="6" name="Footer Placeholder 5">
            <a:extLst>
              <a:ext uri="{FF2B5EF4-FFF2-40B4-BE49-F238E27FC236}">
                <a16:creationId xmlns:a16="http://schemas.microsoft.com/office/drawing/2014/main" xmlns="" id="{794809EB-1340-5F42-C17D-F91466CA002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E5992D4A-C9E2-C913-395E-7E8F7208BC5B}"/>
              </a:ext>
            </a:extLst>
          </p:cNvPr>
          <p:cNvSpPr>
            <a:spLocks noGrp="1"/>
          </p:cNvSpPr>
          <p:nvPr>
            <p:ph type="sldNum" sz="quarter" idx="12"/>
          </p:nvPr>
        </p:nvSpPr>
        <p:spPr/>
        <p:txBody>
          <a:bodyPr/>
          <a:lstStyle/>
          <a:p>
            <a:fld id="{D12DC14B-093A-4B05-9CEA-CDE8C898A1F7}" type="slidenum">
              <a:rPr lang="en-IN" smtClean="0"/>
              <a:t>‹#›</a:t>
            </a:fld>
            <a:endParaRPr lang="en-IN"/>
          </a:p>
        </p:txBody>
      </p:sp>
    </p:spTree>
    <p:extLst>
      <p:ext uri="{BB962C8B-B14F-4D97-AF65-F5344CB8AC3E}">
        <p14:creationId xmlns:p14="http://schemas.microsoft.com/office/powerpoint/2010/main" val="233200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54FE426-7F2B-5A21-71F5-47E08C474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D667E7E6-8B0E-7A4A-59BD-B27656C03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ABB9940-44D9-943B-084C-0918B0CC2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CB683-42A4-4548-9FEC-EEB32FD93258}" type="datetimeFigureOut">
              <a:rPr lang="en-IN" smtClean="0"/>
              <a:t>20-12-2025</a:t>
            </a:fld>
            <a:endParaRPr lang="en-IN"/>
          </a:p>
        </p:txBody>
      </p:sp>
      <p:sp>
        <p:nvSpPr>
          <p:cNvPr id="5" name="Footer Placeholder 4">
            <a:extLst>
              <a:ext uri="{FF2B5EF4-FFF2-40B4-BE49-F238E27FC236}">
                <a16:creationId xmlns:a16="http://schemas.microsoft.com/office/drawing/2014/main" xmlns="" id="{D072AD01-07F8-A1ED-5412-68C1EC991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DAAF06C0-F889-3814-2A25-A91C8478B1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DC14B-093A-4B05-9CEA-CDE8C898A1F7}" type="slidenum">
              <a:rPr lang="en-IN" smtClean="0"/>
              <a:t>‹#›</a:t>
            </a:fld>
            <a:endParaRPr lang="en-IN"/>
          </a:p>
        </p:txBody>
      </p:sp>
      <p:pic>
        <p:nvPicPr>
          <p:cNvPr id="8" name="Picture 7">
            <a:extLst>
              <a:ext uri="{FF2B5EF4-FFF2-40B4-BE49-F238E27FC236}">
                <a16:creationId xmlns:a16="http://schemas.microsoft.com/office/drawing/2014/main" xmlns="" id="{9E526D5A-7726-3E35-06DC-D4C38B9CD7F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12271" y="0"/>
            <a:ext cx="1279729" cy="1126437"/>
          </a:xfrm>
          <a:prstGeom prst="rect">
            <a:avLst/>
          </a:prstGeom>
        </p:spPr>
      </p:pic>
    </p:spTree>
    <p:extLst>
      <p:ext uri="{BB962C8B-B14F-4D97-AF65-F5344CB8AC3E}">
        <p14:creationId xmlns:p14="http://schemas.microsoft.com/office/powerpoint/2010/main" val="137321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D55813-5F3E-D4FB-0008-FCE1A6898C77}"/>
              </a:ext>
            </a:extLst>
          </p:cNvPr>
          <p:cNvSpPr>
            <a:spLocks noGrp="1"/>
          </p:cNvSpPr>
          <p:nvPr>
            <p:ph type="ctrTitle" idx="4294967295"/>
          </p:nvPr>
        </p:nvSpPr>
        <p:spPr>
          <a:xfrm>
            <a:off x="571500" y="296333"/>
            <a:ext cx="11620501" cy="3213630"/>
          </a:xfrm>
        </p:spPr>
        <p:txBody>
          <a:bodyPr>
            <a:normAutofit/>
          </a:bodyPr>
          <a:lstStyle/>
          <a:p>
            <a:pPr algn="ctr"/>
            <a:r>
              <a:rPr lang="en-US" b="1" dirty="0">
                <a:solidFill>
                  <a:srgbClr val="7030A0"/>
                </a:solidFill>
              </a:rPr>
              <a:t>Emergency Care for - General Principles of Patient Stabilization &amp; Safe Transfer </a:t>
            </a:r>
            <a:endParaRPr lang="en-IN" b="1" dirty="0">
              <a:solidFill>
                <a:srgbClr val="7030A0"/>
              </a:solidFill>
            </a:endParaRPr>
          </a:p>
        </p:txBody>
      </p:sp>
      <p:pic>
        <p:nvPicPr>
          <p:cNvPr id="1026" name="Picture 2" descr="indian doctors hospital Patient Treatment Stock Photo - Alamy">
            <a:extLst>
              <a:ext uri="{FF2B5EF4-FFF2-40B4-BE49-F238E27FC236}">
                <a16:creationId xmlns:a16="http://schemas.microsoft.com/office/drawing/2014/main" xmlns="" id="{3318EABC-9CCD-D0A7-4D14-DCBEC51BB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34" y="2641600"/>
            <a:ext cx="5350933" cy="40682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OWTH OF NURSING IN INDIA: HISTORICAL AND FUTURE PERSPECTIVES ...">
            <a:extLst>
              <a:ext uri="{FF2B5EF4-FFF2-40B4-BE49-F238E27FC236}">
                <a16:creationId xmlns:a16="http://schemas.microsoft.com/office/drawing/2014/main" xmlns="" id="{C28A8850-9C54-209F-BD75-439095EAE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668" y="2641600"/>
            <a:ext cx="6519332" cy="40682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3CB90A9-D47B-769A-E05A-8C83C39F0B1F}"/>
              </a:ext>
            </a:extLst>
          </p:cNvPr>
          <p:cNvSpPr txBox="1"/>
          <p:nvPr/>
        </p:nvSpPr>
        <p:spPr>
          <a:xfrm>
            <a:off x="4696906" y="499470"/>
            <a:ext cx="226247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3600" b="1" dirty="0">
                <a:solidFill>
                  <a:srgbClr val="00B050"/>
                </a:solidFill>
              </a:rPr>
              <a:t>LESSON-10</a:t>
            </a:r>
          </a:p>
        </p:txBody>
      </p:sp>
      <p:sp>
        <p:nvSpPr>
          <p:cNvPr id="6" name="TextBox 3">
            <a:extLst>
              <a:ext uri="{FF2B5EF4-FFF2-40B4-BE49-F238E27FC236}">
                <a16:creationId xmlns="" xmlns:a16="http://schemas.microsoft.com/office/drawing/2014/main" xmlns:lc="http://schemas.openxmlformats.org/drawingml/2006/lockedCanvas" id="{3C05307E-C94C-F4D1-E549-6BEC44D3C122}"/>
              </a:ext>
            </a:extLst>
          </p:cNvPr>
          <p:cNvSpPr txBox="1"/>
          <p:nvPr/>
        </p:nvSpPr>
        <p:spPr>
          <a:xfrm>
            <a:off x="9871749" y="5509504"/>
            <a:ext cx="2320251"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400" b="1" dirty="0">
                <a:solidFill>
                  <a:srgbClr val="00B0F0"/>
                </a:solidFill>
              </a:rPr>
              <a:t>By </a:t>
            </a:r>
          </a:p>
          <a:p>
            <a:r>
              <a:rPr lang="en-IN" sz="2400" b="1" dirty="0">
                <a:solidFill>
                  <a:srgbClr val="00B0F0"/>
                </a:solidFill>
              </a:rPr>
              <a:t>JITENDER YADAV</a:t>
            </a:r>
          </a:p>
          <a:p>
            <a:r>
              <a:rPr lang="en-IN" sz="2400" b="1" dirty="0">
                <a:solidFill>
                  <a:srgbClr val="00B0F0"/>
                </a:solidFill>
              </a:rPr>
              <a:t>               INSP/PH</a:t>
            </a:r>
          </a:p>
        </p:txBody>
      </p:sp>
    </p:spTree>
    <p:extLst>
      <p:ext uri="{BB962C8B-B14F-4D97-AF65-F5344CB8AC3E}">
        <p14:creationId xmlns:p14="http://schemas.microsoft.com/office/powerpoint/2010/main" val="244352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6A40F25-0511-AC4B-BA19-C35EBF4424B5}"/>
              </a:ext>
            </a:extLst>
          </p:cNvPr>
          <p:cNvSpPr txBox="1"/>
          <p:nvPr/>
        </p:nvSpPr>
        <p:spPr>
          <a:xfrm>
            <a:off x="2501900" y="220133"/>
            <a:ext cx="6642100" cy="646331"/>
          </a:xfrm>
          <a:prstGeom prst="rect">
            <a:avLst/>
          </a:prstGeom>
          <a:noFill/>
        </p:spPr>
        <p:txBody>
          <a:bodyPr wrap="square">
            <a:spAutoFit/>
          </a:bodyPr>
          <a:lstStyle/>
          <a:p>
            <a:pPr algn="ctr"/>
            <a:r>
              <a:rPr lang="en-IN" sz="3600" b="1" dirty="0">
                <a:solidFill>
                  <a:srgbClr val="7030A0"/>
                </a:solidFill>
              </a:rPr>
              <a:t>CIRCULATION: HYPOTENSION</a:t>
            </a:r>
          </a:p>
        </p:txBody>
      </p:sp>
      <p:sp>
        <p:nvSpPr>
          <p:cNvPr id="5" name="TextBox 4">
            <a:extLst>
              <a:ext uri="{FF2B5EF4-FFF2-40B4-BE49-F238E27FC236}">
                <a16:creationId xmlns:a16="http://schemas.microsoft.com/office/drawing/2014/main" xmlns="" id="{B43D3B36-D5C5-E42A-23A7-F70B1FB77F65}"/>
              </a:ext>
            </a:extLst>
          </p:cNvPr>
          <p:cNvSpPr txBox="1"/>
          <p:nvPr/>
        </p:nvSpPr>
        <p:spPr>
          <a:xfrm>
            <a:off x="50799" y="1049868"/>
            <a:ext cx="12073467" cy="5016758"/>
          </a:xfrm>
          <a:prstGeom prst="rect">
            <a:avLst/>
          </a:prstGeom>
          <a:noFill/>
        </p:spPr>
        <p:txBody>
          <a:bodyPr wrap="square">
            <a:spAutoFit/>
          </a:bodyPr>
          <a:lstStyle/>
          <a:p>
            <a:pPr algn="just"/>
            <a:r>
              <a:rPr lang="en-US" sz="3200" dirty="0"/>
              <a:t>• What are the early indicators of shock? </a:t>
            </a:r>
          </a:p>
          <a:p>
            <a:pPr algn="just"/>
            <a:r>
              <a:rPr lang="en-US" sz="3200" dirty="0"/>
              <a:t>                            ⚬ Tachycardia ⚬ Increased capillary refill time </a:t>
            </a:r>
          </a:p>
          <a:p>
            <a:pPr algn="just"/>
            <a:r>
              <a:rPr lang="en-US" sz="3200" dirty="0"/>
              <a:t>                            ⚬ Narrowed pulse pressure (Systolic BP – Diastolic BP) </a:t>
            </a:r>
          </a:p>
          <a:p>
            <a:pPr algn="just"/>
            <a:endParaRPr lang="en-US" sz="3200" dirty="0"/>
          </a:p>
          <a:p>
            <a:pPr algn="just"/>
            <a:r>
              <a:rPr lang="en-US" sz="3200" dirty="0"/>
              <a:t>• What about low BP? </a:t>
            </a:r>
          </a:p>
          <a:p>
            <a:pPr algn="just"/>
            <a:r>
              <a:rPr lang="en-US" sz="3200" dirty="0"/>
              <a:t>              ⚬ BP is not a good indicator in early shock (late indicator) </a:t>
            </a:r>
          </a:p>
          <a:p>
            <a:pPr algn="just"/>
            <a:r>
              <a:rPr lang="en-US" sz="3200" dirty="0"/>
              <a:t>              ⚬ Early shock can exist with a normal BP </a:t>
            </a:r>
          </a:p>
          <a:p>
            <a:pPr algn="just"/>
            <a:r>
              <a:rPr lang="en-US" sz="3200" dirty="0"/>
              <a:t>              ⚬ BP fall is very late/terminal finding in pediatric shock</a:t>
            </a:r>
          </a:p>
          <a:p>
            <a:pPr algn="just"/>
            <a:r>
              <a:rPr lang="en-US" sz="3200" dirty="0"/>
              <a:t>  </a:t>
            </a:r>
            <a:r>
              <a:rPr lang="en-US" sz="3200" dirty="0">
                <a:solidFill>
                  <a:srgbClr val="7030A0"/>
                </a:solidFill>
              </a:rPr>
              <a:t>Shock is easily reversible when it is early, not so easily when it is late: So address it early and aggressively</a:t>
            </a:r>
            <a:endParaRPr lang="en-IN" sz="3200" dirty="0">
              <a:solidFill>
                <a:srgbClr val="7030A0"/>
              </a:solidFill>
            </a:endParaRPr>
          </a:p>
        </p:txBody>
      </p:sp>
    </p:spTree>
    <p:extLst>
      <p:ext uri="{BB962C8B-B14F-4D97-AF65-F5344CB8AC3E}">
        <p14:creationId xmlns:p14="http://schemas.microsoft.com/office/powerpoint/2010/main" val="230087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2FD46EC-4FD9-654A-CFE0-9504B03BB48A}"/>
              </a:ext>
            </a:extLst>
          </p:cNvPr>
          <p:cNvSpPr txBox="1"/>
          <p:nvPr/>
        </p:nvSpPr>
        <p:spPr>
          <a:xfrm>
            <a:off x="165100" y="575733"/>
            <a:ext cx="11827933" cy="5016758"/>
          </a:xfrm>
          <a:prstGeom prst="rect">
            <a:avLst/>
          </a:prstGeom>
          <a:noFill/>
        </p:spPr>
        <p:txBody>
          <a:bodyPr wrap="square">
            <a:spAutoFit/>
          </a:bodyPr>
          <a:lstStyle/>
          <a:p>
            <a:pPr algn="just"/>
            <a:r>
              <a:rPr lang="en-IN" sz="3200" dirty="0">
                <a:highlight>
                  <a:srgbClr val="008080"/>
                </a:highlight>
              </a:rPr>
              <a:t>• IV Fluids: what to use? </a:t>
            </a:r>
          </a:p>
          <a:p>
            <a:pPr algn="just"/>
            <a:r>
              <a:rPr lang="en-IN" sz="3200" dirty="0"/>
              <a:t>⚬ Ringer Lactate or Normal Saline (isotonic) </a:t>
            </a:r>
          </a:p>
          <a:p>
            <a:pPr algn="just"/>
            <a:r>
              <a:rPr lang="en-IN" sz="3200" dirty="0"/>
              <a:t>⚬ Dextran or </a:t>
            </a:r>
            <a:r>
              <a:rPr lang="en-IN" sz="3200" dirty="0" err="1"/>
              <a:t>Haemaccel</a:t>
            </a:r>
            <a:r>
              <a:rPr lang="en-IN" sz="3200" dirty="0"/>
              <a:t> (Plasma expanders)</a:t>
            </a:r>
          </a:p>
          <a:p>
            <a:pPr algn="just"/>
            <a:r>
              <a:rPr lang="en-IN" sz="3200" dirty="0"/>
              <a:t> ⚬ Blood (in trauma) </a:t>
            </a:r>
          </a:p>
          <a:p>
            <a:pPr algn="just"/>
            <a:r>
              <a:rPr lang="en-IN" sz="3200" dirty="0">
                <a:highlight>
                  <a:srgbClr val="FF0000"/>
                </a:highlight>
              </a:rPr>
              <a:t>• Never use Dextrose based IV Fluids(IVF)</a:t>
            </a:r>
          </a:p>
          <a:p>
            <a:pPr algn="just"/>
            <a:r>
              <a:rPr lang="en-IN" sz="3200" dirty="0"/>
              <a:t> ⚬ D5W or D5NS </a:t>
            </a:r>
          </a:p>
          <a:p>
            <a:pPr algn="just"/>
            <a:r>
              <a:rPr lang="en-IN" sz="3200" dirty="0"/>
              <a:t>⚬ They are hypotonic and worsen hypotension </a:t>
            </a:r>
          </a:p>
          <a:p>
            <a:pPr algn="just"/>
            <a:r>
              <a:rPr lang="en-IN" sz="3200" dirty="0">
                <a:highlight>
                  <a:srgbClr val="008080"/>
                </a:highlight>
              </a:rPr>
              <a:t>• Vasopressors</a:t>
            </a:r>
            <a:r>
              <a:rPr lang="en-IN" sz="3200" dirty="0"/>
              <a:t>:</a:t>
            </a:r>
          </a:p>
          <a:p>
            <a:pPr algn="just"/>
            <a:r>
              <a:rPr lang="en-IN" sz="3200" dirty="0"/>
              <a:t> ⚬ Use if not responding to IVF </a:t>
            </a:r>
          </a:p>
          <a:p>
            <a:pPr algn="just"/>
            <a:r>
              <a:rPr lang="en-IN" sz="3200" dirty="0"/>
              <a:t>⚬ To be used only after adequate infusion of IVF</a:t>
            </a:r>
          </a:p>
        </p:txBody>
      </p:sp>
    </p:spTree>
    <p:extLst>
      <p:ext uri="{BB962C8B-B14F-4D97-AF65-F5344CB8AC3E}">
        <p14:creationId xmlns:p14="http://schemas.microsoft.com/office/powerpoint/2010/main" val="165762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123789D-CD6E-81DE-E40E-4C7BC581691D}"/>
              </a:ext>
            </a:extLst>
          </p:cNvPr>
          <p:cNvSpPr txBox="1"/>
          <p:nvPr/>
        </p:nvSpPr>
        <p:spPr>
          <a:xfrm>
            <a:off x="2451100" y="520700"/>
            <a:ext cx="6692900" cy="1200329"/>
          </a:xfrm>
          <a:prstGeom prst="rect">
            <a:avLst/>
          </a:prstGeom>
          <a:noFill/>
        </p:spPr>
        <p:txBody>
          <a:bodyPr wrap="square">
            <a:spAutoFit/>
          </a:bodyPr>
          <a:lstStyle/>
          <a:p>
            <a:pPr algn="ctr"/>
            <a:r>
              <a:rPr lang="en-IN" sz="3600" dirty="0">
                <a:solidFill>
                  <a:srgbClr val="7030A0"/>
                </a:solidFill>
              </a:rPr>
              <a:t>LOW BLOOD PRESSURE</a:t>
            </a:r>
          </a:p>
          <a:p>
            <a:pPr algn="ctr"/>
            <a:r>
              <a:rPr lang="en-IN" sz="3600" dirty="0">
                <a:solidFill>
                  <a:srgbClr val="7030A0"/>
                </a:solidFill>
              </a:rPr>
              <a:t> (&lt;90 Systolic adult)</a:t>
            </a:r>
          </a:p>
        </p:txBody>
      </p:sp>
      <p:sp>
        <p:nvSpPr>
          <p:cNvPr id="5" name="TextBox 4">
            <a:extLst>
              <a:ext uri="{FF2B5EF4-FFF2-40B4-BE49-F238E27FC236}">
                <a16:creationId xmlns:a16="http://schemas.microsoft.com/office/drawing/2014/main" xmlns="" id="{0E514BF3-B251-69A0-898F-A360397B2D59}"/>
              </a:ext>
            </a:extLst>
          </p:cNvPr>
          <p:cNvSpPr txBox="1"/>
          <p:nvPr/>
        </p:nvSpPr>
        <p:spPr>
          <a:xfrm>
            <a:off x="478367" y="1879600"/>
            <a:ext cx="10735733" cy="2554545"/>
          </a:xfrm>
          <a:prstGeom prst="rect">
            <a:avLst/>
          </a:prstGeom>
          <a:noFill/>
        </p:spPr>
        <p:txBody>
          <a:bodyPr wrap="square">
            <a:spAutoFit/>
          </a:bodyPr>
          <a:lstStyle/>
          <a:p>
            <a:r>
              <a:rPr lang="en-US" sz="3200" dirty="0"/>
              <a:t>• Critically ill / injured patients need fluid/blood resuscitation </a:t>
            </a:r>
          </a:p>
          <a:p>
            <a:r>
              <a:rPr lang="en-US" sz="3200" dirty="0"/>
              <a:t>• First secure Intravenous Line </a:t>
            </a:r>
          </a:p>
          <a:p>
            <a:r>
              <a:rPr lang="en-US" sz="3200" dirty="0"/>
              <a:t>• 2 large bore cannulas: 16 G (gray), 18 G(green) </a:t>
            </a:r>
          </a:p>
          <a:p>
            <a:r>
              <a:rPr lang="en-US" sz="3200" dirty="0"/>
              <a:t>⚬ Antecubital fossa preferred</a:t>
            </a:r>
          </a:p>
          <a:p>
            <a:r>
              <a:rPr lang="en-US" sz="3200" dirty="0"/>
              <a:t> • Intraosseous access: If fail to get IV access</a:t>
            </a:r>
            <a:endParaRPr lang="en-IN" sz="3200" dirty="0"/>
          </a:p>
        </p:txBody>
      </p:sp>
    </p:spTree>
    <p:extLst>
      <p:ext uri="{BB962C8B-B14F-4D97-AF65-F5344CB8AC3E}">
        <p14:creationId xmlns:p14="http://schemas.microsoft.com/office/powerpoint/2010/main" val="3978861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ECCFFF-3CC8-2FB7-5F3A-53A20C0E76B6}"/>
              </a:ext>
            </a:extLst>
          </p:cNvPr>
          <p:cNvSpPr txBox="1"/>
          <p:nvPr/>
        </p:nvSpPr>
        <p:spPr>
          <a:xfrm>
            <a:off x="2671233" y="275167"/>
            <a:ext cx="6472767" cy="1200329"/>
          </a:xfrm>
          <a:prstGeom prst="rect">
            <a:avLst/>
          </a:prstGeom>
          <a:noFill/>
        </p:spPr>
        <p:txBody>
          <a:bodyPr wrap="square">
            <a:spAutoFit/>
          </a:bodyPr>
          <a:lstStyle/>
          <a:p>
            <a:pPr algn="ctr"/>
            <a:r>
              <a:rPr lang="en-IN" sz="3600" dirty="0">
                <a:solidFill>
                  <a:srgbClr val="7030A0"/>
                </a:solidFill>
              </a:rPr>
              <a:t>FLUID RESUSCITATION: MEDICAL (NON-TRAUMA)</a:t>
            </a:r>
          </a:p>
        </p:txBody>
      </p:sp>
      <p:sp>
        <p:nvSpPr>
          <p:cNvPr id="5" name="TextBox 4">
            <a:extLst>
              <a:ext uri="{FF2B5EF4-FFF2-40B4-BE49-F238E27FC236}">
                <a16:creationId xmlns:a16="http://schemas.microsoft.com/office/drawing/2014/main" xmlns="" id="{755A24A7-657C-C1F2-A80F-7B002BFD7DC5}"/>
              </a:ext>
            </a:extLst>
          </p:cNvPr>
          <p:cNvSpPr txBox="1"/>
          <p:nvPr/>
        </p:nvSpPr>
        <p:spPr>
          <a:xfrm>
            <a:off x="190499" y="1655234"/>
            <a:ext cx="11806767" cy="4524315"/>
          </a:xfrm>
          <a:prstGeom prst="rect">
            <a:avLst/>
          </a:prstGeom>
          <a:noFill/>
        </p:spPr>
        <p:txBody>
          <a:bodyPr wrap="square">
            <a:spAutoFit/>
          </a:bodyPr>
          <a:lstStyle/>
          <a:p>
            <a:pPr algn="just"/>
            <a:r>
              <a:rPr lang="en-US" sz="3200" b="1" dirty="0"/>
              <a:t>Goal:</a:t>
            </a:r>
            <a:r>
              <a:rPr lang="en-US" sz="3200" dirty="0"/>
              <a:t> To restore circulating volume and tissue perfusion Fluids like Normal Saline and Ringer lactate or colloids </a:t>
            </a:r>
          </a:p>
          <a:p>
            <a:pPr algn="just"/>
            <a:r>
              <a:rPr lang="en-US" sz="3200" dirty="0"/>
              <a:t>Adults: </a:t>
            </a:r>
          </a:p>
          <a:p>
            <a:pPr algn="just"/>
            <a:r>
              <a:rPr lang="en-US" sz="3200" dirty="0"/>
              <a:t>• 1 –2+ liters rapid IV bolus normal saline or ringer lactate </a:t>
            </a:r>
          </a:p>
          <a:p>
            <a:pPr algn="just"/>
            <a:r>
              <a:rPr lang="en-US" sz="3200" dirty="0"/>
              <a:t>• If no response 500 – 1000+ cc colloid fluids can be used</a:t>
            </a:r>
          </a:p>
          <a:p>
            <a:pPr algn="just"/>
            <a:r>
              <a:rPr lang="en-US" sz="3200" dirty="0"/>
              <a:t> Vasopressors: </a:t>
            </a:r>
            <a:r>
              <a:rPr lang="en-US" sz="3200" b="1" dirty="0">
                <a:solidFill>
                  <a:srgbClr val="7030A0"/>
                </a:solidFill>
              </a:rPr>
              <a:t>Only after </a:t>
            </a:r>
            <a:r>
              <a:rPr lang="en-US" sz="3200" dirty="0"/>
              <a:t>infusing 30 ml/kg</a:t>
            </a:r>
            <a:r>
              <a:rPr lang="en-US" sz="3200" b="1" dirty="0"/>
              <a:t> </a:t>
            </a:r>
            <a:r>
              <a:rPr lang="en-US" sz="3200" dirty="0"/>
              <a:t>in 3 hours </a:t>
            </a:r>
          </a:p>
          <a:p>
            <a:pPr algn="just"/>
            <a:r>
              <a:rPr lang="en-US" sz="3200" dirty="0"/>
              <a:t>• After 2-3 liters of NS or RL and if still not responding </a:t>
            </a:r>
          </a:p>
          <a:p>
            <a:pPr algn="just"/>
            <a:r>
              <a:rPr lang="en-US" sz="3200" dirty="0"/>
              <a:t>• Norepinephrine, dopamine or adrenaline </a:t>
            </a:r>
            <a:r>
              <a:rPr lang="en-US" sz="3200" dirty="0">
                <a:highlight>
                  <a:srgbClr val="FF0000"/>
                </a:highlight>
              </a:rPr>
              <a:t>(Needs monitoring)</a:t>
            </a:r>
            <a:r>
              <a:rPr lang="en-US" sz="3200" dirty="0"/>
              <a:t/>
            </a:r>
            <a:br>
              <a:rPr lang="en-US" sz="3200" dirty="0"/>
            </a:br>
            <a:r>
              <a:rPr lang="en-US" sz="3200" dirty="0"/>
              <a:t> • In heart failure use fluid cautiously: may require vasopressors early</a:t>
            </a:r>
            <a:endParaRPr lang="en-IN" sz="3200" dirty="0"/>
          </a:p>
        </p:txBody>
      </p:sp>
    </p:spTree>
    <p:extLst>
      <p:ext uri="{BB962C8B-B14F-4D97-AF65-F5344CB8AC3E}">
        <p14:creationId xmlns:p14="http://schemas.microsoft.com/office/powerpoint/2010/main" val="2715108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B2B0475-16B5-67E4-1F1D-317505E8382C}"/>
              </a:ext>
            </a:extLst>
          </p:cNvPr>
          <p:cNvSpPr txBox="1"/>
          <p:nvPr/>
        </p:nvSpPr>
        <p:spPr>
          <a:xfrm>
            <a:off x="118533" y="486833"/>
            <a:ext cx="11967634" cy="6001643"/>
          </a:xfrm>
          <a:prstGeom prst="rect">
            <a:avLst/>
          </a:prstGeom>
          <a:noFill/>
        </p:spPr>
        <p:txBody>
          <a:bodyPr wrap="square">
            <a:spAutoFit/>
          </a:bodyPr>
          <a:lstStyle/>
          <a:p>
            <a:r>
              <a:rPr lang="en-US" sz="3200" b="1" dirty="0"/>
              <a:t>In Children: </a:t>
            </a:r>
          </a:p>
          <a:p>
            <a:r>
              <a:rPr lang="en-US" sz="3200" dirty="0"/>
              <a:t>• Signs of shock delayed until hypovolemia is severe </a:t>
            </a:r>
          </a:p>
          <a:p>
            <a:r>
              <a:rPr lang="en-US" sz="3200" dirty="0"/>
              <a:t>• It may be a pre-terminal event for a child </a:t>
            </a:r>
          </a:p>
          <a:p>
            <a:r>
              <a:rPr lang="en-US" sz="3200" dirty="0"/>
              <a:t>• Normal saline: 20 cc/kg IV bolus </a:t>
            </a:r>
          </a:p>
          <a:p>
            <a:endParaRPr lang="en-US" sz="3200" dirty="0"/>
          </a:p>
          <a:p>
            <a:r>
              <a:rPr lang="en-US" sz="3200" dirty="0"/>
              <a:t>             </a:t>
            </a:r>
            <a:r>
              <a:rPr lang="en-US" sz="3200" dirty="0">
                <a:highlight>
                  <a:srgbClr val="00FF00"/>
                </a:highlight>
              </a:rPr>
              <a:t>⚬ Reassess and repeat as necessary </a:t>
            </a:r>
          </a:p>
          <a:p>
            <a:r>
              <a:rPr lang="en-US" sz="3200" dirty="0"/>
              <a:t>• Colloid: 10 cc/kg IV bolus,</a:t>
            </a:r>
          </a:p>
          <a:p>
            <a:r>
              <a:rPr lang="en-US" sz="3200" dirty="0"/>
              <a:t> ⚬ Reassess and repeat as necessary</a:t>
            </a:r>
          </a:p>
          <a:p>
            <a:endParaRPr lang="en-US" sz="3200" dirty="0"/>
          </a:p>
          <a:p>
            <a:r>
              <a:rPr lang="en-US" sz="3200" dirty="0"/>
              <a:t> • Vasopressors: if no response to IV boluses (30 ml/kg in 3 hours) </a:t>
            </a:r>
          </a:p>
          <a:p>
            <a:endParaRPr lang="en-US" sz="3200" dirty="0"/>
          </a:p>
          <a:p>
            <a:r>
              <a:rPr lang="en-US" sz="3200" dirty="0"/>
              <a:t>               ⚬ Norepinephrine, dopamine or adrenaline </a:t>
            </a:r>
            <a:endParaRPr lang="en-IN" sz="3200" dirty="0"/>
          </a:p>
        </p:txBody>
      </p:sp>
    </p:spTree>
    <p:extLst>
      <p:ext uri="{BB962C8B-B14F-4D97-AF65-F5344CB8AC3E}">
        <p14:creationId xmlns:p14="http://schemas.microsoft.com/office/powerpoint/2010/main" val="2674827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65EDAF4-C414-26C1-A875-6788E81BF57C}"/>
              </a:ext>
            </a:extLst>
          </p:cNvPr>
          <p:cNvSpPr txBox="1"/>
          <p:nvPr/>
        </p:nvSpPr>
        <p:spPr>
          <a:xfrm>
            <a:off x="2218267" y="385233"/>
            <a:ext cx="6925733" cy="1077218"/>
          </a:xfrm>
          <a:prstGeom prst="rect">
            <a:avLst/>
          </a:prstGeom>
          <a:noFill/>
        </p:spPr>
        <p:txBody>
          <a:bodyPr wrap="square">
            <a:spAutoFit/>
          </a:bodyPr>
          <a:lstStyle/>
          <a:p>
            <a:pPr algn="ctr"/>
            <a:r>
              <a:rPr lang="en-US" sz="3200" dirty="0">
                <a:solidFill>
                  <a:srgbClr val="7030A0"/>
                </a:solidFill>
              </a:rPr>
              <a:t>(H): CONTROL CATASTROPHIC LIFETHREATENING HEMORRHAGE</a:t>
            </a:r>
            <a:endParaRPr lang="en-IN" sz="3200" dirty="0">
              <a:solidFill>
                <a:srgbClr val="7030A0"/>
              </a:solidFill>
            </a:endParaRPr>
          </a:p>
        </p:txBody>
      </p:sp>
      <p:sp>
        <p:nvSpPr>
          <p:cNvPr id="5" name="TextBox 4">
            <a:extLst>
              <a:ext uri="{FF2B5EF4-FFF2-40B4-BE49-F238E27FC236}">
                <a16:creationId xmlns:a16="http://schemas.microsoft.com/office/drawing/2014/main" xmlns="" id="{A0C737FB-BBBC-EBAF-B4A6-55C73CA1137D}"/>
              </a:ext>
            </a:extLst>
          </p:cNvPr>
          <p:cNvSpPr txBox="1"/>
          <p:nvPr/>
        </p:nvSpPr>
        <p:spPr>
          <a:xfrm>
            <a:off x="491068" y="1786467"/>
            <a:ext cx="5342466" cy="954107"/>
          </a:xfrm>
          <a:prstGeom prst="rect">
            <a:avLst/>
          </a:prstGeom>
          <a:noFill/>
        </p:spPr>
        <p:txBody>
          <a:bodyPr wrap="square">
            <a:spAutoFit/>
          </a:bodyPr>
          <a:lstStyle/>
          <a:p>
            <a:r>
              <a:rPr lang="en-US" sz="2800" b="1" dirty="0"/>
              <a:t>Controlled with Compression: </a:t>
            </a:r>
            <a:r>
              <a:rPr lang="en-US" sz="2800" dirty="0"/>
              <a:t>extremity / compressible</a:t>
            </a:r>
          </a:p>
        </p:txBody>
      </p:sp>
      <p:pic>
        <p:nvPicPr>
          <p:cNvPr id="7" name="Picture 6">
            <a:extLst>
              <a:ext uri="{FF2B5EF4-FFF2-40B4-BE49-F238E27FC236}">
                <a16:creationId xmlns:a16="http://schemas.microsoft.com/office/drawing/2014/main" xmlns="" id="{3F0F6798-A057-24B3-FD64-E64B07F09B78}"/>
              </a:ext>
            </a:extLst>
          </p:cNvPr>
          <p:cNvPicPr>
            <a:picLocks noChangeAspect="1"/>
          </p:cNvPicPr>
          <p:nvPr/>
        </p:nvPicPr>
        <p:blipFill>
          <a:blip r:embed="rId3"/>
          <a:stretch>
            <a:fillRect/>
          </a:stretch>
        </p:blipFill>
        <p:spPr>
          <a:xfrm>
            <a:off x="368300" y="2703787"/>
            <a:ext cx="4538134" cy="2590800"/>
          </a:xfrm>
          <a:prstGeom prst="rect">
            <a:avLst/>
          </a:prstGeom>
        </p:spPr>
      </p:pic>
      <p:sp>
        <p:nvSpPr>
          <p:cNvPr id="9" name="TextBox 8">
            <a:extLst>
              <a:ext uri="{FF2B5EF4-FFF2-40B4-BE49-F238E27FC236}">
                <a16:creationId xmlns:a16="http://schemas.microsoft.com/office/drawing/2014/main" xmlns="" id="{17B6D63E-FFE9-A9EF-28A2-8670BC659CC4}"/>
              </a:ext>
            </a:extLst>
          </p:cNvPr>
          <p:cNvSpPr txBox="1"/>
          <p:nvPr/>
        </p:nvSpPr>
        <p:spPr>
          <a:xfrm>
            <a:off x="368300" y="5329767"/>
            <a:ext cx="4796367" cy="954107"/>
          </a:xfrm>
          <a:prstGeom prst="rect">
            <a:avLst/>
          </a:prstGeom>
          <a:noFill/>
        </p:spPr>
        <p:txBody>
          <a:bodyPr wrap="square">
            <a:spAutoFit/>
          </a:bodyPr>
          <a:lstStyle/>
          <a:p>
            <a:r>
              <a:rPr lang="en-US" sz="2800" dirty="0"/>
              <a:t>(H): To be addressed in few seconds to few minutes </a:t>
            </a:r>
            <a:endParaRPr lang="en-IN" sz="2800" dirty="0"/>
          </a:p>
        </p:txBody>
      </p:sp>
      <p:sp>
        <p:nvSpPr>
          <p:cNvPr id="11" name="TextBox 10">
            <a:extLst>
              <a:ext uri="{FF2B5EF4-FFF2-40B4-BE49-F238E27FC236}">
                <a16:creationId xmlns:a16="http://schemas.microsoft.com/office/drawing/2014/main" xmlns="" id="{80E40613-CC97-AD52-054E-1D3BF8BBABEE}"/>
              </a:ext>
            </a:extLst>
          </p:cNvPr>
          <p:cNvSpPr txBox="1"/>
          <p:nvPr/>
        </p:nvSpPr>
        <p:spPr>
          <a:xfrm>
            <a:off x="5782733" y="1841500"/>
            <a:ext cx="6248399" cy="954107"/>
          </a:xfrm>
          <a:prstGeom prst="rect">
            <a:avLst/>
          </a:prstGeom>
          <a:noFill/>
        </p:spPr>
        <p:txBody>
          <a:bodyPr wrap="square">
            <a:spAutoFit/>
          </a:bodyPr>
          <a:lstStyle/>
          <a:p>
            <a:r>
              <a:rPr lang="en-US" sz="2800" b="1" dirty="0"/>
              <a:t>Uncontrolled with compression:</a:t>
            </a:r>
            <a:r>
              <a:rPr lang="en-US" sz="2800" dirty="0"/>
              <a:t> torso/trunk / incompressible</a:t>
            </a:r>
            <a:endParaRPr lang="en-IN" sz="2800" dirty="0"/>
          </a:p>
        </p:txBody>
      </p:sp>
      <p:sp>
        <p:nvSpPr>
          <p:cNvPr id="13" name="TextBox 12">
            <a:extLst>
              <a:ext uri="{FF2B5EF4-FFF2-40B4-BE49-F238E27FC236}">
                <a16:creationId xmlns:a16="http://schemas.microsoft.com/office/drawing/2014/main" xmlns="" id="{E2431D45-7D71-03B5-B11B-627C82BC2EF8}"/>
              </a:ext>
            </a:extLst>
          </p:cNvPr>
          <p:cNvSpPr txBox="1"/>
          <p:nvPr/>
        </p:nvSpPr>
        <p:spPr>
          <a:xfrm>
            <a:off x="5833535" y="5380568"/>
            <a:ext cx="5253566" cy="954107"/>
          </a:xfrm>
          <a:prstGeom prst="rect">
            <a:avLst/>
          </a:prstGeom>
          <a:noFill/>
        </p:spPr>
        <p:txBody>
          <a:bodyPr wrap="square">
            <a:spAutoFit/>
          </a:bodyPr>
          <a:lstStyle/>
          <a:p>
            <a:r>
              <a:rPr lang="en-US" sz="2800" dirty="0"/>
              <a:t>Only a surgeon can control internal hemorrhage</a:t>
            </a:r>
            <a:endParaRPr lang="en-IN" sz="2800" dirty="0"/>
          </a:p>
        </p:txBody>
      </p:sp>
      <p:pic>
        <p:nvPicPr>
          <p:cNvPr id="15" name="Picture 14">
            <a:extLst>
              <a:ext uri="{FF2B5EF4-FFF2-40B4-BE49-F238E27FC236}">
                <a16:creationId xmlns:a16="http://schemas.microsoft.com/office/drawing/2014/main" xmlns="" id="{FEDFCBD4-3200-D2F0-B0EB-D91A86E5D257}"/>
              </a:ext>
            </a:extLst>
          </p:cNvPr>
          <p:cNvPicPr>
            <a:picLocks noChangeAspect="1"/>
          </p:cNvPicPr>
          <p:nvPr/>
        </p:nvPicPr>
        <p:blipFill>
          <a:blip r:embed="rId4"/>
          <a:stretch>
            <a:fillRect/>
          </a:stretch>
        </p:blipFill>
        <p:spPr>
          <a:xfrm>
            <a:off x="5909733" y="2740574"/>
            <a:ext cx="5287434" cy="2554013"/>
          </a:xfrm>
          <a:prstGeom prst="rect">
            <a:avLst/>
          </a:prstGeom>
        </p:spPr>
      </p:pic>
    </p:spTree>
    <p:extLst>
      <p:ext uri="{BB962C8B-B14F-4D97-AF65-F5344CB8AC3E}">
        <p14:creationId xmlns:p14="http://schemas.microsoft.com/office/powerpoint/2010/main" val="2311142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BB021D2-2A99-A481-74CA-8F9A84D3A16E}"/>
              </a:ext>
            </a:extLst>
          </p:cNvPr>
          <p:cNvSpPr txBox="1"/>
          <p:nvPr/>
        </p:nvSpPr>
        <p:spPr>
          <a:xfrm>
            <a:off x="3098800" y="575733"/>
            <a:ext cx="6045200" cy="1077218"/>
          </a:xfrm>
          <a:prstGeom prst="rect">
            <a:avLst/>
          </a:prstGeom>
          <a:noFill/>
        </p:spPr>
        <p:txBody>
          <a:bodyPr wrap="square">
            <a:spAutoFit/>
          </a:bodyPr>
          <a:lstStyle/>
          <a:p>
            <a:pPr algn="ctr"/>
            <a:r>
              <a:rPr lang="en-IN" sz="3200" dirty="0">
                <a:solidFill>
                  <a:srgbClr val="7030A0"/>
                </a:solidFill>
              </a:rPr>
              <a:t>(H): CONTROL MASSIVE HEMORRHAGE</a:t>
            </a:r>
          </a:p>
        </p:txBody>
      </p:sp>
      <p:sp>
        <p:nvSpPr>
          <p:cNvPr id="5" name="TextBox 4">
            <a:extLst>
              <a:ext uri="{FF2B5EF4-FFF2-40B4-BE49-F238E27FC236}">
                <a16:creationId xmlns:a16="http://schemas.microsoft.com/office/drawing/2014/main" xmlns="" id="{BF2CE7E9-F9AF-214C-CAB2-A49469FF9C78}"/>
              </a:ext>
            </a:extLst>
          </p:cNvPr>
          <p:cNvSpPr txBox="1"/>
          <p:nvPr/>
        </p:nvSpPr>
        <p:spPr>
          <a:xfrm>
            <a:off x="148168" y="1900767"/>
            <a:ext cx="5888566" cy="3539430"/>
          </a:xfrm>
          <a:prstGeom prst="rect">
            <a:avLst/>
          </a:prstGeom>
          <a:noFill/>
        </p:spPr>
        <p:txBody>
          <a:bodyPr wrap="square">
            <a:spAutoFit/>
          </a:bodyPr>
          <a:lstStyle/>
          <a:p>
            <a:r>
              <a:rPr lang="en-US" sz="3200" dirty="0"/>
              <a:t>• Direct pressure </a:t>
            </a:r>
          </a:p>
          <a:p>
            <a:endParaRPr lang="en-US" sz="3200" dirty="0"/>
          </a:p>
          <a:p>
            <a:r>
              <a:rPr lang="en-US" sz="3200" dirty="0"/>
              <a:t>• Pressure dressing</a:t>
            </a:r>
          </a:p>
          <a:p>
            <a:r>
              <a:rPr lang="en-US" sz="3200" dirty="0"/>
              <a:t> </a:t>
            </a:r>
          </a:p>
          <a:p>
            <a:r>
              <a:rPr lang="en-US" sz="3200" dirty="0"/>
              <a:t>• Tourniquet </a:t>
            </a:r>
          </a:p>
          <a:p>
            <a:endParaRPr lang="en-US" sz="3200" dirty="0"/>
          </a:p>
          <a:p>
            <a:r>
              <a:rPr lang="en-US" sz="3200" dirty="0"/>
              <a:t>• Wound packing</a:t>
            </a:r>
            <a:endParaRPr lang="en-IN" sz="3200" dirty="0"/>
          </a:p>
        </p:txBody>
      </p:sp>
      <p:pic>
        <p:nvPicPr>
          <p:cNvPr id="7" name="Picture 6">
            <a:extLst>
              <a:ext uri="{FF2B5EF4-FFF2-40B4-BE49-F238E27FC236}">
                <a16:creationId xmlns:a16="http://schemas.microsoft.com/office/drawing/2014/main" xmlns="" id="{04700C5C-4794-AF05-81AE-6872E9D71E26}"/>
              </a:ext>
            </a:extLst>
          </p:cNvPr>
          <p:cNvPicPr>
            <a:picLocks noChangeAspect="1"/>
          </p:cNvPicPr>
          <p:nvPr/>
        </p:nvPicPr>
        <p:blipFill>
          <a:blip r:embed="rId2"/>
          <a:stretch>
            <a:fillRect/>
          </a:stretch>
        </p:blipFill>
        <p:spPr>
          <a:xfrm>
            <a:off x="7645400" y="1701800"/>
            <a:ext cx="3323166" cy="1756834"/>
          </a:xfrm>
          <a:prstGeom prst="rect">
            <a:avLst/>
          </a:prstGeom>
        </p:spPr>
      </p:pic>
      <p:pic>
        <p:nvPicPr>
          <p:cNvPr id="9" name="Picture 8">
            <a:extLst>
              <a:ext uri="{FF2B5EF4-FFF2-40B4-BE49-F238E27FC236}">
                <a16:creationId xmlns:a16="http://schemas.microsoft.com/office/drawing/2014/main" xmlns="" id="{63321DAF-08A2-EBC4-BEC5-C685EFEE8F42}"/>
              </a:ext>
            </a:extLst>
          </p:cNvPr>
          <p:cNvPicPr>
            <a:picLocks noChangeAspect="1"/>
          </p:cNvPicPr>
          <p:nvPr/>
        </p:nvPicPr>
        <p:blipFill>
          <a:blip r:embed="rId3"/>
          <a:stretch>
            <a:fillRect/>
          </a:stretch>
        </p:blipFill>
        <p:spPr>
          <a:xfrm>
            <a:off x="3871602" y="4415367"/>
            <a:ext cx="2643498" cy="2324100"/>
          </a:xfrm>
          <a:prstGeom prst="rect">
            <a:avLst/>
          </a:prstGeom>
        </p:spPr>
      </p:pic>
      <p:pic>
        <p:nvPicPr>
          <p:cNvPr id="11" name="Picture 10">
            <a:extLst>
              <a:ext uri="{FF2B5EF4-FFF2-40B4-BE49-F238E27FC236}">
                <a16:creationId xmlns:a16="http://schemas.microsoft.com/office/drawing/2014/main" xmlns="" id="{B15AA06F-5897-9FAC-A026-153BF111F840}"/>
              </a:ext>
            </a:extLst>
          </p:cNvPr>
          <p:cNvPicPr>
            <a:picLocks noChangeAspect="1"/>
          </p:cNvPicPr>
          <p:nvPr/>
        </p:nvPicPr>
        <p:blipFill>
          <a:blip r:embed="rId4"/>
          <a:stretch>
            <a:fillRect/>
          </a:stretch>
        </p:blipFill>
        <p:spPr>
          <a:xfrm>
            <a:off x="7116233" y="3507483"/>
            <a:ext cx="4817534" cy="3287017"/>
          </a:xfrm>
          <a:prstGeom prst="rect">
            <a:avLst/>
          </a:prstGeom>
        </p:spPr>
      </p:pic>
    </p:spTree>
    <p:extLst>
      <p:ext uri="{BB962C8B-B14F-4D97-AF65-F5344CB8AC3E}">
        <p14:creationId xmlns:p14="http://schemas.microsoft.com/office/powerpoint/2010/main" val="390700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3CA5A27-70A9-FC61-B6B5-3E485248AEA9}"/>
              </a:ext>
            </a:extLst>
          </p:cNvPr>
          <p:cNvSpPr txBox="1"/>
          <p:nvPr/>
        </p:nvSpPr>
        <p:spPr>
          <a:xfrm>
            <a:off x="3204632" y="232834"/>
            <a:ext cx="5939367" cy="646331"/>
          </a:xfrm>
          <a:prstGeom prst="rect">
            <a:avLst/>
          </a:prstGeom>
          <a:noFill/>
        </p:spPr>
        <p:txBody>
          <a:bodyPr wrap="square">
            <a:spAutoFit/>
          </a:bodyPr>
          <a:lstStyle/>
          <a:p>
            <a:pPr algn="ctr"/>
            <a:r>
              <a:rPr lang="en-IN" sz="3600" b="1" dirty="0">
                <a:solidFill>
                  <a:srgbClr val="7030A0"/>
                </a:solidFill>
              </a:rPr>
              <a:t>HEMORRHAGE</a:t>
            </a:r>
          </a:p>
        </p:txBody>
      </p:sp>
      <p:sp>
        <p:nvSpPr>
          <p:cNvPr id="5" name="TextBox 4">
            <a:extLst>
              <a:ext uri="{FF2B5EF4-FFF2-40B4-BE49-F238E27FC236}">
                <a16:creationId xmlns:a16="http://schemas.microsoft.com/office/drawing/2014/main" xmlns="" id="{A3969B5D-FE5F-BB52-8E14-3A989463FF98}"/>
              </a:ext>
            </a:extLst>
          </p:cNvPr>
          <p:cNvSpPr txBox="1"/>
          <p:nvPr/>
        </p:nvSpPr>
        <p:spPr>
          <a:xfrm>
            <a:off x="309034" y="745067"/>
            <a:ext cx="11946466" cy="6063198"/>
          </a:xfrm>
          <a:prstGeom prst="rect">
            <a:avLst/>
          </a:prstGeom>
          <a:noFill/>
        </p:spPr>
        <p:txBody>
          <a:bodyPr wrap="square">
            <a:spAutoFit/>
          </a:bodyPr>
          <a:lstStyle/>
          <a:p>
            <a:pPr algn="just"/>
            <a:r>
              <a:rPr lang="en-US" sz="3200" b="1" dirty="0"/>
              <a:t>• Traumatic shock </a:t>
            </a:r>
          </a:p>
          <a:p>
            <a:pPr algn="just"/>
            <a:r>
              <a:rPr lang="en-US" sz="3200" dirty="0"/>
              <a:t>⚬ </a:t>
            </a:r>
            <a:r>
              <a:rPr lang="en-US" sz="3200" b="1" dirty="0"/>
              <a:t>Goal:</a:t>
            </a:r>
            <a:r>
              <a:rPr lang="en-US" sz="3200" dirty="0"/>
              <a:t> To restore perfusion of vital organs </a:t>
            </a:r>
          </a:p>
          <a:p>
            <a:pPr algn="just"/>
            <a:r>
              <a:rPr lang="en-US" sz="3200" dirty="0"/>
              <a:t>            ⚬ IVF: Normal saline or Ringer’s lactate 1Litre bolus</a:t>
            </a:r>
          </a:p>
          <a:p>
            <a:pPr algn="just"/>
            <a:r>
              <a:rPr lang="en-US" sz="3200" dirty="0"/>
              <a:t>            </a:t>
            </a:r>
            <a:r>
              <a:rPr lang="en-US" sz="3200" dirty="0">
                <a:solidFill>
                  <a:srgbClr val="7030A0"/>
                </a:solidFill>
              </a:rPr>
              <a:t>⚬ Blood products are ideal and preferred</a:t>
            </a:r>
          </a:p>
          <a:p>
            <a:pPr algn="just"/>
            <a:r>
              <a:rPr lang="en-US" sz="3200" dirty="0"/>
              <a:t> </a:t>
            </a:r>
            <a:r>
              <a:rPr lang="en-US" sz="3200" dirty="0">
                <a:highlight>
                  <a:srgbClr val="FFFF00"/>
                </a:highlight>
              </a:rPr>
              <a:t>• IV Fluids, if given in excess cause</a:t>
            </a:r>
          </a:p>
          <a:p>
            <a:pPr algn="just"/>
            <a:r>
              <a:rPr lang="en-US" sz="3200" dirty="0"/>
              <a:t>            ⚬ Dilution of clotting factors </a:t>
            </a:r>
          </a:p>
          <a:p>
            <a:pPr algn="just"/>
            <a:r>
              <a:rPr lang="en-US" sz="3200" dirty="0"/>
              <a:t>            ⚬ Hypothermia (IVF are cold)  </a:t>
            </a:r>
            <a:r>
              <a:rPr lang="en-US" sz="3600" dirty="0">
                <a:solidFill>
                  <a:srgbClr val="7030A0"/>
                </a:solidFill>
              </a:rPr>
              <a:t>→</a:t>
            </a:r>
            <a:r>
              <a:rPr lang="en-US" sz="3200" dirty="0"/>
              <a:t>  coagulopathy</a:t>
            </a:r>
          </a:p>
          <a:p>
            <a:pPr algn="just"/>
            <a:r>
              <a:rPr lang="en-US" sz="3200" dirty="0"/>
              <a:t>            ⚬ “Pops the clot” </a:t>
            </a:r>
            <a:r>
              <a:rPr lang="en-US" sz="3200" dirty="0">
                <a:solidFill>
                  <a:srgbClr val="7030A0"/>
                </a:solidFill>
              </a:rPr>
              <a:t>→</a:t>
            </a:r>
            <a:r>
              <a:rPr lang="en-US" sz="3200" dirty="0"/>
              <a:t> Increases bleeding and mortality </a:t>
            </a:r>
          </a:p>
          <a:p>
            <a:pPr algn="just"/>
            <a:endParaRPr lang="en-US" sz="3200" dirty="0"/>
          </a:p>
          <a:p>
            <a:pPr algn="just"/>
            <a:r>
              <a:rPr lang="en-US" sz="3200" dirty="0"/>
              <a:t>• </a:t>
            </a:r>
            <a:r>
              <a:rPr lang="en-US" sz="3200" b="1" dirty="0"/>
              <a:t>What is our Goal? To restore perfusion: NOT normal BP</a:t>
            </a:r>
          </a:p>
          <a:p>
            <a:pPr algn="just"/>
            <a:r>
              <a:rPr lang="en-US" sz="3200" dirty="0"/>
              <a:t> ⚬ Perfusion to vital organs adequate at SBP 90-100 </a:t>
            </a:r>
          </a:p>
          <a:p>
            <a:pPr algn="just"/>
            <a:r>
              <a:rPr lang="en-US" sz="3200" dirty="0"/>
              <a:t>• Some degree of hypotension allowed: Permissive Hypotension </a:t>
            </a:r>
            <a:endParaRPr lang="en-IN" sz="3200" dirty="0"/>
          </a:p>
        </p:txBody>
      </p:sp>
    </p:spTree>
    <p:extLst>
      <p:ext uri="{BB962C8B-B14F-4D97-AF65-F5344CB8AC3E}">
        <p14:creationId xmlns:p14="http://schemas.microsoft.com/office/powerpoint/2010/main" val="1445189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14329C2-6D97-E3F7-F692-A69633B63CF4}"/>
              </a:ext>
            </a:extLst>
          </p:cNvPr>
          <p:cNvSpPr txBox="1"/>
          <p:nvPr/>
        </p:nvSpPr>
        <p:spPr>
          <a:xfrm>
            <a:off x="3230032" y="279401"/>
            <a:ext cx="5913967" cy="1077218"/>
          </a:xfrm>
          <a:prstGeom prst="rect">
            <a:avLst/>
          </a:prstGeom>
          <a:noFill/>
        </p:spPr>
        <p:txBody>
          <a:bodyPr wrap="square">
            <a:spAutoFit/>
          </a:bodyPr>
          <a:lstStyle/>
          <a:p>
            <a:pPr algn="just"/>
            <a:r>
              <a:rPr lang="en-IN" sz="3200" dirty="0">
                <a:solidFill>
                  <a:srgbClr val="7030A0"/>
                </a:solidFill>
              </a:rPr>
              <a:t>PERMISSIVE HYPOTENSION IN UNCONTROLLABLE HEMORRHAGE</a:t>
            </a:r>
          </a:p>
        </p:txBody>
      </p:sp>
      <p:sp>
        <p:nvSpPr>
          <p:cNvPr id="5" name="TextBox 4">
            <a:extLst>
              <a:ext uri="{FF2B5EF4-FFF2-40B4-BE49-F238E27FC236}">
                <a16:creationId xmlns:a16="http://schemas.microsoft.com/office/drawing/2014/main" xmlns="" id="{2C5281C6-A82D-FC09-2EC7-EC7160DD5913}"/>
              </a:ext>
            </a:extLst>
          </p:cNvPr>
          <p:cNvSpPr txBox="1"/>
          <p:nvPr/>
        </p:nvSpPr>
        <p:spPr>
          <a:xfrm>
            <a:off x="105832" y="1418167"/>
            <a:ext cx="12035367" cy="3539430"/>
          </a:xfrm>
          <a:prstGeom prst="rect">
            <a:avLst/>
          </a:prstGeom>
          <a:noFill/>
        </p:spPr>
        <p:txBody>
          <a:bodyPr wrap="square">
            <a:spAutoFit/>
          </a:bodyPr>
          <a:lstStyle/>
          <a:p>
            <a:pPr algn="just"/>
            <a:r>
              <a:rPr lang="en-IN" sz="3200" dirty="0"/>
              <a:t>• Radial pulse: present (SBP &gt;90 mmHg)</a:t>
            </a:r>
          </a:p>
          <a:p>
            <a:pPr algn="just"/>
            <a:r>
              <a:rPr lang="en-IN" sz="3200" dirty="0"/>
              <a:t> ⚬ No IV fluid bolus needed </a:t>
            </a:r>
          </a:p>
          <a:p>
            <a:pPr algn="just"/>
            <a:r>
              <a:rPr lang="en-IN" sz="3200" dirty="0"/>
              <a:t>⚬ Place IV line with fluid only at maintenance rate </a:t>
            </a:r>
          </a:p>
          <a:p>
            <a:pPr algn="just"/>
            <a:r>
              <a:rPr lang="en-IN" sz="3200" dirty="0"/>
              <a:t>• Radial Pulse: absent (SBP &lt; 90 mmHg) </a:t>
            </a:r>
          </a:p>
          <a:p>
            <a:pPr algn="just"/>
            <a:r>
              <a:rPr lang="en-IN" sz="3200" dirty="0"/>
              <a:t>⚬ 500-1000 cc Normal saline / RL </a:t>
            </a:r>
          </a:p>
          <a:p>
            <a:pPr algn="just"/>
            <a:r>
              <a:rPr lang="en-IN" sz="3200" dirty="0"/>
              <a:t>⚬ Only administer enough IV fluid/blood to restore the radial pulse (SBP &gt;90) </a:t>
            </a:r>
          </a:p>
        </p:txBody>
      </p:sp>
      <p:sp>
        <p:nvSpPr>
          <p:cNvPr id="7" name="TextBox 6">
            <a:extLst>
              <a:ext uri="{FF2B5EF4-FFF2-40B4-BE49-F238E27FC236}">
                <a16:creationId xmlns:a16="http://schemas.microsoft.com/office/drawing/2014/main" xmlns="" id="{1F1D82AB-84F7-FDF6-6221-EA04D7DF2193}"/>
              </a:ext>
            </a:extLst>
          </p:cNvPr>
          <p:cNvSpPr txBox="1"/>
          <p:nvPr/>
        </p:nvSpPr>
        <p:spPr>
          <a:xfrm>
            <a:off x="2010833" y="5173133"/>
            <a:ext cx="8779934" cy="1077218"/>
          </a:xfrm>
          <a:prstGeom prst="rect">
            <a:avLst/>
          </a:prstGeom>
          <a:noFill/>
        </p:spPr>
        <p:txBody>
          <a:bodyPr wrap="square">
            <a:spAutoFit/>
          </a:bodyPr>
          <a:lstStyle/>
          <a:p>
            <a:r>
              <a:rPr lang="en-US" sz="3200" b="1" dirty="0"/>
              <a:t>Transfer to a surgeon as soon as possible Only a surgeon can definitively stop internal bleeding</a:t>
            </a:r>
            <a:endParaRPr lang="en-IN" sz="3200" b="1" dirty="0"/>
          </a:p>
        </p:txBody>
      </p:sp>
    </p:spTree>
    <p:extLst>
      <p:ext uri="{BB962C8B-B14F-4D97-AF65-F5344CB8AC3E}">
        <p14:creationId xmlns:p14="http://schemas.microsoft.com/office/powerpoint/2010/main" val="49307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5AA2AE-9E45-4F6E-CE62-7FEF5395BEA4}"/>
              </a:ext>
            </a:extLst>
          </p:cNvPr>
          <p:cNvSpPr txBox="1"/>
          <p:nvPr/>
        </p:nvSpPr>
        <p:spPr>
          <a:xfrm>
            <a:off x="3314700" y="266700"/>
            <a:ext cx="5829300" cy="1077218"/>
          </a:xfrm>
          <a:prstGeom prst="rect">
            <a:avLst/>
          </a:prstGeom>
          <a:noFill/>
        </p:spPr>
        <p:txBody>
          <a:bodyPr wrap="square">
            <a:spAutoFit/>
          </a:bodyPr>
          <a:lstStyle/>
          <a:p>
            <a:pPr algn="ctr"/>
            <a:r>
              <a:rPr lang="en-IN" sz="3200" b="1" dirty="0">
                <a:solidFill>
                  <a:srgbClr val="7030A0"/>
                </a:solidFill>
              </a:rPr>
              <a:t>PERMISSIVE HYPOTENSION: EXCEPTIONS</a:t>
            </a:r>
          </a:p>
        </p:txBody>
      </p:sp>
      <p:sp>
        <p:nvSpPr>
          <p:cNvPr id="5" name="TextBox 4">
            <a:extLst>
              <a:ext uri="{FF2B5EF4-FFF2-40B4-BE49-F238E27FC236}">
                <a16:creationId xmlns:a16="http://schemas.microsoft.com/office/drawing/2014/main" xmlns="" id="{1A85BC39-9A4D-7FB8-331D-F25A57D16232}"/>
              </a:ext>
            </a:extLst>
          </p:cNvPr>
          <p:cNvSpPr txBox="1"/>
          <p:nvPr/>
        </p:nvSpPr>
        <p:spPr>
          <a:xfrm>
            <a:off x="207432" y="1314623"/>
            <a:ext cx="11832167" cy="5016758"/>
          </a:xfrm>
          <a:prstGeom prst="rect">
            <a:avLst/>
          </a:prstGeom>
          <a:noFill/>
        </p:spPr>
        <p:txBody>
          <a:bodyPr wrap="square">
            <a:spAutoFit/>
          </a:bodyPr>
          <a:lstStyle/>
          <a:p>
            <a:r>
              <a:rPr lang="en-IN" sz="3200" b="1" dirty="0">
                <a:solidFill>
                  <a:srgbClr val="FF0000"/>
                </a:solidFill>
              </a:rPr>
              <a:t>Head injury</a:t>
            </a:r>
          </a:p>
          <a:p>
            <a:r>
              <a:rPr lang="en-IN" sz="3200" dirty="0"/>
              <a:t> • Brain swells inside hard skull Increased intracranial pressure (ICP) </a:t>
            </a:r>
          </a:p>
          <a:p>
            <a:r>
              <a:rPr lang="en-IN" sz="3200" dirty="0"/>
              <a:t>• Head injuries require normal BP to perfuse injured and swollen brain</a:t>
            </a:r>
          </a:p>
          <a:p>
            <a:r>
              <a:rPr lang="en-IN" sz="3200" dirty="0"/>
              <a:t> • Must maintain cerebral perfusion pressure </a:t>
            </a:r>
          </a:p>
          <a:p>
            <a:endParaRPr lang="en-IN" sz="3200" dirty="0"/>
          </a:p>
          <a:p>
            <a:r>
              <a:rPr lang="en-IN" sz="3200" b="1" dirty="0"/>
              <a:t>Administer enough IV fluids / blood to restore BP to 110 -120 Paediatrics: </a:t>
            </a:r>
          </a:p>
          <a:p>
            <a:r>
              <a:rPr lang="en-IN" sz="3200" dirty="0"/>
              <a:t>• Target a BP that is normal for that age </a:t>
            </a:r>
          </a:p>
          <a:p>
            <a:r>
              <a:rPr lang="en-IN" sz="3200" dirty="0"/>
              <a:t>• Paediatric normal SBP: </a:t>
            </a:r>
            <a:r>
              <a:rPr lang="en-IN" sz="3200" b="1" dirty="0"/>
              <a:t>(2 X age) + 70</a:t>
            </a:r>
          </a:p>
          <a:p>
            <a:r>
              <a:rPr lang="en-IN" sz="3200" dirty="0"/>
              <a:t> • Use 20 cc/kg IV fluid boluses and repeat </a:t>
            </a:r>
            <a:r>
              <a:rPr lang="en-IN" sz="3200" b="1" dirty="0"/>
              <a:t>until BP is normal for age</a:t>
            </a:r>
          </a:p>
        </p:txBody>
      </p:sp>
    </p:spTree>
    <p:extLst>
      <p:ext uri="{BB962C8B-B14F-4D97-AF65-F5344CB8AC3E}">
        <p14:creationId xmlns:p14="http://schemas.microsoft.com/office/powerpoint/2010/main" val="175571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44A90D2-0C9A-C165-894D-0E5981EA3F6A}"/>
              </a:ext>
            </a:extLst>
          </p:cNvPr>
          <p:cNvSpPr txBox="1"/>
          <p:nvPr/>
        </p:nvSpPr>
        <p:spPr>
          <a:xfrm>
            <a:off x="2667000" y="677333"/>
            <a:ext cx="6477000" cy="646331"/>
          </a:xfrm>
          <a:prstGeom prst="rect">
            <a:avLst/>
          </a:prstGeom>
          <a:noFill/>
        </p:spPr>
        <p:txBody>
          <a:bodyPr wrap="square">
            <a:spAutoFit/>
          </a:bodyPr>
          <a:lstStyle/>
          <a:p>
            <a:pPr algn="ctr"/>
            <a:r>
              <a:rPr lang="en-IN" sz="3600" dirty="0">
                <a:solidFill>
                  <a:srgbClr val="7030A0"/>
                </a:solidFill>
              </a:rPr>
              <a:t>OBJECTIVES</a:t>
            </a:r>
          </a:p>
        </p:txBody>
      </p:sp>
      <p:sp>
        <p:nvSpPr>
          <p:cNvPr id="5" name="TextBox 4">
            <a:extLst>
              <a:ext uri="{FF2B5EF4-FFF2-40B4-BE49-F238E27FC236}">
                <a16:creationId xmlns:a16="http://schemas.microsoft.com/office/drawing/2014/main" xmlns="" id="{CE69CE45-62E7-46AC-2BD2-A4F29A909997}"/>
              </a:ext>
            </a:extLst>
          </p:cNvPr>
          <p:cNvSpPr txBox="1"/>
          <p:nvPr/>
        </p:nvSpPr>
        <p:spPr>
          <a:xfrm>
            <a:off x="160867" y="1219200"/>
            <a:ext cx="11891433" cy="5016758"/>
          </a:xfrm>
          <a:prstGeom prst="rect">
            <a:avLst/>
          </a:prstGeom>
          <a:noFill/>
        </p:spPr>
        <p:txBody>
          <a:bodyPr wrap="square">
            <a:spAutoFit/>
          </a:bodyPr>
          <a:lstStyle/>
          <a:p>
            <a:pPr algn="just"/>
            <a:r>
              <a:rPr lang="en-US" sz="3200" dirty="0"/>
              <a:t>• Identify life-threatening conditions in trauma and non-trauma </a:t>
            </a:r>
          </a:p>
          <a:p>
            <a:pPr algn="just"/>
            <a:r>
              <a:rPr lang="en-US" sz="3200" dirty="0"/>
              <a:t>• Understand and demonstrate the priorities of resuscitation (A,B,C,D,E) in both trauma and non-trauma situation</a:t>
            </a:r>
          </a:p>
          <a:p>
            <a:pPr algn="just"/>
            <a:r>
              <a:rPr lang="en-US" sz="3200" dirty="0"/>
              <a:t> • Review options for parenteral access in critically ill and injured patients </a:t>
            </a:r>
          </a:p>
          <a:p>
            <a:pPr algn="just"/>
            <a:r>
              <a:rPr lang="en-US" sz="3200" dirty="0"/>
              <a:t>• Understand the goals and techniques of fluid resuscitation in trauma and non-trauma </a:t>
            </a:r>
          </a:p>
          <a:p>
            <a:pPr algn="just"/>
            <a:r>
              <a:rPr lang="en-US" sz="3200" dirty="0"/>
              <a:t>• Understand the priorities of wound management in trauma patients </a:t>
            </a:r>
          </a:p>
          <a:p>
            <a:pPr algn="just"/>
            <a:r>
              <a:rPr lang="en-US" sz="3200" dirty="0"/>
              <a:t>• Understand the importance of inter-facility communication for the safe transfer</a:t>
            </a:r>
            <a:endParaRPr lang="en-IN" sz="3200" dirty="0"/>
          </a:p>
        </p:txBody>
      </p:sp>
    </p:spTree>
    <p:extLst>
      <p:ext uri="{BB962C8B-B14F-4D97-AF65-F5344CB8AC3E}">
        <p14:creationId xmlns:p14="http://schemas.microsoft.com/office/powerpoint/2010/main" val="75297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DE50E9-10AF-BF0D-2014-C382C5961AE6}"/>
              </a:ext>
            </a:extLst>
          </p:cNvPr>
          <p:cNvSpPr txBox="1"/>
          <p:nvPr/>
        </p:nvSpPr>
        <p:spPr>
          <a:xfrm>
            <a:off x="2032000" y="584200"/>
            <a:ext cx="8572500" cy="646331"/>
          </a:xfrm>
          <a:prstGeom prst="rect">
            <a:avLst/>
          </a:prstGeom>
          <a:noFill/>
        </p:spPr>
        <p:txBody>
          <a:bodyPr wrap="square">
            <a:spAutoFit/>
          </a:bodyPr>
          <a:lstStyle/>
          <a:p>
            <a:pPr algn="ctr"/>
            <a:r>
              <a:rPr lang="en-US" sz="3600" b="1" dirty="0">
                <a:solidFill>
                  <a:srgbClr val="7030A0"/>
                </a:solidFill>
              </a:rPr>
              <a:t>SIGNS OF ADEQUATE FLUID RESUSCITATION</a:t>
            </a:r>
            <a:endParaRPr lang="en-IN" sz="3600" b="1" dirty="0">
              <a:solidFill>
                <a:srgbClr val="7030A0"/>
              </a:solidFill>
            </a:endParaRPr>
          </a:p>
        </p:txBody>
      </p:sp>
      <p:sp>
        <p:nvSpPr>
          <p:cNvPr id="5" name="TextBox 4">
            <a:extLst>
              <a:ext uri="{FF2B5EF4-FFF2-40B4-BE49-F238E27FC236}">
                <a16:creationId xmlns:a16="http://schemas.microsoft.com/office/drawing/2014/main" xmlns="" id="{55E94A01-FF77-E98C-36BA-6F7E1D5B13A8}"/>
              </a:ext>
            </a:extLst>
          </p:cNvPr>
          <p:cNvSpPr txBox="1"/>
          <p:nvPr/>
        </p:nvSpPr>
        <p:spPr>
          <a:xfrm>
            <a:off x="402167" y="1490134"/>
            <a:ext cx="11523133" cy="5016758"/>
          </a:xfrm>
          <a:prstGeom prst="rect">
            <a:avLst/>
          </a:prstGeom>
          <a:noFill/>
        </p:spPr>
        <p:txBody>
          <a:bodyPr wrap="square">
            <a:spAutoFit/>
          </a:bodyPr>
          <a:lstStyle/>
          <a:p>
            <a:pPr algn="just"/>
            <a:r>
              <a:rPr lang="en-US" sz="3200" dirty="0"/>
              <a:t>• Patient looks better </a:t>
            </a:r>
          </a:p>
          <a:p>
            <a:pPr algn="just"/>
            <a:r>
              <a:rPr lang="en-US" sz="3200" dirty="0"/>
              <a:t>• Improved BP </a:t>
            </a:r>
          </a:p>
          <a:p>
            <a:pPr algn="just"/>
            <a:r>
              <a:rPr lang="en-US" sz="3200" dirty="0"/>
              <a:t>• Widened pulse pressure</a:t>
            </a:r>
          </a:p>
          <a:p>
            <a:pPr algn="just"/>
            <a:r>
              <a:rPr lang="en-US" sz="3200" dirty="0"/>
              <a:t> • Decreased pulse rate</a:t>
            </a:r>
          </a:p>
          <a:p>
            <a:pPr algn="just"/>
            <a:r>
              <a:rPr lang="en-US" sz="3200" dirty="0"/>
              <a:t> • Decreased capillary refill time </a:t>
            </a:r>
          </a:p>
          <a:p>
            <a:pPr algn="just"/>
            <a:r>
              <a:rPr lang="en-US" sz="3200" dirty="0"/>
              <a:t>• Resolved diaphoresis </a:t>
            </a:r>
          </a:p>
          <a:p>
            <a:pPr algn="just"/>
            <a:r>
              <a:rPr lang="en-US" sz="3200" dirty="0"/>
              <a:t>• Improved mental status</a:t>
            </a:r>
          </a:p>
          <a:p>
            <a:pPr algn="just"/>
            <a:r>
              <a:rPr lang="en-US" sz="3200" dirty="0"/>
              <a:t> • Improved urine output </a:t>
            </a:r>
          </a:p>
          <a:p>
            <a:r>
              <a:rPr lang="en-US" sz="3200" dirty="0"/>
              <a:t>                                       </a:t>
            </a:r>
          </a:p>
          <a:p>
            <a:r>
              <a:rPr lang="en-US" sz="3200" dirty="0"/>
              <a:t>                                     </a:t>
            </a:r>
            <a:r>
              <a:rPr lang="en-US" sz="3200" dirty="0">
                <a:highlight>
                  <a:srgbClr val="00FF00"/>
                </a:highlight>
              </a:rPr>
              <a:t>Your patient is now ready for safe transfer!</a:t>
            </a:r>
            <a:endParaRPr lang="en-IN" sz="3200" dirty="0">
              <a:highlight>
                <a:srgbClr val="00FF00"/>
              </a:highlight>
            </a:endParaRPr>
          </a:p>
        </p:txBody>
      </p:sp>
    </p:spTree>
    <p:extLst>
      <p:ext uri="{BB962C8B-B14F-4D97-AF65-F5344CB8AC3E}">
        <p14:creationId xmlns:p14="http://schemas.microsoft.com/office/powerpoint/2010/main" val="2926145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09DF901-A28E-0C4C-4015-13761C9DE4A4}"/>
              </a:ext>
            </a:extLst>
          </p:cNvPr>
          <p:cNvSpPr txBox="1"/>
          <p:nvPr/>
        </p:nvSpPr>
        <p:spPr>
          <a:xfrm>
            <a:off x="3881967" y="160867"/>
            <a:ext cx="5262033" cy="646331"/>
          </a:xfrm>
          <a:prstGeom prst="rect">
            <a:avLst/>
          </a:prstGeom>
          <a:noFill/>
        </p:spPr>
        <p:txBody>
          <a:bodyPr wrap="square">
            <a:spAutoFit/>
          </a:bodyPr>
          <a:lstStyle/>
          <a:p>
            <a:pPr algn="ctr"/>
            <a:r>
              <a:rPr lang="en-IN" sz="3600" b="1" dirty="0">
                <a:solidFill>
                  <a:srgbClr val="7030A0"/>
                </a:solidFill>
              </a:rPr>
              <a:t>WOUND MANAGEMENT</a:t>
            </a:r>
          </a:p>
        </p:txBody>
      </p:sp>
      <p:sp>
        <p:nvSpPr>
          <p:cNvPr id="5" name="TextBox 4">
            <a:extLst>
              <a:ext uri="{FF2B5EF4-FFF2-40B4-BE49-F238E27FC236}">
                <a16:creationId xmlns:a16="http://schemas.microsoft.com/office/drawing/2014/main" xmlns="" id="{1BCCDF24-DC1F-5749-4E71-BF60B3273856}"/>
              </a:ext>
            </a:extLst>
          </p:cNvPr>
          <p:cNvSpPr txBox="1"/>
          <p:nvPr/>
        </p:nvSpPr>
        <p:spPr>
          <a:xfrm>
            <a:off x="105833" y="990600"/>
            <a:ext cx="11980335" cy="5509200"/>
          </a:xfrm>
          <a:prstGeom prst="rect">
            <a:avLst/>
          </a:prstGeom>
          <a:noFill/>
        </p:spPr>
        <p:txBody>
          <a:bodyPr wrap="square">
            <a:spAutoFit/>
          </a:bodyPr>
          <a:lstStyle/>
          <a:p>
            <a:pPr algn="just"/>
            <a:r>
              <a:rPr lang="en-US" sz="3200" dirty="0"/>
              <a:t>• Lacerations and burns can be impressive and distracting ⚬ But they are generally NOT life threatening ⚬ Remember: the priorities are A, B, C, D, E </a:t>
            </a:r>
          </a:p>
          <a:p>
            <a:pPr algn="just"/>
            <a:r>
              <a:rPr lang="en-US" sz="3200" dirty="0"/>
              <a:t>• Once hemorrhage has been controlled in case of exsanguinating / severe bleeding ⚬ external wounds should simply be covered and dressed </a:t>
            </a:r>
          </a:p>
          <a:p>
            <a:pPr algn="just"/>
            <a:r>
              <a:rPr lang="en-US" sz="3200" dirty="0"/>
              <a:t>• </a:t>
            </a:r>
            <a:r>
              <a:rPr lang="en-US" sz="3200" b="1" dirty="0"/>
              <a:t>Wounds and burns should only be addressed AFTER patient is stabilized</a:t>
            </a:r>
            <a:r>
              <a:rPr lang="en-US" sz="3200" dirty="0"/>
              <a:t>! </a:t>
            </a:r>
          </a:p>
          <a:p>
            <a:pPr algn="just"/>
            <a:r>
              <a:rPr lang="en-US" sz="3200" dirty="0"/>
              <a:t>⚬ Dressing, suturing, debriding, etc. </a:t>
            </a:r>
          </a:p>
          <a:p>
            <a:pPr algn="just"/>
            <a:r>
              <a:rPr lang="en-US" sz="3200" dirty="0"/>
              <a:t>⚬ Wound care can safely be delayed until patient transferred to the next hospital</a:t>
            </a:r>
            <a:endParaRPr lang="en-IN" sz="3200" dirty="0"/>
          </a:p>
        </p:txBody>
      </p:sp>
    </p:spTree>
    <p:extLst>
      <p:ext uri="{BB962C8B-B14F-4D97-AF65-F5344CB8AC3E}">
        <p14:creationId xmlns:p14="http://schemas.microsoft.com/office/powerpoint/2010/main" val="125407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EE2DCD-7C47-A5FF-88A0-76B5060FA9FD}"/>
              </a:ext>
            </a:extLst>
          </p:cNvPr>
          <p:cNvSpPr txBox="1"/>
          <p:nvPr/>
        </p:nvSpPr>
        <p:spPr>
          <a:xfrm>
            <a:off x="3272366" y="495300"/>
            <a:ext cx="5871633" cy="646331"/>
          </a:xfrm>
          <a:prstGeom prst="rect">
            <a:avLst/>
          </a:prstGeom>
          <a:noFill/>
        </p:spPr>
        <p:txBody>
          <a:bodyPr wrap="square">
            <a:spAutoFit/>
          </a:bodyPr>
          <a:lstStyle/>
          <a:p>
            <a:r>
              <a:rPr lang="en-IN" sz="3600" b="1" dirty="0">
                <a:solidFill>
                  <a:srgbClr val="7030A0"/>
                </a:solidFill>
              </a:rPr>
              <a:t>WOUND MANAGEMENT</a:t>
            </a:r>
          </a:p>
        </p:txBody>
      </p:sp>
      <p:pic>
        <p:nvPicPr>
          <p:cNvPr id="5" name="Picture 4">
            <a:extLst>
              <a:ext uri="{FF2B5EF4-FFF2-40B4-BE49-F238E27FC236}">
                <a16:creationId xmlns:a16="http://schemas.microsoft.com/office/drawing/2014/main" xmlns="" id="{829E5609-D9A2-9BC1-EAD7-4C3EE5E4D4D6}"/>
              </a:ext>
            </a:extLst>
          </p:cNvPr>
          <p:cNvPicPr>
            <a:picLocks noChangeAspect="1"/>
          </p:cNvPicPr>
          <p:nvPr/>
        </p:nvPicPr>
        <p:blipFill>
          <a:blip r:embed="rId2"/>
          <a:stretch>
            <a:fillRect/>
          </a:stretch>
        </p:blipFill>
        <p:spPr>
          <a:xfrm>
            <a:off x="84667" y="2256367"/>
            <a:ext cx="4398433" cy="4216400"/>
          </a:xfrm>
          <a:prstGeom prst="rect">
            <a:avLst/>
          </a:prstGeom>
        </p:spPr>
      </p:pic>
      <p:pic>
        <p:nvPicPr>
          <p:cNvPr id="7" name="Picture 6">
            <a:extLst>
              <a:ext uri="{FF2B5EF4-FFF2-40B4-BE49-F238E27FC236}">
                <a16:creationId xmlns:a16="http://schemas.microsoft.com/office/drawing/2014/main" xmlns="" id="{4CAF96AA-1DF8-AD0C-18EB-2433BB402402}"/>
              </a:ext>
            </a:extLst>
          </p:cNvPr>
          <p:cNvPicPr>
            <a:picLocks noChangeAspect="1"/>
          </p:cNvPicPr>
          <p:nvPr/>
        </p:nvPicPr>
        <p:blipFill>
          <a:blip r:embed="rId3"/>
          <a:stretch>
            <a:fillRect/>
          </a:stretch>
        </p:blipFill>
        <p:spPr>
          <a:xfrm>
            <a:off x="4762501" y="2256366"/>
            <a:ext cx="7209366" cy="4415367"/>
          </a:xfrm>
          <a:prstGeom prst="rect">
            <a:avLst/>
          </a:prstGeom>
        </p:spPr>
      </p:pic>
      <p:sp>
        <p:nvSpPr>
          <p:cNvPr id="9" name="TextBox 8">
            <a:extLst>
              <a:ext uri="{FF2B5EF4-FFF2-40B4-BE49-F238E27FC236}">
                <a16:creationId xmlns:a16="http://schemas.microsoft.com/office/drawing/2014/main" xmlns="" id="{B4DAD319-7B42-FE13-3BE7-DCEA5EE66B4A}"/>
              </a:ext>
            </a:extLst>
          </p:cNvPr>
          <p:cNvSpPr txBox="1"/>
          <p:nvPr/>
        </p:nvSpPr>
        <p:spPr>
          <a:xfrm>
            <a:off x="668867" y="1219200"/>
            <a:ext cx="8475134" cy="584775"/>
          </a:xfrm>
          <a:prstGeom prst="rect">
            <a:avLst/>
          </a:prstGeom>
          <a:noFill/>
        </p:spPr>
        <p:txBody>
          <a:bodyPr wrap="square">
            <a:spAutoFit/>
          </a:bodyPr>
          <a:lstStyle/>
          <a:p>
            <a:r>
              <a:rPr lang="en-US" sz="3200" b="1" dirty="0"/>
              <a:t>• Will these kill your patient?</a:t>
            </a:r>
            <a:endParaRPr lang="en-IN" sz="3200" b="1" dirty="0"/>
          </a:p>
        </p:txBody>
      </p:sp>
    </p:spTree>
    <p:extLst>
      <p:ext uri="{BB962C8B-B14F-4D97-AF65-F5344CB8AC3E}">
        <p14:creationId xmlns:p14="http://schemas.microsoft.com/office/powerpoint/2010/main" val="1621733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0C9DE76-03F7-1C32-C0E0-D8C8E26DB3C7}"/>
              </a:ext>
            </a:extLst>
          </p:cNvPr>
          <p:cNvSpPr txBox="1"/>
          <p:nvPr/>
        </p:nvSpPr>
        <p:spPr>
          <a:xfrm>
            <a:off x="3297766" y="440267"/>
            <a:ext cx="5846233" cy="646331"/>
          </a:xfrm>
          <a:prstGeom prst="rect">
            <a:avLst/>
          </a:prstGeom>
          <a:noFill/>
        </p:spPr>
        <p:txBody>
          <a:bodyPr wrap="square">
            <a:spAutoFit/>
          </a:bodyPr>
          <a:lstStyle/>
          <a:p>
            <a:r>
              <a:rPr lang="en-IN" sz="3600" b="1" dirty="0">
                <a:solidFill>
                  <a:srgbClr val="7030A0"/>
                </a:solidFill>
              </a:rPr>
              <a:t>WOUND MANAGEMENT</a:t>
            </a:r>
          </a:p>
        </p:txBody>
      </p:sp>
      <p:sp>
        <p:nvSpPr>
          <p:cNvPr id="5" name="TextBox 4">
            <a:extLst>
              <a:ext uri="{FF2B5EF4-FFF2-40B4-BE49-F238E27FC236}">
                <a16:creationId xmlns:a16="http://schemas.microsoft.com/office/drawing/2014/main" xmlns="" id="{C3CA5732-0CD7-89ED-E077-13CD8457A6E2}"/>
              </a:ext>
            </a:extLst>
          </p:cNvPr>
          <p:cNvSpPr txBox="1"/>
          <p:nvPr/>
        </p:nvSpPr>
        <p:spPr>
          <a:xfrm>
            <a:off x="478367" y="1325033"/>
            <a:ext cx="8665633" cy="584775"/>
          </a:xfrm>
          <a:prstGeom prst="rect">
            <a:avLst/>
          </a:prstGeom>
          <a:noFill/>
        </p:spPr>
        <p:txBody>
          <a:bodyPr wrap="square">
            <a:spAutoFit/>
          </a:bodyPr>
          <a:lstStyle/>
          <a:p>
            <a:r>
              <a:rPr lang="en-US" sz="3200" b="1" dirty="0"/>
              <a:t>• Will these kill your patient?</a:t>
            </a:r>
            <a:endParaRPr lang="en-IN" sz="3200" b="1" dirty="0"/>
          </a:p>
        </p:txBody>
      </p:sp>
      <p:pic>
        <p:nvPicPr>
          <p:cNvPr id="7" name="Picture 6">
            <a:extLst>
              <a:ext uri="{FF2B5EF4-FFF2-40B4-BE49-F238E27FC236}">
                <a16:creationId xmlns:a16="http://schemas.microsoft.com/office/drawing/2014/main" xmlns="" id="{945E45FA-7D9C-E30E-DE39-62E0F4409F9E}"/>
              </a:ext>
            </a:extLst>
          </p:cNvPr>
          <p:cNvPicPr>
            <a:picLocks noChangeAspect="1"/>
          </p:cNvPicPr>
          <p:nvPr/>
        </p:nvPicPr>
        <p:blipFill>
          <a:blip r:embed="rId2"/>
          <a:stretch>
            <a:fillRect/>
          </a:stretch>
        </p:blipFill>
        <p:spPr>
          <a:xfrm>
            <a:off x="592666" y="2286000"/>
            <a:ext cx="5414433" cy="4318000"/>
          </a:xfrm>
          <a:prstGeom prst="rect">
            <a:avLst/>
          </a:prstGeom>
        </p:spPr>
      </p:pic>
      <p:pic>
        <p:nvPicPr>
          <p:cNvPr id="9" name="Picture 8">
            <a:extLst>
              <a:ext uri="{FF2B5EF4-FFF2-40B4-BE49-F238E27FC236}">
                <a16:creationId xmlns:a16="http://schemas.microsoft.com/office/drawing/2014/main" xmlns="" id="{3D1283FF-6466-FE71-F535-43E8D0DDEA75}"/>
              </a:ext>
            </a:extLst>
          </p:cNvPr>
          <p:cNvPicPr>
            <a:picLocks noChangeAspect="1"/>
          </p:cNvPicPr>
          <p:nvPr/>
        </p:nvPicPr>
        <p:blipFill>
          <a:blip r:embed="rId3"/>
          <a:stretch>
            <a:fillRect/>
          </a:stretch>
        </p:blipFill>
        <p:spPr>
          <a:xfrm>
            <a:off x="6007099" y="2247900"/>
            <a:ext cx="6184901" cy="4288367"/>
          </a:xfrm>
          <a:prstGeom prst="rect">
            <a:avLst/>
          </a:prstGeom>
        </p:spPr>
      </p:pic>
    </p:spTree>
    <p:extLst>
      <p:ext uri="{BB962C8B-B14F-4D97-AF65-F5344CB8AC3E}">
        <p14:creationId xmlns:p14="http://schemas.microsoft.com/office/powerpoint/2010/main" val="3959298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0221F4C-3DA0-BA86-AA1B-8678CCD9F0F0}"/>
              </a:ext>
            </a:extLst>
          </p:cNvPr>
          <p:cNvSpPr txBox="1"/>
          <p:nvPr/>
        </p:nvSpPr>
        <p:spPr>
          <a:xfrm>
            <a:off x="3183466" y="313267"/>
            <a:ext cx="5960533" cy="1200329"/>
          </a:xfrm>
          <a:prstGeom prst="rect">
            <a:avLst/>
          </a:prstGeom>
          <a:noFill/>
        </p:spPr>
        <p:txBody>
          <a:bodyPr wrap="square">
            <a:spAutoFit/>
          </a:bodyPr>
          <a:lstStyle/>
          <a:p>
            <a:pPr algn="ctr"/>
            <a:r>
              <a:rPr lang="en-US" sz="3600" b="1" dirty="0">
                <a:solidFill>
                  <a:srgbClr val="7030A0"/>
                </a:solidFill>
              </a:rPr>
              <a:t>WOUND MANAGEMENT IN CRITICAL ILLNESS</a:t>
            </a:r>
            <a:endParaRPr lang="en-IN" sz="3600" b="1" dirty="0">
              <a:solidFill>
                <a:srgbClr val="7030A0"/>
              </a:solidFill>
            </a:endParaRPr>
          </a:p>
        </p:txBody>
      </p:sp>
      <p:sp>
        <p:nvSpPr>
          <p:cNvPr id="5" name="TextBox 4">
            <a:extLst>
              <a:ext uri="{FF2B5EF4-FFF2-40B4-BE49-F238E27FC236}">
                <a16:creationId xmlns:a16="http://schemas.microsoft.com/office/drawing/2014/main" xmlns="" id="{40F67F19-07F1-5FBD-F4A3-ACC7A2ECA240}"/>
              </a:ext>
            </a:extLst>
          </p:cNvPr>
          <p:cNvSpPr txBox="1"/>
          <p:nvPr/>
        </p:nvSpPr>
        <p:spPr>
          <a:xfrm>
            <a:off x="135467" y="1439333"/>
            <a:ext cx="11679766" cy="5190325"/>
          </a:xfrm>
          <a:prstGeom prst="rect">
            <a:avLst/>
          </a:prstGeom>
          <a:noFill/>
        </p:spPr>
        <p:txBody>
          <a:bodyPr wrap="square">
            <a:spAutoFit/>
          </a:bodyPr>
          <a:lstStyle/>
          <a:p>
            <a:pPr algn="just"/>
            <a:r>
              <a:rPr lang="en-US" sz="3200" dirty="0"/>
              <a:t>• Resuscitate patient (A,B,C,D,E)</a:t>
            </a:r>
          </a:p>
          <a:p>
            <a:pPr algn="just"/>
            <a:r>
              <a:rPr lang="en-US" sz="3200" dirty="0"/>
              <a:t>• Control Life threatening </a:t>
            </a:r>
            <a:r>
              <a:rPr lang="en-US" sz="3200" dirty="0" err="1"/>
              <a:t>Haemorrhage</a:t>
            </a:r>
            <a:r>
              <a:rPr lang="en-US" sz="3200" dirty="0"/>
              <a:t> (H) initially, if any </a:t>
            </a:r>
          </a:p>
          <a:p>
            <a:pPr algn="just"/>
            <a:r>
              <a:rPr lang="en-US" sz="3200" dirty="0"/>
              <a:t>• Cover wound with gauze </a:t>
            </a:r>
          </a:p>
          <a:p>
            <a:pPr algn="just"/>
            <a:r>
              <a:rPr lang="en-US" sz="3200" dirty="0"/>
              <a:t>• To prevent distraction and protect wound </a:t>
            </a:r>
          </a:p>
          <a:p>
            <a:pPr algn="just"/>
            <a:r>
              <a:rPr lang="en-US" sz="3200" dirty="0"/>
              <a:t>• Initiate transfer </a:t>
            </a:r>
          </a:p>
          <a:p>
            <a:pPr algn="just"/>
            <a:r>
              <a:rPr lang="en-US" sz="3200" dirty="0"/>
              <a:t>⚬ If you have time, you may then address wounds</a:t>
            </a:r>
          </a:p>
          <a:p>
            <a:pPr algn="just"/>
            <a:r>
              <a:rPr lang="en-US" sz="3200" dirty="0"/>
              <a:t>        ￭ Cleaning, debriding, suturing, dressing </a:t>
            </a:r>
          </a:p>
          <a:p>
            <a:pPr algn="just"/>
            <a:r>
              <a:rPr lang="en-US" sz="3200" dirty="0"/>
              <a:t>⚬ Dirty or contaminated wounds should NOT be sutured </a:t>
            </a:r>
          </a:p>
          <a:p>
            <a:pPr algn="just"/>
            <a:r>
              <a:rPr lang="en-US" sz="3200" dirty="0"/>
              <a:t>        ￭ Simply wash and dress with dry gauze </a:t>
            </a:r>
          </a:p>
          <a:p>
            <a:pPr algn="just"/>
            <a:r>
              <a:rPr lang="en-US" sz="3200" dirty="0"/>
              <a:t>        ￭ Suturing contaminated wounds increases infection rate</a:t>
            </a:r>
            <a:endParaRPr lang="en-IN" sz="3200" dirty="0"/>
          </a:p>
        </p:txBody>
      </p:sp>
    </p:spTree>
    <p:extLst>
      <p:ext uri="{BB962C8B-B14F-4D97-AF65-F5344CB8AC3E}">
        <p14:creationId xmlns:p14="http://schemas.microsoft.com/office/powerpoint/2010/main" val="3315853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524B528-6D91-C879-320F-EEB14CDB3175}"/>
              </a:ext>
            </a:extLst>
          </p:cNvPr>
          <p:cNvSpPr txBox="1"/>
          <p:nvPr/>
        </p:nvSpPr>
        <p:spPr>
          <a:xfrm>
            <a:off x="482600" y="651933"/>
            <a:ext cx="11557000" cy="5016758"/>
          </a:xfrm>
          <a:prstGeom prst="rect">
            <a:avLst/>
          </a:prstGeom>
          <a:noFill/>
        </p:spPr>
        <p:txBody>
          <a:bodyPr wrap="square">
            <a:spAutoFit/>
          </a:bodyPr>
          <a:lstStyle/>
          <a:p>
            <a:r>
              <a:rPr lang="en-IN" sz="3200" b="1" dirty="0"/>
              <a:t>If septic shock suspected / wounds with high risk of infection </a:t>
            </a:r>
          </a:p>
          <a:p>
            <a:pPr algn="just"/>
            <a:r>
              <a:rPr lang="en-IN" sz="3200" dirty="0"/>
              <a:t>⚬ Give first dose IV antibiotics prior to transfer</a:t>
            </a:r>
          </a:p>
          <a:p>
            <a:pPr algn="just"/>
            <a:r>
              <a:rPr lang="en-IN" sz="3200" dirty="0"/>
              <a:t> ⚬ Early antibiotics in sepsis improve outcome </a:t>
            </a:r>
          </a:p>
          <a:p>
            <a:pPr algn="just"/>
            <a:r>
              <a:rPr lang="en-IN" sz="3200" dirty="0"/>
              <a:t>• Broad spectrum antibiotics are preferred: 3rdGeneration Cephalosporins </a:t>
            </a:r>
          </a:p>
          <a:p>
            <a:pPr algn="just"/>
            <a:r>
              <a:rPr lang="en-IN" sz="3200" dirty="0"/>
              <a:t>⚬ Ceftriaxone </a:t>
            </a:r>
          </a:p>
          <a:p>
            <a:pPr algn="just"/>
            <a:r>
              <a:rPr lang="en-IN" sz="3200" dirty="0"/>
              <a:t>⚬ Cefuroxime</a:t>
            </a:r>
          </a:p>
          <a:p>
            <a:pPr algn="just"/>
            <a:r>
              <a:rPr lang="en-IN" sz="3200" dirty="0"/>
              <a:t> ⚬ Metronidazole in combination (anaerobic coverage) </a:t>
            </a:r>
          </a:p>
          <a:p>
            <a:pPr algn="just"/>
            <a:r>
              <a:rPr lang="en-IN" sz="3200" b="1" dirty="0"/>
              <a:t>• For open fractures: </a:t>
            </a:r>
          </a:p>
          <a:p>
            <a:pPr algn="just"/>
            <a:r>
              <a:rPr lang="en-IN" sz="3200" dirty="0"/>
              <a:t>⚬ Cefazolin A</a:t>
            </a:r>
          </a:p>
        </p:txBody>
      </p:sp>
    </p:spTree>
    <p:extLst>
      <p:ext uri="{BB962C8B-B14F-4D97-AF65-F5344CB8AC3E}">
        <p14:creationId xmlns:p14="http://schemas.microsoft.com/office/powerpoint/2010/main" val="1483377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F40D319-9E65-320D-EA4B-10888A2E9A99}"/>
              </a:ext>
            </a:extLst>
          </p:cNvPr>
          <p:cNvSpPr txBox="1"/>
          <p:nvPr/>
        </p:nvSpPr>
        <p:spPr>
          <a:xfrm>
            <a:off x="143933" y="596900"/>
            <a:ext cx="9000067" cy="584775"/>
          </a:xfrm>
          <a:prstGeom prst="rect">
            <a:avLst/>
          </a:prstGeom>
          <a:noFill/>
        </p:spPr>
        <p:txBody>
          <a:bodyPr wrap="square">
            <a:spAutoFit/>
          </a:bodyPr>
          <a:lstStyle/>
          <a:p>
            <a:r>
              <a:rPr lang="en-IN" sz="3200" b="1" dirty="0"/>
              <a:t>Communicate with receiving doctor</a:t>
            </a:r>
          </a:p>
        </p:txBody>
      </p:sp>
      <p:sp>
        <p:nvSpPr>
          <p:cNvPr id="5" name="TextBox 4">
            <a:extLst>
              <a:ext uri="{FF2B5EF4-FFF2-40B4-BE49-F238E27FC236}">
                <a16:creationId xmlns:a16="http://schemas.microsoft.com/office/drawing/2014/main" xmlns="" id="{CC5CFF96-7539-E0EA-3683-01366834C7B7}"/>
              </a:ext>
            </a:extLst>
          </p:cNvPr>
          <p:cNvSpPr txBox="1"/>
          <p:nvPr/>
        </p:nvSpPr>
        <p:spPr>
          <a:xfrm>
            <a:off x="0" y="1536700"/>
            <a:ext cx="8542867" cy="4832092"/>
          </a:xfrm>
          <a:prstGeom prst="rect">
            <a:avLst/>
          </a:prstGeom>
          <a:noFill/>
        </p:spPr>
        <p:txBody>
          <a:bodyPr wrap="square">
            <a:spAutoFit/>
          </a:bodyPr>
          <a:lstStyle/>
          <a:p>
            <a:pPr algn="just"/>
            <a:r>
              <a:rPr lang="en-US" sz="2800" dirty="0"/>
              <a:t>• Contact the receiving physician directly prior to transfer </a:t>
            </a:r>
          </a:p>
          <a:p>
            <a:pPr algn="just"/>
            <a:r>
              <a:rPr lang="en-US" sz="2800" dirty="0"/>
              <a:t>• Review: using ISBAR tool </a:t>
            </a:r>
          </a:p>
          <a:p>
            <a:pPr algn="just"/>
            <a:r>
              <a:rPr lang="en-US" sz="2800" dirty="0"/>
              <a:t>  ⚬ The patient’s problem and presenting Vital Signs</a:t>
            </a:r>
          </a:p>
          <a:p>
            <a:pPr algn="just"/>
            <a:r>
              <a:rPr lang="en-US" sz="2800" dirty="0"/>
              <a:t>  ⚬ The results of your resuscitation and treatment</a:t>
            </a:r>
          </a:p>
          <a:p>
            <a:pPr algn="just"/>
            <a:r>
              <a:rPr lang="en-US" sz="2800" dirty="0"/>
              <a:t>  ⚬ The patient’s current status</a:t>
            </a:r>
          </a:p>
          <a:p>
            <a:pPr algn="just"/>
            <a:r>
              <a:rPr lang="en-US" sz="2800" dirty="0"/>
              <a:t>  ⚬ Any recommendations from receiving physician for further treatment prior to transfer </a:t>
            </a:r>
          </a:p>
          <a:p>
            <a:pPr algn="just"/>
            <a:r>
              <a:rPr lang="en-US" sz="2800" dirty="0"/>
              <a:t>  ⚬ Estimated time of arrival at next facility </a:t>
            </a:r>
          </a:p>
          <a:p>
            <a:pPr algn="just"/>
            <a:endParaRPr lang="en-US" sz="2800" dirty="0"/>
          </a:p>
          <a:p>
            <a:pPr algn="just"/>
            <a:r>
              <a:rPr lang="en-US" sz="2800" dirty="0"/>
              <a:t>• Good communication facilitates care for a critical patient</a:t>
            </a:r>
            <a:endParaRPr lang="en-IN" sz="2800" dirty="0"/>
          </a:p>
        </p:txBody>
      </p:sp>
      <p:pic>
        <p:nvPicPr>
          <p:cNvPr id="7" name="Picture 6">
            <a:extLst>
              <a:ext uri="{FF2B5EF4-FFF2-40B4-BE49-F238E27FC236}">
                <a16:creationId xmlns:a16="http://schemas.microsoft.com/office/drawing/2014/main" xmlns="" id="{349EFDBA-62D1-6FB8-3C6D-458D759807B5}"/>
              </a:ext>
            </a:extLst>
          </p:cNvPr>
          <p:cNvPicPr>
            <a:picLocks noChangeAspect="1"/>
          </p:cNvPicPr>
          <p:nvPr/>
        </p:nvPicPr>
        <p:blipFill>
          <a:blip r:embed="rId2"/>
          <a:stretch>
            <a:fillRect/>
          </a:stretch>
        </p:blipFill>
        <p:spPr>
          <a:xfrm>
            <a:off x="8627532" y="1579032"/>
            <a:ext cx="3526367" cy="4233335"/>
          </a:xfrm>
          <a:prstGeom prst="rect">
            <a:avLst/>
          </a:prstGeom>
        </p:spPr>
      </p:pic>
    </p:spTree>
    <p:extLst>
      <p:ext uri="{BB962C8B-B14F-4D97-AF65-F5344CB8AC3E}">
        <p14:creationId xmlns:p14="http://schemas.microsoft.com/office/powerpoint/2010/main" val="2147971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4B2CF0C-D847-344F-0D75-AA913ED642B1}"/>
              </a:ext>
            </a:extLst>
          </p:cNvPr>
          <p:cNvSpPr txBox="1"/>
          <p:nvPr/>
        </p:nvSpPr>
        <p:spPr>
          <a:xfrm>
            <a:off x="364067" y="381000"/>
            <a:ext cx="8779933" cy="584775"/>
          </a:xfrm>
          <a:prstGeom prst="rect">
            <a:avLst/>
          </a:prstGeom>
          <a:noFill/>
        </p:spPr>
        <p:txBody>
          <a:bodyPr wrap="square">
            <a:spAutoFit/>
          </a:bodyPr>
          <a:lstStyle/>
          <a:p>
            <a:r>
              <a:rPr lang="en-IN" sz="3200" b="1" dirty="0"/>
              <a:t>YOUR REFERRAL COMMUNICATION INCLUDES</a:t>
            </a:r>
          </a:p>
        </p:txBody>
      </p:sp>
      <p:sp>
        <p:nvSpPr>
          <p:cNvPr id="5" name="TextBox 4">
            <a:extLst>
              <a:ext uri="{FF2B5EF4-FFF2-40B4-BE49-F238E27FC236}">
                <a16:creationId xmlns:a16="http://schemas.microsoft.com/office/drawing/2014/main" xmlns="" id="{528C2729-7F1F-4119-1ED6-CE5436CFBC1D}"/>
              </a:ext>
            </a:extLst>
          </p:cNvPr>
          <p:cNvSpPr txBox="1"/>
          <p:nvPr/>
        </p:nvSpPr>
        <p:spPr>
          <a:xfrm>
            <a:off x="135468" y="1198033"/>
            <a:ext cx="7260165" cy="5016758"/>
          </a:xfrm>
          <a:prstGeom prst="rect">
            <a:avLst/>
          </a:prstGeom>
          <a:noFill/>
        </p:spPr>
        <p:txBody>
          <a:bodyPr wrap="square">
            <a:spAutoFit/>
          </a:bodyPr>
          <a:lstStyle/>
          <a:p>
            <a:r>
              <a:rPr lang="en-US" sz="3200" dirty="0"/>
              <a:t>• Condition of patient on arrival</a:t>
            </a:r>
          </a:p>
          <a:p>
            <a:r>
              <a:rPr lang="en-US" sz="3200" dirty="0"/>
              <a:t> • What you diagnosed </a:t>
            </a:r>
          </a:p>
          <a:p>
            <a:r>
              <a:rPr lang="en-US" sz="3200" dirty="0"/>
              <a:t>• What interventions you performed </a:t>
            </a:r>
          </a:p>
          <a:p>
            <a:r>
              <a:rPr lang="en-US" sz="3200" dirty="0"/>
              <a:t>• Condition of patient at time of referral </a:t>
            </a:r>
          </a:p>
          <a:p>
            <a:r>
              <a:rPr lang="en-US" sz="3200" dirty="0"/>
              <a:t>• Why is the patient being referred </a:t>
            </a:r>
          </a:p>
          <a:p>
            <a:r>
              <a:rPr lang="en-US" sz="3200" dirty="0"/>
              <a:t>• Recommendations:</a:t>
            </a:r>
          </a:p>
          <a:p>
            <a:r>
              <a:rPr lang="en-US" sz="3200" dirty="0"/>
              <a:t> ⚬ From the receiving doctor </a:t>
            </a:r>
          </a:p>
          <a:p>
            <a:r>
              <a:rPr lang="en-US" sz="3200" dirty="0"/>
              <a:t>⚬ To the paramedic accompanying the patient</a:t>
            </a:r>
          </a:p>
          <a:p>
            <a:r>
              <a:rPr lang="en-US" sz="3200" dirty="0"/>
              <a:t> ⚬ Whom to contact while in transit</a:t>
            </a:r>
            <a:endParaRPr lang="en-IN" sz="3200" dirty="0"/>
          </a:p>
        </p:txBody>
      </p:sp>
      <p:pic>
        <p:nvPicPr>
          <p:cNvPr id="7" name="Picture 6">
            <a:extLst>
              <a:ext uri="{FF2B5EF4-FFF2-40B4-BE49-F238E27FC236}">
                <a16:creationId xmlns:a16="http://schemas.microsoft.com/office/drawing/2014/main" xmlns="" id="{3D27D0AF-F6FE-DEE1-4A0C-296DBD20EDA2}"/>
              </a:ext>
            </a:extLst>
          </p:cNvPr>
          <p:cNvPicPr>
            <a:picLocks noChangeAspect="1"/>
          </p:cNvPicPr>
          <p:nvPr/>
        </p:nvPicPr>
        <p:blipFill>
          <a:blip r:embed="rId2"/>
          <a:stretch>
            <a:fillRect/>
          </a:stretch>
        </p:blipFill>
        <p:spPr>
          <a:xfrm>
            <a:off x="6841066" y="1198033"/>
            <a:ext cx="5215466" cy="5333999"/>
          </a:xfrm>
          <a:prstGeom prst="rect">
            <a:avLst/>
          </a:prstGeom>
        </p:spPr>
      </p:pic>
    </p:spTree>
    <p:extLst>
      <p:ext uri="{BB962C8B-B14F-4D97-AF65-F5344CB8AC3E}">
        <p14:creationId xmlns:p14="http://schemas.microsoft.com/office/powerpoint/2010/main" val="3541781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0EF2972-D4C4-6D3A-D0CC-A06CD386D1C2}"/>
              </a:ext>
            </a:extLst>
          </p:cNvPr>
          <p:cNvSpPr txBox="1"/>
          <p:nvPr/>
        </p:nvSpPr>
        <p:spPr>
          <a:xfrm>
            <a:off x="2425701" y="118533"/>
            <a:ext cx="6718300" cy="584775"/>
          </a:xfrm>
          <a:prstGeom prst="rect">
            <a:avLst/>
          </a:prstGeom>
          <a:noFill/>
        </p:spPr>
        <p:txBody>
          <a:bodyPr wrap="square">
            <a:spAutoFit/>
          </a:bodyPr>
          <a:lstStyle/>
          <a:p>
            <a:r>
              <a:rPr lang="en-IN" sz="3200" b="1" dirty="0">
                <a:solidFill>
                  <a:srgbClr val="7030A0"/>
                </a:solidFill>
              </a:rPr>
              <a:t>COMMUNICATION USING ‘ISBAR</a:t>
            </a:r>
          </a:p>
        </p:txBody>
      </p:sp>
      <p:sp>
        <p:nvSpPr>
          <p:cNvPr id="5" name="TextBox 4">
            <a:extLst>
              <a:ext uri="{FF2B5EF4-FFF2-40B4-BE49-F238E27FC236}">
                <a16:creationId xmlns:a16="http://schemas.microsoft.com/office/drawing/2014/main" xmlns="" id="{ED6D4112-CF38-06FB-BA50-EC9266286C1E}"/>
              </a:ext>
            </a:extLst>
          </p:cNvPr>
          <p:cNvSpPr txBox="1"/>
          <p:nvPr/>
        </p:nvSpPr>
        <p:spPr>
          <a:xfrm>
            <a:off x="122767" y="3151446"/>
            <a:ext cx="11946466" cy="3539430"/>
          </a:xfrm>
          <a:prstGeom prst="rect">
            <a:avLst/>
          </a:prstGeom>
          <a:noFill/>
        </p:spPr>
        <p:txBody>
          <a:bodyPr wrap="square">
            <a:spAutoFit/>
          </a:bodyPr>
          <a:lstStyle/>
          <a:p>
            <a:pPr algn="just"/>
            <a:r>
              <a:rPr lang="en-US" sz="2800" dirty="0">
                <a:highlight>
                  <a:srgbClr val="00FF00"/>
                </a:highlight>
              </a:rPr>
              <a:t>I -IDENTIFY:</a:t>
            </a:r>
            <a:r>
              <a:rPr lang="en-US" sz="2800" dirty="0"/>
              <a:t> Introduce yourself, the patient and identify receiving clinician by confirming names and designation with time and date of conversation.</a:t>
            </a:r>
          </a:p>
          <a:p>
            <a:pPr algn="just"/>
            <a:endParaRPr lang="en-US" sz="2800" dirty="0"/>
          </a:p>
          <a:p>
            <a:pPr algn="just"/>
            <a:r>
              <a:rPr lang="en-US" sz="2800" dirty="0"/>
              <a:t> </a:t>
            </a:r>
            <a:r>
              <a:rPr lang="en-US" sz="2800" dirty="0">
                <a:highlight>
                  <a:srgbClr val="00FFFF"/>
                </a:highlight>
              </a:rPr>
              <a:t>S Current SITUATION: </a:t>
            </a:r>
            <a:r>
              <a:rPr lang="en-US" sz="2800" dirty="0"/>
              <a:t>Describe the situation or concern of your patient. Mr. Babu is a 48-year-old gentleman, who came to the health </a:t>
            </a:r>
            <a:r>
              <a:rPr lang="en-US" sz="2800" dirty="0" err="1"/>
              <a:t>centre</a:t>
            </a:r>
            <a:r>
              <a:rPr lang="en-US" sz="2800" dirty="0"/>
              <a:t> with complaints of chest pain on the left side since today at 10AM. He also complained of shortness of breath. His saturation was 86% in room air and BP was 90/60 mm of Hg. ECG showed inferior </a:t>
            </a:r>
            <a:r>
              <a:rPr lang="en-US" sz="2800" dirty="0" err="1"/>
              <a:t>ischaemia</a:t>
            </a:r>
            <a:endParaRPr lang="en-IN" sz="2800" dirty="0"/>
          </a:p>
        </p:txBody>
      </p:sp>
      <p:sp>
        <p:nvSpPr>
          <p:cNvPr id="7" name="TextBox 6">
            <a:extLst>
              <a:ext uri="{FF2B5EF4-FFF2-40B4-BE49-F238E27FC236}">
                <a16:creationId xmlns:a16="http://schemas.microsoft.com/office/drawing/2014/main" xmlns="" id="{D4ADDCAF-FFAF-39D0-F25D-A62D1395D0F4}"/>
              </a:ext>
            </a:extLst>
          </p:cNvPr>
          <p:cNvSpPr txBox="1"/>
          <p:nvPr/>
        </p:nvSpPr>
        <p:spPr>
          <a:xfrm>
            <a:off x="122767" y="596901"/>
            <a:ext cx="11891433" cy="2554545"/>
          </a:xfrm>
          <a:prstGeom prst="rect">
            <a:avLst/>
          </a:prstGeom>
          <a:noFill/>
        </p:spPr>
        <p:txBody>
          <a:bodyPr wrap="square">
            <a:spAutoFit/>
          </a:bodyPr>
          <a:lstStyle/>
          <a:p>
            <a:r>
              <a:rPr lang="en-US" sz="3200" dirty="0"/>
              <a:t>Mr. Babu is brought to the Primary Health Centre with complaints</a:t>
            </a:r>
          </a:p>
          <a:p>
            <a:r>
              <a:rPr lang="en-US" sz="3200" dirty="0"/>
              <a:t>of chest pain and shortness of breath. After initial management, he needs to be referred to a higher Centre for further treatment and management. You are a clinician calling the tertiary hospital and handing over to a specialist</a:t>
            </a:r>
            <a:endParaRPr lang="en-IN" sz="3200" dirty="0"/>
          </a:p>
        </p:txBody>
      </p:sp>
    </p:spTree>
    <p:extLst>
      <p:ext uri="{BB962C8B-B14F-4D97-AF65-F5344CB8AC3E}">
        <p14:creationId xmlns:p14="http://schemas.microsoft.com/office/powerpoint/2010/main" val="1689903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85157CD-B112-FE9B-55CC-DCAFF197214E}"/>
              </a:ext>
            </a:extLst>
          </p:cNvPr>
          <p:cNvSpPr txBox="1"/>
          <p:nvPr/>
        </p:nvSpPr>
        <p:spPr>
          <a:xfrm>
            <a:off x="156633" y="203200"/>
            <a:ext cx="11789834" cy="6555641"/>
          </a:xfrm>
          <a:prstGeom prst="rect">
            <a:avLst/>
          </a:prstGeom>
          <a:noFill/>
        </p:spPr>
        <p:txBody>
          <a:bodyPr wrap="square">
            <a:spAutoFit/>
          </a:bodyPr>
          <a:lstStyle/>
          <a:p>
            <a:pPr algn="just"/>
            <a:r>
              <a:rPr lang="en-US" sz="2800" b="1" dirty="0">
                <a:solidFill>
                  <a:schemeClr val="accent6">
                    <a:lumMod val="75000"/>
                  </a:schemeClr>
                </a:solidFill>
              </a:rPr>
              <a:t>B BACKGROUND: </a:t>
            </a:r>
            <a:r>
              <a:rPr lang="en-US" sz="2800" dirty="0"/>
              <a:t>Babu is a known hypertensive since the past 5 years</a:t>
            </a:r>
          </a:p>
          <a:p>
            <a:pPr algn="just"/>
            <a:r>
              <a:rPr lang="en-US" sz="2800" dirty="0"/>
              <a:t> but is on irregular medication and follow up. He has been a beedi </a:t>
            </a:r>
          </a:p>
          <a:p>
            <a:pPr algn="just"/>
            <a:r>
              <a:rPr lang="en-US" sz="2800" dirty="0"/>
              <a:t>smoker for over 20 years. He has had previous hospital admission due to uncontrolled blood pressure, details of which are not available. He attended with his wife and son who are being sent with him to receiving hospital. </a:t>
            </a:r>
          </a:p>
          <a:p>
            <a:pPr algn="just"/>
            <a:r>
              <a:rPr lang="en-US" sz="2800" b="1" dirty="0">
                <a:solidFill>
                  <a:schemeClr val="accent2">
                    <a:lumMod val="75000"/>
                  </a:schemeClr>
                </a:solidFill>
              </a:rPr>
              <a:t>A ASSESSMENT: </a:t>
            </a:r>
            <a:r>
              <a:rPr lang="en-US" sz="2800" dirty="0"/>
              <a:t>Airway was patent and patient conscious complaining of central chest pain. Breathing was fast with clear lung fields at RR of 22 per minute, Saturation was 86 % on room air which improved to 98% on 5 </a:t>
            </a:r>
            <a:r>
              <a:rPr lang="en-US" sz="2800" dirty="0" err="1"/>
              <a:t>litres</a:t>
            </a:r>
            <a:r>
              <a:rPr lang="en-US" sz="2800" dirty="0"/>
              <a:t> of O2 through a venti mask. Circulation was unstable with tachycardia of 112 beats per minute and BP of 90/60 mm of Hg. IV access achieved and maintenance dose of Ringer Lactate started. IV Morphine 8 mg was administered for pain along with oral stat doses of Aspirin 300 mg, Clopidogrel 325 mg and Atorvastatin 80 mg. Random Blood Sugar is 106 mg/dL Patient is currently pain free and family has been informed the need for transfer for further definitive care. </a:t>
            </a:r>
          </a:p>
        </p:txBody>
      </p:sp>
    </p:spTree>
    <p:extLst>
      <p:ext uri="{BB962C8B-B14F-4D97-AF65-F5344CB8AC3E}">
        <p14:creationId xmlns:p14="http://schemas.microsoft.com/office/powerpoint/2010/main" val="224909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14A4EB9-9589-B8F9-81A7-9F38D514AB16}"/>
              </a:ext>
            </a:extLst>
          </p:cNvPr>
          <p:cNvSpPr txBox="1"/>
          <p:nvPr/>
        </p:nvSpPr>
        <p:spPr>
          <a:xfrm>
            <a:off x="1862667" y="516467"/>
            <a:ext cx="7281333" cy="584775"/>
          </a:xfrm>
          <a:prstGeom prst="rect">
            <a:avLst/>
          </a:prstGeom>
          <a:noFill/>
        </p:spPr>
        <p:txBody>
          <a:bodyPr wrap="square">
            <a:spAutoFit/>
          </a:bodyPr>
          <a:lstStyle/>
          <a:p>
            <a:r>
              <a:rPr lang="en-US" sz="3200" dirty="0">
                <a:solidFill>
                  <a:srgbClr val="7030A0"/>
                </a:solidFill>
              </a:rPr>
              <a:t>INITIAL ASSESSMENT: FOR CRITICALLY ILL</a:t>
            </a:r>
            <a:endParaRPr lang="en-IN" sz="3200" dirty="0">
              <a:solidFill>
                <a:srgbClr val="7030A0"/>
              </a:solidFill>
            </a:endParaRPr>
          </a:p>
        </p:txBody>
      </p:sp>
      <p:sp>
        <p:nvSpPr>
          <p:cNvPr id="5" name="TextBox 4">
            <a:extLst>
              <a:ext uri="{FF2B5EF4-FFF2-40B4-BE49-F238E27FC236}">
                <a16:creationId xmlns:a16="http://schemas.microsoft.com/office/drawing/2014/main" xmlns="" id="{FBB5CB5F-520F-DE6D-0B9C-66C32B346759}"/>
              </a:ext>
            </a:extLst>
          </p:cNvPr>
          <p:cNvSpPr txBox="1"/>
          <p:nvPr/>
        </p:nvSpPr>
        <p:spPr>
          <a:xfrm>
            <a:off x="287867" y="1223433"/>
            <a:ext cx="11798300" cy="5509200"/>
          </a:xfrm>
          <a:prstGeom prst="rect">
            <a:avLst/>
          </a:prstGeom>
          <a:noFill/>
        </p:spPr>
        <p:txBody>
          <a:bodyPr wrap="square">
            <a:spAutoFit/>
          </a:bodyPr>
          <a:lstStyle/>
          <a:p>
            <a:pPr algn="just"/>
            <a:r>
              <a:rPr lang="en-IN" sz="3200" dirty="0"/>
              <a:t>• Vitals signs, initial evaluation, and examination reveal a critically ill patient </a:t>
            </a:r>
          </a:p>
          <a:p>
            <a:pPr algn="just"/>
            <a:r>
              <a:rPr lang="en-IN" sz="3200" dirty="0"/>
              <a:t>• Your goal: stabilization and safe transfer to a higher </a:t>
            </a:r>
            <a:r>
              <a:rPr lang="en-IN" sz="3200" dirty="0" err="1"/>
              <a:t>center</a:t>
            </a:r>
            <a:r>
              <a:rPr lang="en-IN" sz="3200" dirty="0"/>
              <a:t> for definitive specialty care </a:t>
            </a:r>
          </a:p>
          <a:p>
            <a:pPr algn="just"/>
            <a:r>
              <a:rPr lang="en-IN" sz="3200" dirty="0"/>
              <a:t>• Your priorities: A,B,C,D,E </a:t>
            </a:r>
          </a:p>
          <a:p>
            <a:pPr algn="just"/>
            <a:r>
              <a:rPr lang="en-IN" sz="3200" dirty="0"/>
              <a:t>⚬ A: Airway with oxygenation (Cervical Spine Stabilization in Trauma) </a:t>
            </a:r>
          </a:p>
          <a:p>
            <a:pPr algn="just"/>
            <a:r>
              <a:rPr lang="en-IN" sz="3200" dirty="0"/>
              <a:t>⚬ B: Breathing with adequate ventilation -bronchodilators, steroids, diuretics, ICD </a:t>
            </a:r>
          </a:p>
          <a:p>
            <a:pPr algn="just"/>
            <a:r>
              <a:rPr lang="en-IN" sz="3200" dirty="0"/>
              <a:t>⚬ C: Circulation with </a:t>
            </a:r>
            <a:r>
              <a:rPr lang="en-IN" sz="3200" dirty="0" err="1"/>
              <a:t>Hemorrhage</a:t>
            </a:r>
            <a:r>
              <a:rPr lang="en-IN" sz="3200" dirty="0"/>
              <a:t> control (H) - IV fluids, blood, Vasopressors ⚬ </a:t>
            </a:r>
          </a:p>
          <a:p>
            <a:pPr algn="just"/>
            <a:r>
              <a:rPr lang="en-IN" sz="3200" dirty="0"/>
              <a:t>D: Disability (Neurological Status) ⚬ E: Exposure / Environment</a:t>
            </a:r>
          </a:p>
        </p:txBody>
      </p:sp>
    </p:spTree>
    <p:extLst>
      <p:ext uri="{BB962C8B-B14F-4D97-AF65-F5344CB8AC3E}">
        <p14:creationId xmlns:p14="http://schemas.microsoft.com/office/powerpoint/2010/main" val="3583072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E6FB505-2D9F-A8EA-EAFE-3B512A1DDAF8}"/>
              </a:ext>
            </a:extLst>
          </p:cNvPr>
          <p:cNvSpPr txBox="1"/>
          <p:nvPr/>
        </p:nvSpPr>
        <p:spPr>
          <a:xfrm>
            <a:off x="179916" y="1237673"/>
            <a:ext cx="11832167" cy="4524315"/>
          </a:xfrm>
          <a:prstGeom prst="rect">
            <a:avLst/>
          </a:prstGeom>
          <a:noFill/>
        </p:spPr>
        <p:txBody>
          <a:bodyPr wrap="square">
            <a:spAutoFit/>
          </a:bodyPr>
          <a:lstStyle/>
          <a:p>
            <a:pPr algn="just"/>
            <a:r>
              <a:rPr lang="en-US" sz="3200" b="1" dirty="0">
                <a:solidFill>
                  <a:srgbClr val="C00000"/>
                </a:solidFill>
              </a:rPr>
              <a:t>R Review / Recommendation: </a:t>
            </a:r>
            <a:r>
              <a:rPr lang="en-US" sz="3200" dirty="0"/>
              <a:t>Kindly re-assess the pain, repeat ECG, do routine bloods, chest Xray and keep an eye on the BP. This is a good time to ask for any suggestions and recommendation from the receiving clinician for further treatment prior to transfer. Mention estimated time of arrival to the receiving hospital and details including contact number of the accompanying healthcare/paramedic staff. Attach a written/printed referral letter with all the necessary details to be taken with the patient. You can also forward a copy through electronic means like email/messenger.</a:t>
            </a:r>
            <a:endParaRPr lang="en-IN" sz="3200" dirty="0"/>
          </a:p>
        </p:txBody>
      </p:sp>
    </p:spTree>
    <p:extLst>
      <p:ext uri="{BB962C8B-B14F-4D97-AF65-F5344CB8AC3E}">
        <p14:creationId xmlns:p14="http://schemas.microsoft.com/office/powerpoint/2010/main" val="53733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BB58AF9-EF6C-DC72-0811-86FE166C67A0}"/>
              </a:ext>
            </a:extLst>
          </p:cNvPr>
          <p:cNvSpPr txBox="1"/>
          <p:nvPr/>
        </p:nvSpPr>
        <p:spPr>
          <a:xfrm>
            <a:off x="3204632" y="495300"/>
            <a:ext cx="5939367" cy="646331"/>
          </a:xfrm>
          <a:prstGeom prst="rect">
            <a:avLst/>
          </a:prstGeom>
          <a:noFill/>
        </p:spPr>
        <p:txBody>
          <a:bodyPr wrap="square">
            <a:spAutoFit/>
          </a:bodyPr>
          <a:lstStyle/>
          <a:p>
            <a:r>
              <a:rPr lang="en-IN" sz="3600" b="1" dirty="0">
                <a:solidFill>
                  <a:srgbClr val="7030A0"/>
                </a:solidFill>
              </a:rPr>
              <a:t>CASE PRESENTATION</a:t>
            </a:r>
          </a:p>
        </p:txBody>
      </p:sp>
      <p:sp>
        <p:nvSpPr>
          <p:cNvPr id="5" name="TextBox 4">
            <a:extLst>
              <a:ext uri="{FF2B5EF4-FFF2-40B4-BE49-F238E27FC236}">
                <a16:creationId xmlns:a16="http://schemas.microsoft.com/office/drawing/2014/main" xmlns="" id="{BC09FDB7-63C0-5D41-173D-2B9EE5FF9B0D}"/>
              </a:ext>
            </a:extLst>
          </p:cNvPr>
          <p:cNvSpPr txBox="1"/>
          <p:nvPr/>
        </p:nvSpPr>
        <p:spPr>
          <a:xfrm>
            <a:off x="190502" y="1193799"/>
            <a:ext cx="7128932" cy="5262979"/>
          </a:xfrm>
          <a:prstGeom prst="rect">
            <a:avLst/>
          </a:prstGeom>
          <a:noFill/>
        </p:spPr>
        <p:txBody>
          <a:bodyPr wrap="square">
            <a:spAutoFit/>
          </a:bodyPr>
          <a:lstStyle/>
          <a:p>
            <a:r>
              <a:rPr lang="en-IN" sz="2800" dirty="0"/>
              <a:t>• 27 year old female struck by car while walking </a:t>
            </a:r>
          </a:p>
          <a:p>
            <a:r>
              <a:rPr lang="en-IN" sz="2800" dirty="0"/>
              <a:t>• Arrives 20 minutes after accident </a:t>
            </a:r>
          </a:p>
          <a:p>
            <a:r>
              <a:rPr lang="en-IN" sz="2800" dirty="0"/>
              <a:t>• Vital Signs on arrival: </a:t>
            </a:r>
          </a:p>
          <a:p>
            <a:r>
              <a:rPr lang="en-IN" sz="2800" dirty="0"/>
              <a:t>         ⚬ BP: 90/40</a:t>
            </a:r>
          </a:p>
          <a:p>
            <a:r>
              <a:rPr lang="en-IN" sz="2800" dirty="0"/>
              <a:t>         ⚬ Pulse: 130 </a:t>
            </a:r>
          </a:p>
          <a:p>
            <a:r>
              <a:rPr lang="en-IN" sz="2800" dirty="0"/>
              <a:t>         ⚬ Respiratory rate: 28 </a:t>
            </a:r>
          </a:p>
          <a:p>
            <a:r>
              <a:rPr lang="en-IN" sz="2800" dirty="0"/>
              <a:t>         ⚬ Temperature: 37 degrees </a:t>
            </a:r>
          </a:p>
          <a:p>
            <a:r>
              <a:rPr lang="en-IN" sz="2800" dirty="0"/>
              <a:t>         ⚬ Pulse oximeter: 85% </a:t>
            </a:r>
          </a:p>
          <a:p>
            <a:r>
              <a:rPr lang="en-IN" sz="2800" dirty="0"/>
              <a:t>         ⚬ Mental status: responds to pain only </a:t>
            </a:r>
          </a:p>
          <a:p>
            <a:r>
              <a:rPr lang="en-IN" sz="2800" dirty="0"/>
              <a:t>         ⚬ Skin </a:t>
            </a:r>
            <a:r>
              <a:rPr lang="en-IN" sz="2800" dirty="0" err="1"/>
              <a:t>color</a:t>
            </a:r>
            <a:r>
              <a:rPr lang="en-IN" sz="2800" dirty="0"/>
              <a:t>/temperature: pale/cool</a:t>
            </a:r>
          </a:p>
          <a:p>
            <a:r>
              <a:rPr lang="en-IN" sz="2800" dirty="0"/>
              <a:t>         ⚬ Pulse quality: weak, thready</a:t>
            </a:r>
          </a:p>
          <a:p>
            <a:r>
              <a:rPr lang="en-IN" sz="2800" dirty="0"/>
              <a:t>         ⚬ Capillary refill: 4 seconds </a:t>
            </a:r>
          </a:p>
        </p:txBody>
      </p:sp>
      <p:pic>
        <p:nvPicPr>
          <p:cNvPr id="7" name="Picture 6">
            <a:extLst>
              <a:ext uri="{FF2B5EF4-FFF2-40B4-BE49-F238E27FC236}">
                <a16:creationId xmlns:a16="http://schemas.microsoft.com/office/drawing/2014/main" xmlns="" id="{C9906F6A-5CD1-4AC6-4000-334DDED7C35A}"/>
              </a:ext>
            </a:extLst>
          </p:cNvPr>
          <p:cNvPicPr>
            <a:picLocks noChangeAspect="1"/>
          </p:cNvPicPr>
          <p:nvPr/>
        </p:nvPicPr>
        <p:blipFill>
          <a:blip r:embed="rId2"/>
          <a:stretch>
            <a:fillRect/>
          </a:stretch>
        </p:blipFill>
        <p:spPr>
          <a:xfrm>
            <a:off x="7658100" y="1371600"/>
            <a:ext cx="4110567" cy="4508500"/>
          </a:xfrm>
          <a:prstGeom prst="rect">
            <a:avLst/>
          </a:prstGeom>
        </p:spPr>
      </p:pic>
    </p:spTree>
    <p:extLst>
      <p:ext uri="{BB962C8B-B14F-4D97-AF65-F5344CB8AC3E}">
        <p14:creationId xmlns:p14="http://schemas.microsoft.com/office/powerpoint/2010/main" val="78833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5F19EF1-9CB8-71D9-DA03-6C3037F623F5}"/>
              </a:ext>
            </a:extLst>
          </p:cNvPr>
          <p:cNvSpPr txBox="1"/>
          <p:nvPr/>
        </p:nvSpPr>
        <p:spPr>
          <a:xfrm>
            <a:off x="1270001" y="444500"/>
            <a:ext cx="10007600" cy="646331"/>
          </a:xfrm>
          <a:prstGeom prst="rect">
            <a:avLst/>
          </a:prstGeom>
          <a:noFill/>
        </p:spPr>
        <p:txBody>
          <a:bodyPr wrap="square">
            <a:spAutoFit/>
          </a:bodyPr>
          <a:lstStyle/>
          <a:p>
            <a:pPr algn="ctr"/>
            <a:r>
              <a:rPr lang="en-US" sz="3600" b="1" dirty="0">
                <a:solidFill>
                  <a:srgbClr val="7030A0"/>
                </a:solidFill>
              </a:rPr>
              <a:t>WHAT IS THIS PATIENT’S STATUS?</a:t>
            </a:r>
            <a:endParaRPr lang="en-IN" sz="3600" b="1" dirty="0">
              <a:solidFill>
                <a:srgbClr val="7030A0"/>
              </a:solidFill>
            </a:endParaRPr>
          </a:p>
        </p:txBody>
      </p:sp>
      <p:sp>
        <p:nvSpPr>
          <p:cNvPr id="5" name="TextBox 4">
            <a:extLst>
              <a:ext uri="{FF2B5EF4-FFF2-40B4-BE49-F238E27FC236}">
                <a16:creationId xmlns:a16="http://schemas.microsoft.com/office/drawing/2014/main" xmlns="" id="{771337A2-B746-5602-2AB5-56ABFDD24103}"/>
              </a:ext>
            </a:extLst>
          </p:cNvPr>
          <p:cNvSpPr txBox="1"/>
          <p:nvPr/>
        </p:nvSpPr>
        <p:spPr>
          <a:xfrm>
            <a:off x="238538" y="1331843"/>
            <a:ext cx="6759161" cy="4524315"/>
          </a:xfrm>
          <a:prstGeom prst="rect">
            <a:avLst/>
          </a:prstGeom>
          <a:noFill/>
        </p:spPr>
        <p:txBody>
          <a:bodyPr wrap="square">
            <a:spAutoFit/>
          </a:bodyPr>
          <a:lstStyle/>
          <a:p>
            <a:pPr algn="just"/>
            <a:r>
              <a:rPr lang="en-US" sz="3200" b="1" dirty="0"/>
              <a:t>• Airway </a:t>
            </a:r>
          </a:p>
          <a:p>
            <a:pPr algn="just"/>
            <a:r>
              <a:rPr lang="en-US" sz="3200" dirty="0"/>
              <a:t>           ⚬ Responds to pain only </a:t>
            </a:r>
          </a:p>
          <a:p>
            <a:pPr algn="just"/>
            <a:r>
              <a:rPr lang="en-US" sz="3200" b="1" dirty="0"/>
              <a:t>• From the Airway standpoint: </a:t>
            </a:r>
          </a:p>
          <a:p>
            <a:pPr algn="just"/>
            <a:r>
              <a:rPr lang="en-US" sz="3200" dirty="0"/>
              <a:t>           ⚬ Is this patient critical?</a:t>
            </a:r>
          </a:p>
          <a:p>
            <a:pPr algn="just"/>
            <a:r>
              <a:rPr lang="en-US" sz="3200" dirty="0"/>
              <a:t>           ⚬ Is this patient unstable?</a:t>
            </a:r>
          </a:p>
          <a:p>
            <a:pPr algn="just"/>
            <a:r>
              <a:rPr lang="en-US" sz="3200" dirty="0"/>
              <a:t>           ⚬ Does he need immediate management of the airway to prevent complications?</a:t>
            </a:r>
          </a:p>
          <a:p>
            <a:pPr algn="just"/>
            <a:r>
              <a:rPr lang="en-US" sz="3200" dirty="0"/>
              <a:t>           ⚬ Why?</a:t>
            </a:r>
            <a:endParaRPr lang="en-IN" sz="3200" dirty="0"/>
          </a:p>
        </p:txBody>
      </p:sp>
      <p:pic>
        <p:nvPicPr>
          <p:cNvPr id="7" name="Picture 6">
            <a:extLst>
              <a:ext uri="{FF2B5EF4-FFF2-40B4-BE49-F238E27FC236}">
                <a16:creationId xmlns:a16="http://schemas.microsoft.com/office/drawing/2014/main" xmlns="" id="{C286A2AE-B2AD-D3B3-7262-4C6812AF0480}"/>
              </a:ext>
            </a:extLst>
          </p:cNvPr>
          <p:cNvPicPr>
            <a:picLocks noChangeAspect="1"/>
          </p:cNvPicPr>
          <p:nvPr/>
        </p:nvPicPr>
        <p:blipFill>
          <a:blip r:embed="rId2"/>
          <a:stretch>
            <a:fillRect/>
          </a:stretch>
        </p:blipFill>
        <p:spPr>
          <a:xfrm>
            <a:off x="7349987" y="2544416"/>
            <a:ext cx="4711148" cy="3935897"/>
          </a:xfrm>
          <a:prstGeom prst="rect">
            <a:avLst/>
          </a:prstGeom>
        </p:spPr>
      </p:pic>
    </p:spTree>
    <p:extLst>
      <p:ext uri="{BB962C8B-B14F-4D97-AF65-F5344CB8AC3E}">
        <p14:creationId xmlns:p14="http://schemas.microsoft.com/office/powerpoint/2010/main" val="2187087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C455A0C-220D-66A2-92B1-1260431F31C9}"/>
              </a:ext>
            </a:extLst>
          </p:cNvPr>
          <p:cNvSpPr txBox="1"/>
          <p:nvPr/>
        </p:nvSpPr>
        <p:spPr>
          <a:xfrm>
            <a:off x="486834" y="364068"/>
            <a:ext cx="8144934" cy="5016758"/>
          </a:xfrm>
          <a:prstGeom prst="rect">
            <a:avLst/>
          </a:prstGeom>
          <a:noFill/>
        </p:spPr>
        <p:txBody>
          <a:bodyPr wrap="square">
            <a:spAutoFit/>
          </a:bodyPr>
          <a:lstStyle/>
          <a:p>
            <a:r>
              <a:rPr lang="en-US" sz="3200" b="1" dirty="0"/>
              <a:t>• Breathing </a:t>
            </a:r>
          </a:p>
          <a:p>
            <a:r>
              <a:rPr lang="en-US" sz="3200" dirty="0"/>
              <a:t>                   ⚬ Respiratory rate: 28 </a:t>
            </a:r>
          </a:p>
          <a:p>
            <a:r>
              <a:rPr lang="en-US" sz="3200" dirty="0"/>
              <a:t>                   ⚬ Pulse oximeter: 85% </a:t>
            </a:r>
          </a:p>
          <a:p>
            <a:r>
              <a:rPr lang="en-US" sz="3200" b="1" dirty="0"/>
              <a:t>• From the Breathing standpoint:</a:t>
            </a:r>
            <a:r>
              <a:rPr lang="en-US" sz="3200" dirty="0"/>
              <a:t> </a:t>
            </a:r>
          </a:p>
          <a:p>
            <a:r>
              <a:rPr lang="en-US" sz="3200" dirty="0"/>
              <a:t>                  ⚬ Is this patient critical? </a:t>
            </a:r>
          </a:p>
          <a:p>
            <a:r>
              <a:rPr lang="en-US" sz="3200" dirty="0"/>
              <a:t>                  ⚬ Is this patient unstable? </a:t>
            </a:r>
          </a:p>
          <a:p>
            <a:r>
              <a:rPr lang="en-US" sz="3200" dirty="0"/>
              <a:t>                  ⚬ Does he need immediate management of the breathing to prevent complications?</a:t>
            </a:r>
          </a:p>
          <a:p>
            <a:r>
              <a:rPr lang="en-US" sz="3200" dirty="0"/>
              <a:t>                     ⚬ Why? </a:t>
            </a:r>
            <a:endParaRPr lang="en-IN" sz="3200" dirty="0"/>
          </a:p>
        </p:txBody>
      </p:sp>
      <p:pic>
        <p:nvPicPr>
          <p:cNvPr id="5" name="Picture 4">
            <a:extLst>
              <a:ext uri="{FF2B5EF4-FFF2-40B4-BE49-F238E27FC236}">
                <a16:creationId xmlns:a16="http://schemas.microsoft.com/office/drawing/2014/main" xmlns="" id="{8CB3A4A4-F3A2-5678-3148-AB3155DF69C2}"/>
              </a:ext>
            </a:extLst>
          </p:cNvPr>
          <p:cNvPicPr>
            <a:picLocks noChangeAspect="1"/>
          </p:cNvPicPr>
          <p:nvPr/>
        </p:nvPicPr>
        <p:blipFill>
          <a:blip r:embed="rId2"/>
          <a:srcRect b="5520"/>
          <a:stretch/>
        </p:blipFill>
        <p:spPr>
          <a:xfrm>
            <a:off x="7471833" y="2904067"/>
            <a:ext cx="4326467" cy="3115733"/>
          </a:xfrm>
          <a:prstGeom prst="rect">
            <a:avLst/>
          </a:prstGeom>
        </p:spPr>
      </p:pic>
    </p:spTree>
    <p:extLst>
      <p:ext uri="{BB962C8B-B14F-4D97-AF65-F5344CB8AC3E}">
        <p14:creationId xmlns:p14="http://schemas.microsoft.com/office/powerpoint/2010/main" val="3186006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485DF73-D9AE-5D0A-A70E-1F94C9C13315}"/>
              </a:ext>
            </a:extLst>
          </p:cNvPr>
          <p:cNvSpPr txBox="1"/>
          <p:nvPr/>
        </p:nvSpPr>
        <p:spPr>
          <a:xfrm>
            <a:off x="173567" y="948267"/>
            <a:ext cx="8547100" cy="5509200"/>
          </a:xfrm>
          <a:prstGeom prst="rect">
            <a:avLst/>
          </a:prstGeom>
          <a:noFill/>
        </p:spPr>
        <p:txBody>
          <a:bodyPr wrap="square">
            <a:spAutoFit/>
          </a:bodyPr>
          <a:lstStyle/>
          <a:p>
            <a:r>
              <a:rPr lang="en-US" sz="3200" dirty="0"/>
              <a:t>• Circulation </a:t>
            </a:r>
          </a:p>
          <a:p>
            <a:r>
              <a:rPr lang="en-US" sz="3200" dirty="0"/>
              <a:t>              ⚬ BP: 90/40 </a:t>
            </a:r>
          </a:p>
          <a:p>
            <a:r>
              <a:rPr lang="en-US" sz="3200" dirty="0"/>
              <a:t>              ⚬ Pulse: 130 </a:t>
            </a:r>
          </a:p>
          <a:p>
            <a:r>
              <a:rPr lang="en-US" sz="3200" dirty="0"/>
              <a:t>              ⚬ Diaphoretic </a:t>
            </a:r>
          </a:p>
          <a:p>
            <a:r>
              <a:rPr lang="en-US" sz="3200" dirty="0"/>
              <a:t>              ⚬ Slow capillary refill</a:t>
            </a:r>
          </a:p>
          <a:p>
            <a:r>
              <a:rPr lang="en-US" sz="3200" dirty="0"/>
              <a:t> • From the Circulation standpoint:</a:t>
            </a:r>
          </a:p>
          <a:p>
            <a:r>
              <a:rPr lang="en-US" sz="3200" dirty="0"/>
              <a:t>             ⚬ Is this patient critical? </a:t>
            </a:r>
          </a:p>
          <a:p>
            <a:r>
              <a:rPr lang="en-US" sz="3200" dirty="0"/>
              <a:t>             ⚬ Is this patient unstable? </a:t>
            </a:r>
          </a:p>
          <a:p>
            <a:r>
              <a:rPr lang="en-US" sz="3200" dirty="0"/>
              <a:t>             ⚬ Does he need immediate management of the circulation to prevent complications? </a:t>
            </a:r>
          </a:p>
          <a:p>
            <a:r>
              <a:rPr lang="en-US" sz="3200" dirty="0"/>
              <a:t>             ⚬ Why?</a:t>
            </a:r>
            <a:endParaRPr lang="en-IN" sz="3200" dirty="0"/>
          </a:p>
        </p:txBody>
      </p:sp>
      <p:pic>
        <p:nvPicPr>
          <p:cNvPr id="5" name="Picture 4">
            <a:extLst>
              <a:ext uri="{FF2B5EF4-FFF2-40B4-BE49-F238E27FC236}">
                <a16:creationId xmlns:a16="http://schemas.microsoft.com/office/drawing/2014/main" xmlns="" id="{A0072FB7-292A-9431-78BC-0FDF0FD82431}"/>
              </a:ext>
            </a:extLst>
          </p:cNvPr>
          <p:cNvPicPr>
            <a:picLocks noChangeAspect="1"/>
          </p:cNvPicPr>
          <p:nvPr/>
        </p:nvPicPr>
        <p:blipFill>
          <a:blip r:embed="rId2"/>
          <a:srcRect l="7450"/>
          <a:stretch/>
        </p:blipFill>
        <p:spPr>
          <a:xfrm>
            <a:off x="8961967" y="1231900"/>
            <a:ext cx="2997200" cy="4669367"/>
          </a:xfrm>
          <a:prstGeom prst="rect">
            <a:avLst/>
          </a:prstGeom>
        </p:spPr>
      </p:pic>
    </p:spTree>
    <p:extLst>
      <p:ext uri="{BB962C8B-B14F-4D97-AF65-F5344CB8AC3E}">
        <p14:creationId xmlns:p14="http://schemas.microsoft.com/office/powerpoint/2010/main" val="939934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30EBE27-E1BC-39CF-ECA9-440301A9EBAA}"/>
              </a:ext>
            </a:extLst>
          </p:cNvPr>
          <p:cNvSpPr txBox="1"/>
          <p:nvPr/>
        </p:nvSpPr>
        <p:spPr>
          <a:xfrm>
            <a:off x="694267" y="1291167"/>
            <a:ext cx="10579100" cy="4401205"/>
          </a:xfrm>
          <a:prstGeom prst="rect">
            <a:avLst/>
          </a:prstGeom>
          <a:noFill/>
        </p:spPr>
        <p:txBody>
          <a:bodyPr wrap="square">
            <a:spAutoFit/>
          </a:bodyPr>
          <a:lstStyle/>
          <a:p>
            <a:r>
              <a:rPr lang="en-IN" sz="2800" dirty="0"/>
              <a:t>• The patient shows signs of shock: poor perfusion </a:t>
            </a:r>
          </a:p>
          <a:p>
            <a:r>
              <a:rPr lang="en-IN" sz="2800" dirty="0"/>
              <a:t>• Shock in trauma = </a:t>
            </a:r>
            <a:r>
              <a:rPr lang="en-IN" sz="2800" dirty="0" err="1"/>
              <a:t>hemorrhagic</a:t>
            </a:r>
            <a:r>
              <a:rPr lang="en-IN" sz="2800" dirty="0"/>
              <a:t> shock</a:t>
            </a:r>
          </a:p>
          <a:p>
            <a:r>
              <a:rPr lang="en-IN" sz="2800" dirty="0"/>
              <a:t> • Treatment: </a:t>
            </a:r>
          </a:p>
          <a:p>
            <a:r>
              <a:rPr lang="en-IN" sz="2800" dirty="0"/>
              <a:t>⚬ Stop life threatening </a:t>
            </a:r>
            <a:r>
              <a:rPr lang="en-IN" sz="2800" dirty="0" err="1"/>
              <a:t>hemorrhage</a:t>
            </a:r>
            <a:r>
              <a:rPr lang="en-IN" sz="2800" dirty="0"/>
              <a:t>, if any </a:t>
            </a:r>
          </a:p>
          <a:p>
            <a:r>
              <a:rPr lang="en-IN" sz="2800" dirty="0"/>
              <a:t>⚬ Secure airway </a:t>
            </a:r>
          </a:p>
          <a:p>
            <a:r>
              <a:rPr lang="en-IN" sz="2800" dirty="0"/>
              <a:t>⚬ Assist breathing</a:t>
            </a:r>
          </a:p>
          <a:p>
            <a:r>
              <a:rPr lang="en-IN" sz="2800" dirty="0"/>
              <a:t> • IV fluids / blood administration </a:t>
            </a:r>
          </a:p>
          <a:p>
            <a:r>
              <a:rPr lang="en-IN" sz="2800" dirty="0"/>
              <a:t>⚬ Splint obvious fractures </a:t>
            </a:r>
          </a:p>
          <a:p>
            <a:r>
              <a:rPr lang="en-IN" sz="2800" dirty="0"/>
              <a:t>• Transfer patient to a surgeon: in better condition than on arrival!</a:t>
            </a:r>
          </a:p>
          <a:p>
            <a:r>
              <a:rPr lang="en-IN" sz="2800" dirty="0"/>
              <a:t> ⚬ Use ISBAR Technique</a:t>
            </a:r>
          </a:p>
        </p:txBody>
      </p:sp>
      <p:sp>
        <p:nvSpPr>
          <p:cNvPr id="5" name="TextBox 4">
            <a:extLst>
              <a:ext uri="{FF2B5EF4-FFF2-40B4-BE49-F238E27FC236}">
                <a16:creationId xmlns:a16="http://schemas.microsoft.com/office/drawing/2014/main" xmlns="" id="{47E606A1-78DC-A7DA-E618-DA5E8B4A6BF1}"/>
              </a:ext>
            </a:extLst>
          </p:cNvPr>
          <p:cNvSpPr txBox="1"/>
          <p:nvPr/>
        </p:nvSpPr>
        <p:spPr>
          <a:xfrm>
            <a:off x="1528233" y="461433"/>
            <a:ext cx="9745134" cy="646331"/>
          </a:xfrm>
          <a:prstGeom prst="rect">
            <a:avLst/>
          </a:prstGeom>
          <a:noFill/>
        </p:spPr>
        <p:txBody>
          <a:bodyPr wrap="square">
            <a:spAutoFit/>
          </a:bodyPr>
          <a:lstStyle/>
          <a:p>
            <a:r>
              <a:rPr lang="en-US" sz="3600" b="1" dirty="0">
                <a:solidFill>
                  <a:srgbClr val="7030A0"/>
                </a:solidFill>
              </a:rPr>
              <a:t>WHAT IS THIS PATIENT’S STATUS?</a:t>
            </a:r>
            <a:endParaRPr lang="en-IN" sz="3600" b="1" dirty="0">
              <a:solidFill>
                <a:srgbClr val="7030A0"/>
              </a:solidFill>
            </a:endParaRPr>
          </a:p>
        </p:txBody>
      </p:sp>
    </p:spTree>
    <p:extLst>
      <p:ext uri="{BB962C8B-B14F-4D97-AF65-F5344CB8AC3E}">
        <p14:creationId xmlns:p14="http://schemas.microsoft.com/office/powerpoint/2010/main" val="3718775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4892C6-EDD1-7D28-C117-05F18B025116}"/>
              </a:ext>
            </a:extLst>
          </p:cNvPr>
          <p:cNvSpPr txBox="1"/>
          <p:nvPr/>
        </p:nvSpPr>
        <p:spPr>
          <a:xfrm>
            <a:off x="3268132" y="393700"/>
            <a:ext cx="6066367" cy="646331"/>
          </a:xfrm>
          <a:prstGeom prst="rect">
            <a:avLst/>
          </a:prstGeom>
          <a:noFill/>
        </p:spPr>
        <p:txBody>
          <a:bodyPr wrap="square">
            <a:spAutoFit/>
          </a:bodyPr>
          <a:lstStyle/>
          <a:p>
            <a:pPr algn="ctr"/>
            <a:r>
              <a:rPr lang="en-IN" sz="3600" b="1" dirty="0">
                <a:solidFill>
                  <a:srgbClr val="7030A0"/>
                </a:solidFill>
              </a:rPr>
              <a:t>SUMMARY</a:t>
            </a:r>
          </a:p>
        </p:txBody>
      </p:sp>
      <p:sp>
        <p:nvSpPr>
          <p:cNvPr id="5" name="TextBox 4">
            <a:extLst>
              <a:ext uri="{FF2B5EF4-FFF2-40B4-BE49-F238E27FC236}">
                <a16:creationId xmlns:a16="http://schemas.microsoft.com/office/drawing/2014/main" xmlns="" id="{117226FD-ADA5-E247-4331-EAEF816C080C}"/>
              </a:ext>
            </a:extLst>
          </p:cNvPr>
          <p:cNvSpPr txBox="1"/>
          <p:nvPr/>
        </p:nvSpPr>
        <p:spPr>
          <a:xfrm>
            <a:off x="46567" y="1341967"/>
            <a:ext cx="11882965" cy="4524315"/>
          </a:xfrm>
          <a:prstGeom prst="rect">
            <a:avLst/>
          </a:prstGeom>
          <a:noFill/>
        </p:spPr>
        <p:txBody>
          <a:bodyPr wrap="square">
            <a:spAutoFit/>
          </a:bodyPr>
          <a:lstStyle/>
          <a:p>
            <a:pPr algn="just"/>
            <a:r>
              <a:rPr lang="en-US" sz="3200" dirty="0"/>
              <a:t>• Vital Signs are vital  </a:t>
            </a:r>
          </a:p>
          <a:p>
            <a:pPr algn="just"/>
            <a:endParaRPr lang="en-US" sz="3200" dirty="0"/>
          </a:p>
          <a:p>
            <a:pPr algn="just"/>
            <a:r>
              <a:rPr lang="en-US" sz="3200" dirty="0"/>
              <a:t>• Abnormal vital signs must be addressed and improved, if possible </a:t>
            </a:r>
          </a:p>
          <a:p>
            <a:pPr algn="just"/>
            <a:endParaRPr lang="en-US" sz="3200" dirty="0"/>
          </a:p>
          <a:p>
            <a:pPr algn="just"/>
            <a:r>
              <a:rPr lang="en-US" sz="3200" dirty="0"/>
              <a:t>• Adjunct vital signs add information</a:t>
            </a:r>
          </a:p>
          <a:p>
            <a:pPr algn="just"/>
            <a:endParaRPr lang="en-US" sz="3200" dirty="0"/>
          </a:p>
          <a:p>
            <a:pPr algn="just"/>
            <a:r>
              <a:rPr lang="en-US" sz="3200" dirty="0"/>
              <a:t> • Focus on the problems, not on causes </a:t>
            </a:r>
          </a:p>
          <a:p>
            <a:pPr algn="just"/>
            <a:endParaRPr lang="en-US" sz="3200" dirty="0"/>
          </a:p>
          <a:p>
            <a:pPr algn="just"/>
            <a:r>
              <a:rPr lang="en-US" sz="3200" dirty="0"/>
              <a:t>• ABCDE evaluation and stabilization is vital</a:t>
            </a:r>
            <a:endParaRPr lang="en-IN" sz="3200" dirty="0"/>
          </a:p>
        </p:txBody>
      </p:sp>
      <p:pic>
        <p:nvPicPr>
          <p:cNvPr id="7" name="Picture 6">
            <a:extLst>
              <a:ext uri="{FF2B5EF4-FFF2-40B4-BE49-F238E27FC236}">
                <a16:creationId xmlns:a16="http://schemas.microsoft.com/office/drawing/2014/main" xmlns="" id="{50606E7C-3EF6-885E-9C84-62BCAB919D0F}"/>
              </a:ext>
            </a:extLst>
          </p:cNvPr>
          <p:cNvPicPr>
            <a:picLocks noChangeAspect="1"/>
          </p:cNvPicPr>
          <p:nvPr/>
        </p:nvPicPr>
        <p:blipFill>
          <a:blip r:embed="rId2"/>
          <a:stretch>
            <a:fillRect/>
          </a:stretch>
        </p:blipFill>
        <p:spPr>
          <a:xfrm>
            <a:off x="7971366" y="2882900"/>
            <a:ext cx="3695701" cy="3581400"/>
          </a:xfrm>
          <a:prstGeom prst="rect">
            <a:avLst/>
          </a:prstGeom>
        </p:spPr>
      </p:pic>
    </p:spTree>
    <p:extLst>
      <p:ext uri="{BB962C8B-B14F-4D97-AF65-F5344CB8AC3E}">
        <p14:creationId xmlns:p14="http://schemas.microsoft.com/office/powerpoint/2010/main" val="401952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D56C707-DFC7-3170-4750-74ADF951AF71}"/>
              </a:ext>
            </a:extLst>
          </p:cNvPr>
          <p:cNvSpPr txBox="1"/>
          <p:nvPr/>
        </p:nvSpPr>
        <p:spPr>
          <a:xfrm>
            <a:off x="224367" y="643467"/>
            <a:ext cx="11417300" cy="5509200"/>
          </a:xfrm>
          <a:prstGeom prst="rect">
            <a:avLst/>
          </a:prstGeom>
          <a:noFill/>
        </p:spPr>
        <p:txBody>
          <a:bodyPr wrap="square">
            <a:spAutoFit/>
          </a:bodyPr>
          <a:lstStyle/>
          <a:p>
            <a:r>
              <a:rPr lang="en-US" sz="3200" dirty="0"/>
              <a:t>• Aggressive resuscitation prior to transfer is critical for patients</a:t>
            </a:r>
          </a:p>
          <a:p>
            <a:r>
              <a:rPr lang="en-US" sz="3200" dirty="0"/>
              <a:t>to survive to the next level of care </a:t>
            </a:r>
          </a:p>
          <a:p>
            <a:pPr algn="just"/>
            <a:endParaRPr lang="en-US" sz="3200" dirty="0"/>
          </a:p>
          <a:p>
            <a:pPr algn="just"/>
            <a:r>
              <a:rPr lang="en-US" sz="3200" dirty="0"/>
              <a:t>• Unstable cases must be addressed and improved prior to transfer </a:t>
            </a:r>
          </a:p>
          <a:p>
            <a:pPr algn="just"/>
            <a:endParaRPr lang="en-US" sz="3200" dirty="0"/>
          </a:p>
          <a:p>
            <a:pPr algn="just"/>
            <a:r>
              <a:rPr lang="en-US" sz="3200" dirty="0"/>
              <a:t>• Priorities in resuscitation: ABCDE</a:t>
            </a:r>
          </a:p>
          <a:p>
            <a:pPr algn="just"/>
            <a:endParaRPr lang="en-US" sz="3200" dirty="0"/>
          </a:p>
          <a:p>
            <a:pPr algn="just"/>
            <a:r>
              <a:rPr lang="en-US" sz="3200" dirty="0"/>
              <a:t> • Permissive hypotension in patient with incompressible torso wound </a:t>
            </a:r>
          </a:p>
          <a:p>
            <a:pPr algn="just"/>
            <a:endParaRPr lang="en-US" sz="3200" dirty="0"/>
          </a:p>
          <a:p>
            <a:pPr algn="just"/>
            <a:r>
              <a:rPr lang="en-US" sz="3200" dirty="0"/>
              <a:t>• Exceptions: head injuries and children </a:t>
            </a:r>
            <a:endParaRPr lang="en-IN" sz="3200" dirty="0"/>
          </a:p>
        </p:txBody>
      </p:sp>
    </p:spTree>
    <p:extLst>
      <p:ext uri="{BB962C8B-B14F-4D97-AF65-F5344CB8AC3E}">
        <p14:creationId xmlns:p14="http://schemas.microsoft.com/office/powerpoint/2010/main" val="684896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A7FB6D-B480-3A72-4A00-F603DCDCB678}"/>
              </a:ext>
            </a:extLst>
          </p:cNvPr>
          <p:cNvSpPr txBox="1"/>
          <p:nvPr/>
        </p:nvSpPr>
        <p:spPr>
          <a:xfrm>
            <a:off x="249766" y="1320800"/>
            <a:ext cx="11739034" cy="4524315"/>
          </a:xfrm>
          <a:prstGeom prst="rect">
            <a:avLst/>
          </a:prstGeom>
          <a:noFill/>
        </p:spPr>
        <p:txBody>
          <a:bodyPr wrap="square">
            <a:spAutoFit/>
          </a:bodyPr>
          <a:lstStyle/>
          <a:p>
            <a:pPr algn="just"/>
            <a:r>
              <a:rPr lang="en-US" sz="3200" dirty="0"/>
              <a:t>• Wound care should be delayed until resuscitation </a:t>
            </a:r>
          </a:p>
          <a:p>
            <a:pPr algn="just"/>
            <a:endParaRPr lang="en-US" sz="3200" dirty="0"/>
          </a:p>
          <a:p>
            <a:pPr algn="just"/>
            <a:r>
              <a:rPr lang="en-US" sz="3200" dirty="0"/>
              <a:t>• Antibiotics should be administered to patients with sepsis prior to transfer</a:t>
            </a:r>
          </a:p>
          <a:p>
            <a:pPr algn="just"/>
            <a:endParaRPr lang="en-US" sz="3200" dirty="0"/>
          </a:p>
          <a:p>
            <a:pPr algn="just"/>
            <a:r>
              <a:rPr lang="en-US" sz="3200" dirty="0"/>
              <a:t> • Communicate directly with receiving physician prior to transfer</a:t>
            </a:r>
          </a:p>
          <a:p>
            <a:pPr algn="just"/>
            <a:endParaRPr lang="en-US" sz="3200" dirty="0"/>
          </a:p>
          <a:p>
            <a:pPr algn="just"/>
            <a:r>
              <a:rPr lang="en-US" sz="3200" dirty="0"/>
              <a:t>            ⚬ May be helpful to you in selecting the proper management prior to transfer </a:t>
            </a:r>
            <a:endParaRPr lang="en-IN" sz="3200" dirty="0"/>
          </a:p>
        </p:txBody>
      </p:sp>
    </p:spTree>
    <p:extLst>
      <p:ext uri="{BB962C8B-B14F-4D97-AF65-F5344CB8AC3E}">
        <p14:creationId xmlns:p14="http://schemas.microsoft.com/office/powerpoint/2010/main" val="1562021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6E98A2A-9988-E058-5A33-6D2B0D560510}"/>
              </a:ext>
            </a:extLst>
          </p:cNvPr>
          <p:cNvSpPr txBox="1"/>
          <p:nvPr/>
        </p:nvSpPr>
        <p:spPr>
          <a:xfrm>
            <a:off x="3691466" y="3244334"/>
            <a:ext cx="5452533" cy="1107996"/>
          </a:xfrm>
          <a:prstGeom prst="rect">
            <a:avLst/>
          </a:prstGeom>
          <a:noFill/>
        </p:spPr>
        <p:txBody>
          <a:bodyPr wrap="square">
            <a:spAutoFit/>
          </a:bodyPr>
          <a:lstStyle/>
          <a:p>
            <a:pPr algn="ctr"/>
            <a:r>
              <a:rPr lang="en-IN" sz="6600" b="1" dirty="0">
                <a:solidFill>
                  <a:srgbClr val="7030A0"/>
                </a:solidFill>
              </a:rPr>
              <a:t>Thank You</a:t>
            </a:r>
          </a:p>
        </p:txBody>
      </p:sp>
    </p:spTree>
    <p:extLst>
      <p:ext uri="{BB962C8B-B14F-4D97-AF65-F5344CB8AC3E}">
        <p14:creationId xmlns:p14="http://schemas.microsoft.com/office/powerpoint/2010/main" val="2566134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DA1F885-6F47-4401-C6F6-F6B309F61FAC}"/>
              </a:ext>
            </a:extLst>
          </p:cNvPr>
          <p:cNvSpPr txBox="1"/>
          <p:nvPr/>
        </p:nvSpPr>
        <p:spPr>
          <a:xfrm>
            <a:off x="3103032" y="410633"/>
            <a:ext cx="6040967" cy="707886"/>
          </a:xfrm>
          <a:prstGeom prst="rect">
            <a:avLst/>
          </a:prstGeom>
          <a:noFill/>
        </p:spPr>
        <p:txBody>
          <a:bodyPr wrap="square">
            <a:spAutoFit/>
          </a:bodyPr>
          <a:lstStyle/>
          <a:p>
            <a:pPr algn="ctr"/>
            <a:r>
              <a:rPr lang="en-IN" sz="4000" b="1" dirty="0">
                <a:solidFill>
                  <a:srgbClr val="7030A0"/>
                </a:solidFill>
              </a:rPr>
              <a:t>A: AIRWAY</a:t>
            </a:r>
          </a:p>
        </p:txBody>
      </p:sp>
      <p:sp>
        <p:nvSpPr>
          <p:cNvPr id="5" name="TextBox 4">
            <a:extLst>
              <a:ext uri="{FF2B5EF4-FFF2-40B4-BE49-F238E27FC236}">
                <a16:creationId xmlns:a16="http://schemas.microsoft.com/office/drawing/2014/main" xmlns="" id="{4A4610C0-B1CB-4152-B11A-CEBEB54CCF85}"/>
              </a:ext>
            </a:extLst>
          </p:cNvPr>
          <p:cNvSpPr txBox="1"/>
          <p:nvPr/>
        </p:nvSpPr>
        <p:spPr>
          <a:xfrm>
            <a:off x="241300" y="1159934"/>
            <a:ext cx="6040967" cy="5016758"/>
          </a:xfrm>
          <a:prstGeom prst="rect">
            <a:avLst/>
          </a:prstGeom>
          <a:noFill/>
        </p:spPr>
        <p:txBody>
          <a:bodyPr wrap="square">
            <a:spAutoFit/>
          </a:bodyPr>
          <a:lstStyle/>
          <a:p>
            <a:pPr algn="just"/>
            <a:r>
              <a:rPr lang="en-US" sz="3200" dirty="0"/>
              <a:t>• Patent airway is a high priority </a:t>
            </a:r>
          </a:p>
          <a:p>
            <a:pPr algn="just"/>
            <a:r>
              <a:rPr lang="en-US" sz="3200" dirty="0"/>
              <a:t>• Unless patient can breathe, they will die </a:t>
            </a:r>
          </a:p>
          <a:p>
            <a:pPr algn="just"/>
            <a:r>
              <a:rPr lang="en-US" sz="3200" dirty="0"/>
              <a:t>• Without O2 brain hypoxia sets in about 4 minutes </a:t>
            </a:r>
          </a:p>
          <a:p>
            <a:pPr algn="just"/>
            <a:r>
              <a:rPr lang="en-US" sz="3200" dirty="0"/>
              <a:t>• Simple measures can be live saving </a:t>
            </a:r>
          </a:p>
          <a:p>
            <a:pPr algn="just"/>
            <a:r>
              <a:rPr lang="en-US" sz="3200" dirty="0"/>
              <a:t>• Some may require advanced airway management (endotracheal intubation / Surgical Airway) </a:t>
            </a:r>
            <a:endParaRPr lang="en-IN" sz="3200" dirty="0"/>
          </a:p>
        </p:txBody>
      </p:sp>
      <p:pic>
        <p:nvPicPr>
          <p:cNvPr id="7" name="Picture 6">
            <a:extLst>
              <a:ext uri="{FF2B5EF4-FFF2-40B4-BE49-F238E27FC236}">
                <a16:creationId xmlns:a16="http://schemas.microsoft.com/office/drawing/2014/main" xmlns="" id="{E754523B-EA7E-0E43-4EF8-3C6F6AB87926}"/>
              </a:ext>
            </a:extLst>
          </p:cNvPr>
          <p:cNvPicPr>
            <a:picLocks noChangeAspect="1"/>
          </p:cNvPicPr>
          <p:nvPr/>
        </p:nvPicPr>
        <p:blipFill>
          <a:blip r:embed="rId2"/>
          <a:stretch>
            <a:fillRect/>
          </a:stretch>
        </p:blipFill>
        <p:spPr>
          <a:xfrm>
            <a:off x="6561666" y="1337733"/>
            <a:ext cx="5389033" cy="4961467"/>
          </a:xfrm>
          <a:prstGeom prst="rect">
            <a:avLst/>
          </a:prstGeom>
        </p:spPr>
      </p:pic>
    </p:spTree>
    <p:extLst>
      <p:ext uri="{BB962C8B-B14F-4D97-AF65-F5344CB8AC3E}">
        <p14:creationId xmlns:p14="http://schemas.microsoft.com/office/powerpoint/2010/main" val="38730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D04E899-F864-13AF-6D96-281A731D4195}"/>
              </a:ext>
            </a:extLst>
          </p:cNvPr>
          <p:cNvSpPr txBox="1"/>
          <p:nvPr/>
        </p:nvSpPr>
        <p:spPr>
          <a:xfrm>
            <a:off x="2734734" y="309033"/>
            <a:ext cx="6409266" cy="707886"/>
          </a:xfrm>
          <a:prstGeom prst="rect">
            <a:avLst/>
          </a:prstGeom>
          <a:noFill/>
        </p:spPr>
        <p:txBody>
          <a:bodyPr wrap="square">
            <a:spAutoFit/>
          </a:bodyPr>
          <a:lstStyle/>
          <a:p>
            <a:pPr algn="ctr"/>
            <a:r>
              <a:rPr lang="en-IN" sz="4000" dirty="0">
                <a:solidFill>
                  <a:srgbClr val="7030A0"/>
                </a:solidFill>
              </a:rPr>
              <a:t>B: BREATHING</a:t>
            </a:r>
          </a:p>
        </p:txBody>
      </p:sp>
      <p:sp>
        <p:nvSpPr>
          <p:cNvPr id="5" name="TextBox 4">
            <a:extLst>
              <a:ext uri="{FF2B5EF4-FFF2-40B4-BE49-F238E27FC236}">
                <a16:creationId xmlns:a16="http://schemas.microsoft.com/office/drawing/2014/main" xmlns="" id="{E7F8576D-412A-8C92-F4B0-A2B6A8399047}"/>
              </a:ext>
            </a:extLst>
          </p:cNvPr>
          <p:cNvSpPr txBox="1"/>
          <p:nvPr/>
        </p:nvSpPr>
        <p:spPr>
          <a:xfrm>
            <a:off x="186267" y="1325033"/>
            <a:ext cx="6235700" cy="5509200"/>
          </a:xfrm>
          <a:prstGeom prst="rect">
            <a:avLst/>
          </a:prstGeom>
          <a:noFill/>
        </p:spPr>
        <p:txBody>
          <a:bodyPr wrap="square">
            <a:spAutoFit/>
          </a:bodyPr>
          <a:lstStyle/>
          <a:p>
            <a:pPr algn="just"/>
            <a:r>
              <a:rPr lang="en-US" sz="3200" dirty="0"/>
              <a:t>Assess breath sounds and respiratory rate</a:t>
            </a:r>
          </a:p>
          <a:p>
            <a:pPr algn="just"/>
            <a:r>
              <a:rPr lang="en-US" sz="3200" dirty="0"/>
              <a:t> • Is the chest wall moving on both sides?</a:t>
            </a:r>
          </a:p>
          <a:p>
            <a:pPr algn="just"/>
            <a:r>
              <a:rPr lang="en-US" sz="3200" dirty="0"/>
              <a:t> • Are breath sounds equal bilaterally? </a:t>
            </a:r>
          </a:p>
          <a:p>
            <a:pPr algn="just"/>
            <a:r>
              <a:rPr lang="en-US" sz="3200" dirty="0"/>
              <a:t>• Are the breath sounds normal? </a:t>
            </a:r>
          </a:p>
          <a:p>
            <a:pPr algn="just"/>
            <a:r>
              <a:rPr lang="en-US" sz="3200" dirty="0"/>
              <a:t>• Is there adequate air movement? </a:t>
            </a:r>
          </a:p>
          <a:p>
            <a:pPr algn="just"/>
            <a:r>
              <a:rPr lang="en-US" sz="3200" dirty="0"/>
              <a:t>• Poor oxygenation and/or ventilation? </a:t>
            </a:r>
          </a:p>
          <a:p>
            <a:pPr algn="just"/>
            <a:r>
              <a:rPr lang="en-US" sz="3200" dirty="0"/>
              <a:t>• Tachypnea? </a:t>
            </a:r>
            <a:endParaRPr lang="en-IN" sz="3200" dirty="0"/>
          </a:p>
        </p:txBody>
      </p:sp>
      <p:pic>
        <p:nvPicPr>
          <p:cNvPr id="7" name="Picture 6">
            <a:extLst>
              <a:ext uri="{FF2B5EF4-FFF2-40B4-BE49-F238E27FC236}">
                <a16:creationId xmlns:a16="http://schemas.microsoft.com/office/drawing/2014/main" xmlns="" id="{E353C88C-3392-B720-A848-B6B653C091A6}"/>
              </a:ext>
            </a:extLst>
          </p:cNvPr>
          <p:cNvPicPr>
            <a:picLocks noChangeAspect="1"/>
          </p:cNvPicPr>
          <p:nvPr/>
        </p:nvPicPr>
        <p:blipFill>
          <a:blip r:embed="rId2"/>
          <a:stretch>
            <a:fillRect/>
          </a:stretch>
        </p:blipFill>
        <p:spPr>
          <a:xfrm>
            <a:off x="6629399" y="1650999"/>
            <a:ext cx="5376333" cy="4470401"/>
          </a:xfrm>
          <a:prstGeom prst="rect">
            <a:avLst/>
          </a:prstGeom>
        </p:spPr>
      </p:pic>
    </p:spTree>
    <p:extLst>
      <p:ext uri="{BB962C8B-B14F-4D97-AF65-F5344CB8AC3E}">
        <p14:creationId xmlns:p14="http://schemas.microsoft.com/office/powerpoint/2010/main" val="174605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732E041-9537-245E-0D99-C6C7AA0DFA3F}"/>
              </a:ext>
            </a:extLst>
          </p:cNvPr>
          <p:cNvSpPr txBox="1"/>
          <p:nvPr/>
        </p:nvSpPr>
        <p:spPr>
          <a:xfrm>
            <a:off x="469900" y="469901"/>
            <a:ext cx="11548533" cy="6001643"/>
          </a:xfrm>
          <a:prstGeom prst="rect">
            <a:avLst/>
          </a:prstGeom>
          <a:noFill/>
        </p:spPr>
        <p:txBody>
          <a:bodyPr wrap="square">
            <a:spAutoFit/>
          </a:bodyPr>
          <a:lstStyle/>
          <a:p>
            <a:r>
              <a:rPr lang="en-IN" sz="3200" dirty="0"/>
              <a:t>Conditions with abnormal breathing and are immediately life threatening </a:t>
            </a:r>
          </a:p>
          <a:p>
            <a:pPr algn="just"/>
            <a:endParaRPr lang="en-IN" sz="3200" dirty="0"/>
          </a:p>
          <a:p>
            <a:pPr algn="just"/>
            <a:r>
              <a:rPr lang="en-IN" sz="3200" dirty="0">
                <a:solidFill>
                  <a:srgbClr val="FF0000"/>
                </a:solidFill>
              </a:rPr>
              <a:t>• Trauma: </a:t>
            </a:r>
          </a:p>
          <a:p>
            <a:pPr algn="just"/>
            <a:r>
              <a:rPr lang="en-IN" sz="3200" dirty="0"/>
              <a:t>⚬ Tension Pneumothorax / Massive Haemothorax</a:t>
            </a:r>
          </a:p>
          <a:p>
            <a:pPr algn="just"/>
            <a:r>
              <a:rPr lang="en-IN" sz="3200" dirty="0"/>
              <a:t> ⚬ Flail chest / Open chest wound </a:t>
            </a:r>
          </a:p>
          <a:p>
            <a:pPr algn="just"/>
            <a:r>
              <a:rPr lang="en-IN" sz="3200" dirty="0"/>
              <a:t>⚬ Circumferential chest burn </a:t>
            </a:r>
          </a:p>
          <a:p>
            <a:pPr algn="just"/>
            <a:endParaRPr lang="en-IN" sz="3200" dirty="0"/>
          </a:p>
          <a:p>
            <a:pPr algn="just"/>
            <a:r>
              <a:rPr lang="en-IN" sz="3200" dirty="0">
                <a:solidFill>
                  <a:srgbClr val="FF0000"/>
                </a:solidFill>
              </a:rPr>
              <a:t>• Medical:</a:t>
            </a:r>
          </a:p>
          <a:p>
            <a:pPr algn="just"/>
            <a:r>
              <a:rPr lang="en-IN" sz="3200" dirty="0"/>
              <a:t> ⚬ Acute severe asthma </a:t>
            </a:r>
          </a:p>
          <a:p>
            <a:pPr algn="just"/>
            <a:r>
              <a:rPr lang="en-IN" sz="3200" dirty="0"/>
              <a:t>⚬ Respiratory failure </a:t>
            </a:r>
          </a:p>
          <a:p>
            <a:pPr algn="just"/>
            <a:r>
              <a:rPr lang="en-IN" sz="3200" dirty="0"/>
              <a:t>⚬ Pulmonary oedema</a:t>
            </a:r>
          </a:p>
        </p:txBody>
      </p:sp>
    </p:spTree>
    <p:extLst>
      <p:ext uri="{BB962C8B-B14F-4D97-AF65-F5344CB8AC3E}">
        <p14:creationId xmlns:p14="http://schemas.microsoft.com/office/powerpoint/2010/main" val="402004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C71D3A7-DFF8-9C9F-D0BC-DC81DE4484C0}"/>
              </a:ext>
            </a:extLst>
          </p:cNvPr>
          <p:cNvSpPr txBox="1"/>
          <p:nvPr/>
        </p:nvSpPr>
        <p:spPr>
          <a:xfrm>
            <a:off x="2755900" y="190501"/>
            <a:ext cx="6955367" cy="584775"/>
          </a:xfrm>
          <a:prstGeom prst="rect">
            <a:avLst/>
          </a:prstGeom>
          <a:noFill/>
        </p:spPr>
        <p:txBody>
          <a:bodyPr wrap="square">
            <a:spAutoFit/>
          </a:bodyPr>
          <a:lstStyle/>
          <a:p>
            <a:pPr algn="ctr"/>
            <a:r>
              <a:rPr lang="en-IN" sz="3200" b="1" dirty="0">
                <a:solidFill>
                  <a:srgbClr val="7030A0"/>
                </a:solidFill>
              </a:rPr>
              <a:t>C: CIRCULATION</a:t>
            </a:r>
          </a:p>
        </p:txBody>
      </p:sp>
      <p:sp>
        <p:nvSpPr>
          <p:cNvPr id="5" name="TextBox 4">
            <a:extLst>
              <a:ext uri="{FF2B5EF4-FFF2-40B4-BE49-F238E27FC236}">
                <a16:creationId xmlns:a16="http://schemas.microsoft.com/office/drawing/2014/main" xmlns="" id="{8AC10A5A-A9B9-63D1-C2F1-EFD9A65A867F}"/>
              </a:ext>
            </a:extLst>
          </p:cNvPr>
          <p:cNvSpPr txBox="1"/>
          <p:nvPr/>
        </p:nvSpPr>
        <p:spPr>
          <a:xfrm>
            <a:off x="622300" y="1236133"/>
            <a:ext cx="5270500" cy="1569660"/>
          </a:xfrm>
          <a:prstGeom prst="rect">
            <a:avLst/>
          </a:prstGeom>
          <a:noFill/>
        </p:spPr>
        <p:txBody>
          <a:bodyPr wrap="square">
            <a:spAutoFit/>
          </a:bodyPr>
          <a:lstStyle/>
          <a:p>
            <a:r>
              <a:rPr lang="en-IN" sz="3200" b="1" dirty="0"/>
              <a:t>• Hypertension</a:t>
            </a:r>
          </a:p>
          <a:p>
            <a:r>
              <a:rPr lang="en-IN" sz="3200" dirty="0"/>
              <a:t>      ⚬ Hypertensive Emergency</a:t>
            </a:r>
          </a:p>
          <a:p>
            <a:r>
              <a:rPr lang="en-IN" sz="3200" dirty="0"/>
              <a:t>      ⚬ Hypertensive Urgency</a:t>
            </a:r>
          </a:p>
        </p:txBody>
      </p:sp>
      <p:pic>
        <p:nvPicPr>
          <p:cNvPr id="7" name="Picture 6">
            <a:extLst>
              <a:ext uri="{FF2B5EF4-FFF2-40B4-BE49-F238E27FC236}">
                <a16:creationId xmlns:a16="http://schemas.microsoft.com/office/drawing/2014/main" xmlns="" id="{81434472-9AAF-55F7-3CB2-61DF170AE31B}"/>
              </a:ext>
            </a:extLst>
          </p:cNvPr>
          <p:cNvPicPr>
            <a:picLocks noChangeAspect="1"/>
          </p:cNvPicPr>
          <p:nvPr/>
        </p:nvPicPr>
        <p:blipFill>
          <a:blip r:embed="rId2"/>
          <a:stretch>
            <a:fillRect/>
          </a:stretch>
        </p:blipFill>
        <p:spPr>
          <a:xfrm>
            <a:off x="5892801" y="1553633"/>
            <a:ext cx="5494866" cy="2722034"/>
          </a:xfrm>
          <a:prstGeom prst="rect">
            <a:avLst/>
          </a:prstGeom>
        </p:spPr>
      </p:pic>
      <p:sp>
        <p:nvSpPr>
          <p:cNvPr id="9" name="TextBox 8">
            <a:extLst>
              <a:ext uri="{FF2B5EF4-FFF2-40B4-BE49-F238E27FC236}">
                <a16:creationId xmlns:a16="http://schemas.microsoft.com/office/drawing/2014/main" xmlns="" id="{67DAE1A5-2475-1DDA-AB02-517450CA06A6}"/>
              </a:ext>
            </a:extLst>
          </p:cNvPr>
          <p:cNvSpPr txBox="1"/>
          <p:nvPr/>
        </p:nvSpPr>
        <p:spPr>
          <a:xfrm>
            <a:off x="194733" y="3725333"/>
            <a:ext cx="11764434" cy="2554545"/>
          </a:xfrm>
          <a:prstGeom prst="rect">
            <a:avLst/>
          </a:prstGeom>
          <a:noFill/>
        </p:spPr>
        <p:txBody>
          <a:bodyPr wrap="square">
            <a:spAutoFit/>
          </a:bodyPr>
          <a:lstStyle/>
          <a:p>
            <a:pPr algn="just"/>
            <a:r>
              <a:rPr lang="en-US" sz="3200" dirty="0"/>
              <a:t>• </a:t>
            </a:r>
            <a:r>
              <a:rPr lang="en-US" sz="3200" dirty="0">
                <a:highlight>
                  <a:srgbClr val="FFFF00"/>
                </a:highlight>
              </a:rPr>
              <a:t>Hypotension </a:t>
            </a:r>
          </a:p>
          <a:p>
            <a:pPr algn="just"/>
            <a:r>
              <a:rPr lang="en-US" sz="3200" dirty="0"/>
              <a:t>        ⚬ In small-framed individuals: low BP may be normal</a:t>
            </a:r>
          </a:p>
          <a:p>
            <a:pPr algn="just"/>
            <a:r>
              <a:rPr lang="en-US" sz="3200" dirty="0"/>
              <a:t>        ⚬ Medical patients: Goal is to restore normal BP </a:t>
            </a:r>
          </a:p>
          <a:p>
            <a:pPr algn="just"/>
            <a:r>
              <a:rPr lang="en-US" sz="3200" dirty="0"/>
              <a:t>        ⚬ Trauma patients: </a:t>
            </a:r>
          </a:p>
          <a:p>
            <a:pPr algn="just"/>
            <a:r>
              <a:rPr lang="en-US" sz="3200" dirty="0">
                <a:solidFill>
                  <a:srgbClr val="00B050"/>
                </a:solidFill>
              </a:rPr>
              <a:t>              ￭ Goal is to restore perfusion to brain and other vital organs</a:t>
            </a:r>
            <a:endParaRPr lang="en-IN" sz="3200" dirty="0">
              <a:solidFill>
                <a:srgbClr val="00B050"/>
              </a:solidFill>
            </a:endParaRPr>
          </a:p>
        </p:txBody>
      </p:sp>
    </p:spTree>
    <p:extLst>
      <p:ext uri="{BB962C8B-B14F-4D97-AF65-F5344CB8AC3E}">
        <p14:creationId xmlns:p14="http://schemas.microsoft.com/office/powerpoint/2010/main" val="95972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2D9B4DD-38BF-B350-378B-6476839DEBE3}"/>
              </a:ext>
            </a:extLst>
          </p:cNvPr>
          <p:cNvSpPr txBox="1"/>
          <p:nvPr/>
        </p:nvSpPr>
        <p:spPr>
          <a:xfrm>
            <a:off x="2180167" y="685800"/>
            <a:ext cx="6963833" cy="584775"/>
          </a:xfrm>
          <a:prstGeom prst="rect">
            <a:avLst/>
          </a:prstGeom>
          <a:noFill/>
        </p:spPr>
        <p:txBody>
          <a:bodyPr wrap="square">
            <a:spAutoFit/>
          </a:bodyPr>
          <a:lstStyle/>
          <a:p>
            <a:pPr algn="ctr"/>
            <a:r>
              <a:rPr lang="en-IN" sz="3200" b="1" dirty="0">
                <a:solidFill>
                  <a:srgbClr val="7030A0"/>
                </a:solidFill>
              </a:rPr>
              <a:t>CIRCULATION: HYPERTENSION (HTN)</a:t>
            </a:r>
          </a:p>
        </p:txBody>
      </p:sp>
      <p:sp>
        <p:nvSpPr>
          <p:cNvPr id="5" name="TextBox 4">
            <a:extLst>
              <a:ext uri="{FF2B5EF4-FFF2-40B4-BE49-F238E27FC236}">
                <a16:creationId xmlns:a16="http://schemas.microsoft.com/office/drawing/2014/main" xmlns="" id="{9C77D724-418C-16C1-EB2F-348AE8B4B2F8}"/>
              </a:ext>
            </a:extLst>
          </p:cNvPr>
          <p:cNvSpPr txBox="1"/>
          <p:nvPr/>
        </p:nvSpPr>
        <p:spPr>
          <a:xfrm>
            <a:off x="325967" y="1485899"/>
            <a:ext cx="4762500" cy="5016758"/>
          </a:xfrm>
          <a:prstGeom prst="rect">
            <a:avLst/>
          </a:prstGeom>
          <a:noFill/>
        </p:spPr>
        <p:txBody>
          <a:bodyPr wrap="square">
            <a:spAutoFit/>
          </a:bodyPr>
          <a:lstStyle/>
          <a:p>
            <a:pPr algn="just"/>
            <a:r>
              <a:rPr lang="en-IN" sz="3200" dirty="0">
                <a:highlight>
                  <a:srgbClr val="008080"/>
                </a:highlight>
              </a:rPr>
              <a:t>Hypertensive</a:t>
            </a:r>
            <a:r>
              <a:rPr lang="en-IN" sz="3200" dirty="0">
                <a:solidFill>
                  <a:srgbClr val="0070C0"/>
                </a:solidFill>
                <a:highlight>
                  <a:srgbClr val="008080"/>
                </a:highlight>
              </a:rPr>
              <a:t> </a:t>
            </a:r>
            <a:r>
              <a:rPr lang="en-IN" sz="3200" b="1" dirty="0">
                <a:solidFill>
                  <a:srgbClr val="C00000"/>
                </a:solidFill>
                <a:highlight>
                  <a:srgbClr val="008080"/>
                </a:highlight>
              </a:rPr>
              <a:t>Emergency (180/120 mmHg) </a:t>
            </a:r>
            <a:r>
              <a:rPr lang="en-IN" sz="3200" dirty="0">
                <a:highlight>
                  <a:srgbClr val="008080"/>
                </a:highlight>
              </a:rPr>
              <a:t>with end-organ dysfunction </a:t>
            </a:r>
          </a:p>
          <a:p>
            <a:pPr algn="just"/>
            <a:r>
              <a:rPr lang="en-IN" sz="3200" dirty="0">
                <a:highlight>
                  <a:srgbClr val="008080"/>
                </a:highlight>
              </a:rPr>
              <a:t>• Cardiac: CHF, angina • Cerebral: Altered mental status, stroke </a:t>
            </a:r>
          </a:p>
          <a:p>
            <a:pPr algn="just"/>
            <a:r>
              <a:rPr lang="en-IN" sz="3200" dirty="0">
                <a:highlight>
                  <a:srgbClr val="008080"/>
                </a:highlight>
              </a:rPr>
              <a:t>• Renal: Decreased Urine output</a:t>
            </a:r>
          </a:p>
          <a:p>
            <a:pPr algn="just"/>
            <a:r>
              <a:rPr lang="en-IN" sz="3200" dirty="0">
                <a:highlight>
                  <a:srgbClr val="008080"/>
                </a:highlight>
              </a:rPr>
              <a:t> • Pre-eclampsia</a:t>
            </a:r>
          </a:p>
          <a:p>
            <a:pPr algn="just"/>
            <a:r>
              <a:rPr lang="en-IN" sz="3200" dirty="0">
                <a:highlight>
                  <a:srgbClr val="008080"/>
                </a:highlight>
              </a:rPr>
              <a:t> Must treat before transfer </a:t>
            </a:r>
          </a:p>
        </p:txBody>
      </p:sp>
      <p:sp>
        <p:nvSpPr>
          <p:cNvPr id="7" name="TextBox 6">
            <a:extLst>
              <a:ext uri="{FF2B5EF4-FFF2-40B4-BE49-F238E27FC236}">
                <a16:creationId xmlns:a16="http://schemas.microsoft.com/office/drawing/2014/main" xmlns="" id="{2AFA752F-AE5A-4864-3959-50B8C1DEB621}"/>
              </a:ext>
            </a:extLst>
          </p:cNvPr>
          <p:cNvSpPr txBox="1"/>
          <p:nvPr/>
        </p:nvSpPr>
        <p:spPr>
          <a:xfrm>
            <a:off x="5770034" y="1540932"/>
            <a:ext cx="6096000" cy="4832092"/>
          </a:xfrm>
          <a:prstGeom prst="rect">
            <a:avLst/>
          </a:prstGeom>
          <a:noFill/>
        </p:spPr>
        <p:txBody>
          <a:bodyPr wrap="square">
            <a:spAutoFit/>
          </a:bodyPr>
          <a:lstStyle/>
          <a:p>
            <a:pPr algn="just"/>
            <a:r>
              <a:rPr lang="en-US" sz="2800" b="1" dirty="0">
                <a:solidFill>
                  <a:srgbClr val="FF0000"/>
                </a:solidFill>
                <a:highlight>
                  <a:srgbClr val="FFFF00"/>
                </a:highlight>
              </a:rPr>
              <a:t>Hypertensive Urgency </a:t>
            </a:r>
          </a:p>
          <a:p>
            <a:pPr algn="just"/>
            <a:r>
              <a:rPr lang="en-US" sz="2800" dirty="0">
                <a:highlight>
                  <a:srgbClr val="FFFF00"/>
                </a:highlight>
              </a:rPr>
              <a:t>• No end-organ dysfunction </a:t>
            </a:r>
          </a:p>
          <a:p>
            <a:pPr algn="just"/>
            <a:r>
              <a:rPr lang="en-US" sz="2800" dirty="0">
                <a:highlight>
                  <a:srgbClr val="FFFF00"/>
                </a:highlight>
              </a:rPr>
              <a:t>• Most such patients have HTN chronically for many years </a:t>
            </a:r>
          </a:p>
          <a:p>
            <a:pPr algn="just"/>
            <a:r>
              <a:rPr lang="en-US" sz="2800" dirty="0">
                <a:solidFill>
                  <a:srgbClr val="00B050"/>
                </a:solidFill>
                <a:highlight>
                  <a:srgbClr val="FFFF00"/>
                </a:highlight>
              </a:rPr>
              <a:t>Don’t reverse rapidly </a:t>
            </a:r>
          </a:p>
          <a:p>
            <a:pPr algn="just"/>
            <a:r>
              <a:rPr lang="en-US" sz="2800" dirty="0">
                <a:highlight>
                  <a:srgbClr val="FFFF00"/>
                </a:highlight>
              </a:rPr>
              <a:t>• Cerebral autoregulation: brain has adjusted to high BP</a:t>
            </a:r>
          </a:p>
          <a:p>
            <a:pPr algn="just"/>
            <a:r>
              <a:rPr lang="en-US" sz="2800" dirty="0">
                <a:highlight>
                  <a:srgbClr val="FFFF00"/>
                </a:highlight>
              </a:rPr>
              <a:t> • Rapid correction of BP can lead to stroke</a:t>
            </a:r>
          </a:p>
          <a:p>
            <a:pPr algn="just"/>
            <a:r>
              <a:rPr lang="en-US" sz="2800" dirty="0">
                <a:highlight>
                  <a:srgbClr val="FFFF00"/>
                </a:highlight>
              </a:rPr>
              <a:t> • BP better left high for transfer and gradual treatment</a:t>
            </a:r>
            <a:endParaRPr lang="en-IN" sz="2800" dirty="0">
              <a:highlight>
                <a:srgbClr val="FFFF00"/>
              </a:highlight>
            </a:endParaRPr>
          </a:p>
        </p:txBody>
      </p:sp>
    </p:spTree>
    <p:extLst>
      <p:ext uri="{BB962C8B-B14F-4D97-AF65-F5344CB8AC3E}">
        <p14:creationId xmlns:p14="http://schemas.microsoft.com/office/powerpoint/2010/main" val="66777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38A686D-8114-59D6-A59B-CEDEECEFAF11}"/>
              </a:ext>
            </a:extLst>
          </p:cNvPr>
          <p:cNvSpPr txBox="1"/>
          <p:nvPr/>
        </p:nvSpPr>
        <p:spPr>
          <a:xfrm>
            <a:off x="2235201" y="139701"/>
            <a:ext cx="8174566" cy="646331"/>
          </a:xfrm>
          <a:prstGeom prst="rect">
            <a:avLst/>
          </a:prstGeom>
          <a:noFill/>
        </p:spPr>
        <p:txBody>
          <a:bodyPr wrap="square">
            <a:spAutoFit/>
          </a:bodyPr>
          <a:lstStyle/>
          <a:p>
            <a:pPr algn="ctr"/>
            <a:r>
              <a:rPr lang="en-IN" sz="3600" b="1" dirty="0">
                <a:solidFill>
                  <a:srgbClr val="7030A0"/>
                </a:solidFill>
              </a:rPr>
              <a:t>HYPERTENSIVE EMERGENCY: TREATMENT</a:t>
            </a:r>
          </a:p>
        </p:txBody>
      </p:sp>
      <p:sp>
        <p:nvSpPr>
          <p:cNvPr id="5" name="TextBox 4">
            <a:extLst>
              <a:ext uri="{FF2B5EF4-FFF2-40B4-BE49-F238E27FC236}">
                <a16:creationId xmlns:a16="http://schemas.microsoft.com/office/drawing/2014/main" xmlns="" id="{0AFCF9C3-C281-6328-64F4-D3E9E9B1CCEB}"/>
              </a:ext>
            </a:extLst>
          </p:cNvPr>
          <p:cNvSpPr txBox="1"/>
          <p:nvPr/>
        </p:nvSpPr>
        <p:spPr>
          <a:xfrm>
            <a:off x="63500" y="786032"/>
            <a:ext cx="12098867" cy="6001643"/>
          </a:xfrm>
          <a:prstGeom prst="rect">
            <a:avLst/>
          </a:prstGeom>
          <a:noFill/>
        </p:spPr>
        <p:txBody>
          <a:bodyPr wrap="square">
            <a:spAutoFit/>
          </a:bodyPr>
          <a:lstStyle/>
          <a:p>
            <a:pPr algn="just"/>
            <a:r>
              <a:rPr lang="en-IN" sz="3200" dirty="0"/>
              <a:t>• SBP should be reduced gently, no more than ~ 20% in 24 hrs </a:t>
            </a:r>
          </a:p>
          <a:p>
            <a:pPr algn="just"/>
            <a:r>
              <a:rPr lang="en-IN" sz="3200" dirty="0"/>
              <a:t>• IV medications preferred for treatment </a:t>
            </a:r>
          </a:p>
          <a:p>
            <a:pPr algn="just"/>
            <a:r>
              <a:rPr lang="en-IN" sz="3200" dirty="0"/>
              <a:t>  ⚬ Labetalol 10 mg IV, repeat every 15 min to achieve target BP</a:t>
            </a:r>
          </a:p>
          <a:p>
            <a:pPr algn="just"/>
            <a:r>
              <a:rPr lang="en-IN" sz="3200" dirty="0"/>
              <a:t>  ⚬ </a:t>
            </a:r>
            <a:r>
              <a:rPr lang="en-IN" sz="3200" dirty="0" err="1"/>
              <a:t>Nitroglycerin</a:t>
            </a:r>
            <a:r>
              <a:rPr lang="en-IN" sz="3200" dirty="0"/>
              <a:t> IV/SL preferred for cardiac symptoms (CHF/MI) </a:t>
            </a:r>
          </a:p>
          <a:p>
            <a:pPr algn="just"/>
            <a:r>
              <a:rPr lang="en-IN" sz="3200" dirty="0"/>
              <a:t>  ⚬ Do not use sublingual nifedipine as response cannot be controlled </a:t>
            </a:r>
          </a:p>
          <a:p>
            <a:pPr algn="just"/>
            <a:r>
              <a:rPr lang="en-IN" sz="3200" dirty="0"/>
              <a:t>￭ </a:t>
            </a:r>
            <a:r>
              <a:rPr lang="en-IN" sz="3200" dirty="0">
                <a:highlight>
                  <a:srgbClr val="008080"/>
                </a:highlight>
              </a:rPr>
              <a:t>May cause severe drop in BP and stroke </a:t>
            </a:r>
          </a:p>
          <a:p>
            <a:pPr algn="just"/>
            <a:endParaRPr lang="en-IN" sz="3200" dirty="0">
              <a:highlight>
                <a:srgbClr val="008080"/>
              </a:highlight>
            </a:endParaRPr>
          </a:p>
          <a:p>
            <a:pPr algn="just"/>
            <a:r>
              <a:rPr lang="en-IN" sz="3200" dirty="0"/>
              <a:t>       • E.g. Patient presents with cerebral infarction (stroke) and Systolic BP is 220 mmHg </a:t>
            </a:r>
          </a:p>
          <a:p>
            <a:pPr algn="just"/>
            <a:r>
              <a:rPr lang="en-IN" sz="3200" dirty="0"/>
              <a:t>    ⚬ Reduce SBP to 190 – 200 mmHg in 24 hours </a:t>
            </a:r>
          </a:p>
          <a:p>
            <a:pPr algn="just"/>
            <a:r>
              <a:rPr lang="en-IN" sz="3200" dirty="0"/>
              <a:t>    ⚬ Further reduction done gradually (days) to prevent worsening of stroke</a:t>
            </a:r>
          </a:p>
        </p:txBody>
      </p:sp>
    </p:spTree>
    <p:extLst>
      <p:ext uri="{BB962C8B-B14F-4D97-AF65-F5344CB8AC3E}">
        <p14:creationId xmlns:p14="http://schemas.microsoft.com/office/powerpoint/2010/main" val="1533622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310</TotalTime>
  <Words>2669</Words>
  <Application>Microsoft Office PowerPoint</Application>
  <PresentationFormat>Custom</PresentationFormat>
  <Paragraphs>320</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Emergency Care for - General Principles of Patient Stabilization &amp; Safe Transfer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for - General Principles of Patient Stabilization &amp; Safe Transfer </dc:title>
  <dc:creator>MTI MTI</dc:creator>
  <cp:lastModifiedBy>NDRF MEDICAL</cp:lastModifiedBy>
  <cp:revision>18</cp:revision>
  <dcterms:created xsi:type="dcterms:W3CDTF">2024-11-27T05:39:49Z</dcterms:created>
  <dcterms:modified xsi:type="dcterms:W3CDTF">2025-12-20T05:48:13Z</dcterms:modified>
</cp:coreProperties>
</file>