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389" r:id="rId4"/>
    <p:sldId id="390" r:id="rId5"/>
    <p:sldId id="391"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15" r:id="rId19"/>
    <p:sldId id="405" r:id="rId20"/>
    <p:sldId id="406" r:id="rId21"/>
    <p:sldId id="407" r:id="rId22"/>
    <p:sldId id="408" r:id="rId23"/>
    <p:sldId id="409" r:id="rId24"/>
    <p:sldId id="410" r:id="rId25"/>
    <p:sldId id="411" r:id="rId26"/>
    <p:sldId id="412" r:id="rId27"/>
    <p:sldId id="413" r:id="rId28"/>
    <p:sldId id="414" r:id="rId29"/>
    <p:sldId id="270" r:id="rId30"/>
    <p:sldId id="27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1529" autoAdjust="0"/>
  </p:normalViewPr>
  <p:slideViewPr>
    <p:cSldViewPr snapToGrid="0" showGuides="1">
      <p:cViewPr varScale="1">
        <p:scale>
          <a:sx n="102" d="100"/>
          <a:sy n="102" d="100"/>
        </p:scale>
        <p:origin x="-1800" y="-90"/>
      </p:cViewPr>
      <p:guideLst>
        <p:guide orient="horz" pos="2160"/>
        <p:guide pos="38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56266-5F37-49F1-9D18-D1FD0169652F}" type="datetimeFigureOut">
              <a:rPr lang="en-US" smtClean="0"/>
              <a:t>12/19/2025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8A6B7-74A2-495F-BE3F-E41B71967D40}" type="slidenum">
              <a:rPr lang="en-US" smtClean="0"/>
              <a:t>‹#›</a:t>
            </a:fld>
            <a:endParaRPr lang="en-US"/>
          </a:p>
        </p:txBody>
      </p:sp>
    </p:spTree>
    <p:extLst>
      <p:ext uri="{BB962C8B-B14F-4D97-AF65-F5344CB8AC3E}">
        <p14:creationId xmlns:p14="http://schemas.microsoft.com/office/powerpoint/2010/main" val="97937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1F32DC-78EF-6F89-890E-1774635A593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79F456D0-7DC2-EEA6-AF82-4E8BB64D041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941A90A8-4A43-714A-F516-AE57283A1B8E}"/>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5" name="Footer Placeholder 4">
            <a:extLst>
              <a:ext uri="{FF2B5EF4-FFF2-40B4-BE49-F238E27FC236}">
                <a16:creationId xmlns="" xmlns:a16="http://schemas.microsoft.com/office/drawing/2014/main" id="{B2EFE12A-5760-4D6D-D196-F6AF64BC2E3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21D32F4C-431C-7DC6-D1CB-4F099DDE926E}"/>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58107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38B723-515E-FBC9-C8D2-75CFC0779A0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2318903-03F5-1A23-0577-A865216FB4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562CB3C2-4033-F8E5-9CD4-7B2088CC7A13}"/>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5" name="Footer Placeholder 4">
            <a:extLst>
              <a:ext uri="{FF2B5EF4-FFF2-40B4-BE49-F238E27FC236}">
                <a16:creationId xmlns="" xmlns:a16="http://schemas.microsoft.com/office/drawing/2014/main" id="{4F7B8239-D212-6A09-1A53-42453E7EC0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8A1E2C94-EF37-2E00-A13D-8F2196C65310}"/>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24472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388525E-867B-0DF9-1735-C6CF0A3F86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7075213C-C5EB-D0B9-3059-E899FF43311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A049DB99-8070-EB6D-3A8A-7AAB39710EE0}"/>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5" name="Footer Placeholder 4">
            <a:extLst>
              <a:ext uri="{FF2B5EF4-FFF2-40B4-BE49-F238E27FC236}">
                <a16:creationId xmlns="" xmlns:a16="http://schemas.microsoft.com/office/drawing/2014/main" id="{4F338A05-D108-9C3F-888D-38ED76401E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126DF89B-BD6F-1185-6304-CA3DF49AE35C}"/>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31819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64B92-47C5-B934-E095-F0BFB431C60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0C346068-5D2E-2E79-3A51-51870F3468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E7D32243-CD93-74FD-8A28-AB1620724349}"/>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5" name="Footer Placeholder 4">
            <a:extLst>
              <a:ext uri="{FF2B5EF4-FFF2-40B4-BE49-F238E27FC236}">
                <a16:creationId xmlns="" xmlns:a16="http://schemas.microsoft.com/office/drawing/2014/main" id="{9E70C56A-3437-6301-9CF2-DA0A1DF0D0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D74C592E-7AB2-D5CE-AE43-133B5215F029}"/>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411881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AAC51D-5E3E-4242-70B1-E406A26150B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E510062-BF07-DDD5-DC3C-E2543E0C075D}"/>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6A557D3-1D43-1B42-E1DA-4B16B6C0CB57}"/>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5" name="Footer Placeholder 4">
            <a:extLst>
              <a:ext uri="{FF2B5EF4-FFF2-40B4-BE49-F238E27FC236}">
                <a16:creationId xmlns="" xmlns:a16="http://schemas.microsoft.com/office/drawing/2014/main" id="{B3BDF7F8-11BF-F518-1ECA-CFCC72D378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9EBBB26B-9CBE-DEE8-9635-63A9B919556F}"/>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2946247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5F2BC-FE66-7581-B0C9-61C03420A4A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5810D2-3436-959E-0949-824B7F40020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B46D05AF-AED2-EDCC-48DB-7991749C2D2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16AA6699-2F00-8323-1422-694B0EC93F3F}"/>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6" name="Footer Placeholder 5">
            <a:extLst>
              <a:ext uri="{FF2B5EF4-FFF2-40B4-BE49-F238E27FC236}">
                <a16:creationId xmlns="" xmlns:a16="http://schemas.microsoft.com/office/drawing/2014/main" id="{363B12D0-E51F-5DBC-829F-686958E61C4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E3FAF7FB-2605-DF69-5CC5-198399EA40BC}"/>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254900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FB2CE8-33D4-600A-6ADC-D48E39AA3E67}"/>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B56F75AF-7AB1-43A7-C33E-C9BE8A25EBD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183A215-C160-46A5-AA12-0903DCE0006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BD9D20A8-0670-50C3-7466-07BB0533F8E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22B7416-9764-B183-5AE3-35240179F70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BA2AF9E3-5A75-847C-8CF4-40776A5C72A9}"/>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8" name="Footer Placeholder 7">
            <a:extLst>
              <a:ext uri="{FF2B5EF4-FFF2-40B4-BE49-F238E27FC236}">
                <a16:creationId xmlns="" xmlns:a16="http://schemas.microsoft.com/office/drawing/2014/main" id="{CA38FE1E-B9B7-A1A5-BF55-C634B7FC24B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4DB435A1-621B-AF1A-8DED-A4A2F77D3F06}"/>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156245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4BCA5D-3E00-BFD0-F47E-1FA15DD60F8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CECACC9A-3801-0687-0425-DF7E0278F889}"/>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4" name="Footer Placeholder 3">
            <a:extLst>
              <a:ext uri="{FF2B5EF4-FFF2-40B4-BE49-F238E27FC236}">
                <a16:creationId xmlns="" xmlns:a16="http://schemas.microsoft.com/office/drawing/2014/main" id="{A801B686-6596-941B-E7DF-9BD9B076639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E6D4BD8D-D590-205E-158B-C976259D2CC7}"/>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200173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679C6E3-6241-35DE-C842-21522F77F797}"/>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3" name="Footer Placeholder 2">
            <a:extLst>
              <a:ext uri="{FF2B5EF4-FFF2-40B4-BE49-F238E27FC236}">
                <a16:creationId xmlns="" xmlns:a16="http://schemas.microsoft.com/office/drawing/2014/main" id="{11529E65-84A6-F055-E277-E5D5DC887CB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C97EEEF8-0D8A-880F-0B4C-D7CDD63C3AEE}"/>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259463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046EBD-FD0A-B709-4D06-ACC82693DF31}"/>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23D7A5A7-37C9-AA19-D1B4-6D43C54045BA}"/>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9AA6CAFD-F918-8238-FFC2-C05F379493A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1865AB7-AC5A-221F-8CCF-94CE4F172013}"/>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6" name="Footer Placeholder 5">
            <a:extLst>
              <a:ext uri="{FF2B5EF4-FFF2-40B4-BE49-F238E27FC236}">
                <a16:creationId xmlns="" xmlns:a16="http://schemas.microsoft.com/office/drawing/2014/main" id="{686D789C-1605-24BD-59B3-3E800C584B7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F240C299-B64C-D01F-3489-147D13AC135F}"/>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3236293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90100A-598F-D6A9-9663-6826566055B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49CA4243-1640-F5D8-9F00-6B7F972A4CD7}"/>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574E34FB-5F7F-BFBB-2775-EFC0F0DFB13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9E41357-4F12-756B-41DF-0593C94E2049}"/>
              </a:ext>
            </a:extLst>
          </p:cNvPr>
          <p:cNvSpPr>
            <a:spLocks noGrp="1"/>
          </p:cNvSpPr>
          <p:nvPr>
            <p:ph type="dt" sz="half" idx="10"/>
          </p:nvPr>
        </p:nvSpPr>
        <p:spPr/>
        <p:txBody>
          <a:bodyPr/>
          <a:lstStyle/>
          <a:p>
            <a:fld id="{150B5803-3133-4667-9C08-8D72DE508ACC}" type="datetimeFigureOut">
              <a:rPr lang="en-IN" smtClean="0"/>
              <a:t>19-12-2025</a:t>
            </a:fld>
            <a:endParaRPr lang="en-IN"/>
          </a:p>
        </p:txBody>
      </p:sp>
      <p:sp>
        <p:nvSpPr>
          <p:cNvPr id="6" name="Footer Placeholder 5">
            <a:extLst>
              <a:ext uri="{FF2B5EF4-FFF2-40B4-BE49-F238E27FC236}">
                <a16:creationId xmlns="" xmlns:a16="http://schemas.microsoft.com/office/drawing/2014/main" id="{A4C65DAF-7FAE-12C7-3344-6757CBF9A26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F14665D3-4958-CA57-5CDF-F75535EABF0C}"/>
              </a:ext>
            </a:extLst>
          </p:cNvPr>
          <p:cNvSpPr>
            <a:spLocks noGrp="1"/>
          </p:cNvSpPr>
          <p:nvPr>
            <p:ph type="sldNum" sz="quarter" idx="12"/>
          </p:nvPr>
        </p:nvSpPr>
        <p:spPr/>
        <p:txBody>
          <a:bodyPr/>
          <a:lstStyle/>
          <a:p>
            <a:fld id="{6EC0EF4E-012C-4193-8078-D043872B0D4C}" type="slidenum">
              <a:rPr lang="en-IN" smtClean="0"/>
              <a:t>‹#›</a:t>
            </a:fld>
            <a:endParaRPr lang="en-IN"/>
          </a:p>
        </p:txBody>
      </p:sp>
    </p:spTree>
    <p:extLst>
      <p:ext uri="{BB962C8B-B14F-4D97-AF65-F5344CB8AC3E}">
        <p14:creationId xmlns:p14="http://schemas.microsoft.com/office/powerpoint/2010/main" val="51144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C00BC864-367C-A8C5-805B-F14E3FE63A6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66268" y="0"/>
            <a:ext cx="1377732" cy="1212701"/>
          </a:xfrm>
          <a:prstGeom prst="rect">
            <a:avLst/>
          </a:prstGeom>
        </p:spPr>
      </p:pic>
      <p:sp>
        <p:nvSpPr>
          <p:cNvPr id="2" name="Title Placeholder 1">
            <a:extLst>
              <a:ext uri="{FF2B5EF4-FFF2-40B4-BE49-F238E27FC236}">
                <a16:creationId xmlns="" xmlns:a16="http://schemas.microsoft.com/office/drawing/2014/main" id="{80B906C3-B4E2-B729-BCA0-8B48FA67E0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3EC4568B-D9F3-1A0F-AE14-5834DF7F75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C41DF8B-F2CB-6DFC-1A99-F1F99388CDF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B5803-3133-4667-9C08-8D72DE508ACC}" type="datetimeFigureOut">
              <a:rPr lang="en-IN" smtClean="0"/>
              <a:t>19-12-2025</a:t>
            </a:fld>
            <a:endParaRPr lang="en-IN"/>
          </a:p>
        </p:txBody>
      </p:sp>
      <p:sp>
        <p:nvSpPr>
          <p:cNvPr id="5" name="Footer Placeholder 4">
            <a:extLst>
              <a:ext uri="{FF2B5EF4-FFF2-40B4-BE49-F238E27FC236}">
                <a16:creationId xmlns="" xmlns:a16="http://schemas.microsoft.com/office/drawing/2014/main" id="{40AA93D3-E2B9-E089-0EAD-C97DBD84C4E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8315D012-9C91-5EC0-3286-7F1FC16AE9B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0EF4E-012C-4193-8078-D043872B0D4C}" type="slidenum">
              <a:rPr lang="en-IN" smtClean="0"/>
              <a:t>‹#›</a:t>
            </a:fld>
            <a:endParaRPr lang="en-IN"/>
          </a:p>
        </p:txBody>
      </p:sp>
    </p:spTree>
    <p:extLst>
      <p:ext uri="{BB962C8B-B14F-4D97-AF65-F5344CB8AC3E}">
        <p14:creationId xmlns:p14="http://schemas.microsoft.com/office/powerpoint/2010/main" val="3777945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759213-6627-2700-1A0C-B25AA2F104D5}"/>
              </a:ext>
            </a:extLst>
          </p:cNvPr>
          <p:cNvSpPr>
            <a:spLocks noGrp="1"/>
          </p:cNvSpPr>
          <p:nvPr>
            <p:ph type="ctrTitle"/>
          </p:nvPr>
        </p:nvSpPr>
        <p:spPr>
          <a:xfrm>
            <a:off x="638174" y="1817688"/>
            <a:ext cx="8505826" cy="2387600"/>
          </a:xfrm>
        </p:spPr>
        <p:txBody>
          <a:bodyPr>
            <a:noAutofit/>
          </a:bodyPr>
          <a:lstStyle/>
          <a:p>
            <a:r>
              <a:rPr lang="hi-IN" sz="6600" b="1" dirty="0"/>
              <a:t>सूक्ष्‍मजीवविज्ञान</a:t>
            </a:r>
            <a:endParaRPr lang="en-IN" sz="6600" b="1" dirty="0"/>
          </a:p>
        </p:txBody>
      </p:sp>
      <p:sp>
        <p:nvSpPr>
          <p:cNvPr id="3" name="Title 1">
            <a:extLst>
              <a:ext uri="{FF2B5EF4-FFF2-40B4-BE49-F238E27FC236}">
                <a16:creationId xmlns="" xmlns:a16="http://schemas.microsoft.com/office/drawing/2014/main" id="{E3E30D9E-04FF-9DF6-2DD6-56A7F4E5F799}"/>
              </a:ext>
            </a:extLst>
          </p:cNvPr>
          <p:cNvSpPr>
            <a:spLocks noGrp="1"/>
          </p:cNvSpPr>
          <p:nvPr/>
        </p:nvSpPr>
        <p:spPr>
          <a:xfrm>
            <a:off x="2400299" y="1000126"/>
            <a:ext cx="4343400" cy="762000"/>
          </a:xfrm>
          <a:prstGeom prst="rect">
            <a:avLst/>
          </a:prstGeom>
        </p:spPr>
        <p:txBody>
          <a:bodyPr vert="horz" lIns="91440" tIns="45720" rIns="91440" bIns="45720" rtlCol="0" anchor="ctr">
            <a:normAutofit/>
          </a:bodyPr>
          <a:lstStyle/>
          <a:p>
            <a:pPr algn="ctr">
              <a:lnSpc>
                <a:spcPct val="107000"/>
              </a:lnSpc>
              <a:spcAft>
                <a:spcPts val="800"/>
              </a:spcAft>
              <a:buNone/>
            </a:pPr>
            <a:r>
              <a:rPr lang="hi-IN" sz="40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पाठ -10</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7035282" y="5520612"/>
            <a:ext cx="1727719"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ftrsanz</a:t>
            </a:r>
            <a:r>
              <a:rPr lang="en-US" sz="4000" b="1" dirty="0" smtClean="0">
                <a:solidFill>
                  <a:srgbClr val="002060"/>
                </a:solidFill>
                <a:latin typeface="Kruti Dev 011" pitchFamily="2" charset="0"/>
                <a:cs typeface="Arial" pitchFamily="34" charset="0"/>
              </a:rPr>
              <a:t> flag ;</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293772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22D15F2-B0A7-B337-B9E2-DD2E82C87851}"/>
              </a:ext>
            </a:extLst>
          </p:cNvPr>
          <p:cNvSpPr txBox="1"/>
          <p:nvPr/>
        </p:nvSpPr>
        <p:spPr>
          <a:xfrm>
            <a:off x="76200" y="-202715"/>
            <a:ext cx="7820025" cy="7060715"/>
          </a:xfrm>
          <a:prstGeom prst="rect">
            <a:avLst/>
          </a:prstGeom>
          <a:noFill/>
        </p:spPr>
        <p:txBody>
          <a:bodyPr wrap="square">
            <a:spAutoFit/>
          </a:bodyPr>
          <a:lstStyle/>
          <a:p>
            <a:pPr algn="just">
              <a:lnSpc>
                <a:spcPct val="150000"/>
              </a:lnSpc>
              <a:spcAft>
                <a:spcPts val="800"/>
              </a:spcAft>
            </a:pPr>
            <a:r>
              <a:rPr lang="hi-IN" sz="3200" b="1" dirty="0">
                <a:latin typeface="Times New Roman" panose="02020603050405020304" pitchFamily="18" charset="0"/>
                <a:ea typeface="Times New Roman" panose="02020603050405020304" pitchFamily="18" charset="0"/>
              </a:rPr>
              <a:t>नाइट्राइट्स</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dirty="0">
                <a:latin typeface="Times New Roman" panose="02020603050405020304" pitchFamily="18" charset="0"/>
                <a:ea typeface="Times New Roman" panose="02020603050405020304" pitchFamily="18" charset="0"/>
              </a:rPr>
              <a:t>यह परीक्षण मूत्र में कुछ जीवाणु क्रिया द्वारा नाइट्रेट को नाइट्राइट में बदलने पर निर्भर करता है। एक सकारात्मक परिणाम एक संभावित यूटीआई और एक संस्कृति की आवश्यकता को इंगित करता है।</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 </a:t>
            </a:r>
          </a:p>
          <a:p>
            <a:pPr algn="just">
              <a:lnSpc>
                <a:spcPct val="150000"/>
              </a:lnSpc>
              <a:spcAft>
                <a:spcPts val="800"/>
              </a:spcAft>
            </a:pPr>
            <a:r>
              <a:rPr lang="hi-IN" sz="2800" b="1" dirty="0">
                <a:latin typeface="Times New Roman" panose="02020603050405020304" pitchFamily="18" charset="0"/>
                <a:ea typeface="Times New Roman" panose="02020603050405020304" pitchFamily="18" charset="0"/>
              </a:rPr>
              <a:t>विशिष्ट गुरुत्व</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dirty="0">
                <a:latin typeface="Times New Roman" panose="02020603050405020304" pitchFamily="18" charset="0"/>
                <a:ea typeface="Times New Roman" panose="02020603050405020304" pitchFamily="18" charset="0"/>
              </a:rPr>
              <a:t>एक समाधान का विशिष्ट गुरुत्व घोल (मूत्र) की किसी दी गई मात्रा के वजन का पानी की समान मात्रा के वजन का अनुपात है। मूत्र का विशिष्ट गुरुत्व मूत्र में मौजूद यूरिया, फॉस्फेट, क्लोराइड, प्रोटीन जैसे घुले हुए ठोस पदार्थों की सांद्रता को इंगित करता है। सामान्य विशिष्ट गुरुत्व 1.005 - 1.030 है, जिसमें अधिकांश सामान्य 1.010 और 1.025 के बीच आते हैं। संख्या जितनी अधिक होगी, मूत्र उतना ही अधिक केंद्रित होगा।</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163738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6ACE6D8-2FB1-62F2-2E79-9B541CAE8D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0444" y="1240971"/>
            <a:ext cx="4727121" cy="4147458"/>
          </a:xfrm>
          <a:prstGeom prst="rect">
            <a:avLst/>
          </a:prstGeom>
          <a:noFill/>
          <a:ln>
            <a:noFill/>
          </a:ln>
        </p:spPr>
      </p:pic>
    </p:spTree>
    <p:extLst>
      <p:ext uri="{BB962C8B-B14F-4D97-AF65-F5344CB8AC3E}">
        <p14:creationId xmlns:p14="http://schemas.microsoft.com/office/powerpoint/2010/main" val="1203127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B218D5C-026E-A356-B609-CA5003D9ECB5}"/>
              </a:ext>
            </a:extLst>
          </p:cNvPr>
          <p:cNvSpPr txBox="1"/>
          <p:nvPr/>
        </p:nvSpPr>
        <p:spPr>
          <a:xfrm>
            <a:off x="-1" y="0"/>
            <a:ext cx="9144001" cy="4711354"/>
          </a:xfrm>
          <a:prstGeom prst="rect">
            <a:avLst/>
          </a:prstGeom>
          <a:noFill/>
        </p:spPr>
        <p:txBody>
          <a:bodyPr wrap="square">
            <a:spAutoFit/>
          </a:bodyPr>
          <a:lstStyle/>
          <a:p>
            <a:pPr algn="just">
              <a:lnSpc>
                <a:spcPct val="150000"/>
              </a:lnSpc>
              <a:spcAft>
                <a:spcPts val="800"/>
              </a:spcAft>
            </a:pPr>
            <a:r>
              <a:rPr lang="hi-IN" sz="2800" b="1" dirty="0">
                <a:latin typeface="Times New Roman" panose="02020603050405020304" pitchFamily="18" charset="0"/>
                <a:ea typeface="Times New Roman" panose="02020603050405020304" pitchFamily="18" charset="0"/>
              </a:rPr>
              <a:t>मूत्र रासायनिक परीक्षणों के लिए सामान्य मूल्य</a:t>
            </a:r>
            <a:endParaRPr lang="en-IN" sz="2800" b="1" dirty="0">
              <a:latin typeface="Times New Roman" panose="02020603050405020304" pitchFamily="18" charset="0"/>
              <a:ea typeface="Times New Roman" panose="02020603050405020304" pitchFamily="18" charset="0"/>
            </a:endParaRPr>
          </a:p>
          <a:p>
            <a:pPr algn="just">
              <a:lnSpc>
                <a:spcPct val="150000"/>
              </a:lnSpc>
              <a:spcAft>
                <a:spcPts val="800"/>
              </a:spcAft>
            </a:pPr>
            <a:r>
              <a:rPr lang="hi-IN" sz="2800" b="1" dirty="0">
                <a:latin typeface="Times New Roman" panose="02020603050405020304" pitchFamily="18" charset="0"/>
                <a:ea typeface="Times New Roman" panose="02020603050405020304" pitchFamily="18" charset="0"/>
              </a:rPr>
              <a:t>पदार्थ सामान्य मूल्य</a:t>
            </a:r>
            <a:endParaRPr lang="en-IN" sz="2800" b="1"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pH 5.5 - 8.0</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Protein negative to trace</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Glucose negative</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Ketone negative</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Bilirubin negative</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 xmlns:a16="http://schemas.microsoft.com/office/drawing/2014/main" id="{8F27D1BB-3DE8-074D-3689-97151C1AF74A}"/>
              </a:ext>
            </a:extLst>
          </p:cNvPr>
          <p:cNvSpPr txBox="1"/>
          <p:nvPr/>
        </p:nvSpPr>
        <p:spPr>
          <a:xfrm>
            <a:off x="3407569" y="1539074"/>
            <a:ext cx="4610780" cy="3272691"/>
          </a:xfrm>
          <a:prstGeom prst="rect">
            <a:avLst/>
          </a:prstGeom>
          <a:noFill/>
        </p:spPr>
        <p:txBody>
          <a:bodyPr wrap="square">
            <a:spAutoFit/>
          </a:bodyPr>
          <a:lstStyle/>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Blood negative</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Urobilinogen 0.1 - 1.0 EU/dl</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Leukocytes negative</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800"/>
              </a:spcAft>
              <a:buNone/>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Nitrites negative</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50000"/>
              </a:lnSpc>
              <a:spcAft>
                <a:spcPts val="1000"/>
              </a:spcAft>
            </a:pPr>
            <a:r>
              <a:rPr lang="en-US" sz="2400" dirty="0">
                <a:effectLst/>
                <a:latin typeface="Times New Roman" panose="02020603050405020304" pitchFamily="18" charset="0"/>
                <a:ea typeface="Times New Roman" panose="02020603050405020304" pitchFamily="18" charset="0"/>
                <a:cs typeface="Mangal" panose="02040503050203030202" pitchFamily="18" charset="0"/>
              </a:rPr>
              <a:t>Specific gravity 1.010 - 1.025</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608131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1AF36FF-98BE-A1DE-F4BA-8D915A8303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4426" y="653143"/>
            <a:ext cx="6724649" cy="5551714"/>
          </a:xfrm>
          <a:prstGeom prst="rect">
            <a:avLst/>
          </a:prstGeom>
          <a:noFill/>
          <a:ln>
            <a:noFill/>
          </a:ln>
        </p:spPr>
      </p:pic>
    </p:spTree>
    <p:extLst>
      <p:ext uri="{BB962C8B-B14F-4D97-AF65-F5344CB8AC3E}">
        <p14:creationId xmlns:p14="http://schemas.microsoft.com/office/powerpoint/2010/main" val="1706120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A9DF027-8512-A83B-0CD5-AB36F87CF9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3628" y="720497"/>
            <a:ext cx="6380390" cy="4684260"/>
          </a:xfrm>
          <a:prstGeom prst="rect">
            <a:avLst/>
          </a:prstGeom>
          <a:noFill/>
          <a:ln>
            <a:noFill/>
          </a:ln>
        </p:spPr>
      </p:pic>
    </p:spTree>
    <p:extLst>
      <p:ext uri="{BB962C8B-B14F-4D97-AF65-F5344CB8AC3E}">
        <p14:creationId xmlns:p14="http://schemas.microsoft.com/office/powerpoint/2010/main" val="3806118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02DB562-0F81-D9B5-5A87-C2E3ADAA42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412" y="538842"/>
            <a:ext cx="6903113" cy="5763987"/>
          </a:xfrm>
          <a:prstGeom prst="rect">
            <a:avLst/>
          </a:prstGeom>
          <a:noFill/>
          <a:ln>
            <a:noFill/>
          </a:ln>
        </p:spPr>
      </p:pic>
    </p:spTree>
    <p:extLst>
      <p:ext uri="{BB962C8B-B14F-4D97-AF65-F5344CB8AC3E}">
        <p14:creationId xmlns:p14="http://schemas.microsoft.com/office/powerpoint/2010/main" val="1813279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4CB0622-F7B9-AC2C-19D3-16D09A4ABF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394" y="248901"/>
            <a:ext cx="7395482" cy="6439596"/>
          </a:xfrm>
          <a:prstGeom prst="rect">
            <a:avLst/>
          </a:prstGeom>
          <a:noFill/>
          <a:ln>
            <a:noFill/>
          </a:ln>
        </p:spPr>
      </p:pic>
    </p:spTree>
    <p:extLst>
      <p:ext uri="{BB962C8B-B14F-4D97-AF65-F5344CB8AC3E}">
        <p14:creationId xmlns:p14="http://schemas.microsoft.com/office/powerpoint/2010/main" val="1194762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907BE03-C182-FB3D-9B09-F63482D61269}"/>
              </a:ext>
            </a:extLst>
          </p:cNvPr>
          <p:cNvSpPr txBox="1"/>
          <p:nvPr/>
        </p:nvSpPr>
        <p:spPr>
          <a:xfrm>
            <a:off x="361949" y="155862"/>
            <a:ext cx="7724775" cy="675441"/>
          </a:xfrm>
          <a:prstGeom prst="rect">
            <a:avLst/>
          </a:prstGeom>
          <a:noFill/>
        </p:spPr>
        <p:txBody>
          <a:bodyPr wrap="square">
            <a:spAutoFit/>
          </a:bodyPr>
          <a:lstStyle/>
          <a:p>
            <a:pPr algn="ctr">
              <a:lnSpc>
                <a:spcPct val="107000"/>
              </a:lnSpc>
              <a:spcBef>
                <a:spcPts val="225"/>
              </a:spcBef>
              <a:spcAft>
                <a:spcPts val="750"/>
              </a:spcAft>
            </a:pPr>
            <a:r>
              <a:rPr lang="hi-IN" sz="3600" b="1" u="sng" dirty="0">
                <a:solidFill>
                  <a:srgbClr val="000000"/>
                </a:solidFill>
                <a:latin typeface="Times New Roman" panose="02020603050405020304" pitchFamily="18" charset="0"/>
                <a:ea typeface="Times New Roman" panose="02020603050405020304" pitchFamily="18" charset="0"/>
              </a:rPr>
              <a:t>मल की नियमित परीक्षा</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4" name="Table 3">
            <a:extLst>
              <a:ext uri="{FF2B5EF4-FFF2-40B4-BE49-F238E27FC236}">
                <a16:creationId xmlns="" xmlns:a16="http://schemas.microsoft.com/office/drawing/2014/main" id="{133E97B8-941C-400D-EBA0-1B7D9633EEAB}"/>
              </a:ext>
            </a:extLst>
          </p:cNvPr>
          <p:cNvGraphicFramePr>
            <a:graphicFrameLocks noGrp="1"/>
          </p:cNvGraphicFramePr>
          <p:nvPr>
            <p:extLst>
              <p:ext uri="{D42A27DB-BD31-4B8C-83A1-F6EECF244321}">
                <p14:modId xmlns:p14="http://schemas.microsoft.com/office/powerpoint/2010/main" val="1816349097"/>
              </p:ext>
            </p:extLst>
          </p:nvPr>
        </p:nvGraphicFramePr>
        <p:xfrm>
          <a:off x="342898" y="1126671"/>
          <a:ext cx="8220075" cy="5433097"/>
        </p:xfrm>
        <a:graphic>
          <a:graphicData uri="http://schemas.openxmlformats.org/drawingml/2006/table">
            <a:tbl>
              <a:tblPr>
                <a:tableStyleId>{5C22544A-7EE6-4342-B048-85BDC9FD1C3A}</a:tableStyleId>
              </a:tblPr>
              <a:tblGrid>
                <a:gridCol w="8220075">
                  <a:extLst>
                    <a:ext uri="{9D8B030D-6E8A-4147-A177-3AD203B41FA5}">
                      <a16:colId xmlns="" xmlns:a16="http://schemas.microsoft.com/office/drawing/2014/main" val="1969627631"/>
                    </a:ext>
                  </a:extLst>
                </a:gridCol>
              </a:tblGrid>
              <a:tr h="683079">
                <a:tc>
                  <a:txBody>
                    <a:bodyPr/>
                    <a:lstStyle/>
                    <a:p>
                      <a:pPr marL="0" marR="0" algn="ctr">
                        <a:lnSpc>
                          <a:spcPct val="107000"/>
                        </a:lnSpc>
                        <a:spcAft>
                          <a:spcPts val="800"/>
                        </a:spcAft>
                        <a:buNone/>
                      </a:pPr>
                      <a:r>
                        <a:rPr lang="hi-IN" sz="2400" b="1" dirty="0">
                          <a:solidFill>
                            <a:srgbClr val="FF0000"/>
                          </a:solidFill>
                          <a:effectLst/>
                        </a:rPr>
                        <a:t>मल विश्लेषण सामान्य</a:t>
                      </a:r>
                      <a:endParaRPr lang="en-US" sz="18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txBody>
                  <a:tcPr marL="35719" marR="35719" marT="47625" marB="47625" anchor="ctr"/>
                </a:tc>
                <a:extLst>
                  <a:ext uri="{0D108BD9-81ED-4DB2-BD59-A6C34878D82A}">
                    <a16:rowId xmlns="" xmlns:a16="http://schemas.microsoft.com/office/drawing/2014/main" val="1033038965"/>
                  </a:ext>
                </a:extLst>
              </a:tr>
              <a:tr h="657885">
                <a:tc>
                  <a:txBody>
                    <a:bodyPr/>
                    <a:lstStyle/>
                    <a:p>
                      <a:pPr marL="0" marR="0">
                        <a:lnSpc>
                          <a:spcPts val="1200"/>
                        </a:lnSpc>
                        <a:spcBef>
                          <a:spcPts val="225"/>
                        </a:spcBef>
                        <a:spcAft>
                          <a:spcPts val="750"/>
                        </a:spcAft>
                        <a:buNone/>
                      </a:pPr>
                      <a:r>
                        <a:rPr lang="hi-IN" sz="2000" dirty="0">
                          <a:effectLst/>
                        </a:rPr>
                        <a:t>मल भूरा, मुलायम और स्थिरता में अच्छी तरह से गठित दिखाई देता है।</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35719" marR="35719" marT="47625" marB="47625" anchor="ctr"/>
                </a:tc>
                <a:extLst>
                  <a:ext uri="{0D108BD9-81ED-4DB2-BD59-A6C34878D82A}">
                    <a16:rowId xmlns="" xmlns:a16="http://schemas.microsoft.com/office/drawing/2014/main" val="2628449767"/>
                  </a:ext>
                </a:extLst>
              </a:tr>
              <a:tr h="1059239">
                <a:tc>
                  <a:txBody>
                    <a:bodyPr/>
                    <a:lstStyle/>
                    <a:p>
                      <a:pPr marL="0" marR="0">
                        <a:lnSpc>
                          <a:spcPts val="1200"/>
                        </a:lnSpc>
                        <a:spcBef>
                          <a:spcPts val="225"/>
                        </a:spcBef>
                        <a:spcAft>
                          <a:spcPts val="750"/>
                        </a:spcAft>
                        <a:buNone/>
                      </a:pPr>
                      <a:r>
                        <a:rPr lang="hi-IN" sz="2000" dirty="0">
                          <a:effectLst/>
                        </a:rPr>
                        <a:t>मल में रक्त, बलगम, मवाद, अपचित मांस फाइबर, हानिकारक बैक्टीरिया, वायरस, कवक या परजीवी नहीं होते हैं।</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35719" marR="35719" marT="47625" marB="47625" anchor="ctr"/>
                </a:tc>
                <a:extLst>
                  <a:ext uri="{0D108BD9-81ED-4DB2-BD59-A6C34878D82A}">
                    <a16:rowId xmlns="" xmlns:a16="http://schemas.microsoft.com/office/drawing/2014/main" val="3385138062"/>
                  </a:ext>
                </a:extLst>
              </a:tr>
              <a:tr h="657885">
                <a:tc>
                  <a:txBody>
                    <a:bodyPr/>
                    <a:lstStyle/>
                    <a:p>
                      <a:pPr marL="0" marR="0">
                        <a:lnSpc>
                          <a:spcPts val="1200"/>
                        </a:lnSpc>
                        <a:spcBef>
                          <a:spcPts val="225"/>
                        </a:spcBef>
                        <a:spcAft>
                          <a:spcPts val="750"/>
                        </a:spcAft>
                        <a:buNone/>
                      </a:pPr>
                      <a:r>
                        <a:rPr lang="hi-IN" sz="2000" dirty="0">
                          <a:effectLst/>
                        </a:rPr>
                        <a:t>मल एक ट्यूब के आकार का होता है।</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35719" marR="35719" marT="47625" marB="47625" anchor="ctr"/>
                </a:tc>
                <a:extLst>
                  <a:ext uri="{0D108BD9-81ED-4DB2-BD59-A6C34878D82A}">
                    <a16:rowId xmlns="" xmlns:a16="http://schemas.microsoft.com/office/drawing/2014/main" val="3425178937"/>
                  </a:ext>
                </a:extLst>
              </a:tr>
              <a:tr h="657885">
                <a:tc>
                  <a:txBody>
                    <a:bodyPr/>
                    <a:lstStyle/>
                    <a:p>
                      <a:pPr marL="0" marR="0">
                        <a:lnSpc>
                          <a:spcPts val="1200"/>
                        </a:lnSpc>
                        <a:spcBef>
                          <a:spcPts val="225"/>
                        </a:spcBef>
                        <a:spcAft>
                          <a:spcPts val="750"/>
                        </a:spcAft>
                        <a:buNone/>
                      </a:pPr>
                      <a:r>
                        <a:rPr lang="hi-IN" sz="2000" dirty="0">
                          <a:effectLst/>
                        </a:rPr>
                        <a:t>मल का पीएच 7.0-7.5 है।</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35719" marR="35719" marT="47625" marB="47625" anchor="ctr"/>
                </a:tc>
                <a:extLst>
                  <a:ext uri="{0D108BD9-81ED-4DB2-BD59-A6C34878D82A}">
                    <a16:rowId xmlns="" xmlns:a16="http://schemas.microsoft.com/office/drawing/2014/main" val="1890864987"/>
                  </a:ext>
                </a:extLst>
              </a:tr>
              <a:tr h="1059239">
                <a:tc>
                  <a:txBody>
                    <a:bodyPr/>
                    <a:lstStyle/>
                    <a:p>
                      <a:pPr marL="0" marR="0">
                        <a:lnSpc>
                          <a:spcPts val="1200"/>
                        </a:lnSpc>
                        <a:spcBef>
                          <a:spcPts val="225"/>
                        </a:spcBef>
                        <a:spcAft>
                          <a:spcPts val="750"/>
                        </a:spcAft>
                        <a:buNone/>
                      </a:pPr>
                      <a:r>
                        <a:rPr lang="hi-IN" sz="2000" dirty="0">
                          <a:effectLst/>
                        </a:rPr>
                        <a:t>मल में 0.25 ग्राम प्रति डेसीलीटर (</a:t>
                      </a:r>
                      <a:r>
                        <a:rPr lang="en-US" sz="2000" dirty="0">
                          <a:effectLst/>
                        </a:rPr>
                        <a:t>g/dL) </a:t>
                      </a:r>
                      <a:r>
                        <a:rPr lang="hi-IN" sz="2000" dirty="0">
                          <a:effectLst/>
                        </a:rPr>
                        <a:t>से कम या 13.9 मिलीमोल प्रति लीटर (</a:t>
                      </a:r>
                      <a:r>
                        <a:rPr lang="en-US" sz="2000" dirty="0">
                          <a:effectLst/>
                        </a:rPr>
                        <a:t>mmol/L) </a:t>
                      </a:r>
                      <a:r>
                        <a:rPr lang="hi-IN" sz="2000" dirty="0">
                          <a:effectLst/>
                        </a:rPr>
                        <a:t>से कम शर्करा होती है, जिसे कम करने वाले कारक कहा जाता है।</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35719" marR="35719" marT="47625" marB="47625" anchor="ctr"/>
                </a:tc>
                <a:extLst>
                  <a:ext uri="{0D108BD9-81ED-4DB2-BD59-A6C34878D82A}">
                    <a16:rowId xmlns="" xmlns:a16="http://schemas.microsoft.com/office/drawing/2014/main" val="1724642038"/>
                  </a:ext>
                </a:extLst>
              </a:tr>
              <a:tr h="657885">
                <a:tc>
                  <a:txBody>
                    <a:bodyPr/>
                    <a:lstStyle/>
                    <a:p>
                      <a:pPr marL="0" marR="0">
                        <a:lnSpc>
                          <a:spcPts val="1200"/>
                        </a:lnSpc>
                        <a:spcBef>
                          <a:spcPts val="225"/>
                        </a:spcBef>
                        <a:spcAft>
                          <a:spcPts val="750"/>
                        </a:spcAft>
                        <a:buNone/>
                      </a:pPr>
                      <a:r>
                        <a:rPr lang="hi-IN" sz="2000" dirty="0">
                          <a:effectLst/>
                        </a:rPr>
                        <a:t>मल में प्रति 24 घंटे (</a:t>
                      </a:r>
                      <a:r>
                        <a:rPr lang="en-US" sz="2000" dirty="0">
                          <a:effectLst/>
                        </a:rPr>
                        <a:t>g/24h) </a:t>
                      </a:r>
                      <a:r>
                        <a:rPr lang="hi-IN" sz="2000" dirty="0">
                          <a:effectLst/>
                        </a:rPr>
                        <a:t>में 2-7 ग्राम वसा होती है।</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35719" marR="35719" marT="47625" marB="47625" anchor="ctr"/>
                </a:tc>
                <a:extLst>
                  <a:ext uri="{0D108BD9-81ED-4DB2-BD59-A6C34878D82A}">
                    <a16:rowId xmlns="" xmlns:a16="http://schemas.microsoft.com/office/drawing/2014/main" val="563149763"/>
                  </a:ext>
                </a:extLst>
              </a:tr>
            </a:tbl>
          </a:graphicData>
        </a:graphic>
      </p:graphicFrame>
    </p:spTree>
    <p:extLst>
      <p:ext uri="{BB962C8B-B14F-4D97-AF65-F5344CB8AC3E}">
        <p14:creationId xmlns:p14="http://schemas.microsoft.com/office/powerpoint/2010/main" val="4089383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2AFF8B8-63C4-4968-1DA5-44020463101F}"/>
              </a:ext>
            </a:extLst>
          </p:cNvPr>
          <p:cNvSpPr txBox="1"/>
          <p:nvPr/>
        </p:nvSpPr>
        <p:spPr>
          <a:xfrm>
            <a:off x="2397239" y="174563"/>
            <a:ext cx="4574040" cy="461665"/>
          </a:xfrm>
          <a:prstGeom prst="rect">
            <a:avLst/>
          </a:prstGeom>
          <a:noFill/>
        </p:spPr>
        <p:txBody>
          <a:bodyPr wrap="square">
            <a:spAutoFit/>
          </a:bodyPr>
          <a:lstStyle/>
          <a:p>
            <a:r>
              <a:rPr lang="hi-IN" sz="2400" b="1" u="sng" dirty="0">
                <a:solidFill>
                  <a:srgbClr val="FF0000"/>
                </a:solidFill>
                <a:latin typeface="Times New Roman" panose="02020603050405020304" pitchFamily="18" charset="0"/>
                <a:ea typeface="Times New Roman" panose="02020603050405020304" pitchFamily="18" charset="0"/>
              </a:rPr>
              <a:t>असामान्य मल विश्लेषण</a:t>
            </a:r>
            <a:endParaRPr lang="en-US" sz="2400" u="sng" dirty="0">
              <a:solidFill>
                <a:srgbClr val="FF0000"/>
              </a:solidFill>
            </a:endParaRPr>
          </a:p>
        </p:txBody>
      </p:sp>
      <p:graphicFrame>
        <p:nvGraphicFramePr>
          <p:cNvPr id="4" name="Table 3">
            <a:extLst>
              <a:ext uri="{FF2B5EF4-FFF2-40B4-BE49-F238E27FC236}">
                <a16:creationId xmlns="" xmlns:a16="http://schemas.microsoft.com/office/drawing/2014/main" id="{0A9D1A9E-FCA9-ABBA-1447-75CB0ECD3230}"/>
              </a:ext>
            </a:extLst>
          </p:cNvPr>
          <p:cNvGraphicFramePr>
            <a:graphicFrameLocks noGrp="1"/>
          </p:cNvGraphicFramePr>
          <p:nvPr>
            <p:extLst>
              <p:ext uri="{D42A27DB-BD31-4B8C-83A1-F6EECF244321}">
                <p14:modId xmlns:p14="http://schemas.microsoft.com/office/powerpoint/2010/main" val="3359199"/>
              </p:ext>
            </p:extLst>
          </p:nvPr>
        </p:nvGraphicFramePr>
        <p:xfrm>
          <a:off x="114300" y="1172936"/>
          <a:ext cx="9141959" cy="5780316"/>
        </p:xfrm>
        <a:graphic>
          <a:graphicData uri="http://schemas.openxmlformats.org/drawingml/2006/table">
            <a:tbl>
              <a:tblPr>
                <a:tableStyleId>{5C22544A-7EE6-4342-B048-85BDC9FD1C3A}</a:tableStyleId>
              </a:tblPr>
              <a:tblGrid>
                <a:gridCol w="9141959">
                  <a:extLst>
                    <a:ext uri="{9D8B030D-6E8A-4147-A177-3AD203B41FA5}">
                      <a16:colId xmlns="" xmlns:a16="http://schemas.microsoft.com/office/drawing/2014/main" val="3541517507"/>
                    </a:ext>
                  </a:extLst>
                </a:gridCol>
              </a:tblGrid>
              <a:tr h="626923">
                <a:tc>
                  <a:txBody>
                    <a:bodyPr/>
                    <a:lstStyle/>
                    <a:p>
                      <a:pPr marL="0" marR="0">
                        <a:lnSpc>
                          <a:spcPts val="1200"/>
                        </a:lnSpc>
                        <a:spcBef>
                          <a:spcPts val="225"/>
                        </a:spcBef>
                        <a:spcAft>
                          <a:spcPts val="750"/>
                        </a:spcAft>
                        <a:buNone/>
                      </a:pPr>
                      <a:r>
                        <a:rPr lang="hi-IN" sz="1800" dirty="0">
                          <a:effectLst/>
                        </a:rPr>
                        <a:t>मल काला, लाल, सफेद, पीला या हरा होता है।</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35719" marR="35719" marT="47625" marB="47625" anchor="ctr"/>
                </a:tc>
                <a:extLst>
                  <a:ext uri="{0D108BD9-81ED-4DB2-BD59-A6C34878D82A}">
                    <a16:rowId xmlns="" xmlns:a16="http://schemas.microsoft.com/office/drawing/2014/main" val="3270920558"/>
                  </a:ext>
                </a:extLst>
              </a:tr>
              <a:tr h="626923">
                <a:tc>
                  <a:txBody>
                    <a:bodyPr/>
                    <a:lstStyle/>
                    <a:p>
                      <a:pPr marL="0" marR="0">
                        <a:lnSpc>
                          <a:spcPts val="1200"/>
                        </a:lnSpc>
                        <a:spcBef>
                          <a:spcPts val="225"/>
                        </a:spcBef>
                        <a:spcAft>
                          <a:spcPts val="750"/>
                        </a:spcAft>
                        <a:buNone/>
                      </a:pPr>
                      <a:r>
                        <a:rPr lang="hi-IN" sz="1800" dirty="0">
                          <a:effectLst/>
                        </a:rPr>
                        <a:t>मल तरल या बहुत कठोर होता है</a:t>
                      </a:r>
                      <a:r>
                        <a:rPr lang="en-US" sz="1800" dirty="0">
                          <a:effectLst/>
                        </a:rPr>
                        <a:t>.</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35719" marR="35719" marT="47625" marB="47625" anchor="ctr"/>
                </a:tc>
                <a:extLst>
                  <a:ext uri="{0D108BD9-81ED-4DB2-BD59-A6C34878D82A}">
                    <a16:rowId xmlns="" xmlns:a16="http://schemas.microsoft.com/office/drawing/2014/main" val="1137864787"/>
                  </a:ext>
                </a:extLst>
              </a:tr>
              <a:tr h="626923">
                <a:tc>
                  <a:txBody>
                    <a:bodyPr/>
                    <a:lstStyle/>
                    <a:p>
                      <a:pPr marL="0" marR="0">
                        <a:lnSpc>
                          <a:spcPts val="1200"/>
                        </a:lnSpc>
                        <a:spcBef>
                          <a:spcPts val="225"/>
                        </a:spcBef>
                        <a:spcAft>
                          <a:spcPts val="750"/>
                        </a:spcAft>
                        <a:buNone/>
                      </a:pPr>
                      <a:r>
                        <a:rPr lang="hi-IN" sz="1800" dirty="0">
                          <a:effectLst/>
                        </a:rPr>
                        <a:t>बहुत अधिक मल है।</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35719" marR="35719" marT="47625" marB="47625" anchor="ctr"/>
                </a:tc>
                <a:extLst>
                  <a:ext uri="{0D108BD9-81ED-4DB2-BD59-A6C34878D82A}">
                    <a16:rowId xmlns="" xmlns:a16="http://schemas.microsoft.com/office/drawing/2014/main" val="714313363"/>
                  </a:ext>
                </a:extLst>
              </a:tr>
              <a:tr h="1009389">
                <a:tc>
                  <a:txBody>
                    <a:bodyPr/>
                    <a:lstStyle/>
                    <a:p>
                      <a:pPr marL="0" marR="0">
                        <a:lnSpc>
                          <a:spcPts val="1200"/>
                        </a:lnSpc>
                        <a:spcBef>
                          <a:spcPts val="225"/>
                        </a:spcBef>
                        <a:spcAft>
                          <a:spcPts val="750"/>
                        </a:spcAft>
                        <a:buNone/>
                      </a:pPr>
                      <a:r>
                        <a:rPr lang="hi-IN" sz="1800" dirty="0">
                          <a:effectLst/>
                        </a:rPr>
                        <a:t>मल में रक्त, बलगम, मवाद, अपचित मांस के फाइबर, हानिकारक बैक्टीरिया, वायरस, कवक या परजीवी होते हैं।</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35719" marR="35719" marT="47625" marB="47625" anchor="ctr"/>
                </a:tc>
                <a:extLst>
                  <a:ext uri="{0D108BD9-81ED-4DB2-BD59-A6C34878D82A}">
                    <a16:rowId xmlns="" xmlns:a16="http://schemas.microsoft.com/office/drawing/2014/main" val="573436665"/>
                  </a:ext>
                </a:extLst>
              </a:tr>
              <a:tr h="626923">
                <a:tc>
                  <a:txBody>
                    <a:bodyPr/>
                    <a:lstStyle/>
                    <a:p>
                      <a:pPr marL="0" marR="0">
                        <a:lnSpc>
                          <a:spcPts val="1200"/>
                        </a:lnSpc>
                        <a:spcBef>
                          <a:spcPts val="225"/>
                        </a:spcBef>
                        <a:spcAft>
                          <a:spcPts val="750"/>
                        </a:spcAft>
                        <a:buNone/>
                      </a:pPr>
                      <a:r>
                        <a:rPr lang="hi-IN" sz="1800" dirty="0">
                          <a:effectLst/>
                        </a:rPr>
                        <a:t>मल में एंजाइमों का निम्न स्तर होता है, जैसे ट्रिप्सिन या इलास्टेज़।</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35719" marR="35719" marT="47625" marB="47625" anchor="ctr"/>
                </a:tc>
                <a:extLst>
                  <a:ext uri="{0D108BD9-81ED-4DB2-BD59-A6C34878D82A}">
                    <a16:rowId xmlns="" xmlns:a16="http://schemas.microsoft.com/office/drawing/2014/main" val="4003861854"/>
                  </a:ext>
                </a:extLst>
              </a:tr>
              <a:tr h="626923">
                <a:tc>
                  <a:txBody>
                    <a:bodyPr/>
                    <a:lstStyle/>
                    <a:p>
                      <a:pPr marL="0" marR="0">
                        <a:lnSpc>
                          <a:spcPts val="1200"/>
                        </a:lnSpc>
                        <a:spcBef>
                          <a:spcPts val="225"/>
                        </a:spcBef>
                        <a:spcAft>
                          <a:spcPts val="750"/>
                        </a:spcAft>
                        <a:buNone/>
                      </a:pPr>
                      <a:r>
                        <a:rPr lang="hi-IN" sz="1800" dirty="0">
                          <a:effectLst/>
                        </a:rPr>
                        <a:t>मल का पीएच 7.0 से कम या 7.5 से अधिक होता है।</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35719" marR="35719" marT="47625" marB="47625" anchor="ctr"/>
                </a:tc>
                <a:extLst>
                  <a:ext uri="{0D108BD9-81ED-4DB2-BD59-A6C34878D82A}">
                    <a16:rowId xmlns="" xmlns:a16="http://schemas.microsoft.com/office/drawing/2014/main" val="1831676039"/>
                  </a:ext>
                </a:extLst>
              </a:tr>
              <a:tr h="1009389">
                <a:tc>
                  <a:txBody>
                    <a:bodyPr/>
                    <a:lstStyle/>
                    <a:p>
                      <a:pPr marL="0" marR="0">
                        <a:lnSpc>
                          <a:spcPts val="1200"/>
                        </a:lnSpc>
                        <a:spcBef>
                          <a:spcPts val="225"/>
                        </a:spcBef>
                        <a:spcAft>
                          <a:spcPts val="750"/>
                        </a:spcAft>
                        <a:buNone/>
                      </a:pPr>
                      <a:r>
                        <a:rPr lang="hi-IN" sz="1800" dirty="0">
                          <a:effectLst/>
                        </a:rPr>
                        <a:t>मल में 0.5 ग्राम/डीएल से अधिक या 27.8 </a:t>
                      </a:r>
                      <a:r>
                        <a:rPr lang="en-US" sz="1800" dirty="0">
                          <a:effectLst/>
                        </a:rPr>
                        <a:t>mmol/L </a:t>
                      </a:r>
                      <a:r>
                        <a:rPr lang="hi-IN" sz="1800" dirty="0">
                          <a:effectLst/>
                        </a:rPr>
                        <a:t>से अधिक शर्करा होती है जिसे कम करने वाले कारक कहा जाता है; 0.25-0.5 ग्राम/डीएल और 13.9-27.8 एमएमओएल/एल को सीमा रेखा माना जाता है।</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35719" marR="35719" marT="47625" marB="47625" anchor="ctr"/>
                </a:tc>
                <a:extLst>
                  <a:ext uri="{0D108BD9-81ED-4DB2-BD59-A6C34878D82A}">
                    <a16:rowId xmlns="" xmlns:a16="http://schemas.microsoft.com/office/drawing/2014/main" val="3361235184"/>
                  </a:ext>
                </a:extLst>
              </a:tr>
              <a:tr h="626923">
                <a:tc>
                  <a:txBody>
                    <a:bodyPr/>
                    <a:lstStyle/>
                    <a:p>
                      <a:pPr marL="0" marR="0">
                        <a:lnSpc>
                          <a:spcPts val="1200"/>
                        </a:lnSpc>
                        <a:spcBef>
                          <a:spcPts val="225"/>
                        </a:spcBef>
                        <a:spcAft>
                          <a:spcPts val="750"/>
                        </a:spcAft>
                        <a:buNone/>
                      </a:pPr>
                      <a:r>
                        <a:rPr lang="hi-IN" sz="1800" dirty="0">
                          <a:effectLst/>
                        </a:rPr>
                        <a:t>मल में 7 ग्राम/24 घंटे से अधिक वसा होती है (यदि आपकी वसा का सेवन एक दिन में लगभग 100 ग्राम है)।</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35719" marR="35719" marT="47625" marB="47625" anchor="ctr"/>
                </a:tc>
                <a:extLst>
                  <a:ext uri="{0D108BD9-81ED-4DB2-BD59-A6C34878D82A}">
                    <a16:rowId xmlns="" xmlns:a16="http://schemas.microsoft.com/office/drawing/2014/main" val="2076480103"/>
                  </a:ext>
                </a:extLst>
              </a:tr>
            </a:tbl>
          </a:graphicData>
        </a:graphic>
      </p:graphicFrame>
    </p:spTree>
    <p:extLst>
      <p:ext uri="{BB962C8B-B14F-4D97-AF65-F5344CB8AC3E}">
        <p14:creationId xmlns:p14="http://schemas.microsoft.com/office/powerpoint/2010/main" val="2503098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3B04BD-4728-E4F1-59B6-9F1855714796}"/>
              </a:ext>
            </a:extLst>
          </p:cNvPr>
          <p:cNvSpPr txBox="1"/>
          <p:nvPr/>
        </p:nvSpPr>
        <p:spPr>
          <a:xfrm>
            <a:off x="0" y="1"/>
            <a:ext cx="9144000" cy="6939207"/>
          </a:xfrm>
          <a:prstGeom prst="rect">
            <a:avLst/>
          </a:prstGeom>
          <a:noFill/>
        </p:spPr>
        <p:txBody>
          <a:bodyPr wrap="square">
            <a:spAutoFit/>
          </a:bodyPr>
          <a:lstStyle/>
          <a:p>
            <a:pPr algn="ctr">
              <a:lnSpc>
                <a:spcPct val="150000"/>
              </a:lnSpc>
              <a:spcAft>
                <a:spcPts val="800"/>
              </a:spcAft>
            </a:pPr>
            <a:r>
              <a:rPr lang="hi-IN" sz="2800" b="1" dirty="0">
                <a:latin typeface="Times New Roman" panose="02020603050405020304" pitchFamily="18" charset="0"/>
                <a:ea typeface="Times New Roman" panose="02020603050405020304" pitchFamily="18" charset="0"/>
              </a:rPr>
              <a:t>सभी स्लाइडों के लिए—हीट-फिक्स प्रक्रिया का </a:t>
            </a:r>
            <a:endParaRPr lang="en-IN" sz="2800" b="1" dirty="0">
              <a:latin typeface="Times New Roman" panose="02020603050405020304" pitchFamily="18" charset="0"/>
              <a:ea typeface="Times New Roman" panose="02020603050405020304" pitchFamily="18" charset="0"/>
            </a:endParaRPr>
          </a:p>
          <a:p>
            <a:pPr algn="ctr">
              <a:lnSpc>
                <a:spcPct val="150000"/>
              </a:lnSpc>
              <a:spcAft>
                <a:spcPts val="800"/>
              </a:spcAft>
            </a:pPr>
            <a:r>
              <a:rPr lang="hi-IN" sz="2800" b="1" dirty="0">
                <a:latin typeface="Times New Roman" panose="02020603050405020304" pitchFamily="18" charset="0"/>
                <a:ea typeface="Times New Roman" panose="02020603050405020304" pitchFamily="18" charset="0"/>
              </a:rPr>
              <a:t>उपयोग करके स्मीयर बनाएं</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3200" b="1" dirty="0">
                <a:solidFill>
                  <a:srgbClr val="FF0000"/>
                </a:solidFill>
                <a:latin typeface="Times New Roman" panose="02020603050405020304" pitchFamily="18" charset="0"/>
                <a:ea typeface="Times New Roman" panose="02020603050405020304" pitchFamily="18" charset="0"/>
              </a:rPr>
              <a:t>ठोस नमूने से</a:t>
            </a:r>
            <a:r>
              <a:rPr lang="en-US" sz="3200" b="1"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a:t>
            </a:r>
            <a:endParaRPr lang="en-US"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1. </a:t>
            </a:r>
            <a:r>
              <a:rPr lang="hi-IN" sz="2400" dirty="0">
                <a:latin typeface="Times New Roman" panose="02020603050405020304" pitchFamily="18" charset="0"/>
                <a:ea typeface="Times New Roman" panose="02020603050405020304" pitchFamily="18" charset="0"/>
              </a:rPr>
              <a:t>स्लाइड के निचले हिस्से को साफ और लेबल करें
2. लूपभर पानी डालें
3. लौ लूप लाल गर्म
4. एसेप्टिक रूप से बैक्टीरिया प्राप्त करें (यदि संभव हो तो पृथक कॉलोनी)
5. स्लाइड पर स्मीयर (फैला हुआ) बैक्टीरिया
6. लौ लूप लाल गर्म</a:t>
            </a:r>
            <a:r>
              <a:rPr lang="en-IN" sz="2400" dirty="0">
                <a:latin typeface="Times New Roman" panose="02020603050405020304" pitchFamily="18" charset="0"/>
                <a:ea typeface="Times New Roman" panose="02020603050405020304" pitchFamily="18" charset="0"/>
              </a:rPr>
              <a:t> </a:t>
            </a:r>
            <a:r>
              <a:rPr lang="hi-IN" sz="2800" dirty="0">
                <a:latin typeface="Times New Roman" panose="02020603050405020304" pitchFamily="18" charset="0"/>
                <a:ea typeface="Times New Roman" panose="02020603050405020304" pitchFamily="18" charset="0"/>
              </a:rPr>
              <a:t>7. </a:t>
            </a:r>
            <a:r>
              <a:rPr lang="hi-IN" sz="2400" dirty="0">
                <a:latin typeface="Times New Roman" panose="02020603050405020304" pitchFamily="18" charset="0"/>
                <a:ea typeface="Times New Roman" panose="02020603050405020304" pitchFamily="18" charset="0"/>
              </a:rPr>
              <a:t>हवा में पूरी तरह से सुखाएं</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95817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9C53777-AFBF-F2E9-6DFE-19DE2B01E6B4}"/>
              </a:ext>
            </a:extLst>
          </p:cNvPr>
          <p:cNvSpPr txBox="1"/>
          <p:nvPr/>
        </p:nvSpPr>
        <p:spPr>
          <a:xfrm>
            <a:off x="289112" y="969870"/>
            <a:ext cx="8854888" cy="4780219"/>
          </a:xfrm>
          <a:prstGeom prst="rect">
            <a:avLst/>
          </a:prstGeom>
          <a:noFill/>
        </p:spPr>
        <p:txBody>
          <a:bodyPr wrap="square">
            <a:spAutoFit/>
          </a:bodyPr>
          <a:lstStyle/>
          <a:p>
            <a:pPr>
              <a:defRPr/>
            </a:pPr>
            <a:r>
              <a:rPr lang="hi-IN" sz="4000" b="1" dirty="0"/>
              <a:t>इस पाठ के पूरा होने पर, आप निम्न में सक्षम होंगे</a:t>
            </a:r>
            <a:r>
              <a:rPr lang="en-US" sz="4000" b="1" dirty="0"/>
              <a:t>:</a:t>
            </a:r>
          </a:p>
          <a:p>
            <a:pPr algn="just">
              <a:lnSpc>
                <a:spcPct val="100000"/>
              </a:lnSpc>
              <a:spcBef>
                <a:spcPts val="600"/>
              </a:spcBef>
              <a:spcAft>
                <a:spcPts val="600"/>
              </a:spcAft>
              <a:defRPr/>
            </a:pPr>
            <a:r>
              <a:rPr lang="hi-IN" sz="4000" b="1" dirty="0"/>
              <a:t>माइक्रोबायोलॉजी टेस्ट की सूची</a:t>
            </a:r>
            <a:r>
              <a:rPr lang="en-US" sz="4000" b="1" dirty="0"/>
              <a:t>:</a:t>
            </a:r>
          </a:p>
          <a:p>
            <a:pPr marL="342900" marR="0" lvl="0" indent="-342900">
              <a:lnSpc>
                <a:spcPct val="150000"/>
              </a:lnSpc>
              <a:spcAft>
                <a:spcPts val="800"/>
              </a:spcAft>
              <a:buFont typeface="+mj-lt"/>
              <a:buAutoNum type="arabicPeriod"/>
              <a:tabLst>
                <a:tab pos="228600" algn="l"/>
              </a:tabLst>
            </a:pPr>
            <a:r>
              <a:rPr lang="hi-IN" sz="2800" dirty="0"/>
              <a:t>मूत्र दिनचर्या विश्लेषण 
 मल दिनचर्या विश्लेषण	
वीर्य विश्लेषण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375"/>
              </a:spcAft>
            </a:pPr>
            <a:r>
              <a:rPr lang="en-US" sz="2800" dirty="0"/>
              <a:t>.</a:t>
            </a:r>
            <a:endParaRPr lang="en-IN" sz="2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046093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9EB494D-B8D0-B2C7-0193-02612996F245}"/>
              </a:ext>
            </a:extLst>
          </p:cNvPr>
          <p:cNvSpPr txBox="1"/>
          <p:nvPr/>
        </p:nvSpPr>
        <p:spPr>
          <a:xfrm>
            <a:off x="0" y="0"/>
            <a:ext cx="9144000" cy="6650667"/>
          </a:xfrm>
          <a:prstGeom prst="rect">
            <a:avLst/>
          </a:prstGeom>
          <a:noFill/>
        </p:spPr>
        <p:txBody>
          <a:bodyPr wrap="square">
            <a:spAutoFit/>
          </a:bodyPr>
          <a:lstStyle/>
          <a:p>
            <a:pPr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8. </a:t>
            </a:r>
            <a:r>
              <a:rPr lang="hi-IN" sz="2800" dirty="0">
                <a:latin typeface="Times New Roman" panose="02020603050405020304" pitchFamily="18" charset="0"/>
                <a:ea typeface="Times New Roman" panose="02020603050405020304" pitchFamily="18" charset="0"/>
              </a:rPr>
              <a:t>हीट-फिक्स (लौ के माध्यम से स्लाइड पास करें)
9. विशिष्ट अंतर दाग के लिए नीचे दिए गए निर्देशों पर आगे बढ़ें।</a:t>
            </a:r>
            <a:r>
              <a:rPr lang="en-IN" sz="2800" dirty="0">
                <a:latin typeface="Times New Roman" panose="02020603050405020304" pitchFamily="18" charset="0"/>
                <a:ea typeface="Times New Roman" panose="02020603050405020304" pitchFamily="18" charset="0"/>
              </a:rPr>
              <a:t> </a:t>
            </a:r>
          </a:p>
          <a:p>
            <a:pPr algn="just">
              <a:lnSpc>
                <a:spcPct val="150000"/>
              </a:lnSpc>
              <a:spcAft>
                <a:spcPts val="800"/>
              </a:spcAft>
            </a:pPr>
            <a:r>
              <a:rPr lang="hi-IN" sz="3200" b="1" dirty="0">
                <a:solidFill>
                  <a:srgbClr val="FF0000"/>
                </a:solidFill>
                <a:latin typeface="Times New Roman" panose="02020603050405020304" pitchFamily="18" charset="0"/>
                <a:ea typeface="Times New Roman" panose="02020603050405020304" pitchFamily="18" charset="0"/>
              </a:rPr>
              <a:t>तरल नमूने से</a:t>
            </a:r>
            <a:r>
              <a:rPr lang="en-US" sz="3200" b="1"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a:t>
            </a:r>
            <a:endParaRPr lang="en-US"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1. </a:t>
            </a:r>
            <a:r>
              <a:rPr lang="hi-IN" sz="2800" dirty="0">
                <a:latin typeface="Times New Roman" panose="02020603050405020304" pitchFamily="18" charset="0"/>
                <a:ea typeface="Times New Roman" panose="02020603050405020304" pitchFamily="18" charset="0"/>
              </a:rPr>
              <a:t>स्लाइड के निचले हिस्से को साफ और लेबल करें
2. लौ लूप लाल गर्म
3. भंवर नमूना
4. लौ टेस्ट ट्यूब खोलना
5. एसेप्टिक रूप से बैक्टीरिया प्राप्त करें</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687808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B97CCF3-DA1C-9DDB-57ED-28222CC44940}"/>
              </a:ext>
            </a:extLst>
          </p:cNvPr>
          <p:cNvSpPr txBox="1"/>
          <p:nvPr/>
        </p:nvSpPr>
        <p:spPr>
          <a:xfrm>
            <a:off x="0" y="1"/>
            <a:ext cx="8715375" cy="5075748"/>
          </a:xfrm>
          <a:prstGeom prst="rect">
            <a:avLst/>
          </a:prstGeom>
          <a:noFill/>
        </p:spPr>
        <p:txBody>
          <a:bodyPr wrap="square">
            <a:spAutoFit/>
          </a:bodyPr>
          <a:lstStyle/>
          <a:p>
            <a:pPr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6. </a:t>
            </a:r>
            <a:r>
              <a:rPr lang="hi-IN" sz="2800" dirty="0">
                <a:latin typeface="Times New Roman" panose="02020603050405020304" pitchFamily="18" charset="0"/>
                <a:ea typeface="Times New Roman" panose="02020603050405020304" pitchFamily="18" charset="0"/>
              </a:rPr>
              <a:t>लौ टेस्ट ट्यूब खोलना
7. स्लाइड पर स्मीयर (फैला हुआ) बैक्टीरिया
8. लौ लूप लाल गर्म
9. हवा में पूरी तरह से सुखाएं
10. हीट-फिक्स (लौ के माध्यम से स्लाइड पास करें)
11. विशिष्ट अंतर दाग के लिए नीचे दिए गए निर्देशों पर आगे बढ़ें।</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81243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F079D0-AEDC-08B4-431A-C399C4FA151E}"/>
              </a:ext>
            </a:extLst>
          </p:cNvPr>
          <p:cNvSpPr txBox="1"/>
          <p:nvPr/>
        </p:nvSpPr>
        <p:spPr>
          <a:xfrm>
            <a:off x="0" y="0"/>
            <a:ext cx="9144000" cy="6229911"/>
          </a:xfrm>
          <a:prstGeom prst="rect">
            <a:avLst/>
          </a:prstGeom>
          <a:noFill/>
        </p:spPr>
        <p:txBody>
          <a:bodyPr wrap="square">
            <a:spAutoFit/>
          </a:bodyPr>
          <a:lstStyle/>
          <a:p>
            <a:pPr algn="just">
              <a:lnSpc>
                <a:spcPct val="150000"/>
              </a:lnSpc>
              <a:spcAft>
                <a:spcPts val="800"/>
              </a:spcAft>
            </a:pPr>
            <a:r>
              <a:rPr lang="hi-IN" sz="3200" b="1" dirty="0">
                <a:latin typeface="Times New Roman" panose="02020603050405020304" pitchFamily="18" charset="0"/>
                <a:ea typeface="Times New Roman" panose="02020603050405020304" pitchFamily="18" charset="0"/>
              </a:rPr>
              <a:t>ग्राम दाग प्रक्रिया</a:t>
            </a:r>
            <a:endParaRPr lang="en-IN" sz="3200" b="1" dirty="0">
              <a:latin typeface="Times New Roman" panose="02020603050405020304" pitchFamily="18" charset="0"/>
              <a:ea typeface="Times New Roman" panose="02020603050405020304" pitchFamily="18" charset="0"/>
            </a:endParaRPr>
          </a:p>
          <a:p>
            <a:pPr algn="just">
              <a:lnSpc>
                <a:spcPct val="150000"/>
              </a:lnSpc>
              <a:spcAft>
                <a:spcPts val="800"/>
              </a:spcAft>
            </a:pPr>
            <a:r>
              <a:rPr lang="hi-IN" sz="3200" b="1" dirty="0">
                <a:latin typeface="Times New Roman" panose="02020603050405020304" pitchFamily="18" charset="0"/>
                <a:ea typeface="Times New Roman" panose="02020603050405020304" pitchFamily="18" charset="0"/>
              </a:rPr>
              <a:t>जीवों</a:t>
            </a:r>
            <a:r>
              <a:rPr lang="en-US" sz="3200" b="1" dirty="0">
                <a:effectLst/>
                <a:latin typeface="Times New Roman" panose="02020603050405020304" pitchFamily="18" charset="0"/>
                <a:ea typeface="Times New Roman" panose="02020603050405020304" pitchFamily="18" charset="0"/>
                <a:cs typeface="Mangal" panose="02040503050203030202" pitchFamily="18" charset="0"/>
              </a:rPr>
              <a:t>:</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a. </a:t>
            </a:r>
            <a:r>
              <a:rPr lang="hi-IN" sz="2400" dirty="0">
                <a:latin typeface="Times New Roman" panose="02020603050405020304" pitchFamily="18" charset="0"/>
                <a:ea typeface="Times New Roman" panose="02020603050405020304" pitchFamily="18" charset="0"/>
              </a:rPr>
              <a:t>स्टैफिलोकोकस एपिडर्मिडिस
</a:t>
            </a:r>
            <a:r>
              <a:rPr lang="en-US" sz="2400" dirty="0">
                <a:latin typeface="Times New Roman" panose="02020603050405020304" pitchFamily="18" charset="0"/>
                <a:ea typeface="Times New Roman" panose="02020603050405020304" pitchFamily="18" charset="0"/>
                <a:cs typeface="Mangal" panose="02040503050203030202" pitchFamily="18" charset="0"/>
              </a:rPr>
              <a:t>b. </a:t>
            </a:r>
            <a:r>
              <a:rPr lang="hi-IN" sz="2400" dirty="0">
                <a:latin typeface="Times New Roman" panose="02020603050405020304" pitchFamily="18" charset="0"/>
                <a:ea typeface="Times New Roman" panose="02020603050405020304" pitchFamily="18" charset="0"/>
              </a:rPr>
              <a:t>स्यूडोमोनास एरुगिनोसा
</a:t>
            </a:r>
            <a:r>
              <a:rPr lang="en-US" sz="2400" dirty="0">
                <a:latin typeface="Times New Roman" panose="02020603050405020304" pitchFamily="18" charset="0"/>
                <a:ea typeface="Times New Roman" panose="02020603050405020304" pitchFamily="18" charset="0"/>
                <a:cs typeface="Mangal" panose="02040503050203030202" pitchFamily="18" charset="0"/>
              </a:rPr>
              <a:t>c. </a:t>
            </a:r>
            <a:r>
              <a:rPr lang="hi-IN" sz="2400" dirty="0">
                <a:latin typeface="Times New Roman" panose="02020603050405020304" pitchFamily="18" charset="0"/>
                <a:ea typeface="Times New Roman" panose="02020603050405020304" pitchFamily="18" charset="0"/>
              </a:rPr>
              <a:t>एस्चेरिचिया कोलाई
</a:t>
            </a:r>
            <a:r>
              <a:rPr lang="en-US" sz="2400" dirty="0">
                <a:latin typeface="Times New Roman" panose="02020603050405020304" pitchFamily="18" charset="0"/>
                <a:ea typeface="Times New Roman" panose="02020603050405020304" pitchFamily="18" charset="0"/>
                <a:cs typeface="Mangal" panose="02040503050203030202" pitchFamily="18" charset="0"/>
              </a:rPr>
              <a:t>d. </a:t>
            </a:r>
            <a:r>
              <a:rPr lang="hi-IN" sz="2400" dirty="0">
                <a:latin typeface="Times New Roman" panose="02020603050405020304" pitchFamily="18" charset="0"/>
                <a:ea typeface="Times New Roman" panose="02020603050405020304" pitchFamily="18" charset="0"/>
              </a:rPr>
              <a:t>बैसिलस सबटिलिस
</a:t>
            </a:r>
            <a:r>
              <a:rPr lang="en-US" sz="2400" dirty="0" err="1">
                <a:latin typeface="Times New Roman" panose="02020603050405020304" pitchFamily="18" charset="0"/>
                <a:ea typeface="Times New Roman" panose="02020603050405020304" pitchFamily="18" charset="0"/>
                <a:cs typeface="Mangal" panose="02040503050203030202" pitchFamily="18" charset="0"/>
              </a:rPr>
              <a:t>i</a:t>
            </a:r>
            <a:r>
              <a:rPr lang="en-US" sz="2400" dirty="0">
                <a:latin typeface="Times New Roman" panose="02020603050405020304" pitchFamily="18" charset="0"/>
                <a:ea typeface="Times New Roman" panose="02020603050405020304" pitchFamily="18" charset="0"/>
                <a:cs typeface="Mangal" panose="02040503050203030202" pitchFamily="18" charset="0"/>
              </a:rPr>
              <a:t>. </a:t>
            </a:r>
            <a:r>
              <a:rPr lang="hi-IN" sz="2400" dirty="0">
                <a:latin typeface="Times New Roman" panose="02020603050405020304" pitchFamily="18" charset="0"/>
                <a:ea typeface="Times New Roman" panose="02020603050405020304" pitchFamily="18" charset="0"/>
              </a:rPr>
              <a:t>एस. एपिडर्मिडिस और ई. कोलाई की मिश्रित स्लाइड
1. </a:t>
            </a:r>
            <a:r>
              <a:rPr lang="hi-IN" sz="2000" dirty="0">
                <a:latin typeface="Times New Roman" panose="02020603050405020304" pitchFamily="18" charset="0"/>
                <a:ea typeface="Times New Roman" panose="02020603050405020304" pitchFamily="18" charset="0"/>
              </a:rPr>
              <a:t>ऊपर दिए गए निर्देशों के अनुसार चने के दाग के लिए स्लाइड तैयार करें।
2. स्लाइड के अंत में एक कपड़ेपिन संलग्न करें और इसे सिंक के ऊपर रखें।</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810579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37D84AD-BB12-B844-8F1A-FAF16D10A959}"/>
              </a:ext>
            </a:extLst>
          </p:cNvPr>
          <p:cNvSpPr txBox="1"/>
          <p:nvPr/>
        </p:nvSpPr>
        <p:spPr>
          <a:xfrm>
            <a:off x="247650" y="966787"/>
            <a:ext cx="8648700" cy="4924425"/>
          </a:xfrm>
          <a:prstGeom prst="rect">
            <a:avLst/>
          </a:prstGeom>
          <a:noFill/>
        </p:spPr>
        <p:txBody>
          <a:bodyPr wrap="square">
            <a:spAutoFit/>
          </a:bodyPr>
          <a:lstStyle/>
          <a:p>
            <a:pPr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3. </a:t>
            </a:r>
            <a:r>
              <a:rPr lang="hi-IN" sz="2800" dirty="0">
                <a:latin typeface="Times New Roman" panose="02020603050405020304" pitchFamily="18" charset="0"/>
                <a:ea typeface="Times New Roman" panose="02020603050405020304" pitchFamily="18" charset="0"/>
              </a:rPr>
              <a:t>स्लाइड को क्रिस्टल वायलेट दाग से ढक दें और इसे 1 मिनट के लिए प्रतिक्रिया करने दें
4. स्लाइड को थोड़ी मात्रा में बहते पानी से धोएं और स्लाइड को धीरे से हिलाकर अतिरिक्त पानी निकाल दें।
5. ग्राम के आयोडीन के साथ स्लाइड को कवर करें - इसे 1 मिनट के लिए प्रतिक्रिया करने दें।
6. चरण 4 के रूप में पानी के साथ स्लाइड कुल्ला।</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057005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1DF4D83-558A-D808-56DE-18DE72B703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5391" y="489858"/>
            <a:ext cx="5959809" cy="3440566"/>
          </a:xfrm>
          <a:prstGeom prst="rect">
            <a:avLst/>
          </a:prstGeom>
          <a:noFill/>
          <a:ln>
            <a:noFill/>
          </a:ln>
        </p:spPr>
      </p:pic>
      <p:sp>
        <p:nvSpPr>
          <p:cNvPr id="4" name="TextBox 3">
            <a:extLst>
              <a:ext uri="{FF2B5EF4-FFF2-40B4-BE49-F238E27FC236}">
                <a16:creationId xmlns="" xmlns:a16="http://schemas.microsoft.com/office/drawing/2014/main" id="{13EE4A3A-9A1C-78B4-036A-208D309861F1}"/>
              </a:ext>
            </a:extLst>
          </p:cNvPr>
          <p:cNvSpPr txBox="1"/>
          <p:nvPr/>
        </p:nvSpPr>
        <p:spPr>
          <a:xfrm>
            <a:off x="1355392" y="3930424"/>
            <a:ext cx="6200655" cy="400110"/>
          </a:xfrm>
          <a:prstGeom prst="rect">
            <a:avLst/>
          </a:prstGeom>
          <a:noFill/>
        </p:spPr>
        <p:txBody>
          <a:bodyPr wrap="square">
            <a:spAutoFit/>
          </a:bodyPr>
          <a:lstStyle/>
          <a:p>
            <a:r>
              <a:rPr lang="hi-IN" sz="2000" b="1" dirty="0">
                <a:latin typeface="Times New Roman" panose="02020603050405020304" pitchFamily="18" charset="0"/>
                <a:ea typeface="Times New Roman" panose="02020603050405020304" pitchFamily="18" charset="0"/>
                <a:cs typeface="Kartika" panose="02020503030404060203" pitchFamily="18" charset="0"/>
              </a:rPr>
              <a:t>ग्राम पॉजिटिव बैक्टीरिया </a:t>
            </a:r>
            <a:r>
              <a:rPr lang="en-IN" sz="2000" b="1" dirty="0">
                <a:latin typeface="Times New Roman" panose="02020603050405020304" pitchFamily="18" charset="0"/>
                <a:ea typeface="Times New Roman" panose="02020603050405020304" pitchFamily="18" charset="0"/>
                <a:cs typeface="Kartika" panose="02020503030404060203" pitchFamily="18" charset="0"/>
              </a:rPr>
              <a:t>          </a:t>
            </a:r>
            <a:r>
              <a:rPr lang="hi-IN" sz="2000" b="1" dirty="0">
                <a:latin typeface="Times New Roman" panose="02020603050405020304" pitchFamily="18" charset="0"/>
                <a:ea typeface="Times New Roman" panose="02020603050405020304" pitchFamily="18" charset="0"/>
                <a:cs typeface="Kartika" panose="02020503030404060203" pitchFamily="18" charset="0"/>
              </a:rPr>
              <a:t>ग्राम नेगेटिव बैक्टीरिया</a:t>
            </a:r>
            <a:endParaRPr lang="en-US" sz="2000" b="1" dirty="0"/>
          </a:p>
        </p:txBody>
      </p:sp>
    </p:spTree>
    <p:extLst>
      <p:ext uri="{BB962C8B-B14F-4D97-AF65-F5344CB8AC3E}">
        <p14:creationId xmlns:p14="http://schemas.microsoft.com/office/powerpoint/2010/main" val="1768037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5D6080-F7FB-DC78-3AFC-606BB0073F0B}"/>
              </a:ext>
            </a:extLst>
          </p:cNvPr>
          <p:cNvSpPr txBox="1"/>
          <p:nvPr/>
        </p:nvSpPr>
        <p:spPr>
          <a:xfrm>
            <a:off x="571500" y="0"/>
            <a:ext cx="7296150" cy="6178423"/>
          </a:xfrm>
          <a:prstGeom prst="rect">
            <a:avLst/>
          </a:prstGeom>
          <a:noFill/>
        </p:spPr>
        <p:txBody>
          <a:bodyPr wrap="square">
            <a:spAutoFit/>
          </a:bodyPr>
          <a:lstStyle/>
          <a:p>
            <a:pPr algn="just">
              <a:lnSpc>
                <a:spcPct val="150000"/>
              </a:lnSpc>
              <a:spcAft>
                <a:spcPts val="800"/>
              </a:spcAft>
            </a:pPr>
            <a:r>
              <a:rPr lang="en-US" sz="2800" dirty="0">
                <a:effectLst/>
                <a:latin typeface="Times New Roman" panose="02020603050405020304" pitchFamily="18" charset="0"/>
                <a:ea typeface="Times New Roman" panose="02020603050405020304" pitchFamily="18" charset="0"/>
                <a:cs typeface="Mangal" panose="02040503050203030202" pitchFamily="18" charset="0"/>
              </a:rPr>
              <a:t>7. </a:t>
            </a:r>
            <a:r>
              <a:rPr lang="hi-IN" sz="2400" dirty="0">
                <a:latin typeface="Times New Roman" panose="02020603050405020304" pitchFamily="18" charset="0"/>
                <a:ea typeface="Times New Roman" panose="02020603050405020304" pitchFamily="18" charset="0"/>
              </a:rPr>
              <a:t>स्लाइड को एक कोण पर पकड़ें और डीकोलोराइज़र की 1 बूंद लगाएं
8. स्लाइड को तुरंत अच्छी तरह से धो लें और चरण 4 के अनुसार अतिरिक्त पानी हटा दें।
9. स्लाइड को 1 मिनट के लिए सफ्रानिन से ढक दें।
10. स्लाइड को अच्छी तरह धो लें।
11. स्लाइड को बिबुलस पेपर की चादरों के बीच रखकर सुखा लें और अपने हाथ से हल्के से थपथपाएं।
एसिड-फास्ट स्टेन प्रक्रिया देखने के लिए तैयार होने पर विसर्जन तेल लागू करें</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183285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9F443E2-916D-8147-60BF-1DEF53D59164}"/>
              </a:ext>
            </a:extLst>
          </p:cNvPr>
          <p:cNvSpPr txBox="1"/>
          <p:nvPr/>
        </p:nvSpPr>
        <p:spPr>
          <a:xfrm>
            <a:off x="2960575" y="0"/>
            <a:ext cx="4574040" cy="619272"/>
          </a:xfrm>
          <a:prstGeom prst="rect">
            <a:avLst/>
          </a:prstGeom>
          <a:noFill/>
        </p:spPr>
        <p:txBody>
          <a:bodyPr wrap="square">
            <a:spAutoFit/>
          </a:bodyPr>
          <a:lstStyle/>
          <a:p>
            <a:pPr>
              <a:lnSpc>
                <a:spcPct val="107000"/>
              </a:lnSpc>
              <a:spcAft>
                <a:spcPts val="800"/>
              </a:spcAft>
            </a:pPr>
            <a:r>
              <a:rPr lang="hi-IN" sz="3200" b="1" u="sng" dirty="0">
                <a:solidFill>
                  <a:srgbClr val="FF0000"/>
                </a:solidFill>
                <a:latin typeface="Times New Roman" panose="02020603050405020304" pitchFamily="18" charset="0"/>
                <a:ea typeface="Times New Roman" panose="02020603050405020304" pitchFamily="18" charset="0"/>
                <a:cs typeface="Kartika" panose="02020503030404060203" pitchFamily="18" charset="0"/>
              </a:rPr>
              <a:t>वीर्य विश्लेषण</a:t>
            </a:r>
            <a:r>
              <a:rPr lang="en-US" sz="2400" u="sng" dirty="0">
                <a:solidFill>
                  <a:srgbClr val="FF0000"/>
                </a:solidFill>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u="sng"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 xmlns:a16="http://schemas.microsoft.com/office/drawing/2014/main" id="{8C72D87D-9F4F-C3C7-94DE-097C030417CB}"/>
              </a:ext>
            </a:extLst>
          </p:cNvPr>
          <p:cNvSpPr txBox="1"/>
          <p:nvPr/>
        </p:nvSpPr>
        <p:spPr>
          <a:xfrm>
            <a:off x="0" y="1224643"/>
            <a:ext cx="9050111" cy="4401205"/>
          </a:xfrm>
          <a:prstGeom prst="rect">
            <a:avLst/>
          </a:prstGeom>
          <a:noFill/>
        </p:spPr>
        <p:txBody>
          <a:bodyPr wrap="square">
            <a:spAutoFit/>
          </a:bodyPr>
          <a:lstStyle/>
          <a:p>
            <a:pPr algn="just"/>
            <a:r>
              <a:rPr lang="hi-IN" sz="2800" dirty="0">
                <a:latin typeface="Times New Roman" panose="02020603050405020304" pitchFamily="18" charset="0"/>
                <a:ea typeface="Times New Roman" panose="02020603050405020304" pitchFamily="18" charset="0"/>
                <a:cs typeface="Kartika" panose="02020503030404060203" pitchFamily="18" charset="0"/>
              </a:rPr>
              <a:t>वीर्य विश्लेषण एक प्रयोगशाला परीक्षण है जिसमें माइक्रोस्कोप के तहत वीर्य की जांच की जाती है। वीर्य (बीज के लिए लैटिन शब्द) में शुक्राणु कोशिकाएं और तरल पदार्थ (वीर्य प्लाज्मा) होते हैं। वृषण (पुरुष प्रजनन ग्रंथियों) में शुक्राणु कोशिकाओं का उत्पादन होता है। सेमिनल प्लाज्मा मुख्य रूप से वीर्य पुटिकाओं (मूत्राशय के नीचे स्थित दो छोटी थैली) और प्रोस्टेट (मूत्राशय की गर्दन पर स्थित एक ग्रंथि) में उत्पन्न होता है। वीर्य विश्लेषण को शुक्राणु गणना के रूप में भी जाना जाता है</a:t>
            </a:r>
            <a:endParaRPr lang="en-US" sz="2800" dirty="0"/>
          </a:p>
        </p:txBody>
      </p:sp>
    </p:spTree>
    <p:extLst>
      <p:ext uri="{BB962C8B-B14F-4D97-AF65-F5344CB8AC3E}">
        <p14:creationId xmlns:p14="http://schemas.microsoft.com/office/powerpoint/2010/main" val="3141725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19A60C4-C300-9D86-54C1-90BD1F92074B}"/>
              </a:ext>
            </a:extLst>
          </p:cNvPr>
          <p:cNvSpPr txBox="1"/>
          <p:nvPr/>
        </p:nvSpPr>
        <p:spPr>
          <a:xfrm>
            <a:off x="200024" y="0"/>
            <a:ext cx="8572501" cy="6127318"/>
          </a:xfrm>
          <a:prstGeom prst="rect">
            <a:avLst/>
          </a:prstGeom>
          <a:noFill/>
        </p:spPr>
        <p:txBody>
          <a:bodyPr wrap="square">
            <a:spAutoFit/>
          </a:bodyPr>
          <a:lstStyle/>
          <a:p>
            <a:pPr algn="just" fontAlgn="base">
              <a:lnSpc>
                <a:spcPct val="150000"/>
              </a:lnSpc>
              <a:spcAft>
                <a:spcPts val="800"/>
              </a:spcAft>
            </a:pPr>
            <a:r>
              <a:rPr lang="hi-IN" sz="2800" b="1" dirty="0">
                <a:latin typeface="Times New Roman" panose="02020603050405020304" pitchFamily="18" charset="0"/>
                <a:ea typeface="Times New Roman" panose="02020603050405020304" pitchFamily="18" charset="0"/>
              </a:rPr>
              <a:t>प्रक्रिया</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fontAlgn="base">
              <a:lnSpc>
                <a:spcPct val="150000"/>
              </a:lnSpc>
              <a:spcAft>
                <a:spcPts val="800"/>
              </a:spcAft>
              <a:buSzPts val="1000"/>
              <a:buFont typeface="Symbol" panose="05050102010706020507" pitchFamily="18" charset="2"/>
              <a:buChar char=""/>
              <a:tabLst>
                <a:tab pos="457200" algn="l"/>
              </a:tabLst>
            </a:pPr>
            <a:r>
              <a:rPr lang="hi-IN" sz="2000" dirty="0">
                <a:latin typeface="Times New Roman" panose="02020603050405020304" pitchFamily="18" charset="0"/>
                <a:ea typeface="Times New Roman" panose="02020603050405020304" pitchFamily="18" charset="0"/>
              </a:rPr>
              <a:t>स्खलन की मात्रा – आम तौर पर 2-5 मिलीलीटर
शुक्राणु कोशिकाओं की संख्या (शुक्राणु संख्या) – उपजाऊ पुरुषों में स्खलन के प्रति मिलीलीटर 70 से 100 मिलियन शुक्राणु कोशिकाएं होती हैं
उपस्थिति (आकृति विज्ञान) – 15% से अधिक शुक्राणु सामान्य दिखना चाहिए
शुक्राणु कोशिकाओं की गति (गतिशीलता) - आम तौर पर 50% से अधिक को आगे की दिशा में जाना चाहिए।</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p>
          <a:p>
            <a:pPr marR="0" lvl="0" algn="just" fontAlgn="base">
              <a:lnSpc>
                <a:spcPct val="150000"/>
              </a:lnSpc>
              <a:spcAft>
                <a:spcPts val="800"/>
              </a:spcAft>
              <a:buSzPts val="1000"/>
              <a:tabLst>
                <a:tab pos="457200" algn="l"/>
              </a:tabLst>
            </a:pPr>
            <a:r>
              <a:rPr lang="hi-IN" sz="2400" b="1" dirty="0">
                <a:latin typeface="Times New Roman" panose="02020603050405020304" pitchFamily="18" charset="0"/>
                <a:ea typeface="Times New Roman" panose="02020603050405020304" pitchFamily="18" charset="0"/>
              </a:rPr>
              <a:t>शुक्राणु असामान्यताएं</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fontAlgn="base">
              <a:lnSpc>
                <a:spcPct val="150000"/>
              </a:lnSpc>
              <a:spcAft>
                <a:spcPts val="800"/>
              </a:spcAft>
              <a:buSzPts val="1000"/>
              <a:buFont typeface="Symbol" panose="05050102010706020507" pitchFamily="18" charset="2"/>
              <a:buChar char=""/>
              <a:tabLst>
                <a:tab pos="457200" algn="l"/>
              </a:tabLst>
            </a:pPr>
            <a:r>
              <a:rPr lang="hi-IN" sz="2000" b="1" dirty="0">
                <a:latin typeface="Times New Roman" panose="02020603050405020304" pitchFamily="18" charset="0"/>
                <a:ea typeface="Times New Roman" panose="02020603050405020304" pitchFamily="18" charset="0"/>
              </a:rPr>
              <a:t>एज़ोस्पर्मिया</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 </a:t>
            </a:r>
            <a:r>
              <a:rPr lang="hi-IN" sz="2000" dirty="0">
                <a:latin typeface="Times New Roman" panose="02020603050405020304" pitchFamily="18" charset="0"/>
                <a:ea typeface="Times New Roman" panose="02020603050405020304" pitchFamily="18" charset="0"/>
              </a:rPr>
              <a:t>वीर्य में कोई शुक्राणु कोशिकाएं नहीं</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fontAlgn="base">
              <a:lnSpc>
                <a:spcPct val="150000"/>
              </a:lnSpc>
              <a:spcAft>
                <a:spcPts val="800"/>
              </a:spcAft>
              <a:buSzPts val="1000"/>
              <a:buFont typeface="Symbol" panose="05050102010706020507" pitchFamily="18" charset="2"/>
              <a:buChar char=""/>
              <a:tabLst>
                <a:tab pos="457200" algn="l"/>
              </a:tabLst>
            </a:pPr>
            <a:r>
              <a:rPr lang="hi-IN" sz="2000" b="1" dirty="0">
                <a:latin typeface="Times New Roman" panose="02020603050405020304" pitchFamily="18" charset="0"/>
                <a:ea typeface="Times New Roman" panose="02020603050405020304" pitchFamily="18" charset="0"/>
              </a:rPr>
              <a:t>ओलिगोस्पर्मिया</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000" dirty="0">
                <a:latin typeface="Times New Roman" panose="02020603050405020304" pitchFamily="18" charset="0"/>
                <a:ea typeface="Times New Roman" panose="02020603050405020304" pitchFamily="18" charset="0"/>
              </a:rPr>
              <a:t>शुक्राणु कोशिकाओं की कम संख्या (प्रति एमएल 20 मिलियन से कम)</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913182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75D46D1-D8D8-8AFD-91C8-E1B20FA8C690}"/>
              </a:ext>
            </a:extLst>
          </p:cNvPr>
          <p:cNvSpPr txBox="1"/>
          <p:nvPr/>
        </p:nvSpPr>
        <p:spPr>
          <a:xfrm>
            <a:off x="238125" y="1085851"/>
            <a:ext cx="8248650" cy="2724207"/>
          </a:xfrm>
          <a:prstGeom prst="rect">
            <a:avLst/>
          </a:prstGeom>
          <a:noFill/>
        </p:spPr>
        <p:txBody>
          <a:bodyPr wrap="square">
            <a:spAutoFit/>
          </a:bodyPr>
          <a:lstStyle/>
          <a:p>
            <a:pPr marL="342900" marR="0" lvl="0" indent="-342900" algn="just" fontAlgn="base">
              <a:lnSpc>
                <a:spcPct val="150000"/>
              </a:lnSpc>
              <a:spcAft>
                <a:spcPts val="800"/>
              </a:spcAft>
              <a:buSzPts val="1000"/>
              <a:buFont typeface="Symbol" panose="05050102010706020507" pitchFamily="18" charset="2"/>
              <a:buChar char=""/>
              <a:tabLst>
                <a:tab pos="457200" algn="l"/>
              </a:tabLst>
            </a:pPr>
            <a:r>
              <a:rPr lang="hi-IN" sz="2800" b="1" dirty="0">
                <a:latin typeface="Times New Roman" panose="02020603050405020304" pitchFamily="18" charset="0"/>
                <a:ea typeface="Times New Roman" panose="02020603050405020304" pitchFamily="18" charset="0"/>
              </a:rPr>
              <a:t>टेराटोस्पर्मिया</a:t>
            </a:r>
            <a:r>
              <a:rPr lang="en-US" sz="2800" b="1" dirty="0">
                <a:effectLst/>
                <a:latin typeface="Times New Roman" panose="02020603050405020304" pitchFamily="18" charset="0"/>
                <a:ea typeface="Times New Roman" panose="02020603050405020304" pitchFamily="18" charset="0"/>
                <a:cs typeface="Mangal" panose="02040503050203030202" pitchFamily="18" charset="0"/>
              </a:rPr>
              <a:t> </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800" dirty="0">
                <a:latin typeface="Times New Roman" panose="02020603050405020304" pitchFamily="18" charset="0"/>
                <a:ea typeface="Times New Roman" panose="02020603050405020304" pitchFamily="18" charset="0"/>
              </a:rPr>
              <a:t>असामान्य दिखने वाली कोशिकाओं का एक उच्च प्रतिशत</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fontAlgn="base">
              <a:lnSpc>
                <a:spcPct val="150000"/>
              </a:lnSpc>
              <a:spcAft>
                <a:spcPts val="800"/>
              </a:spcAft>
              <a:buSzPts val="1000"/>
              <a:buFont typeface="Symbol" panose="05050102010706020507" pitchFamily="18" charset="2"/>
              <a:buChar char=""/>
              <a:tabLst>
                <a:tab pos="457200" algn="l"/>
              </a:tabLst>
            </a:pPr>
            <a:r>
              <a:rPr lang="hi-IN" sz="2800" b="1" dirty="0">
                <a:latin typeface="Times New Roman" panose="02020603050405020304" pitchFamily="18" charset="0"/>
                <a:ea typeface="Times New Roman" panose="02020603050405020304" pitchFamily="18" charset="0"/>
              </a:rPr>
              <a:t>एस्थेनोस्पर्मिया</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 </a:t>
            </a:r>
            <a:r>
              <a:rPr lang="hi-IN" sz="2800" dirty="0">
                <a:latin typeface="Times New Roman" panose="02020603050405020304" pitchFamily="18" charset="0"/>
                <a:ea typeface="Times New Roman" panose="02020603050405020304" pitchFamily="18" charset="0"/>
              </a:rPr>
              <a:t>कोशिकाओं का एक उच्च प्रतिशत जो हिलता नहीं है (यानी जो गतिहीन हैं)।</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32331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1D97CD1-D9C1-0F58-620E-252A778DA5B9}"/>
              </a:ext>
            </a:extLst>
          </p:cNvPr>
          <p:cNvSpPr>
            <a:spLocks noGrp="1"/>
          </p:cNvSpPr>
          <p:nvPr>
            <p:ph idx="1"/>
          </p:nvPr>
        </p:nvSpPr>
        <p:spPr>
          <a:xfrm>
            <a:off x="533400" y="2857500"/>
            <a:ext cx="8229600" cy="3009900"/>
          </a:xfrm>
        </p:spPr>
        <p:txBody>
          <a:bodyPr>
            <a:normAutofit/>
          </a:bodyPr>
          <a:lstStyle/>
          <a:p>
            <a:pPr marL="0" indent="0" algn="ctr">
              <a:buNone/>
            </a:pPr>
            <a:r>
              <a:rPr lang="hi-IN" sz="8000" b="1" dirty="0">
                <a:solidFill>
                  <a:srgbClr val="FF0000"/>
                </a:solidFill>
              </a:rPr>
              <a:t>कोई भी प्रश्न</a:t>
            </a:r>
            <a:r>
              <a:rPr lang="en-IN" sz="8000" b="1" dirty="0">
                <a:solidFill>
                  <a:srgbClr val="FF0000"/>
                </a:solidFill>
              </a:rPr>
              <a:t>?</a:t>
            </a:r>
          </a:p>
          <a:p>
            <a:endParaRPr lang="en-IN" dirty="0"/>
          </a:p>
          <a:p>
            <a:endParaRPr lang="en-IN" dirty="0"/>
          </a:p>
          <a:p>
            <a:pPr marL="0" indent="0">
              <a:buNone/>
            </a:pPr>
            <a:endParaRPr lang="en-IN" dirty="0"/>
          </a:p>
          <a:p>
            <a:endParaRPr lang="en-IN" dirty="0"/>
          </a:p>
        </p:txBody>
      </p:sp>
    </p:spTree>
    <p:extLst>
      <p:ext uri="{BB962C8B-B14F-4D97-AF65-F5344CB8AC3E}">
        <p14:creationId xmlns:p14="http://schemas.microsoft.com/office/powerpoint/2010/main" val="9367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1DE836E-DB55-29B8-C160-A392C9C13110}"/>
              </a:ext>
            </a:extLst>
          </p:cNvPr>
          <p:cNvSpPr txBox="1"/>
          <p:nvPr/>
        </p:nvSpPr>
        <p:spPr>
          <a:xfrm>
            <a:off x="3266735" y="1"/>
            <a:ext cx="4574040" cy="584775"/>
          </a:xfrm>
          <a:prstGeom prst="rect">
            <a:avLst/>
          </a:prstGeom>
          <a:noFill/>
        </p:spPr>
        <p:txBody>
          <a:bodyPr wrap="square">
            <a:spAutoFit/>
          </a:bodyPr>
          <a:lstStyle/>
          <a:p>
            <a:r>
              <a:rPr lang="hi-IN" sz="3200" b="1" u="sng" dirty="0">
                <a:solidFill>
                  <a:srgbClr val="FF0000"/>
                </a:solidFill>
              </a:rPr>
              <a:t>मूत्र विश्लेषण</a:t>
            </a:r>
            <a:endParaRPr lang="en-US" sz="3200" b="1" u="sng" dirty="0">
              <a:solidFill>
                <a:srgbClr val="FF0000"/>
              </a:solidFill>
            </a:endParaRPr>
          </a:p>
        </p:txBody>
      </p:sp>
      <p:sp>
        <p:nvSpPr>
          <p:cNvPr id="5" name="TextBox 4">
            <a:extLst>
              <a:ext uri="{FF2B5EF4-FFF2-40B4-BE49-F238E27FC236}">
                <a16:creationId xmlns="" xmlns:a16="http://schemas.microsoft.com/office/drawing/2014/main" id="{BFE43B13-F029-5904-6512-979DEE2951DE}"/>
              </a:ext>
            </a:extLst>
          </p:cNvPr>
          <p:cNvSpPr txBox="1"/>
          <p:nvPr/>
        </p:nvSpPr>
        <p:spPr>
          <a:xfrm>
            <a:off x="600075" y="671690"/>
            <a:ext cx="8543925" cy="5755422"/>
          </a:xfrm>
          <a:prstGeom prst="rect">
            <a:avLst/>
          </a:prstGeom>
          <a:noFill/>
        </p:spPr>
        <p:txBody>
          <a:bodyPr wrap="square">
            <a:spAutoFit/>
          </a:bodyPr>
          <a:lstStyle/>
          <a:p>
            <a:r>
              <a:rPr lang="en-US" sz="3200" dirty="0"/>
              <a:t>☻</a:t>
            </a:r>
            <a:r>
              <a:rPr lang="hi-IN" sz="2800" dirty="0"/>
              <a:t>मूत्र के नमूने का संग्रह 141
☻मूत्र के नमूने का भंडारण 
☻मूत्र के नमूने की सकल जांच (शारीरिक) 1. मात्रा (मात्रा) 2. रंग, 3. पारदर्शिता 4. विशिष्ट गुरुत्व 5. गंध 6. झाग 
☻मूत्र की रासायनिक परीक्षा (मूत्र के असामान्य गठन)
 1. प्रतिक्रिया या पीएच 
 2. प्रोटीनमेह: 
 3. ग्लूकोज
 4. कीटोन्स 
 5. रक्त
 6. पित्त लवण और रंगद्रव्य
 7. इंडिकन</a:t>
            </a:r>
            <a:endParaRPr lang="en-US" dirty="0"/>
          </a:p>
        </p:txBody>
      </p:sp>
    </p:spTree>
    <p:extLst>
      <p:ext uri="{BB962C8B-B14F-4D97-AF65-F5344CB8AC3E}">
        <p14:creationId xmlns:p14="http://schemas.microsoft.com/office/powerpoint/2010/main" val="3431320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0A8C1D0-F71D-B81A-2F16-9719A69417D2}"/>
            </a:ext>
          </a:extLst>
        </p:cNvPr>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2DE717A-4AAE-EFE4-647E-F9C573391AB7}"/>
              </a:ext>
            </a:extLst>
          </p:cNvPr>
          <p:cNvSpPr>
            <a:spLocks noGrp="1"/>
          </p:cNvSpPr>
          <p:nvPr>
            <p:ph idx="1"/>
          </p:nvPr>
        </p:nvSpPr>
        <p:spPr>
          <a:xfrm>
            <a:off x="457200" y="609601"/>
            <a:ext cx="8229600" cy="3733800"/>
          </a:xfrm>
        </p:spPr>
        <p:txBody>
          <a:bodyPr>
            <a:normAutofit/>
          </a:bodyPr>
          <a:lstStyle/>
          <a:p>
            <a:pPr marL="0" indent="0">
              <a:buNone/>
            </a:pPr>
            <a:endParaRPr lang="en-IN" dirty="0"/>
          </a:p>
          <a:p>
            <a:endParaRPr lang="en-IN" dirty="0"/>
          </a:p>
          <a:p>
            <a:pPr marL="0" indent="0" algn="ctr">
              <a:buNone/>
            </a:pPr>
            <a:r>
              <a:rPr lang="hi-IN" sz="8000" b="1" dirty="0">
                <a:solidFill>
                  <a:srgbClr val="00B050"/>
                </a:solidFill>
              </a:rPr>
              <a:t>धन्यवाद</a:t>
            </a:r>
            <a:endParaRPr lang="en-IN" sz="8000" b="1" dirty="0">
              <a:solidFill>
                <a:srgbClr val="00B050"/>
              </a:solidFill>
            </a:endParaRPr>
          </a:p>
        </p:txBody>
      </p:sp>
    </p:spTree>
    <p:extLst>
      <p:ext uri="{BB962C8B-B14F-4D97-AF65-F5344CB8AC3E}">
        <p14:creationId xmlns:p14="http://schemas.microsoft.com/office/powerpoint/2010/main" val="386598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FF1E4E4-2BA3-F7FF-6D7D-0243B9DE84BA}"/>
              </a:ext>
            </a:extLst>
          </p:cNvPr>
          <p:cNvSpPr txBox="1"/>
          <p:nvPr/>
        </p:nvSpPr>
        <p:spPr>
          <a:xfrm>
            <a:off x="0" y="2476"/>
            <a:ext cx="9144000" cy="954107"/>
          </a:xfrm>
          <a:prstGeom prst="rect">
            <a:avLst/>
          </a:prstGeom>
          <a:noFill/>
        </p:spPr>
        <p:txBody>
          <a:bodyPr wrap="square">
            <a:spAutoFit/>
          </a:bodyPr>
          <a:lstStyle/>
          <a:p>
            <a:r>
              <a:rPr lang="en-US" sz="2800" dirty="0"/>
              <a:t>☻</a:t>
            </a:r>
            <a:r>
              <a:rPr lang="hi-IN" sz="2800" dirty="0"/>
              <a:t>मूत्र तलछट की सूक्ष्म परीक्षा 
   1. संगठित तलछट 2. असंगठित तलछट</a:t>
            </a:r>
            <a:endParaRPr lang="en-US" sz="2800" dirty="0"/>
          </a:p>
        </p:txBody>
      </p:sp>
      <p:sp>
        <p:nvSpPr>
          <p:cNvPr id="5" name="TextBox 4">
            <a:extLst>
              <a:ext uri="{FF2B5EF4-FFF2-40B4-BE49-F238E27FC236}">
                <a16:creationId xmlns="" xmlns:a16="http://schemas.microsoft.com/office/drawing/2014/main" id="{E166AAEC-06FE-BBE6-FA9F-42144B4C2543}"/>
              </a:ext>
            </a:extLst>
          </p:cNvPr>
          <p:cNvSpPr txBox="1"/>
          <p:nvPr/>
        </p:nvSpPr>
        <p:spPr>
          <a:xfrm>
            <a:off x="133350" y="884890"/>
            <a:ext cx="9144000" cy="646331"/>
          </a:xfrm>
          <a:prstGeom prst="rect">
            <a:avLst/>
          </a:prstGeom>
          <a:noFill/>
        </p:spPr>
        <p:txBody>
          <a:bodyPr wrap="square">
            <a:spAutoFit/>
          </a:bodyPr>
          <a:lstStyle/>
          <a:p>
            <a:r>
              <a:rPr lang="hi-IN" sz="3600" b="1" u="sng" dirty="0">
                <a:solidFill>
                  <a:srgbClr val="FF0000"/>
                </a:solidFill>
              </a:rPr>
              <a:t>मूत्र की रासायनिक जांच</a:t>
            </a:r>
            <a:endParaRPr lang="en-US" sz="3600" b="1" u="sng" dirty="0">
              <a:solidFill>
                <a:srgbClr val="FF0000"/>
              </a:solidFill>
            </a:endParaRPr>
          </a:p>
        </p:txBody>
      </p:sp>
      <p:sp>
        <p:nvSpPr>
          <p:cNvPr id="7" name="TextBox 6">
            <a:extLst>
              <a:ext uri="{FF2B5EF4-FFF2-40B4-BE49-F238E27FC236}">
                <a16:creationId xmlns="" xmlns:a16="http://schemas.microsoft.com/office/drawing/2014/main" id="{C45F116E-D637-6948-B1CB-A9C07B2B1D3F}"/>
              </a:ext>
            </a:extLst>
          </p:cNvPr>
          <p:cNvSpPr txBox="1"/>
          <p:nvPr/>
        </p:nvSpPr>
        <p:spPr>
          <a:xfrm>
            <a:off x="0" y="1421428"/>
            <a:ext cx="9144000" cy="5632311"/>
          </a:xfrm>
          <a:prstGeom prst="rect">
            <a:avLst/>
          </a:prstGeom>
          <a:noFill/>
        </p:spPr>
        <p:txBody>
          <a:bodyPr wrap="square">
            <a:spAutoFit/>
          </a:bodyPr>
          <a:lstStyle/>
          <a:p>
            <a:pPr algn="just"/>
            <a:r>
              <a:rPr lang="hi-IN" sz="2400" dirty="0"/>
              <a:t>अभिकर्मक स्ट्रिप्स मूत्र में मौजूद घटकों का पता लगाने के लिए सबसे व्यापक रूप से उपयोग की जाने वाली तकनीक है और विभिन्न प्रकारों में उपलब्ध हैं। एक अभिकर्मक पट्टी एक दृढ़ प्लास्टिक पट्टी है जिसमें रासायनिक अभिकारकों वाले पैड जुड़े होते हैं। 142 अधिकांश अभिकर्मक स्ट्रिप्स में अभिकर्मक क्षेत्र होते हैं जो पीएच, प्रोटीन, ग्लूकोज, कीटोन, बिलीरुबिन और रक्त के लिए परीक्षण करते हैं। कुछ स्ट्रिप्स यूरोबिलिनोजेन, ल्यूकोसाइट्स, नाइट्राइट और विशिष्ट गुरुत्व के लिए भी परीक्षण कर सकते हैं। मूत्र में इन घटकों की उपस्थिति या अनुपस्थिति कार्बोहाइड्रेट चयापचय, गुर्दे और यकृत समारोह और रोगी के एसिड-बेस संतुलन की स्थिति के बारे में जानकारी प्रदान करती है। अभिकर्मक स्ट्रिप्स को केवल एक बार उपयोग करने और त्यागने के लिए डिज़ाइन किया गया है। स्ट्रिप्स के उपयोग के लिए सटीक निर्देश प्रत्येक पैकेज में शामिल हैं और सटीक परिणामों के लिए सटीक रूप से पालन किया जाना चाहिए। एक रंग तुलना चार्ट भी शामिल होता है, आमतौर पर अभिकर्मक पट्टी कंटेनर के लेबल पर</a:t>
            </a:r>
            <a:endParaRPr lang="en-US" sz="2400" dirty="0"/>
          </a:p>
        </p:txBody>
      </p:sp>
    </p:spTree>
    <p:extLst>
      <p:ext uri="{BB962C8B-B14F-4D97-AF65-F5344CB8AC3E}">
        <p14:creationId xmlns:p14="http://schemas.microsoft.com/office/powerpoint/2010/main" val="17267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0037252-D770-F425-9765-D3B098CBE4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6385" y="457200"/>
            <a:ext cx="3637190" cy="5827424"/>
          </a:xfrm>
          <a:prstGeom prst="rect">
            <a:avLst/>
          </a:prstGeom>
          <a:noFill/>
          <a:ln>
            <a:noFill/>
          </a:ln>
        </p:spPr>
      </p:pic>
    </p:spTree>
    <p:extLst>
      <p:ext uri="{BB962C8B-B14F-4D97-AF65-F5344CB8AC3E}">
        <p14:creationId xmlns:p14="http://schemas.microsoft.com/office/powerpoint/2010/main" val="270204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1D5D6DD-526D-6FF4-9CD2-AE83943923CF}"/>
              </a:ext>
            </a:extLst>
          </p:cNvPr>
          <p:cNvSpPr txBox="1"/>
          <p:nvPr/>
        </p:nvSpPr>
        <p:spPr>
          <a:xfrm>
            <a:off x="0" y="0"/>
            <a:ext cx="7858125" cy="6619120"/>
          </a:xfrm>
          <a:prstGeom prst="rect">
            <a:avLst/>
          </a:prstGeom>
          <a:noFill/>
        </p:spPr>
        <p:txBody>
          <a:bodyPr wrap="square">
            <a:spAutoFit/>
          </a:bodyPr>
          <a:lstStyle/>
          <a:p>
            <a:pPr algn="just">
              <a:lnSpc>
                <a:spcPct val="150000"/>
              </a:lnSpc>
              <a:spcAft>
                <a:spcPts val="800"/>
              </a:spcAft>
            </a:pPr>
            <a:r>
              <a:rPr lang="hi-IN" sz="3200" b="1" dirty="0">
                <a:latin typeface="Times New Roman" panose="02020603050405020304" pitchFamily="18" charset="0"/>
                <a:ea typeface="Times New Roman" panose="02020603050405020304" pitchFamily="18" charset="0"/>
              </a:rPr>
              <a:t>रासायनिक परीक्षणों के सिद्धांत</a:t>
            </a:r>
            <a:endParaRPr lang="en-IN" sz="3200" b="1" dirty="0">
              <a:latin typeface="Times New Roman" panose="02020603050405020304" pitchFamily="18" charset="0"/>
              <a:ea typeface="Times New Roman" panose="02020603050405020304" pitchFamily="18" charset="0"/>
            </a:endParaRPr>
          </a:p>
          <a:p>
            <a:pPr algn="just">
              <a:lnSpc>
                <a:spcPct val="150000"/>
              </a:lnSpc>
              <a:spcAft>
                <a:spcPts val="800"/>
              </a:spcAft>
            </a:pPr>
            <a:r>
              <a:rPr lang="hi-IN" sz="2000" b="1" dirty="0">
                <a:latin typeface="Times New Roman" panose="02020603050405020304" pitchFamily="18" charset="0"/>
                <a:ea typeface="Times New Roman" panose="02020603050405020304" pitchFamily="18" charset="0"/>
              </a:rPr>
              <a:t>पीएच</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000" dirty="0">
                <a:latin typeface="Times New Roman" panose="02020603050405020304" pitchFamily="18" charset="0"/>
                <a:ea typeface="Times New Roman" panose="02020603050405020304" pitchFamily="18" charset="0"/>
              </a:rPr>
              <a:t>पीएच मूत्र की अम्लता या क्षारीयता की डिग्री का एक उपाय है। 7 से नीचे एक पीएच इंगित करता है और एसिड मूत्र; 7 से ऊपर पीएच एक क्षारीय मूत्र को इंगित करता है। सामान्य, ताज़े शून्य मूत्र में पीएच रेंज 5.5 - 8.0 हो सकती है। मूत्र का पीएच आहार, दवाओं, गुर्दे की बीमारी और मधुमेह मेलेटस जैसे चयापचय रोगों के साथ बदल सकता है। पीएच अभिकर्मक पैड पर रंग आमतौर पर एसिड पीएच के लिए पीले-नारंगी से लेकर हरे-नीले रंग तक होते हैं जब पीएच क्षारीय होता है।</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b="1" dirty="0">
                <a:latin typeface="Times New Roman" panose="02020603050405020304" pitchFamily="18" charset="0"/>
                <a:ea typeface="Times New Roman" panose="02020603050405020304" pitchFamily="18" charset="0"/>
              </a:rPr>
              <a:t>प्रोटीन</a:t>
            </a:r>
            <a:r>
              <a:rPr lang="en-US" sz="2400" b="1"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000" dirty="0">
                <a:latin typeface="Times New Roman" panose="02020603050405020304" pitchFamily="18" charset="0"/>
                <a:ea typeface="Times New Roman" panose="02020603050405020304" pitchFamily="18" charset="0"/>
              </a:rPr>
              <a:t>मूत्र में प्रोटीन को प्रोटीनमेह कहा जाता है। यह गुर्दे की बीमारी का एक महत्वपूर्ण संकेतक है, लेकिन अन्य स्थितियों के कारण भी हो सकता है। एक स्थिर पीएच पर, प्रोटीन अभिकर्मक पैड पर किसी भी हरे रंग का विकास प्रोटीन की उपस्थिति के कारण होता है। रंग नकारात्मक के लिए पीले से लेकर पीले-हरे या सकारात्मक के लिए हरे रंग के होते हैं।</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289172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4D7E2B5-5B18-ED83-7257-F31673612925}"/>
              </a:ext>
            </a:extLst>
          </p:cNvPr>
          <p:cNvSpPr txBox="1"/>
          <p:nvPr/>
        </p:nvSpPr>
        <p:spPr>
          <a:xfrm>
            <a:off x="0" y="-65547"/>
            <a:ext cx="7886700" cy="6989093"/>
          </a:xfrm>
          <a:prstGeom prst="rect">
            <a:avLst/>
          </a:prstGeom>
          <a:noFill/>
        </p:spPr>
        <p:txBody>
          <a:bodyPr wrap="square">
            <a:spAutoFit/>
          </a:bodyPr>
          <a:lstStyle/>
          <a:p>
            <a:pPr algn="just">
              <a:lnSpc>
                <a:spcPct val="150000"/>
              </a:lnSpc>
              <a:spcAft>
                <a:spcPts val="800"/>
              </a:spcAft>
            </a:pPr>
            <a:r>
              <a:rPr lang="hi-IN" sz="3200" b="1" dirty="0">
                <a:latin typeface="Times New Roman" panose="02020603050405020304" pitchFamily="18" charset="0"/>
                <a:ea typeface="Times New Roman" panose="02020603050405020304" pitchFamily="18" charset="0"/>
              </a:rPr>
              <a:t>ग्‍लूकोज़</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000" dirty="0">
                <a:latin typeface="Times New Roman" panose="02020603050405020304" pitchFamily="18" charset="0"/>
                <a:ea typeface="Times New Roman" panose="02020603050405020304" pitchFamily="18" charset="0"/>
              </a:rPr>
              <a:t>मूत्र में ग्लूकोज की उपस्थिति को ग्लाइकोसुरिया कहा जाता है। यह स्थिति इंगित करती है कि रक्त शर्करा का स्तर गुर्दे की सीमा से अधिक हो गया है। यह स्थिति मधुमेह मेलेटस में हो सकती है। अभिकर्मक पट्टी ग्लूकोज के लिए विशिष्ट है और एंजाइम ग्लूकोज ऑक्सीडेज और पेरोक्सीडेज का उपयोग करती है, जो ग्लूकोज के साथ प्रतिक्रिया करके हरे (कम सांद्रता) से भूरे (उच्च सांद्रता) तक के रंग बनाती है।</a:t>
            </a:r>
            <a:r>
              <a:rPr lang="hi-IN" sz="2400" b="1" dirty="0">
                <a:latin typeface="Times New Roman" panose="02020603050405020304" pitchFamily="18" charset="0"/>
                <a:ea typeface="Times New Roman" panose="02020603050405020304" pitchFamily="18" charset="0"/>
              </a:rPr>
              <a:t>कीटोंन</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000" dirty="0">
                <a:latin typeface="Times New Roman" panose="02020603050405020304" pitchFamily="18" charset="0"/>
                <a:ea typeface="Times New Roman" panose="02020603050405020304" pitchFamily="18" charset="0"/>
              </a:rPr>
              <a:t>जब शरीर वसा को अपूर्ण रूप से चयापचय करता है, तो कीटोन्स मूत्र में उत्सर्जित होते हैं जिसके परिणामस्वरूप केटोनुरिया होता है। कीटोन परीक्षण हल्के गुलाबी से लेकर मैरून तक के रंगों के विकास पर आधारित होता है जब कीटोन्स नाइट्रोप्रसाइड के साथ प्रतिक्रिया करते हैं। केटोनुरिया मधुमेह और भुखमरी या उपवास में मौजूद हो सकता है। चूंकि कीटोन्स कमरे के तापमान पर वाष्पित हो जाएंगे, इसलिए मूत्र को कसकर ढंकना चाहिए और यदि तुरंत परीक्षण नहीं किया जाता है तो प्रशीतित किया जाना चाहिए।</a:t>
            </a:r>
            <a:endParaRPr lang="en-US" sz="16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75461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3C94A36-B45B-543A-ED5F-E5CA64420003}"/>
              </a:ext>
            </a:extLst>
          </p:cNvPr>
          <p:cNvSpPr txBox="1"/>
          <p:nvPr/>
        </p:nvSpPr>
        <p:spPr>
          <a:xfrm>
            <a:off x="-1" y="1"/>
            <a:ext cx="8201026" cy="6896760"/>
          </a:xfrm>
          <a:prstGeom prst="rect">
            <a:avLst/>
          </a:prstGeom>
          <a:noFill/>
        </p:spPr>
        <p:txBody>
          <a:bodyPr wrap="square">
            <a:spAutoFit/>
          </a:bodyPr>
          <a:lstStyle/>
          <a:p>
            <a:pPr algn="just">
              <a:lnSpc>
                <a:spcPct val="150000"/>
              </a:lnSpc>
              <a:spcAft>
                <a:spcPts val="800"/>
              </a:spcAft>
            </a:pPr>
            <a:r>
              <a:rPr lang="hi-IN" sz="2800" b="1" dirty="0">
                <a:latin typeface="Times New Roman" panose="02020603050405020304" pitchFamily="18" charset="0"/>
                <a:ea typeface="Times New Roman" panose="02020603050405020304" pitchFamily="18" charset="0"/>
              </a:rPr>
              <a:t>बिलिरूबिन</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000" dirty="0">
                <a:latin typeface="Times New Roman" panose="02020603050405020304" pitchFamily="18" charset="0"/>
                <a:ea typeface="Times New Roman" panose="02020603050405020304" pitchFamily="18" charset="0"/>
              </a:rPr>
              <a:t>बिलीरुबिन हीमोग्लोबिन का एक टूटने वाला उत्पाद है जो मूत्र में एक बेहद पीला रंग पैदा करता है और यकृत रोग, हेपेटाइटिस या पित्त नली की रुकावट का संकेत हो सकता है। बिलीरुबिन युक्त के संदेह वाले नमूनों को हेपेटाइटिस की संभावना के कारण सावधानी से संभाला जाना चाहिए। परीक्षण पूरा होने तक इन नमूनों को प्रकाश से भी संरक्षित किया जाना चाहिए, क्योंकि प्रत्यक्ष प्रकाश बिलीरुबिन के अपघटन का कारण बनेगा। बिलीरुबिन के लिए परीक्षण एक रंग बनाने के लिए डाई के साथ बिलीरुबिन के युग्मन पर आधारित है।</a:t>
            </a:r>
            <a:r>
              <a:rPr lang="en-US" sz="2000" b="1" dirty="0">
                <a:effectLst/>
                <a:latin typeface="Times New Roman" panose="02020603050405020304" pitchFamily="18" charset="0"/>
                <a:ea typeface="Times New Roman" panose="02020603050405020304" pitchFamily="18" charset="0"/>
                <a:cs typeface="Mangal" panose="02040503050203030202" pitchFamily="18" charset="0"/>
              </a:rPr>
              <a:t> </a:t>
            </a:r>
          </a:p>
          <a:p>
            <a:pPr algn="just">
              <a:lnSpc>
                <a:spcPct val="150000"/>
              </a:lnSpc>
              <a:spcAft>
                <a:spcPts val="800"/>
              </a:spcAft>
            </a:pPr>
            <a:r>
              <a:rPr lang="hi-IN" sz="2400" b="1" dirty="0">
                <a:latin typeface="Times New Roman" panose="02020603050405020304" pitchFamily="18" charset="0"/>
                <a:ea typeface="Times New Roman" panose="02020603050405020304" pitchFamily="18" charset="0"/>
              </a:rPr>
              <a:t>रक्त</a:t>
            </a:r>
            <a:r>
              <a:rPr lang="en-US" sz="20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000" dirty="0">
                <a:latin typeface="Times New Roman" panose="02020603050405020304" pitchFamily="18" charset="0"/>
                <a:ea typeface="Times New Roman" panose="02020603050405020304" pitchFamily="18" charset="0"/>
              </a:rPr>
              <a:t>मूत्र में रक्त की उपस्थिति मूत्र पथ के संक्रमण या आघात या गुर्दे में रक्तस्राव का संकेत दे सकती है। हीमोग्लोबिन (हीमोग्लोबिनुरिया) और लाल रक्त कोशिकाओं (हेमट्यूरिया) का पता एंजाइम पेरोक्सीडेज (लाल कोशिकाओं में) के कारण एक रंग के गठन से लगाया जा सकता है, जो ऑर्थोटोलिडीन के साथ प्रतिक्रिया करता है, एक रसायन जो अभिकर्मक पैड में होता है। परिणामी रंग नारंगी से हरे से लेकर गहरे नीले रंग तक होता है।</a:t>
            </a:r>
            <a:endParaRPr lang="en-US"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47151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DA7AFE1-C787-C5F8-8D38-720AD4F37E6F}"/>
              </a:ext>
            </a:extLst>
          </p:cNvPr>
          <p:cNvSpPr txBox="1"/>
          <p:nvPr/>
        </p:nvSpPr>
        <p:spPr>
          <a:xfrm>
            <a:off x="0" y="0"/>
            <a:ext cx="7915275" cy="7073731"/>
          </a:xfrm>
          <a:prstGeom prst="rect">
            <a:avLst/>
          </a:prstGeom>
          <a:noFill/>
        </p:spPr>
        <p:txBody>
          <a:bodyPr wrap="square">
            <a:spAutoFit/>
          </a:bodyPr>
          <a:lstStyle/>
          <a:p>
            <a:pPr algn="just">
              <a:lnSpc>
                <a:spcPct val="150000"/>
              </a:lnSpc>
              <a:spcAft>
                <a:spcPts val="800"/>
              </a:spcAft>
            </a:pPr>
            <a:r>
              <a:rPr lang="hi-IN" sz="3200" b="1" dirty="0">
                <a:latin typeface="Times New Roman" panose="02020603050405020304" pitchFamily="18" charset="0"/>
                <a:ea typeface="Times New Roman" panose="02020603050405020304" pitchFamily="18" charset="0"/>
              </a:rPr>
              <a:t>यूरोबिलिनोजेन</a:t>
            </a:r>
            <a:r>
              <a:rPr lang="en-US" sz="28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dirty="0">
                <a:latin typeface="Times New Roman" panose="02020603050405020304" pitchFamily="18" charset="0"/>
                <a:ea typeface="Times New Roman" panose="02020603050405020304" pitchFamily="18" charset="0"/>
              </a:rPr>
              <a:t>यूरोबिलिनोजेन बिलीरुबिन का एक क्षरण उत्पाद है जो आंतों के बैक्टीरिया द्वारा बनता है। यूरोबिलिनोजेन सामान्य रूप से 0.1 से 1.0 एर्लिच यूनिट प्रति डेसीलीटर मूत्र होता है। यह यकृत रोग या हेमोलिटिक रोग में बढ़ सकता है। अभिकर्मक पट्टी 0.1 एर्लिच इकाइयों जितनी कम सांद्रता में यूरोबिलिनोजेन का पता लगाएगी। अभिकर्मक पैड में एक रसायन होता है जो भूरा-नारंगी रंग बनाने के लिए यूरोबिलिनोजेन के साथ प्रतिक्रिया करता है।</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hi-IN" sz="2800" b="1" dirty="0">
                <a:latin typeface="Times New Roman" panose="02020603050405020304" pitchFamily="18" charset="0"/>
                <a:ea typeface="Times New Roman" panose="02020603050405020304" pitchFamily="18" charset="0"/>
              </a:rPr>
              <a:t>ल्यूकोसाइट्स</a:t>
            </a:r>
            <a:r>
              <a:rPr lang="en-US" sz="2400" dirty="0">
                <a:effectLst/>
                <a:latin typeface="Times New Roman" panose="02020603050405020304" pitchFamily="18" charset="0"/>
                <a:ea typeface="Times New Roman" panose="02020603050405020304" pitchFamily="18" charset="0"/>
                <a:cs typeface="Mangal" panose="02040503050203030202" pitchFamily="18" charset="0"/>
              </a:rPr>
              <a:t>. </a:t>
            </a:r>
            <a:r>
              <a:rPr lang="hi-IN" sz="2400" dirty="0">
                <a:latin typeface="Times New Roman" panose="02020603050405020304" pitchFamily="18" charset="0"/>
                <a:ea typeface="Times New Roman" panose="02020603050405020304" pitchFamily="18" charset="0"/>
              </a:rPr>
              <a:t>बड़ी संख्या में मौजूद ल्यूकोसाइट्स (उर्फ सफेद रक्त कोशिकाएं) आमतौर पर मूत्र पथ के संक्रमण (यूटीआई) का संकेत देती हैं। सामान्य मूत्र से कोई रंग परिवर्तन नहीं होना चाहिए।</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425094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1279</Words>
  <Application>Microsoft Office PowerPoint</Application>
  <PresentationFormat>On-screen Show (4:3)</PresentationFormat>
  <Paragraphs>82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सूक्ष्‍मजीवविज्ञान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BLOOD/SAMPLE COLLECTION</dc:title>
  <dc:creator>MTI MTI</dc:creator>
  <cp:lastModifiedBy>NDRF MEDICAL</cp:lastModifiedBy>
  <cp:revision>25</cp:revision>
  <dcterms:created xsi:type="dcterms:W3CDTF">2023-02-24T10:00:37Z</dcterms:created>
  <dcterms:modified xsi:type="dcterms:W3CDTF">2025-12-19T12:04:06Z</dcterms:modified>
</cp:coreProperties>
</file>