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308"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30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680"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12/20/2025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12/20/2025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12/20/2025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pic>
        <p:nvPicPr>
          <p:cNvPr id="8" name="Picture 7">
            <a:extLst>
              <a:ext uri="{FF2B5EF4-FFF2-40B4-BE49-F238E27FC236}">
                <a16:creationId xmlns:a16="http://schemas.microsoft.com/office/drawing/2014/main" xmlns="" id="{CB858223-B03E-0CC1-CB67-64EA3AC1C267}"/>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745033" y="44451"/>
            <a:ext cx="1398967" cy="1231392"/>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E9B27B6-5DA6-5158-22A1-40A58E752291}"/>
              </a:ext>
            </a:extLst>
          </p:cNvPr>
          <p:cNvSpPr>
            <a:spLocks noGrp="1"/>
          </p:cNvSpPr>
          <p:nvPr>
            <p:ph type="ctrTitle"/>
          </p:nvPr>
        </p:nvSpPr>
        <p:spPr>
          <a:xfrm>
            <a:off x="1219200" y="1447800"/>
            <a:ext cx="5825202" cy="3333660"/>
          </a:xfrm>
        </p:spPr>
        <p:txBody>
          <a:bodyPr>
            <a:noAutofit/>
          </a:bodyPr>
          <a:lstStyle/>
          <a:p>
            <a:r>
              <a:rPr lang="en-US" sz="7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r>
            <a:br>
              <a:rPr lang="en-US" sz="7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br>
            <a:r>
              <a:rPr lang="hi-IN" sz="4800" b="1" dirty="0">
                <a:solidFill>
                  <a:srgbClr val="FF0000"/>
                </a:solidFill>
                <a:latin typeface="Calibri" panose="020F0502020204030204" pitchFamily="34" charset="0"/>
                <a:ea typeface="Times New Roman" panose="02020603050405020304" pitchFamily="18" charset="0"/>
              </a:rPr>
              <a:t>संक्रामक रोग और सावधानियां</a:t>
            </a:r>
            <a:endParaRPr lang="en-IN" sz="7200" dirty="0"/>
          </a:p>
        </p:txBody>
      </p:sp>
      <p:sp>
        <p:nvSpPr>
          <p:cNvPr id="3" name="TextBox 2">
            <a:extLst>
              <a:ext uri="{FF2B5EF4-FFF2-40B4-BE49-F238E27FC236}">
                <a16:creationId xmlns:a16="http://schemas.microsoft.com/office/drawing/2014/main" xmlns="" id="{5C453E0B-C304-4B62-BE1A-3348F3EAFB0C}"/>
              </a:ext>
            </a:extLst>
          </p:cNvPr>
          <p:cNvSpPr txBox="1"/>
          <p:nvPr/>
        </p:nvSpPr>
        <p:spPr>
          <a:xfrm>
            <a:off x="3521454" y="1222606"/>
            <a:ext cx="1497526" cy="646331"/>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hi-IN" sz="3600" b="1" dirty="0">
                <a:solidFill>
                  <a:srgbClr val="00B050"/>
                </a:solidFill>
              </a:rPr>
              <a:t>पाठ-</a:t>
            </a:r>
            <a:r>
              <a:rPr lang="en-IN" sz="3600" b="1" dirty="0">
                <a:solidFill>
                  <a:srgbClr val="00B050"/>
                </a:solidFill>
              </a:rPr>
              <a:t>10</a:t>
            </a:r>
          </a:p>
        </p:txBody>
      </p:sp>
      <p:sp>
        <p:nvSpPr>
          <p:cNvPr id="4" name="Title 1"/>
          <p:cNvSpPr txBox="1">
            <a:spLocks/>
          </p:cNvSpPr>
          <p:nvPr/>
        </p:nvSpPr>
        <p:spPr>
          <a:xfrm>
            <a:off x="6934200" y="5562600"/>
            <a:ext cx="1574801" cy="762000"/>
          </a:xfrm>
          <a:prstGeom prst="rect">
            <a:avLst/>
          </a:prstGeom>
        </p:spPr>
        <p:txBody>
          <a:bodyPr vert="horz" lIns="91440" tIns="45720" rIns="91440" bIns="45720" rtlCol="0" anchor="ctr">
            <a:normAutofit fontScale="40000" lnSpcReduction="20000"/>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4000" b="1" dirty="0" smtClean="0">
                <a:solidFill>
                  <a:srgbClr val="002060"/>
                </a:solidFill>
                <a:latin typeface="Kruti Dev 011" pitchFamily="2" charset="0"/>
                <a:cs typeface="Arial" pitchFamily="34" charset="0"/>
              </a:rPr>
              <a:t>)</a:t>
            </a:r>
            <a:r>
              <a:rPr lang="en-IN" sz="4000" b="1" dirty="0" err="1" smtClean="0">
                <a:solidFill>
                  <a:srgbClr val="002060"/>
                </a:solidFill>
                <a:latin typeface="Kruti Dev 011" pitchFamily="2" charset="0"/>
                <a:cs typeface="Arial" pitchFamily="34" charset="0"/>
              </a:rPr>
              <a:t>kjk</a:t>
            </a:r>
            <a:endParaRPr lang="en-IN" sz="4000" b="1" dirty="0" smtClean="0">
              <a:solidFill>
                <a:srgbClr val="002060"/>
              </a:solidFill>
              <a:latin typeface="Kruti Dev 011" pitchFamily="2" charset="0"/>
              <a:cs typeface="Arial" pitchFamily="34" charset="0"/>
            </a:endParaRPr>
          </a:p>
          <a:p>
            <a:r>
              <a:rPr lang="en-IN" sz="4000" b="1" dirty="0" smtClean="0">
                <a:solidFill>
                  <a:srgbClr val="002060"/>
                </a:solidFill>
                <a:latin typeface="Kruti Dev 011" pitchFamily="2" charset="0"/>
                <a:cs typeface="Arial" pitchFamily="34" charset="0"/>
              </a:rPr>
              <a:t>fu0@QkekZ0</a:t>
            </a:r>
          </a:p>
          <a:p>
            <a:r>
              <a:rPr lang="en-US" sz="4000" b="1" dirty="0" err="1" smtClean="0">
                <a:solidFill>
                  <a:srgbClr val="002060"/>
                </a:solidFill>
                <a:latin typeface="Kruti Dev 011" pitchFamily="2" charset="0"/>
                <a:cs typeface="Arial" pitchFamily="34" charset="0"/>
              </a:rPr>
              <a:t>ftrsanz</a:t>
            </a:r>
            <a:r>
              <a:rPr lang="en-US" sz="4000" b="1" dirty="0" smtClean="0">
                <a:solidFill>
                  <a:srgbClr val="002060"/>
                </a:solidFill>
                <a:latin typeface="Kruti Dev 011" pitchFamily="2" charset="0"/>
                <a:cs typeface="Arial" pitchFamily="34" charset="0"/>
              </a:rPr>
              <a:t> flag ;</a:t>
            </a:r>
            <a:r>
              <a:rPr lang="en-US" sz="4000" b="1" dirty="0" err="1" smtClean="0">
                <a:solidFill>
                  <a:srgbClr val="002060"/>
                </a:solidFill>
                <a:latin typeface="Kruti Dev 011" pitchFamily="2" charset="0"/>
                <a:cs typeface="Arial" pitchFamily="34" charset="0"/>
              </a:rPr>
              <a:t>kno</a:t>
            </a:r>
            <a:endParaRPr lang="en-US" sz="4000" b="1" dirty="0">
              <a:solidFill>
                <a:srgbClr val="002060"/>
              </a:solidFill>
              <a:latin typeface="Kruti Dev 011" pitchFamily="2" charset="0"/>
              <a:cs typeface="Arial" pitchFamily="34" charset="0"/>
            </a:endParaRPr>
          </a:p>
        </p:txBody>
      </p:sp>
    </p:spTree>
    <p:extLst>
      <p:ext uri="{BB962C8B-B14F-4D97-AF65-F5344CB8AC3E}">
        <p14:creationId xmlns:p14="http://schemas.microsoft.com/office/powerpoint/2010/main" val="18997888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7ECB2E8-F941-8BA3-A738-56777337FBCA}"/>
              </a:ext>
            </a:extLst>
          </p:cNvPr>
          <p:cNvSpPr txBox="1"/>
          <p:nvPr/>
        </p:nvSpPr>
        <p:spPr>
          <a:xfrm>
            <a:off x="235324" y="-152400"/>
            <a:ext cx="8375276" cy="6115264"/>
          </a:xfrm>
          <a:prstGeom prst="rect">
            <a:avLst/>
          </a:prstGeom>
          <a:noFill/>
        </p:spPr>
        <p:txBody>
          <a:bodyPr wrap="square">
            <a:spAutoFit/>
          </a:bodyPr>
          <a:lstStyle/>
          <a:p>
            <a:pPr algn="ctr">
              <a:lnSpc>
                <a:spcPct val="115000"/>
              </a:lnSpc>
              <a:spcAft>
                <a:spcPts val="1000"/>
              </a:spcAft>
            </a:pPr>
            <a:r>
              <a:rPr lang="hi-IN" sz="3600" b="1" u="sng" dirty="0">
                <a:solidFill>
                  <a:srgbClr val="FF0000"/>
                </a:solidFill>
                <a:latin typeface="Calibri" panose="020F0502020204030204" pitchFamily="34" charset="0"/>
                <a:ea typeface="Times New Roman" panose="02020603050405020304" pitchFamily="18" charset="0"/>
              </a:rPr>
              <a:t>रोग पैदा करने वाले सूक्ष्मजीवों को वर्गीकृत किया जा सकता है </a:t>
            </a:r>
            <a:r>
              <a:rPr lang="en-US" sz="36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600" b="1"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lphaLcParenR"/>
              <a:tabLst>
                <a:tab pos="457200" algn="l"/>
              </a:tabLst>
            </a:pPr>
            <a:r>
              <a:rPr lang="hi-IN" sz="2000" b="1" dirty="0">
                <a:solidFill>
                  <a:srgbClr val="231F20"/>
                </a:solidFill>
                <a:latin typeface="Calibri" panose="020F0502020204030204" pitchFamily="34" charset="0"/>
                <a:ea typeface="Times New Roman" panose="02020603050405020304" pitchFamily="18" charset="0"/>
              </a:rPr>
              <a:t>जीवाणु - जिनमें से अधिकांश का एंटीबायोटिक दवाओं से इलाज किया जा सकता है, लेकिन प्रतिरोध एक उभरती हुई समस्या है। इनमें से कुछ, जैसे टाइफाइड, टीके से रोके जा सकते हैं।</a:t>
            </a:r>
          </a:p>
          <a:p>
            <a:pPr marL="342900" lvl="0" indent="-342900" algn="just">
              <a:lnSpc>
                <a:spcPct val="115000"/>
              </a:lnSpc>
              <a:spcAft>
                <a:spcPts val="1000"/>
              </a:spcAft>
              <a:buFont typeface="+mj-lt"/>
              <a:buAutoNum type="alphaLcParenR"/>
              <a:tabLst>
                <a:tab pos="457200" algn="l"/>
              </a:tabLst>
            </a:pPr>
            <a:r>
              <a:rPr lang="hi-IN" sz="2000" b="1" dirty="0">
                <a:solidFill>
                  <a:srgbClr val="231F20"/>
                </a:solidFill>
                <a:latin typeface="Calibri" panose="020F0502020204030204" pitchFamily="34" charset="0"/>
                <a:ea typeface="Times New Roman" panose="02020603050405020304" pitchFamily="18" charset="0"/>
              </a:rPr>
              <a:t>विषाणु - जिनमें से अधिकांश टीके से रोके जा सकते हैं और प्रतिरक्षा आजीवन बनी रहती है; केवल कुछ ही एंटीवायरल एजेंट उपलब्ध हैं, लेकिन दुष्प्रभाव बहुत अधिक हैं और प्रतिरोध तेज़ी से विकसित होता है।</a:t>
            </a:r>
          </a:p>
          <a:p>
            <a:pPr marL="342900" lvl="0" indent="-342900" algn="just">
              <a:lnSpc>
                <a:spcPct val="115000"/>
              </a:lnSpc>
              <a:spcAft>
                <a:spcPts val="1000"/>
              </a:spcAft>
              <a:buFont typeface="+mj-lt"/>
              <a:buAutoNum type="alphaLcParenR"/>
              <a:tabLst>
                <a:tab pos="457200" algn="l"/>
              </a:tabLst>
            </a:pPr>
            <a:r>
              <a:rPr lang="hi-IN" sz="2000" b="1" dirty="0">
                <a:solidFill>
                  <a:srgbClr val="231F20"/>
                </a:solidFill>
                <a:latin typeface="Calibri" panose="020F0502020204030204" pitchFamily="34" charset="0"/>
                <a:ea typeface="Times New Roman" panose="02020603050405020304" pitchFamily="18" charset="0"/>
              </a:rPr>
              <a:t>कवक - एक दीर्घकालिक बीमारी जो स्वस्थ व्यक्तियों में लक्षणहीन हो सकती है, लेकिन कमज़ोर प्रतिरक्षा वाले लोगों में जानलेवा हो सकती है; कुछ एंटी-फंगल एजेंट उपलब्ध हैं, लेकिन बहुत ज़हरीले होते हैं।</a:t>
            </a:r>
          </a:p>
          <a:p>
            <a:pPr marL="342900" lvl="0" indent="-342900" algn="just">
              <a:lnSpc>
                <a:spcPct val="115000"/>
              </a:lnSpc>
              <a:spcAft>
                <a:spcPts val="1000"/>
              </a:spcAft>
              <a:buFont typeface="+mj-lt"/>
              <a:buAutoNum type="alphaLcParenR"/>
              <a:tabLst>
                <a:tab pos="457200" algn="l"/>
              </a:tabLst>
            </a:pPr>
            <a:r>
              <a:rPr lang="hi-IN" sz="2000" b="1" dirty="0">
                <a:solidFill>
                  <a:srgbClr val="231F20"/>
                </a:solidFill>
                <a:latin typeface="Calibri" panose="020F0502020204030204" pitchFamily="34" charset="0"/>
                <a:ea typeface="Times New Roman" panose="02020603050405020304" pitchFamily="18" charset="0"/>
              </a:rPr>
              <a:t>परजीवी - वे एजेंट शामिल हैं जिनके जीवन चक्र के दौरान एक से अधिक पोषक हो सकते हैं; इनमें हेल्मिंथ संक्रमण और रक्त/ऊतक परजीवी शामिल हैं।</a:t>
            </a:r>
            <a:endParaRPr lang="en-IN" sz="20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734657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DA695B9-D717-53C2-CFD5-167203859191}"/>
              </a:ext>
            </a:extLst>
          </p:cNvPr>
          <p:cNvSpPr txBox="1"/>
          <p:nvPr/>
        </p:nvSpPr>
        <p:spPr>
          <a:xfrm>
            <a:off x="235324" y="-83727"/>
            <a:ext cx="8646458" cy="7442294"/>
          </a:xfrm>
          <a:prstGeom prst="rect">
            <a:avLst/>
          </a:prstGeom>
          <a:noFill/>
        </p:spPr>
        <p:txBody>
          <a:bodyPr wrap="square">
            <a:spAutoFit/>
          </a:bodyPr>
          <a:lstStyle/>
          <a:p>
            <a:pPr algn="ctr">
              <a:lnSpc>
                <a:spcPct val="115000"/>
              </a:lnSpc>
              <a:spcAft>
                <a:spcPts val="1000"/>
              </a:spcAft>
            </a:pPr>
            <a:r>
              <a:rPr lang="hi-IN" sz="3600" b="1" dirty="0">
                <a:solidFill>
                  <a:srgbClr val="FF0000"/>
                </a:solidFill>
                <a:latin typeface="Calibri" panose="020F0502020204030204" pitchFamily="34" charset="0"/>
                <a:ea typeface="Times New Roman" panose="02020603050405020304" pitchFamily="18" charset="0"/>
              </a:rPr>
              <a:t>संक्रामक रोग स्थानीयकृत या सामान्यीकृत हो सकते हैं </a:t>
            </a:r>
            <a:r>
              <a:rPr lang="en-US" sz="36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600" b="1"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rabicPeriod"/>
            </a:pPr>
            <a:r>
              <a:rPr lang="hi-IN" sz="2800" dirty="0">
                <a:solidFill>
                  <a:srgbClr val="231F20"/>
                </a:solidFill>
                <a:latin typeface="Calibri" panose="020F0502020204030204" pitchFamily="34" charset="0"/>
                <a:ea typeface="Times New Roman" panose="02020603050405020304" pitchFamily="18" charset="0"/>
              </a:rPr>
              <a:t>स्थानीयकृत संक्रमण सतही या गहरे हो सकते हैं।</a:t>
            </a:r>
          </a:p>
          <a:p>
            <a:pPr marL="342900" lvl="0" indent="-342900" algn="just">
              <a:lnSpc>
                <a:spcPct val="115000"/>
              </a:lnSpc>
              <a:spcAft>
                <a:spcPts val="1000"/>
              </a:spcAft>
              <a:buFont typeface="+mj-lt"/>
              <a:buAutoNum type="arabicPeriod"/>
            </a:pPr>
            <a:r>
              <a:rPr lang="hi-IN" sz="2800" dirty="0">
                <a:solidFill>
                  <a:srgbClr val="231F20"/>
                </a:solidFill>
                <a:latin typeface="Calibri" panose="020F0502020204030204" pitchFamily="34" charset="0"/>
                <a:ea typeface="Times New Roman" panose="02020603050405020304" pitchFamily="18" charset="0"/>
              </a:rPr>
              <a:t>सामान्यीकृत संक्रमण में प्रवेश स्थल से ऊतक स्थानों और रक्त के माध्यम से संक्रामक कारक का प्रसार शामिल होता है।</a:t>
            </a:r>
          </a:p>
          <a:p>
            <a:pPr marL="342900" lvl="0" indent="-342900" algn="just">
              <a:lnSpc>
                <a:spcPct val="115000"/>
              </a:lnSpc>
              <a:spcAft>
                <a:spcPts val="1000"/>
              </a:spcAft>
              <a:buFont typeface="+mj-lt"/>
              <a:buAutoNum type="arabicPeriod"/>
            </a:pPr>
            <a:r>
              <a:rPr lang="hi-IN" sz="2800" dirty="0">
                <a:solidFill>
                  <a:srgbClr val="231F20"/>
                </a:solidFill>
                <a:latin typeface="Calibri" panose="020F0502020204030204" pitchFamily="34" charset="0"/>
                <a:ea typeface="Times New Roman" panose="02020603050405020304" pitchFamily="18" charset="0"/>
              </a:rPr>
              <a:t>रक्त में जीवाणुओं के संचार को बैक्टेरिमिया कहा जाता है।</a:t>
            </a:r>
          </a:p>
          <a:p>
            <a:pPr marL="342900" lvl="0" indent="-342900" algn="just">
              <a:lnSpc>
                <a:spcPct val="115000"/>
              </a:lnSpc>
              <a:spcAft>
                <a:spcPts val="1000"/>
              </a:spcAft>
              <a:buFont typeface="+mj-lt"/>
              <a:buAutoNum type="arabicPeriod"/>
            </a:pPr>
            <a:r>
              <a:rPr lang="hi-IN" sz="2800" dirty="0">
                <a:solidFill>
                  <a:srgbClr val="231F20"/>
                </a:solidFill>
                <a:latin typeface="Calibri" panose="020F0502020204030204" pitchFamily="34" charset="0"/>
                <a:ea typeface="Times New Roman" panose="02020603050405020304" pitchFamily="18" charset="0"/>
              </a:rPr>
              <a:t>रक्त में जीवाणुओं का संचार और गुणन, विषाक्त उत्पाद बनाना और तेज़, उतार-चढ़ाव वाला बुखार पैदा करना सेप्टिसीमिया कहलाता है।</a:t>
            </a:r>
          </a:p>
          <a:p>
            <a:pPr marL="342900" lvl="0" indent="-342900" algn="just">
              <a:lnSpc>
                <a:spcPct val="115000"/>
              </a:lnSpc>
              <a:spcAft>
                <a:spcPts val="1000"/>
              </a:spcAft>
              <a:buFont typeface="+mj-lt"/>
              <a:buAutoNum type="arabicPeriod"/>
            </a:pPr>
            <a:r>
              <a:rPr lang="hi-IN" sz="2800" dirty="0">
                <a:solidFill>
                  <a:srgbClr val="231F20"/>
                </a:solidFill>
                <a:latin typeface="Calibri" panose="020F0502020204030204" pitchFamily="34" charset="0"/>
                <a:ea typeface="Times New Roman" panose="02020603050405020304" pitchFamily="18" charset="0"/>
              </a:rPr>
              <a:t>संक्रामक रोगों को समुदाय में प्रसार के आधार पर भी वर्गीकृत किया जा सकता है:</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8802885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FBA3A04E-B6DE-1591-7FC5-02E156047FF4}"/>
              </a:ext>
            </a:extLst>
          </p:cNvPr>
          <p:cNvSpPr txBox="1"/>
          <p:nvPr/>
        </p:nvSpPr>
        <p:spPr>
          <a:xfrm>
            <a:off x="510988" y="394448"/>
            <a:ext cx="8417858" cy="6671635"/>
          </a:xfrm>
          <a:prstGeom prst="rect">
            <a:avLst/>
          </a:prstGeom>
          <a:noFill/>
        </p:spPr>
        <p:txBody>
          <a:bodyPr wrap="square">
            <a:spAutoFit/>
          </a:bodyPr>
          <a:lstStyle/>
          <a:p>
            <a:pPr algn="just">
              <a:lnSpc>
                <a:spcPct val="115000"/>
              </a:lnSpc>
              <a:spcAft>
                <a:spcPts val="1000"/>
              </a:spcAft>
              <a:tabLst>
                <a:tab pos="5486400" algn="r"/>
              </a:tabLst>
            </a:pP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Endemic:</a:t>
            </a:r>
            <a:r>
              <a:rPr lang="en-US" sz="3200" dirty="0">
                <a:solidFill>
                  <a:srgbClr val="231F20"/>
                </a:solidFill>
                <a:effectLst/>
                <a:latin typeface="Calibri" panose="020F0502020204030204" pitchFamily="34" charset="0"/>
                <a:ea typeface="Times New Roman" panose="02020603050405020304" pitchFamily="18" charset="0"/>
                <a:cs typeface="Mangal" panose="02040503050203030202" pitchFamily="18" charset="0"/>
              </a:rPr>
              <a:t> </a:t>
            </a:r>
            <a:r>
              <a:rPr lang="hi-IN" sz="3200" dirty="0">
                <a:solidFill>
                  <a:srgbClr val="231F20"/>
                </a:solidFill>
                <a:latin typeface="Calibri" panose="020F0502020204030204" pitchFamily="34" charset="0"/>
                <a:ea typeface="Times New Roman" panose="02020603050405020304" pitchFamily="18" charset="0"/>
              </a:rPr>
              <a:t>वे रोग जो किसी विशेष क्षेत्र में लगातार मौजूद रहते हैं </a:t>
            </a:r>
            <a:r>
              <a:rPr lang="en-US" sz="3200" dirty="0">
                <a:solidFill>
                  <a:srgbClr val="231F2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Epidemic:</a:t>
            </a:r>
            <a:r>
              <a:rPr lang="en-US" sz="3200" dirty="0">
                <a:solidFill>
                  <a:srgbClr val="231F20"/>
                </a:solidFill>
                <a:effectLst/>
                <a:latin typeface="Calibri" panose="020F0502020204030204" pitchFamily="34" charset="0"/>
                <a:ea typeface="Times New Roman" panose="02020603050405020304" pitchFamily="18" charset="0"/>
                <a:cs typeface="Mangal" panose="02040503050203030202" pitchFamily="18" charset="0"/>
              </a:rPr>
              <a:t> </a:t>
            </a:r>
            <a:r>
              <a:rPr lang="hi-IN" sz="3200" dirty="0">
                <a:solidFill>
                  <a:srgbClr val="231F20"/>
                </a:solidFill>
                <a:latin typeface="Calibri" panose="020F0502020204030204" pitchFamily="34" charset="0"/>
                <a:ea typeface="Times New Roman" panose="02020603050405020304" pitchFamily="18" charset="0"/>
              </a:rPr>
              <a:t>वे रोग जो एक ही समय में एक क्षेत्र में कई लोगों को प्रभावित करते हुए तेजी से फैलते हैं</a:t>
            </a:r>
            <a:r>
              <a:rPr lang="en-US" sz="3200" dirty="0">
                <a:solidFill>
                  <a:srgbClr val="231F2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Pandemic</a:t>
            </a:r>
            <a:r>
              <a:rPr lang="en-US" sz="3200" dirty="0">
                <a:solidFill>
                  <a:srgbClr val="231F20"/>
                </a:solidFill>
                <a:effectLst/>
                <a:latin typeface="Calibri" panose="020F0502020204030204" pitchFamily="34" charset="0"/>
                <a:ea typeface="Times New Roman" panose="02020603050405020304" pitchFamily="18" charset="0"/>
                <a:cs typeface="Mangal" panose="02040503050203030202" pitchFamily="18" charset="0"/>
              </a:rPr>
              <a:t>: </a:t>
            </a:r>
            <a:r>
              <a:rPr lang="hi-IN" sz="3200" dirty="0">
                <a:solidFill>
                  <a:srgbClr val="231F20"/>
                </a:solidFill>
                <a:latin typeface="Calibri" panose="020F0502020204030204" pitchFamily="34" charset="0"/>
                <a:ea typeface="Times New Roman" panose="02020603050405020304" pitchFamily="18" charset="0"/>
              </a:rPr>
              <a:t>एक महामारी जो दुनिया के कई क्षेत्रों में फैलती है और कम समय में बड़ी संख्या में लोगों को प्रभावित करती है।</a:t>
            </a:r>
          </a:p>
          <a:p>
            <a:pPr algn="just">
              <a:lnSpc>
                <a:spcPct val="115000"/>
              </a:lnSpc>
              <a:spcAft>
                <a:spcPts val="1000"/>
              </a:spcAft>
            </a:pPr>
            <a:r>
              <a:rPr lang="hi-IN" sz="3200" dirty="0">
                <a:solidFill>
                  <a:srgbClr val="231F20"/>
                </a:solidFill>
                <a:latin typeface="Calibri" panose="020F0502020204030204" pitchFamily="34" charset="0"/>
                <a:ea typeface="Times New Roman" panose="02020603050405020304" pitchFamily="18" charset="0"/>
              </a:rPr>
              <a:t>ऊष्मायन काल, रोगजनकों द्वारा ऊतकों पर आक्रमण और संक्रमण के नैदानिक ​​लक्षणों के प्रकट होने के बीच की अवधि है।</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1377242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C3A5E04C-2ADA-6406-7C42-836BDD5A2A76}"/>
              </a:ext>
            </a:extLst>
          </p:cNvPr>
          <p:cNvSpPr txBox="1"/>
          <p:nvPr/>
        </p:nvSpPr>
        <p:spPr>
          <a:xfrm>
            <a:off x="134470" y="249027"/>
            <a:ext cx="8901953" cy="6130396"/>
          </a:xfrm>
          <a:prstGeom prst="rect">
            <a:avLst/>
          </a:prstGeom>
          <a:noFill/>
        </p:spPr>
        <p:txBody>
          <a:bodyPr wrap="square">
            <a:spAutoFit/>
          </a:bodyPr>
          <a:lstStyle/>
          <a:p>
            <a:pPr algn="ctr">
              <a:lnSpc>
                <a:spcPct val="115000"/>
              </a:lnSpc>
              <a:spcAft>
                <a:spcPts val="1000"/>
              </a:spcAft>
            </a:pPr>
            <a:r>
              <a:rPr lang="hi-IN" sz="2000" b="1" u="sng" dirty="0">
                <a:solidFill>
                  <a:srgbClr val="FF0000"/>
                </a:solidFill>
                <a:latin typeface="Calibri" panose="020F0502020204030204" pitchFamily="34" charset="0"/>
                <a:ea typeface="Times New Roman" panose="02020603050405020304" pitchFamily="18" charset="0"/>
              </a:rPr>
              <a:t>जल जनित रोग</a:t>
            </a:r>
            <a:endParaRPr lang="en-IN" sz="18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1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1. </a:t>
            </a:r>
            <a:r>
              <a:rPr lang="hi-IN" sz="2400" b="1" u="sng" dirty="0">
                <a:solidFill>
                  <a:srgbClr val="FF0000"/>
                </a:solidFill>
                <a:latin typeface="Calibri" panose="020F0502020204030204" pitchFamily="34" charset="0"/>
                <a:ea typeface="Times New Roman" panose="02020603050405020304" pitchFamily="18" charset="0"/>
              </a:rPr>
              <a:t>तीव्र आंत्रशोथ </a:t>
            </a:r>
            <a:r>
              <a:rPr lang="en-US" sz="24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24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pPr>
            <a:r>
              <a:rPr lang="hi-IN" sz="2400" dirty="0">
                <a:latin typeface="Calibri" panose="020F0502020204030204" pitchFamily="34" charset="0"/>
                <a:ea typeface="Times New Roman" panose="02020603050405020304" pitchFamily="18" charset="0"/>
              </a:rPr>
              <a:t>छोटी और बड़ी आँतों में संक्रमण के कारण तीव्र दस्त/पेचिश (ढीले मल में रक्त) हो सकता है।</a:t>
            </a:r>
          </a:p>
          <a:p>
            <a:pPr marL="228600" algn="just">
              <a:lnSpc>
                <a:spcPct val="115000"/>
              </a:lnSpc>
              <a:spcAft>
                <a:spcPts val="1000"/>
              </a:spcAft>
            </a:pPr>
            <a:r>
              <a:rPr lang="hi-IN" sz="2400" dirty="0">
                <a:latin typeface="Calibri" panose="020F0502020204030204" pitchFamily="34" charset="0"/>
                <a:ea typeface="Times New Roman" panose="02020603050405020304" pitchFamily="18" charset="0"/>
              </a:rPr>
              <a:t>तीव्र दस्त के गैर-संक्रामक कारणों में सेप्सिस, मलेरिया, निमोनिया, इर्रिटेबल बाउल सिंड्रोम और दवा से प्रेरित दस्त शामिल हैं।</a:t>
            </a:r>
          </a:p>
          <a:p>
            <a:pPr marL="228600" algn="just">
              <a:lnSpc>
                <a:spcPct val="115000"/>
              </a:lnSpc>
              <a:spcAft>
                <a:spcPts val="1000"/>
              </a:spcAft>
            </a:pPr>
            <a:r>
              <a:rPr lang="hi-IN" sz="2400" dirty="0">
                <a:latin typeface="Calibri" panose="020F0502020204030204" pitchFamily="34" charset="0"/>
                <a:ea typeface="Times New Roman" panose="02020603050405020304" pitchFamily="18" charset="0"/>
              </a:rPr>
              <a:t>दस्त के अधिकांश संक्रामक कारण खाद्य विषाक्तता नामक एक विशिष्ट नैदानिक ​​स्थिति का कारण बनते हैं।</a:t>
            </a:r>
            <a:endParaRPr lang="en-IN" sz="24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hi-IN" sz="2400" dirty="0">
                <a:solidFill>
                  <a:srgbClr val="FF0000"/>
                </a:solidFill>
                <a:latin typeface="Calibri" panose="020F0502020204030204" pitchFamily="34" charset="0"/>
                <a:ea typeface="Times New Roman" panose="02020603050405020304" pitchFamily="18" charset="0"/>
              </a:rPr>
              <a:t>संकेत और लक्षण</a:t>
            </a:r>
            <a:r>
              <a:rPr lang="en-US" sz="24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24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pPr>
            <a:r>
              <a:rPr lang="hi-IN" sz="2400" dirty="0">
                <a:latin typeface="Calibri" panose="020F0502020204030204" pitchFamily="34" charset="0"/>
                <a:ea typeface="Times New Roman" panose="02020603050405020304" pitchFamily="18" charset="0"/>
              </a:rPr>
              <a:t>मतली और उल्टी दस्त</a:t>
            </a:r>
          </a:p>
          <a:p>
            <a:pPr marL="228600" algn="just">
              <a:lnSpc>
                <a:spcPct val="115000"/>
              </a:lnSpc>
              <a:spcAft>
                <a:spcPts val="1000"/>
              </a:spcAft>
            </a:pPr>
            <a:r>
              <a:rPr lang="hi-IN" sz="2400" dirty="0">
                <a:latin typeface="Calibri" panose="020F0502020204030204" pitchFamily="34" charset="0"/>
                <a:ea typeface="Times New Roman" panose="02020603050405020304" pitchFamily="18" charset="0"/>
              </a:rPr>
              <a:t>पेचिश बुखार</a:t>
            </a:r>
          </a:p>
          <a:p>
            <a:pPr marL="228600" algn="just">
              <a:lnSpc>
                <a:spcPct val="115000"/>
              </a:lnSpc>
              <a:spcAft>
                <a:spcPts val="1000"/>
              </a:spcAft>
            </a:pPr>
            <a:r>
              <a:rPr lang="hi-IN" sz="2400" dirty="0">
                <a:latin typeface="Calibri" panose="020F0502020204030204" pitchFamily="34" charset="0"/>
                <a:ea typeface="Times New Roman" panose="02020603050405020304" pitchFamily="18" charset="0"/>
              </a:rPr>
              <a:t>पेट में ऐंठन और सूजन निर्जलीकरण</a:t>
            </a:r>
            <a:r>
              <a:rPr lang="en-US" sz="1800" dirty="0">
                <a:effectLst/>
                <a:latin typeface="Calibri" panose="020F0502020204030204" pitchFamily="34" charset="0"/>
                <a:ea typeface="Times New Roman" panose="02020603050405020304" pitchFamily="18" charset="0"/>
                <a:cs typeface="Mangal" panose="02040503050203030202" pitchFamily="18" charset="0"/>
              </a:rPr>
              <a:t> </a:t>
            </a:r>
            <a:endParaRPr lang="en-IN" sz="1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7526686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44E933F-E0F3-44F1-C707-612721E92459}"/>
              </a:ext>
            </a:extLst>
          </p:cNvPr>
          <p:cNvSpPr txBox="1"/>
          <p:nvPr/>
        </p:nvSpPr>
        <p:spPr>
          <a:xfrm>
            <a:off x="356347" y="-76200"/>
            <a:ext cx="8478371" cy="7048083"/>
          </a:xfrm>
          <a:prstGeom prst="rect">
            <a:avLst/>
          </a:prstGeom>
          <a:noFill/>
        </p:spPr>
        <p:txBody>
          <a:bodyPr wrap="square">
            <a:spAutoFit/>
          </a:bodyPr>
          <a:lstStyle/>
          <a:p>
            <a:pPr algn="ctr"/>
            <a:r>
              <a:rPr lang="hi-IN" sz="3200" b="1" u="sng" dirty="0">
                <a:solidFill>
                  <a:srgbClr val="FF0000"/>
                </a:solidFill>
                <a:latin typeface="Calibri" panose="020F0502020204030204" pitchFamily="34" charset="0"/>
                <a:ea typeface="Times New Roman" panose="02020603050405020304" pitchFamily="18" charset="0"/>
              </a:rPr>
              <a:t>दस्त</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1800" dirty="0">
                <a:effectLst/>
                <a:latin typeface="Calibri" panose="020F0502020204030204" pitchFamily="34" charset="0"/>
                <a:ea typeface="Times New Roman" panose="02020603050405020304" pitchFamily="18" charset="0"/>
                <a:cs typeface="Mangal" panose="02040503050203030202" pitchFamily="18" charset="0"/>
              </a:rPr>
              <a:t>		</a:t>
            </a:r>
            <a:r>
              <a:rPr lang="hi-IN" sz="2800" dirty="0">
                <a:latin typeface="Calibri" panose="020F0502020204030204" pitchFamily="34" charset="0"/>
                <a:ea typeface="Times New Roman" panose="02020603050405020304" pitchFamily="18" charset="0"/>
              </a:rPr>
              <a:t>दस्त शब्द का प्रयोग उस स्थिति के लिए किया जाता है जब मल बहुत अधिक मात्रा में निकलता है, मल ढीला, अनियमित, पानी जैसा होता है और दिन में 4 से 5 या 8 से 10 बार हो सकता है। दस्त को तीन प्रकारों में विभाजित किया जा सकता है:</a:t>
            </a:r>
          </a:p>
          <a:p>
            <a:pPr algn="just"/>
            <a:r>
              <a:rPr lang="hi-IN" sz="2800" dirty="0">
                <a:latin typeface="Calibri" panose="020F0502020204030204" pitchFamily="34" charset="0"/>
                <a:ea typeface="Times New Roman" panose="02020603050405020304" pitchFamily="18" charset="0"/>
              </a:rPr>
              <a:t>1-तीव्र दस्त</a:t>
            </a:r>
          </a:p>
          <a:p>
            <a:pPr algn="just"/>
            <a:r>
              <a:rPr lang="hi-IN" sz="2800" dirty="0">
                <a:latin typeface="Calibri" panose="020F0502020204030204" pitchFamily="34" charset="0"/>
                <a:ea typeface="Times New Roman" panose="02020603050405020304" pitchFamily="18" charset="0"/>
              </a:rPr>
              <a:t>2-जीर्ण दस्त</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hi-IN" sz="2800" b="1" dirty="0">
                <a:solidFill>
                  <a:srgbClr val="FF0000"/>
                </a:solidFill>
                <a:latin typeface="Calibri" panose="020F0502020204030204" pitchFamily="34" charset="0"/>
                <a:ea typeface="Times New Roman" panose="02020603050405020304" pitchFamily="18" charset="0"/>
              </a:rPr>
              <a:t>तीव्र दस्त: </a:t>
            </a:r>
            <a:r>
              <a:rPr lang="hi-IN" sz="2800" dirty="0">
                <a:latin typeface="Calibri" panose="020F0502020204030204" pitchFamily="34" charset="0"/>
                <a:ea typeface="Times New Roman" panose="02020603050405020304" pitchFamily="18" charset="0"/>
              </a:rPr>
              <a:t>- तीव्र दस्त भोजन या दवा के विषाक्त प्रभाव के कारण होता है। बाहरी पदार्थों से एलर्जी, घबराहट, पाचन तंत्र की तीव्र सूजन, जैसे हैजा, टाइफाइड, विषैला बुखार आदि।</a:t>
            </a:r>
          </a:p>
          <a:p>
            <a:pPr algn="just"/>
            <a:r>
              <a:rPr lang="hi-IN" sz="2800" b="1" dirty="0">
                <a:solidFill>
                  <a:srgbClr val="FF0000"/>
                </a:solidFill>
                <a:latin typeface="Calibri" panose="020F0502020204030204" pitchFamily="34" charset="0"/>
                <a:ea typeface="Times New Roman" panose="02020603050405020304" pitchFamily="18" charset="0"/>
              </a:rPr>
              <a:t>क्रोनिक दस्त: </a:t>
            </a:r>
            <a:r>
              <a:rPr lang="hi-IN" sz="2800" dirty="0">
                <a:latin typeface="Calibri" panose="020F0502020204030204" pitchFamily="34" charset="0"/>
                <a:ea typeface="Times New Roman" panose="02020603050405020304" pitchFamily="18" charset="0"/>
              </a:rPr>
              <a:t>- घबराहट के कारण पेट या छोटी आंत के रोग जैसे आंतों का क्षय रोग, मधुमेह, यह बड़ी आंत के रोग जैसे बृहदान्त्र का कैंसर, अल्सरेटिव कोलाइटिस और क्षय रोग भी हो सकता है।</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4370143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AC0A054-E4A7-9967-8873-66DE90B705CB}"/>
              </a:ext>
            </a:extLst>
          </p:cNvPr>
          <p:cNvSpPr txBox="1"/>
          <p:nvPr/>
        </p:nvSpPr>
        <p:spPr>
          <a:xfrm>
            <a:off x="665629" y="304800"/>
            <a:ext cx="7920317" cy="6001643"/>
          </a:xfrm>
          <a:prstGeom prst="rect">
            <a:avLst/>
          </a:prstGeom>
          <a:noFill/>
        </p:spPr>
        <p:txBody>
          <a:bodyPr wrap="square">
            <a:spAutoFit/>
          </a:bodyPr>
          <a:lstStyle/>
          <a:p>
            <a:pPr algn="just"/>
            <a:r>
              <a:rPr lang="hi-IN" sz="3200" b="1" dirty="0">
                <a:solidFill>
                  <a:srgbClr val="FF0000"/>
                </a:solidFill>
                <a:latin typeface="Calibri" panose="020F0502020204030204" pitchFamily="34" charset="0"/>
                <a:ea typeface="Times New Roman" panose="02020603050405020304" pitchFamily="18" charset="0"/>
              </a:rPr>
              <a:t>संकेत और लक्षण:-</a:t>
            </a:r>
          </a:p>
          <a:p>
            <a:pPr algn="just"/>
            <a:r>
              <a:rPr lang="hi-IN" sz="3200" b="1" dirty="0">
                <a:latin typeface="Calibri" panose="020F0502020204030204" pitchFamily="34" charset="0"/>
                <a:ea typeface="Times New Roman" panose="02020603050405020304" pitchFamily="18" charset="0"/>
              </a:rPr>
              <a:t>कारण कारक पर निर्भर करता है</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hi-IN" sz="3200" b="1" dirty="0">
                <a:solidFill>
                  <a:srgbClr val="FF0000"/>
                </a:solidFill>
                <a:latin typeface="Calibri" panose="020F0502020204030204" pitchFamily="34" charset="0"/>
                <a:ea typeface="Times New Roman" panose="02020603050405020304" pitchFamily="18" charset="0"/>
              </a:rPr>
              <a:t>सामान्य उपचार:-</a:t>
            </a:r>
          </a:p>
          <a:p>
            <a:pPr algn="just"/>
            <a:r>
              <a:rPr lang="hi-IN" sz="3200" b="1" dirty="0">
                <a:latin typeface="Calibri" panose="020F0502020204030204" pitchFamily="34" charset="0"/>
                <a:ea typeface="Times New Roman" panose="02020603050405020304" pitchFamily="18" charset="0"/>
              </a:rPr>
              <a:t>1- </a:t>
            </a:r>
            <a:r>
              <a:rPr lang="hi-IN" sz="3200" dirty="0">
                <a:latin typeface="Calibri" panose="020F0502020204030204" pitchFamily="34" charset="0"/>
                <a:ea typeface="Times New Roman" panose="02020603050405020304" pitchFamily="18" charset="0"/>
              </a:rPr>
              <a:t>पूर्ण बिस्तर पर आराम</a:t>
            </a:r>
          </a:p>
          <a:p>
            <a:pPr algn="just"/>
            <a:r>
              <a:rPr lang="hi-IN" sz="3200" dirty="0">
                <a:latin typeface="Calibri" panose="020F0502020204030204" pitchFamily="34" charset="0"/>
                <a:ea typeface="Times New Roman" panose="02020603050405020304" pitchFamily="18" charset="0"/>
              </a:rPr>
              <a:t>2- टैब. एसजी 2-3 ग्राम प्रारंभिक खुराक के बाद 1 ग्राम हर चौथे घंटे</a:t>
            </a:r>
          </a:p>
          <a:p>
            <a:pPr algn="just"/>
            <a:r>
              <a:rPr lang="hi-IN" sz="3200" dirty="0">
                <a:latin typeface="Calibri" panose="020F0502020204030204" pitchFamily="34" charset="0"/>
                <a:ea typeface="Times New Roman" panose="02020603050405020304" pitchFamily="18" charset="0"/>
              </a:rPr>
              <a:t>3- निर्जलीकरण को मौखिक या अंतःशिरा द्रव द्वारा बनाए रखा जाना चाहिए।</a:t>
            </a:r>
          </a:p>
          <a:p>
            <a:pPr algn="just"/>
            <a:r>
              <a:rPr lang="hi-IN" sz="3200" dirty="0">
                <a:latin typeface="Calibri" panose="020F0502020204030204" pitchFamily="34" charset="0"/>
                <a:ea typeface="Times New Roman" panose="02020603050405020304" pitchFamily="18" charset="0"/>
              </a:rPr>
              <a:t>4- डाइमेट (मेट्रोनिडाज़ोल 300 मि.ग्रा. + फ़्यूरिज़ोलिडोन 100 मि.ग्रा.) हर 8 घंटे</a:t>
            </a:r>
          </a:p>
          <a:p>
            <a:pPr algn="just"/>
            <a:r>
              <a:rPr lang="hi-IN" sz="3200" dirty="0">
                <a:latin typeface="Calibri" panose="020F0502020204030204" pitchFamily="34" charset="0"/>
                <a:ea typeface="Times New Roman" panose="02020603050405020304" pitchFamily="18" charset="0"/>
              </a:rPr>
              <a:t>5- सिप्लॉक्स-टीज़ेड</a:t>
            </a:r>
          </a:p>
          <a:p>
            <a:pPr algn="just"/>
            <a:r>
              <a:rPr lang="hi-IN" sz="3200" dirty="0">
                <a:latin typeface="Calibri" panose="020F0502020204030204" pitchFamily="34" charset="0"/>
                <a:ea typeface="Times New Roman" panose="02020603050405020304" pitchFamily="18" charset="0"/>
              </a:rPr>
              <a:t>6- ओफ़्लॉक्स-टीज़ेड</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1569410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25E5595-8F54-495C-5501-B802C09A8A46}"/>
              </a:ext>
            </a:extLst>
          </p:cNvPr>
          <p:cNvSpPr txBox="1"/>
          <p:nvPr/>
        </p:nvSpPr>
        <p:spPr>
          <a:xfrm>
            <a:off x="194982" y="226159"/>
            <a:ext cx="8579224" cy="5693866"/>
          </a:xfrm>
          <a:prstGeom prst="rect">
            <a:avLst/>
          </a:prstGeom>
          <a:noFill/>
        </p:spPr>
        <p:txBody>
          <a:bodyPr wrap="square">
            <a:spAutoFit/>
          </a:bodyPr>
          <a:lstStyle/>
          <a:p>
            <a:pPr algn="ctr"/>
            <a:r>
              <a:rPr lang="hi-IN" sz="2800" b="1" u="sng" dirty="0">
                <a:solidFill>
                  <a:srgbClr val="FF0000"/>
                </a:solidFill>
                <a:latin typeface="Calibri" panose="020F0502020204030204" pitchFamily="34" charset="0"/>
                <a:ea typeface="Times New Roman" panose="02020603050405020304" pitchFamily="18" charset="0"/>
              </a:rPr>
              <a:t>पेचिश</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2800" dirty="0">
                <a:effectLst/>
                <a:latin typeface="Calibri" panose="020F0502020204030204" pitchFamily="34" charset="0"/>
                <a:ea typeface="Times New Roman" panose="02020603050405020304" pitchFamily="18" charset="0"/>
                <a:cs typeface="Mangal" panose="02040503050203030202" pitchFamily="18" charset="0"/>
              </a:rPr>
              <a:t> 	</a:t>
            </a:r>
            <a:r>
              <a:rPr lang="hi-IN" sz="2800" dirty="0">
                <a:latin typeface="Calibri" panose="020F0502020204030204" pitchFamily="34" charset="0"/>
                <a:ea typeface="Times New Roman" panose="02020603050405020304" pitchFamily="18" charset="0"/>
              </a:rPr>
              <a:t>आंतों, विशेष रूप से बृहदान्त्र, में सूजन और पेट में दर्द से चिह्नित विभिन्न विकारों में से कोई भी, जिसके कारण रासायनिक उत्तेजक, बैक्टीरिया प्रोटोज़ोआ या परजीवी कृमि हो सकते हैं। पेचिश दो प्रकार की होती है।</a:t>
            </a:r>
          </a:p>
          <a:p>
            <a:pPr algn="just"/>
            <a:r>
              <a:rPr lang="hi-IN" sz="2800" dirty="0">
                <a:latin typeface="Calibri" panose="020F0502020204030204" pitchFamily="34" charset="0"/>
                <a:ea typeface="Times New Roman" panose="02020603050405020304" pitchFamily="18" charset="0"/>
              </a:rPr>
              <a:t>1-बेसिलरी पेचिश</a:t>
            </a:r>
          </a:p>
          <a:p>
            <a:pPr algn="just"/>
            <a:r>
              <a:rPr lang="hi-IN" sz="2800" dirty="0">
                <a:latin typeface="Calibri" panose="020F0502020204030204" pitchFamily="34" charset="0"/>
                <a:ea typeface="Times New Roman" panose="02020603050405020304" pitchFamily="18" charset="0"/>
              </a:rPr>
              <a:t>2-अमीबिक पेचिश</a:t>
            </a:r>
            <a:r>
              <a:rPr lang="en-US" sz="2800" dirty="0">
                <a:effectLst/>
                <a:latin typeface="Calibri" panose="020F0502020204030204" pitchFamily="34" charset="0"/>
                <a:ea typeface="Times New Roman" panose="02020603050405020304" pitchFamily="18" charset="0"/>
                <a:cs typeface="Mangal" panose="02040503050203030202" pitchFamily="18" charset="0"/>
              </a:rPr>
              <a:t>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hi-IN" sz="2800" b="1" dirty="0">
                <a:latin typeface="Calibri" panose="020F0502020204030204" pitchFamily="34" charset="0"/>
                <a:ea typeface="Times New Roman" panose="02020603050405020304" pitchFamily="18" charset="0"/>
              </a:rPr>
              <a:t>बेसिलरी पेचिश: - </a:t>
            </a:r>
            <a:r>
              <a:rPr lang="hi-IN" sz="2800" dirty="0">
                <a:latin typeface="Calibri" panose="020F0502020204030204" pitchFamily="34" charset="0"/>
                <a:ea typeface="Times New Roman" panose="02020603050405020304" pitchFamily="18" charset="0"/>
              </a:rPr>
              <a:t>बेसिलरी पेचिश एक संक्रामक रोग है जो शिगेला जीनस के बैक्टीरिया के कारण होता है, और आंतों में दर्द, टेनेसमस, मल में बलगम और रक्त के साथ दस्त और कम या ज्यादा विषाक्तता से चिह्नित होता है, यह विशेष रूप से उष्णकटिबंधीय देशों में प्रचलित है लेकिन यह अक्सर अन्य जगहों पर भी होता है।</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6180517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0D5E82BA-5623-FDAB-628A-563A4230E375}"/>
              </a:ext>
            </a:extLst>
          </p:cNvPr>
          <p:cNvSpPr txBox="1"/>
          <p:nvPr/>
        </p:nvSpPr>
        <p:spPr>
          <a:xfrm>
            <a:off x="564777" y="228600"/>
            <a:ext cx="7994277" cy="6001643"/>
          </a:xfrm>
          <a:prstGeom prst="rect">
            <a:avLst/>
          </a:prstGeom>
          <a:noFill/>
        </p:spPr>
        <p:txBody>
          <a:bodyPr wrap="square">
            <a:spAutoFit/>
          </a:bodyPr>
          <a:lstStyle/>
          <a:p>
            <a:pPr algn="just"/>
            <a:r>
              <a:rPr lang="hi-IN" sz="3200" b="1" dirty="0">
                <a:solidFill>
                  <a:srgbClr val="FF0000"/>
                </a:solidFill>
                <a:latin typeface="Calibri" panose="020F0502020204030204" pitchFamily="34" charset="0"/>
                <a:ea typeface="Times New Roman" panose="02020603050405020304" pitchFamily="18" charset="0"/>
              </a:rPr>
              <a:t>कारक जीव: </a:t>
            </a:r>
            <a:r>
              <a:rPr lang="hi-IN" sz="3200" dirty="0">
                <a:latin typeface="Calibri" panose="020F0502020204030204" pitchFamily="34" charset="0"/>
                <a:ea typeface="Times New Roman" panose="02020603050405020304" pitchFamily="18" charset="0"/>
              </a:rPr>
              <a:t>शिगेला समूह के जीवाणु।</a:t>
            </a:r>
          </a:p>
          <a:p>
            <a:pPr algn="just"/>
            <a:endParaRPr lang="hi-IN" sz="3200" dirty="0">
              <a:latin typeface="Calibri" panose="020F0502020204030204" pitchFamily="34" charset="0"/>
              <a:ea typeface="Times New Roman" panose="02020603050405020304" pitchFamily="18" charset="0"/>
            </a:endParaRPr>
          </a:p>
          <a:p>
            <a:pPr algn="just"/>
            <a:r>
              <a:rPr lang="hi-IN" sz="3200" b="1" dirty="0">
                <a:solidFill>
                  <a:srgbClr val="FF0000"/>
                </a:solidFill>
                <a:latin typeface="Calibri" panose="020F0502020204030204" pitchFamily="34" charset="0"/>
                <a:ea typeface="Times New Roman" panose="02020603050405020304" pitchFamily="18" charset="0"/>
              </a:rPr>
              <a:t>विकृति विज्ञान: </a:t>
            </a:r>
            <a:r>
              <a:rPr lang="hi-IN" sz="3200" dirty="0">
                <a:latin typeface="Calibri" panose="020F0502020204030204" pitchFamily="34" charset="0"/>
                <a:ea typeface="Times New Roman" panose="02020603050405020304" pitchFamily="18" charset="0"/>
              </a:rPr>
              <a:t>रोग की गंभीरता के अनुसार भिन्न-भिन्न जीवाणु दूषित जल और भोजन के सेवन के बाद शरीर में प्रवेश करते हैं। ये जीवाणु मलाशय और सिग्मॉइड बृहदान्त्र में जमा हो जाते हैं, जहाँ ये बृहदान्त्र के दूरस्थ भाग की श्लेष्मा झिल्ली के अतिस्राव के साथ हाइपरमिया (रक्त की अधिकता) उत्पन्न करते हैं। लिम्फोइड ऊतक का बढ़ना और यकृत तथा गुर्दे में अपक्षयी परिवर्तन भी देखे जा सकते हैं, रोगी मल के साथ जीवाणु उत्सर्जित करता है।</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2779124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4867506-CC68-04BA-CCC5-8452AA3BCB47}"/>
              </a:ext>
            </a:extLst>
          </p:cNvPr>
          <p:cNvSpPr txBox="1"/>
          <p:nvPr/>
        </p:nvSpPr>
        <p:spPr>
          <a:xfrm>
            <a:off x="470647" y="403414"/>
            <a:ext cx="8370794" cy="5016758"/>
          </a:xfrm>
          <a:prstGeom prst="rect">
            <a:avLst/>
          </a:prstGeom>
          <a:noFill/>
        </p:spPr>
        <p:txBody>
          <a:bodyPr wrap="square">
            <a:spAutoFit/>
          </a:bodyPr>
          <a:lstStyle/>
          <a:p>
            <a:pPr algn="just"/>
            <a:r>
              <a:rPr lang="hi-IN" sz="3200" b="1" dirty="0">
                <a:solidFill>
                  <a:srgbClr val="FF0000"/>
                </a:solidFill>
                <a:latin typeface="Calibri" panose="020F0502020204030204" pitchFamily="34" charset="0"/>
                <a:ea typeface="Times New Roman" panose="02020603050405020304" pitchFamily="18" charset="0"/>
              </a:rPr>
              <a:t>संकेत और लक्षण:-</a:t>
            </a:r>
          </a:p>
          <a:p>
            <a:pPr algn="just"/>
            <a:r>
              <a:rPr lang="hi-IN" sz="3200" b="1" dirty="0">
                <a:latin typeface="Calibri" panose="020F0502020204030204" pitchFamily="34" charset="0"/>
                <a:ea typeface="Times New Roman" panose="02020603050405020304" pitchFamily="18" charset="0"/>
              </a:rPr>
              <a:t>1- </a:t>
            </a:r>
            <a:r>
              <a:rPr lang="hi-IN" sz="3200" dirty="0">
                <a:latin typeface="Calibri" panose="020F0502020204030204" pitchFamily="34" charset="0"/>
                <a:ea typeface="Times New Roman" panose="02020603050405020304" pitchFamily="18" charset="0"/>
              </a:rPr>
              <a:t>अचानक शुरुआत।</a:t>
            </a:r>
          </a:p>
          <a:p>
            <a:pPr algn="just"/>
            <a:r>
              <a:rPr lang="hi-IN" sz="3200" dirty="0">
                <a:latin typeface="Calibri" panose="020F0502020204030204" pitchFamily="34" charset="0"/>
                <a:ea typeface="Times New Roman" panose="02020603050405020304" pitchFamily="18" charset="0"/>
              </a:rPr>
              <a:t>2- खून युक्त दस्त।</a:t>
            </a:r>
          </a:p>
          <a:p>
            <a:pPr algn="just"/>
            <a:r>
              <a:rPr lang="hi-IN" sz="3200" dirty="0">
                <a:latin typeface="Calibri" panose="020F0502020204030204" pitchFamily="34" charset="0"/>
                <a:ea typeface="Times New Roman" panose="02020603050405020304" pitchFamily="18" charset="0"/>
              </a:rPr>
              <a:t>3- पेट में दर्द (पेट में ऐंठन)</a:t>
            </a:r>
          </a:p>
          <a:p>
            <a:pPr algn="just"/>
            <a:r>
              <a:rPr lang="hi-IN" sz="3200" dirty="0">
                <a:latin typeface="Calibri" panose="020F0502020204030204" pitchFamily="34" charset="0"/>
                <a:ea typeface="Times New Roman" panose="02020603050405020304" pitchFamily="18" charset="0"/>
              </a:rPr>
              <a:t>4- बुखार।</a:t>
            </a:r>
          </a:p>
          <a:p>
            <a:pPr algn="just"/>
            <a:r>
              <a:rPr lang="hi-IN" sz="3200" dirty="0">
                <a:latin typeface="Calibri" panose="020F0502020204030204" pitchFamily="34" charset="0"/>
                <a:ea typeface="Times New Roman" panose="02020603050405020304" pitchFamily="18" charset="0"/>
              </a:rPr>
              <a:t>5- दस्त आमतौर पर ऐंठन वाले दर्द के साथ होता है और गंधहीन होता है।</a:t>
            </a:r>
          </a:p>
          <a:p>
            <a:pPr algn="just"/>
            <a:r>
              <a:rPr lang="hi-IN" sz="3200" dirty="0">
                <a:latin typeface="Calibri" panose="020F0502020204030204" pitchFamily="34" charset="0"/>
                <a:ea typeface="Times New Roman" panose="02020603050405020304" pitchFamily="18" charset="0"/>
              </a:rPr>
              <a:t>6- टेनेसमस (मल त्याग या पेशाब करते समय तनाव, अप्रभावी और दर्दनाक तनाव) रोग की गंभीरता पर निर्भर करता है।</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2175228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C12E07F9-392F-AD72-323B-F7CF448EE855}"/>
              </a:ext>
            </a:extLst>
          </p:cNvPr>
          <p:cNvSpPr txBox="1"/>
          <p:nvPr/>
        </p:nvSpPr>
        <p:spPr>
          <a:xfrm>
            <a:off x="531159" y="493061"/>
            <a:ext cx="8108576" cy="5509200"/>
          </a:xfrm>
          <a:prstGeom prst="rect">
            <a:avLst/>
          </a:prstGeom>
          <a:noFill/>
        </p:spPr>
        <p:txBody>
          <a:bodyPr wrap="square">
            <a:spAutoFit/>
          </a:bodyPr>
          <a:lstStyle/>
          <a:p>
            <a:pPr algn="just"/>
            <a:r>
              <a:rPr lang="hi-IN" sz="3200" dirty="0">
                <a:latin typeface="Calibri" panose="020F0502020204030204" pitchFamily="34" charset="0"/>
                <a:ea typeface="Times New Roman" panose="02020603050405020304" pitchFamily="18" charset="0"/>
              </a:rPr>
              <a:t>7- दौरा आमतौर पर 2-3 दिनों में ठीक हो जाता है।</a:t>
            </a:r>
          </a:p>
          <a:p>
            <a:pPr algn="just"/>
            <a:r>
              <a:rPr lang="hi-IN" sz="3200" dirty="0">
                <a:latin typeface="Calibri" panose="020F0502020204030204" pitchFamily="34" charset="0"/>
                <a:ea typeface="Times New Roman" panose="02020603050405020304" pitchFamily="18" charset="0"/>
              </a:rPr>
              <a:t>8- मल त्याग की संख्या दिन में 40-50 बार हो सकती है।</a:t>
            </a:r>
          </a:p>
          <a:p>
            <a:pPr algn="just"/>
            <a:r>
              <a:rPr lang="hi-IN" sz="3200" dirty="0">
                <a:latin typeface="Calibri" panose="020F0502020204030204" pitchFamily="34" charset="0"/>
                <a:ea typeface="Times New Roman" panose="02020603050405020304" pitchFamily="18" charset="0"/>
              </a:rPr>
              <a:t>9- पेट फूला हुआ और कोमल होना</a:t>
            </a:r>
          </a:p>
          <a:p>
            <a:pPr algn="just"/>
            <a:r>
              <a:rPr lang="hi-IN" sz="3200" dirty="0">
                <a:latin typeface="Calibri" panose="020F0502020204030204" pitchFamily="34" charset="0"/>
                <a:ea typeface="Times New Roman" panose="02020603050405020304" pitchFamily="18" charset="0"/>
              </a:rPr>
              <a:t>10- निर्जलीकरण और परिधीय परिसंचरण विफलता</a:t>
            </a:r>
          </a:p>
          <a:p>
            <a:pPr algn="just"/>
            <a:endParaRPr lang="hi-IN" sz="3200" dirty="0">
              <a:latin typeface="Calibri" panose="020F0502020204030204" pitchFamily="34" charset="0"/>
              <a:ea typeface="Times New Roman" panose="02020603050405020304" pitchFamily="18" charset="0"/>
            </a:endParaRPr>
          </a:p>
          <a:p>
            <a:pPr algn="just"/>
            <a:r>
              <a:rPr lang="hi-IN" sz="3200" b="1" dirty="0">
                <a:latin typeface="Calibri" panose="020F0502020204030204" pitchFamily="34" charset="0"/>
                <a:ea typeface="Times New Roman" panose="02020603050405020304" pitchFamily="18" charset="0"/>
              </a:rPr>
              <a:t>जटिलता:</a:t>
            </a:r>
            <a:r>
              <a:rPr lang="hi-IN" sz="3200" dirty="0">
                <a:latin typeface="Calibri" panose="020F0502020204030204" pitchFamily="34" charset="0"/>
                <a:ea typeface="Times New Roman" panose="02020603050405020304" pitchFamily="18" charset="0"/>
              </a:rPr>
              <a:t>-</a:t>
            </a:r>
          </a:p>
          <a:p>
            <a:pPr algn="just"/>
            <a:r>
              <a:rPr lang="hi-IN" sz="3200" dirty="0">
                <a:latin typeface="Calibri" panose="020F0502020204030204" pitchFamily="34" charset="0"/>
                <a:ea typeface="Times New Roman" panose="02020603050405020304" pitchFamily="18" charset="0"/>
              </a:rPr>
              <a:t>1- छिद्र (बड़ी आंत का)</a:t>
            </a:r>
          </a:p>
          <a:p>
            <a:pPr algn="just"/>
            <a:r>
              <a:rPr lang="hi-IN" sz="3200" dirty="0">
                <a:latin typeface="Calibri" panose="020F0502020204030204" pitchFamily="34" charset="0"/>
                <a:ea typeface="Times New Roman" panose="02020603050405020304" pitchFamily="18" charset="0"/>
              </a:rPr>
              <a:t>2- पेरिटोनिटिस</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4178098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31D1A37-0D14-8265-3208-7D45F640A64E}"/>
              </a:ext>
            </a:extLst>
          </p:cNvPr>
          <p:cNvSpPr txBox="1"/>
          <p:nvPr/>
        </p:nvSpPr>
        <p:spPr>
          <a:xfrm>
            <a:off x="437029" y="331695"/>
            <a:ext cx="8639735" cy="6577185"/>
          </a:xfrm>
          <a:prstGeom prst="rect">
            <a:avLst/>
          </a:prstGeom>
          <a:noFill/>
        </p:spPr>
        <p:txBody>
          <a:bodyPr wrap="square">
            <a:spAutoFit/>
          </a:bodyPr>
          <a:lstStyle/>
          <a:p>
            <a:pPr algn="ctr">
              <a:lnSpc>
                <a:spcPct val="115000"/>
              </a:lnSpc>
              <a:spcAft>
                <a:spcPts val="1000"/>
              </a:spcAft>
            </a:pPr>
            <a:r>
              <a:rPr lang="hi-IN" sz="3600" b="1" u="sng" dirty="0">
                <a:solidFill>
                  <a:srgbClr val="FF0000"/>
                </a:solidFill>
                <a:latin typeface="Calibri" panose="020F0502020204030204" pitchFamily="34" charset="0"/>
                <a:ea typeface="Times New Roman" panose="02020603050405020304" pitchFamily="18" charset="0"/>
              </a:rPr>
              <a:t>उद्देश्य</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nSpc>
                <a:spcPct val="115000"/>
              </a:lnSpc>
              <a:spcAft>
                <a:spcPts val="1000"/>
              </a:spcAft>
            </a:pPr>
            <a:r>
              <a:rPr lang="hi-IN" sz="3200" dirty="0">
                <a:latin typeface="Calibri" panose="020F0502020204030204" pitchFamily="34" charset="0"/>
                <a:ea typeface="Times New Roman" panose="02020603050405020304" pitchFamily="18" charset="0"/>
              </a:rPr>
              <a:t>इस पाठ के पूरा होने पर आप निम्नलिखित कार्य करने में सक्षम होंगे:</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1. </a:t>
            </a:r>
            <a:r>
              <a:rPr lang="hi-IN" sz="3200" dirty="0">
                <a:latin typeface="Calibri" panose="020F0502020204030204" pitchFamily="34" charset="0"/>
                <a:ea typeface="Times New Roman" panose="02020603050405020304" pitchFamily="18" charset="0"/>
              </a:rPr>
              <a:t>संक्रामक रोग को परिभाषित कीजिए।</a:t>
            </a:r>
          </a:p>
          <a:p>
            <a:pPr algn="just">
              <a:lnSpc>
                <a:spcPct val="115000"/>
              </a:lnSpc>
              <a:spcAft>
                <a:spcPts val="1000"/>
              </a:spcAft>
            </a:pPr>
            <a:r>
              <a:rPr lang="hi-IN" sz="3200" dirty="0">
                <a:latin typeface="Calibri" panose="020F0502020204030204" pitchFamily="34" charset="0"/>
                <a:ea typeface="Times New Roman" panose="02020603050405020304" pitchFamily="18" charset="0"/>
              </a:rPr>
              <a:t>2. संक्रामक रोग के संचरण के तरीकों का उल्लेख कीजिए।</a:t>
            </a:r>
          </a:p>
          <a:p>
            <a:pPr algn="just">
              <a:lnSpc>
                <a:spcPct val="115000"/>
              </a:lnSpc>
              <a:spcAft>
                <a:spcPts val="1000"/>
              </a:spcAft>
            </a:pPr>
            <a:r>
              <a:rPr lang="hi-IN" sz="3200" dirty="0">
                <a:latin typeface="Calibri" panose="020F0502020204030204" pitchFamily="34" charset="0"/>
                <a:ea typeface="Times New Roman" panose="02020603050405020304" pitchFamily="18" charset="0"/>
              </a:rPr>
              <a:t>3. रोग पैदा करने वाले सूक्ष्मजीवों का वर्गीकरण कीजिए।</a:t>
            </a:r>
          </a:p>
          <a:p>
            <a:pPr algn="just">
              <a:lnSpc>
                <a:spcPct val="115000"/>
              </a:lnSpc>
              <a:spcAft>
                <a:spcPts val="1000"/>
              </a:spcAft>
            </a:pPr>
            <a:r>
              <a:rPr lang="hi-IN" sz="3200" dirty="0">
                <a:latin typeface="Calibri" panose="020F0502020204030204" pitchFamily="34" charset="0"/>
                <a:ea typeface="Times New Roman" panose="02020603050405020304" pitchFamily="18" charset="0"/>
              </a:rPr>
              <a:t>4. जल जनित रोगों को परिभाषित कीजिए।</a:t>
            </a:r>
          </a:p>
          <a:p>
            <a:pPr algn="just">
              <a:lnSpc>
                <a:spcPct val="115000"/>
              </a:lnSpc>
              <a:spcAft>
                <a:spcPts val="1000"/>
              </a:spcAft>
            </a:pPr>
            <a:r>
              <a:rPr lang="hi-IN" sz="3200" dirty="0">
                <a:latin typeface="Calibri" panose="020F0502020204030204" pitchFamily="34" charset="0"/>
                <a:ea typeface="Times New Roman" panose="02020603050405020304" pitchFamily="18" charset="0"/>
              </a:rPr>
              <a:t>5. वेक्टर जनित रोगों को परिभाषित कीजिए।</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6075063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5CCE48D-F09E-A9A0-7D08-D75B96CD4BDC}"/>
              </a:ext>
            </a:extLst>
          </p:cNvPr>
          <p:cNvSpPr txBox="1"/>
          <p:nvPr/>
        </p:nvSpPr>
        <p:spPr>
          <a:xfrm>
            <a:off x="598394" y="528919"/>
            <a:ext cx="7301753" cy="2554545"/>
          </a:xfrm>
          <a:prstGeom prst="rect">
            <a:avLst/>
          </a:prstGeom>
          <a:noFill/>
        </p:spPr>
        <p:txBody>
          <a:bodyPr wrap="square">
            <a:spAutoFit/>
          </a:bodyPr>
          <a:lstStyle/>
          <a:p>
            <a:pPr algn="just"/>
            <a:r>
              <a:rPr lang="hi-IN" sz="3200" b="1" dirty="0">
                <a:latin typeface="Calibri" panose="020F0502020204030204" pitchFamily="34" charset="0"/>
                <a:ea typeface="Times New Roman" panose="02020603050405020304" pitchFamily="18" charset="0"/>
              </a:rPr>
              <a:t>निदान:-</a:t>
            </a:r>
          </a:p>
          <a:p>
            <a:pPr algn="just"/>
            <a:r>
              <a:rPr lang="hi-IN" sz="3200" dirty="0">
                <a:latin typeface="Calibri" panose="020F0502020204030204" pitchFamily="34" charset="0"/>
                <a:ea typeface="Times New Roman" panose="02020603050405020304" pitchFamily="18" charset="0"/>
              </a:rPr>
              <a:t>1-मल की क्षारीय प्रतिक्रिया</a:t>
            </a:r>
          </a:p>
          <a:p>
            <a:pPr algn="just"/>
            <a:r>
              <a:rPr lang="hi-IN" sz="3200" dirty="0">
                <a:latin typeface="Calibri" panose="020F0502020204030204" pitchFamily="34" charset="0"/>
                <a:ea typeface="Times New Roman" panose="02020603050405020304" pitchFamily="18" charset="0"/>
              </a:rPr>
              <a:t>2-मल में शिगेला समूह के जीवाणु मौजूद हैं।</a:t>
            </a:r>
          </a:p>
          <a:p>
            <a:pPr algn="just"/>
            <a:r>
              <a:rPr lang="hi-IN" sz="3200" dirty="0">
                <a:latin typeface="Calibri" panose="020F0502020204030204" pitchFamily="34" charset="0"/>
                <a:ea typeface="Times New Roman" panose="02020603050405020304" pitchFamily="18" charset="0"/>
              </a:rPr>
              <a:t>3-मल की नग्न आँखों से जाँच</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2616619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80B31B9-1CF4-1738-9107-D3923A6E44BD}"/>
              </a:ext>
            </a:extLst>
          </p:cNvPr>
          <p:cNvSpPr txBox="1"/>
          <p:nvPr/>
        </p:nvSpPr>
        <p:spPr>
          <a:xfrm>
            <a:off x="527796" y="685800"/>
            <a:ext cx="8088407" cy="4524315"/>
          </a:xfrm>
          <a:prstGeom prst="rect">
            <a:avLst/>
          </a:prstGeom>
          <a:noFill/>
        </p:spPr>
        <p:txBody>
          <a:bodyPr wrap="square">
            <a:spAutoFit/>
          </a:bodyPr>
          <a:lstStyle/>
          <a:p>
            <a:pPr algn="just"/>
            <a:r>
              <a:rPr lang="hi-IN" sz="3200" b="1" dirty="0">
                <a:solidFill>
                  <a:srgbClr val="FF0000"/>
                </a:solidFill>
                <a:latin typeface="Calibri" panose="020F0502020204030204" pitchFamily="34" charset="0"/>
                <a:ea typeface="Times New Roman" panose="02020603050405020304" pitchFamily="18" charset="0"/>
              </a:rPr>
              <a:t>उपचार:-</a:t>
            </a:r>
          </a:p>
          <a:p>
            <a:pPr algn="just"/>
            <a:r>
              <a:rPr lang="hi-IN" sz="3200" b="1" dirty="0">
                <a:solidFill>
                  <a:srgbClr val="FF0000"/>
                </a:solidFill>
                <a:latin typeface="Calibri" panose="020F0502020204030204" pitchFamily="34" charset="0"/>
                <a:ea typeface="Times New Roman" panose="02020603050405020304" pitchFamily="18" charset="0"/>
              </a:rPr>
              <a:t>सामान्य उपचार:-</a:t>
            </a:r>
          </a:p>
          <a:p>
            <a:pPr algn="just"/>
            <a:r>
              <a:rPr lang="hi-IN" sz="3200" dirty="0">
                <a:latin typeface="Calibri" panose="020F0502020204030204" pitchFamily="34" charset="0"/>
                <a:ea typeface="Times New Roman" panose="02020603050405020304" pitchFamily="18" charset="0"/>
              </a:rPr>
              <a:t>क) बिस्तर पर आराम और अच्छी देखभाल।</a:t>
            </a:r>
          </a:p>
          <a:p>
            <a:pPr algn="just"/>
            <a:r>
              <a:rPr lang="hi-IN" sz="3200" dirty="0">
                <a:latin typeface="Calibri" panose="020F0502020204030204" pitchFamily="34" charset="0"/>
                <a:ea typeface="Times New Roman" panose="02020603050405020304" pitchFamily="18" charset="0"/>
              </a:rPr>
              <a:t>ख) आहार- फलों का रस, नमक के साथ चावल का दलिया।</a:t>
            </a:r>
          </a:p>
          <a:p>
            <a:pPr algn="just"/>
            <a:r>
              <a:rPr lang="hi-IN" sz="3200" dirty="0">
                <a:latin typeface="Calibri" panose="020F0502020204030204" pitchFamily="34" charset="0"/>
                <a:ea typeface="Times New Roman" panose="02020603050405020304" pitchFamily="18" charset="0"/>
              </a:rPr>
              <a:t>ग) पहले 24 घंटों में भरपूर मात्रा में तरल पदार्थ।</a:t>
            </a:r>
          </a:p>
          <a:p>
            <a:pPr algn="just"/>
            <a:r>
              <a:rPr lang="hi-IN" sz="3200" dirty="0">
                <a:latin typeface="Calibri" panose="020F0502020204030204" pitchFamily="34" charset="0"/>
                <a:ea typeface="Times New Roman" panose="02020603050405020304" pitchFamily="18" charset="0"/>
              </a:rPr>
              <a:t>घ) बाद में उबले हुए चावल जैसे अर्ध-ठोस आहार, धीरे-धीरे मात्रा बढ़ाएँ।</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9489259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F2023CF-5EDF-B912-990F-6E4FDBD1D50D}"/>
              </a:ext>
            </a:extLst>
          </p:cNvPr>
          <p:cNvSpPr txBox="1"/>
          <p:nvPr/>
        </p:nvSpPr>
        <p:spPr>
          <a:xfrm>
            <a:off x="665630" y="403413"/>
            <a:ext cx="7812741" cy="4031873"/>
          </a:xfrm>
          <a:prstGeom prst="rect">
            <a:avLst/>
          </a:prstGeom>
          <a:noFill/>
        </p:spPr>
        <p:txBody>
          <a:bodyPr wrap="square">
            <a:spAutoFit/>
          </a:bodyPr>
          <a:lstStyle/>
          <a:p>
            <a:pPr algn="just"/>
            <a:r>
              <a:rPr lang="hi-IN" sz="3200" b="1" dirty="0">
                <a:latin typeface="Calibri" panose="020F0502020204030204" pitchFamily="34" charset="0"/>
                <a:ea typeface="Times New Roman" panose="02020603050405020304" pitchFamily="18" charset="0"/>
              </a:rPr>
              <a:t>दवाएँ:-</a:t>
            </a:r>
          </a:p>
          <a:p>
            <a:pPr algn="just"/>
            <a:r>
              <a:rPr lang="hi-IN" sz="3200" dirty="0">
                <a:latin typeface="Calibri" panose="020F0502020204030204" pitchFamily="34" charset="0"/>
                <a:ea typeface="Times New Roman" panose="02020603050405020304" pitchFamily="18" charset="0"/>
              </a:rPr>
              <a:t>मौखिक तरल पदार्थ या अंतःशिरा (आई.वी.) देकर रोगी को पुनः हाइड्रेट करें।</a:t>
            </a:r>
          </a:p>
          <a:p>
            <a:pPr algn="just"/>
            <a:r>
              <a:rPr lang="hi-IN" sz="3200" dirty="0">
                <a:latin typeface="Calibri" panose="020F0502020204030204" pitchFamily="34" charset="0"/>
                <a:ea typeface="Times New Roman" panose="02020603050405020304" pitchFamily="18" charset="0"/>
              </a:rPr>
              <a:t>ओआरएस</a:t>
            </a:r>
          </a:p>
          <a:p>
            <a:pPr algn="just"/>
            <a:r>
              <a:rPr lang="hi-IN" sz="3200" dirty="0">
                <a:latin typeface="Calibri" panose="020F0502020204030204" pitchFamily="34" charset="0"/>
                <a:ea typeface="Times New Roman" panose="02020603050405020304" pitchFamily="18" charset="0"/>
              </a:rPr>
              <a:t>प्रीबायोटिक्स।</a:t>
            </a:r>
          </a:p>
          <a:p>
            <a:pPr algn="just"/>
            <a:r>
              <a:rPr lang="hi-IN" sz="3200" dirty="0">
                <a:latin typeface="Calibri" panose="020F0502020204030204" pitchFamily="34" charset="0"/>
                <a:ea typeface="Times New Roman" panose="02020603050405020304" pitchFamily="18" charset="0"/>
              </a:rPr>
              <a:t>कैप रेडोटिल 100 मिलीग्राम</a:t>
            </a:r>
          </a:p>
          <a:p>
            <a:pPr algn="just"/>
            <a:r>
              <a:rPr lang="hi-IN" sz="3200" dirty="0">
                <a:latin typeface="Calibri" panose="020F0502020204030204" pitchFamily="34" charset="0"/>
                <a:ea typeface="Times New Roman" panose="02020603050405020304" pitchFamily="18" charset="0"/>
              </a:rPr>
              <a:t>टैब स्पोरोलैक</a:t>
            </a:r>
          </a:p>
          <a:p>
            <a:pPr algn="just"/>
            <a:r>
              <a:rPr lang="hi-IN" sz="3200" dirty="0">
                <a:latin typeface="Calibri" panose="020F0502020204030204" pitchFamily="34" charset="0"/>
                <a:ea typeface="Times New Roman" panose="02020603050405020304" pitchFamily="18" charset="0"/>
              </a:rPr>
              <a:t>लैक्टोबैसिलस</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2690890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ED02978C-95C5-34F9-3BC4-002D8B9B2986}"/>
              </a:ext>
            </a:extLst>
          </p:cNvPr>
          <p:cNvSpPr txBox="1"/>
          <p:nvPr/>
        </p:nvSpPr>
        <p:spPr>
          <a:xfrm>
            <a:off x="470647" y="510989"/>
            <a:ext cx="8438030" cy="4647426"/>
          </a:xfrm>
          <a:prstGeom prst="rect">
            <a:avLst/>
          </a:prstGeom>
          <a:noFill/>
        </p:spPr>
        <p:txBody>
          <a:bodyPr wrap="square">
            <a:spAutoFit/>
          </a:bodyPr>
          <a:lstStyle/>
          <a:p>
            <a:pPr algn="ctr"/>
            <a:r>
              <a:rPr lang="hi-IN" sz="3200" b="1" u="sng" dirty="0">
                <a:solidFill>
                  <a:srgbClr val="FF0000"/>
                </a:solidFill>
                <a:ea typeface="Times New Roman" panose="02020603050405020304" pitchFamily="18" charset="0"/>
              </a:rPr>
              <a:t>अमीबी पेचिश</a:t>
            </a:r>
            <a:endParaRPr lang="en-IN" sz="3200" dirty="0">
              <a:effectLst/>
              <a:ea typeface="Times New Roman" panose="02020603050405020304" pitchFamily="18" charset="0"/>
              <a:cs typeface="Mangal" panose="02040503050203030202" pitchFamily="18" charset="0"/>
            </a:endParaRPr>
          </a:p>
          <a:p>
            <a:pPr algn="ctr"/>
            <a:r>
              <a:rPr lang="en-US" sz="800" b="1" u="none" strike="noStrike" dirty="0">
                <a:effectLst/>
                <a:latin typeface="Calibri" panose="020F0502020204030204" pitchFamily="34" charset="0"/>
                <a:ea typeface="Times New Roman" panose="02020603050405020304" pitchFamily="18" charset="0"/>
                <a:cs typeface="Mangal" panose="02040503050203030202" pitchFamily="18" charset="0"/>
              </a:rPr>
              <a:t> </a:t>
            </a:r>
            <a:endParaRPr lang="en-IN" sz="18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1800" dirty="0">
                <a:effectLst/>
                <a:latin typeface="Calibri" panose="020F0502020204030204" pitchFamily="34" charset="0"/>
                <a:ea typeface="Times New Roman" panose="02020603050405020304" pitchFamily="18" charset="0"/>
                <a:cs typeface="Mangal" panose="02040503050203030202" pitchFamily="18" charset="0"/>
              </a:rPr>
              <a:t>	</a:t>
            </a:r>
            <a:r>
              <a:rPr lang="hi-IN" sz="3200" dirty="0">
                <a:latin typeface="Calibri" panose="020F0502020204030204" pitchFamily="34" charset="0"/>
                <a:ea typeface="Times New Roman" panose="02020603050405020304" pitchFamily="18" charset="0"/>
              </a:rPr>
              <a:t>गंभीर अमीबियासिस (अमीबिक से संक्रमित होने की स्थिति, विशेष रूप से यकृत और अन्य दूरस्थ स्थानों में संक्रमण फैलने की स्थिति) के कारण आंत्र में अल्सर होने के कारण, जिसे अमीबिक कोलाइटिस या आंत्र अमीबियासिस भी कहा जाता है।</a:t>
            </a:r>
          </a:p>
          <a:p>
            <a:pPr algn="just"/>
            <a:r>
              <a:rPr lang="hi-IN" sz="3200" dirty="0">
                <a:latin typeface="Calibri" panose="020F0502020204030204" pitchFamily="34" charset="0"/>
                <a:ea typeface="Times New Roman" panose="02020603050405020304" pitchFamily="18" charset="0"/>
              </a:rPr>
              <a:t>कारक जीव: -एंटामोइबा हिस्टोलिटिका</a:t>
            </a:r>
          </a:p>
          <a:p>
            <a:pPr algn="just"/>
            <a:r>
              <a:rPr lang="hi-IN" sz="3200" dirty="0">
                <a:latin typeface="Calibri" panose="020F0502020204030204" pitchFamily="34" charset="0"/>
                <a:ea typeface="Times New Roman" panose="02020603050405020304" pitchFamily="18" charset="0"/>
              </a:rPr>
              <a:t>ऊष्मायन अवधि: -2-3 महीने या उससे अधिक</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9324829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xmlns="" id="{49A3A878-D738-6177-74CC-B71D87962977}"/>
              </a:ext>
            </a:extLst>
          </p:cNvPr>
          <p:cNvGraphicFramePr>
            <a:graphicFrameLocks noGrp="1"/>
          </p:cNvGraphicFramePr>
          <p:nvPr>
            <p:extLst>
              <p:ext uri="{D42A27DB-BD31-4B8C-83A1-F6EECF244321}">
                <p14:modId xmlns:p14="http://schemas.microsoft.com/office/powerpoint/2010/main" val="1788625844"/>
              </p:ext>
            </p:extLst>
          </p:nvPr>
        </p:nvGraphicFramePr>
        <p:xfrm>
          <a:off x="134471" y="414132"/>
          <a:ext cx="7561729" cy="5782235"/>
        </p:xfrm>
        <a:graphic>
          <a:graphicData uri="http://schemas.openxmlformats.org/drawingml/2006/table">
            <a:tbl>
              <a:tblPr>
                <a:tableStyleId>{5C22544A-7EE6-4342-B048-85BDC9FD1C3A}</a:tableStyleId>
              </a:tblPr>
              <a:tblGrid>
                <a:gridCol w="3490903">
                  <a:extLst>
                    <a:ext uri="{9D8B030D-6E8A-4147-A177-3AD203B41FA5}">
                      <a16:colId xmlns:a16="http://schemas.microsoft.com/office/drawing/2014/main" xmlns="" val="1787420671"/>
                    </a:ext>
                  </a:extLst>
                </a:gridCol>
                <a:gridCol w="4070826">
                  <a:extLst>
                    <a:ext uri="{9D8B030D-6E8A-4147-A177-3AD203B41FA5}">
                      <a16:colId xmlns:a16="http://schemas.microsoft.com/office/drawing/2014/main" xmlns="" val="317943697"/>
                    </a:ext>
                  </a:extLst>
                </a:gridCol>
              </a:tblGrid>
              <a:tr h="614082">
                <a:tc>
                  <a:txBody>
                    <a:bodyPr/>
                    <a:lstStyle/>
                    <a:p>
                      <a:pPr algn="ctr">
                        <a:lnSpc>
                          <a:spcPct val="115000"/>
                        </a:lnSpc>
                      </a:pPr>
                      <a:r>
                        <a:rPr lang="hi-IN" sz="3200" dirty="0">
                          <a:effectLst/>
                        </a:rPr>
                        <a:t>बेसिलरी पेचिश</a:t>
                      </a:r>
                      <a:r>
                        <a:rPr lang="en-US" sz="1100" dirty="0">
                          <a:effectLst/>
                        </a:rPr>
                        <a:t> </a:t>
                      </a:r>
                      <a:endParaRPr lang="en-IN" sz="11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tc>
                  <a:txBody>
                    <a:bodyPr/>
                    <a:lstStyle/>
                    <a:p>
                      <a:pPr algn="ctr">
                        <a:lnSpc>
                          <a:spcPct val="115000"/>
                        </a:lnSpc>
                      </a:pPr>
                      <a:r>
                        <a:rPr lang="hi-IN" sz="3200" dirty="0">
                          <a:effectLst/>
                        </a:rPr>
                        <a:t>अमीबी पेचिश</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extLst>
                  <a:ext uri="{0D108BD9-81ED-4DB2-BD59-A6C34878D82A}">
                    <a16:rowId xmlns:a16="http://schemas.microsoft.com/office/drawing/2014/main" xmlns="" val="1182286327"/>
                  </a:ext>
                </a:extLst>
              </a:tr>
              <a:tr h="5168153">
                <a:tc>
                  <a:txBody>
                    <a:bodyPr/>
                    <a:lstStyle/>
                    <a:p>
                      <a:pPr algn="just">
                        <a:lnSpc>
                          <a:spcPct val="115000"/>
                        </a:lnSpc>
                      </a:pPr>
                      <a:r>
                        <a:rPr lang="en-US" sz="2800" dirty="0">
                          <a:effectLst/>
                        </a:rPr>
                        <a:t>1- </a:t>
                      </a:r>
                      <a:r>
                        <a:rPr lang="hi-IN" sz="2800" dirty="0">
                          <a:effectLst/>
                        </a:rPr>
                        <a:t>मौसमी प्रकोप।</a:t>
                      </a:r>
                    </a:p>
                    <a:p>
                      <a:pPr algn="just">
                        <a:lnSpc>
                          <a:spcPct val="115000"/>
                        </a:lnSpc>
                      </a:pPr>
                      <a:r>
                        <a:rPr lang="hi-IN" sz="2800" dirty="0">
                          <a:effectLst/>
                        </a:rPr>
                        <a:t>2- हमेशा महामारी के रूप में होता है।</a:t>
                      </a:r>
                    </a:p>
                    <a:p>
                      <a:pPr algn="just">
                        <a:lnSpc>
                          <a:spcPct val="115000"/>
                        </a:lnSpc>
                      </a:pPr>
                      <a:r>
                        <a:rPr lang="hi-IN" sz="2800" dirty="0">
                          <a:effectLst/>
                        </a:rPr>
                        <a:t>3- मल कम मात्रा में होता है और दिन में कई बार निकलता है।</a:t>
                      </a:r>
                    </a:p>
                    <a:p>
                      <a:pPr algn="just">
                        <a:lnSpc>
                          <a:spcPct val="115000"/>
                        </a:lnSpc>
                      </a:pPr>
                      <a:r>
                        <a:rPr lang="hi-IN" sz="2800" dirty="0">
                          <a:effectLst/>
                        </a:rPr>
                        <a:t>4- मल गंधहीन होता है।</a:t>
                      </a:r>
                      <a:endParaRPr lang="en-IN" sz="2800" dirty="0">
                        <a:effectLst/>
                      </a:endParaRPr>
                    </a:p>
                  </a:txBody>
                  <a:tcPr marL="51435" marR="51435" marT="0" marB="0"/>
                </a:tc>
                <a:tc>
                  <a:txBody>
                    <a:bodyPr/>
                    <a:lstStyle/>
                    <a:p>
                      <a:pPr algn="just">
                        <a:lnSpc>
                          <a:spcPct val="115000"/>
                        </a:lnSpc>
                      </a:pPr>
                      <a:r>
                        <a:rPr lang="en-US" sz="2800" dirty="0">
                          <a:effectLst/>
                        </a:rPr>
                        <a:t>1- </a:t>
                      </a:r>
                      <a:r>
                        <a:rPr lang="hi-IN" sz="2800" dirty="0">
                          <a:effectLst/>
                        </a:rPr>
                        <a:t>इसका कोई मौसमी प्रभाव नहीं होता।</a:t>
                      </a:r>
                    </a:p>
                    <a:p>
                      <a:pPr algn="just">
                        <a:lnSpc>
                          <a:spcPct val="115000"/>
                        </a:lnSpc>
                      </a:pPr>
                      <a:r>
                        <a:rPr lang="hi-IN" sz="2800" dirty="0">
                          <a:effectLst/>
                        </a:rPr>
                        <a:t>2- इस प्रकार के छिटपुट मामले देखे जाते हैं।</a:t>
                      </a:r>
                    </a:p>
                    <a:p>
                      <a:pPr algn="just">
                        <a:lnSpc>
                          <a:spcPct val="115000"/>
                        </a:lnSpc>
                      </a:pPr>
                      <a:r>
                        <a:rPr lang="hi-IN" sz="2800" dirty="0">
                          <a:effectLst/>
                        </a:rPr>
                        <a:t>3- मल का भारी होना और दिन में 2-3 बार निकलना।</a:t>
                      </a:r>
                    </a:p>
                    <a:p>
                      <a:pPr algn="just">
                        <a:lnSpc>
                          <a:spcPct val="115000"/>
                        </a:lnSpc>
                      </a:pPr>
                      <a:r>
                        <a:rPr lang="hi-IN" sz="2800" dirty="0">
                          <a:effectLst/>
                        </a:rPr>
                        <a:t>4- दुर्गंधयुक्त (गंदी) गंध।</a:t>
                      </a:r>
                      <a:endParaRPr lang="en-IN" sz="2800" dirty="0">
                        <a:effectLst/>
                      </a:endParaRPr>
                    </a:p>
                  </a:txBody>
                  <a:tcPr marL="51435" marR="51435" marT="0" marB="0"/>
                </a:tc>
                <a:extLst>
                  <a:ext uri="{0D108BD9-81ED-4DB2-BD59-A6C34878D82A}">
                    <a16:rowId xmlns:a16="http://schemas.microsoft.com/office/drawing/2014/main" xmlns="" val="2938830129"/>
                  </a:ext>
                </a:extLst>
              </a:tr>
            </a:tbl>
          </a:graphicData>
        </a:graphic>
      </p:graphicFrame>
    </p:spTree>
    <p:extLst>
      <p:ext uri="{BB962C8B-B14F-4D97-AF65-F5344CB8AC3E}">
        <p14:creationId xmlns:p14="http://schemas.microsoft.com/office/powerpoint/2010/main" val="19706668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xmlns="" id="{49A3A878-D738-6177-74CC-B71D87962977}"/>
              </a:ext>
            </a:extLst>
          </p:cNvPr>
          <p:cNvGraphicFramePr>
            <a:graphicFrameLocks noGrp="1"/>
          </p:cNvGraphicFramePr>
          <p:nvPr>
            <p:extLst>
              <p:ext uri="{D42A27DB-BD31-4B8C-83A1-F6EECF244321}">
                <p14:modId xmlns:p14="http://schemas.microsoft.com/office/powerpoint/2010/main" val="2930527081"/>
              </p:ext>
            </p:extLst>
          </p:nvPr>
        </p:nvGraphicFramePr>
        <p:xfrm>
          <a:off x="134471" y="455286"/>
          <a:ext cx="7485530" cy="6087035"/>
        </p:xfrm>
        <a:graphic>
          <a:graphicData uri="http://schemas.openxmlformats.org/drawingml/2006/table">
            <a:tbl>
              <a:tblPr>
                <a:tableStyleId>{5C22544A-7EE6-4342-B048-85BDC9FD1C3A}</a:tableStyleId>
              </a:tblPr>
              <a:tblGrid>
                <a:gridCol w="3455726">
                  <a:extLst>
                    <a:ext uri="{9D8B030D-6E8A-4147-A177-3AD203B41FA5}">
                      <a16:colId xmlns:a16="http://schemas.microsoft.com/office/drawing/2014/main" xmlns="" val="1787420671"/>
                    </a:ext>
                  </a:extLst>
                </a:gridCol>
                <a:gridCol w="4029804">
                  <a:extLst>
                    <a:ext uri="{9D8B030D-6E8A-4147-A177-3AD203B41FA5}">
                      <a16:colId xmlns:a16="http://schemas.microsoft.com/office/drawing/2014/main" xmlns="" val="317943697"/>
                    </a:ext>
                  </a:extLst>
                </a:gridCol>
              </a:tblGrid>
              <a:tr h="655236">
                <a:tc>
                  <a:txBody>
                    <a:bodyPr/>
                    <a:lstStyle/>
                    <a:p>
                      <a:pPr algn="ctr">
                        <a:lnSpc>
                          <a:spcPct val="115000"/>
                        </a:lnSpc>
                      </a:pPr>
                      <a:r>
                        <a:rPr lang="hi-IN" sz="3200" dirty="0">
                          <a:effectLst/>
                        </a:rPr>
                        <a:t>बेसिलरी पेचिश</a:t>
                      </a:r>
                      <a:r>
                        <a:rPr lang="en-US" sz="1100" dirty="0">
                          <a:effectLst/>
                        </a:rPr>
                        <a:t> </a:t>
                      </a:r>
                      <a:endParaRPr lang="en-IN" sz="11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tc>
                  <a:txBody>
                    <a:bodyPr/>
                    <a:lstStyle/>
                    <a:p>
                      <a:pPr algn="ctr">
                        <a:lnSpc>
                          <a:spcPct val="115000"/>
                        </a:lnSpc>
                      </a:pPr>
                      <a:r>
                        <a:rPr lang="hi-IN" sz="3200" dirty="0">
                          <a:effectLst/>
                        </a:rPr>
                        <a:t>अमीबी पेचिश</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extLst>
                  <a:ext uri="{0D108BD9-81ED-4DB2-BD59-A6C34878D82A}">
                    <a16:rowId xmlns:a16="http://schemas.microsoft.com/office/drawing/2014/main" xmlns="" val="1182286327"/>
                  </a:ext>
                </a:extLst>
              </a:tr>
              <a:tr h="5431799">
                <a:tc>
                  <a:txBody>
                    <a:bodyPr/>
                    <a:lstStyle/>
                    <a:p>
                      <a:pPr algn="just">
                        <a:lnSpc>
                          <a:spcPct val="115000"/>
                        </a:lnSpc>
                      </a:pPr>
                      <a:r>
                        <a:rPr lang="hi-IN" sz="2800" dirty="0">
                          <a:effectLst/>
                        </a:rPr>
                        <a:t>5- मरोड़ के साथ दर्द।</a:t>
                      </a:r>
                    </a:p>
                    <a:p>
                      <a:pPr algn="just">
                        <a:lnSpc>
                          <a:spcPct val="115000"/>
                        </a:lnSpc>
                      </a:pPr>
                      <a:r>
                        <a:rPr lang="hi-IN" sz="2800" dirty="0">
                          <a:effectLst/>
                        </a:rPr>
                        <a:t>6- मल की सतह पर खून।</a:t>
                      </a:r>
                    </a:p>
                    <a:p>
                      <a:pPr algn="just">
                        <a:lnSpc>
                          <a:spcPct val="115000"/>
                        </a:lnSpc>
                      </a:pPr>
                      <a:r>
                        <a:rPr lang="hi-IN" sz="2800" dirty="0">
                          <a:effectLst/>
                        </a:rPr>
                        <a:t>7- यह शिगेला समूह के कारण होता है।</a:t>
                      </a:r>
                    </a:p>
                    <a:p>
                      <a:pPr algn="just">
                        <a:lnSpc>
                          <a:spcPct val="115000"/>
                        </a:lnSpc>
                      </a:pPr>
                      <a:r>
                        <a:rPr lang="hi-IN" sz="2800" dirty="0">
                          <a:effectLst/>
                        </a:rPr>
                        <a:t>8- बुखार।</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tc>
                  <a:txBody>
                    <a:bodyPr/>
                    <a:lstStyle/>
                    <a:p>
                      <a:pPr algn="just">
                        <a:lnSpc>
                          <a:spcPct val="115000"/>
                        </a:lnSpc>
                      </a:pPr>
                      <a:r>
                        <a:rPr lang="hi-IN" sz="2800" dirty="0">
                          <a:effectLst/>
                        </a:rPr>
                        <a:t>5- ऐसा कोई दर्द नहीं होता।</a:t>
                      </a:r>
                    </a:p>
                    <a:p>
                      <a:pPr algn="just">
                        <a:lnSpc>
                          <a:spcPct val="115000"/>
                        </a:lnSpc>
                      </a:pPr>
                      <a:r>
                        <a:rPr lang="hi-IN" sz="2800" dirty="0">
                          <a:effectLst/>
                        </a:rPr>
                        <a:t>6- मल में बलगम और रक्त का दबाव होता है।</a:t>
                      </a:r>
                    </a:p>
                    <a:p>
                      <a:pPr algn="just">
                        <a:lnSpc>
                          <a:spcPct val="115000"/>
                        </a:lnSpc>
                      </a:pPr>
                      <a:r>
                        <a:rPr lang="hi-IN" sz="2800" dirty="0">
                          <a:effectLst/>
                        </a:rPr>
                        <a:t>7- एंटामोइबाहिस्टोलिटिका।</a:t>
                      </a:r>
                    </a:p>
                    <a:p>
                      <a:pPr algn="just">
                        <a:lnSpc>
                          <a:spcPct val="115000"/>
                        </a:lnSpc>
                      </a:pPr>
                      <a:r>
                        <a:rPr lang="hi-IN" sz="2800" dirty="0">
                          <a:effectLst/>
                        </a:rPr>
                        <a:t>8- बुखार और शारीरिक लक्षण अनुपस्थित होते हैं।</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extLst>
                  <a:ext uri="{0D108BD9-81ED-4DB2-BD59-A6C34878D82A}">
                    <a16:rowId xmlns:a16="http://schemas.microsoft.com/office/drawing/2014/main" xmlns="" val="2938830129"/>
                  </a:ext>
                </a:extLst>
              </a:tr>
            </a:tbl>
          </a:graphicData>
        </a:graphic>
      </p:graphicFrame>
    </p:spTree>
    <p:extLst>
      <p:ext uri="{BB962C8B-B14F-4D97-AF65-F5344CB8AC3E}">
        <p14:creationId xmlns:p14="http://schemas.microsoft.com/office/powerpoint/2010/main" val="26626519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A764574-6ADB-E517-35B1-8A0910281D02}"/>
              </a:ext>
            </a:extLst>
          </p:cNvPr>
          <p:cNvSpPr txBox="1"/>
          <p:nvPr/>
        </p:nvSpPr>
        <p:spPr>
          <a:xfrm>
            <a:off x="403411" y="286871"/>
            <a:ext cx="8579224" cy="4524315"/>
          </a:xfrm>
          <a:prstGeom prst="rect">
            <a:avLst/>
          </a:prstGeom>
          <a:noFill/>
        </p:spPr>
        <p:txBody>
          <a:bodyPr wrap="square">
            <a:spAutoFit/>
          </a:bodyPr>
          <a:lstStyle/>
          <a:p>
            <a:pPr algn="just"/>
            <a:r>
              <a:rPr lang="hi-IN" sz="3200" b="1" dirty="0">
                <a:latin typeface="Calibri" panose="020F0502020204030204" pitchFamily="34" charset="0"/>
                <a:ea typeface="Times New Roman" panose="02020603050405020304" pitchFamily="18" charset="0"/>
              </a:rPr>
              <a:t>अमीबिक पेचिश का उपचार:-</a:t>
            </a:r>
          </a:p>
          <a:p>
            <a:pPr algn="just"/>
            <a:r>
              <a:rPr lang="hi-IN" sz="3200" dirty="0">
                <a:latin typeface="Calibri" panose="020F0502020204030204" pitchFamily="34" charset="0"/>
                <a:ea typeface="Times New Roman" panose="02020603050405020304" pitchFamily="18" charset="0"/>
              </a:rPr>
              <a:t>-टैब. मेट्रोनिडाज़ोल 400 मि.ग्रा., 8 घंटे (मुँह से) 5 दिनों के लिए</a:t>
            </a:r>
          </a:p>
          <a:p>
            <a:pPr algn="just"/>
            <a:r>
              <a:rPr lang="hi-IN" sz="3200" dirty="0">
                <a:latin typeface="Calibri" panose="020F0502020204030204" pitchFamily="34" charset="0"/>
                <a:ea typeface="Times New Roman" panose="02020603050405020304" pitchFamily="18" charset="0"/>
              </a:rPr>
              <a:t>-टैब. डाइलोक्सैनाइड फ्यूरोएट 250 मि.ग्रा. + मेट्रोनिडाज़ोल 200 मि.ग्रा. 5 दिनों के लिए</a:t>
            </a:r>
          </a:p>
          <a:p>
            <a:pPr algn="just"/>
            <a:r>
              <a:rPr lang="hi-IN" sz="3200" dirty="0">
                <a:latin typeface="Calibri" panose="020F0502020204030204" pitchFamily="34" charset="0"/>
                <a:ea typeface="Times New Roman" panose="02020603050405020304" pitchFamily="18" charset="0"/>
              </a:rPr>
              <a:t>- या मेट्रोनिडाज़ोल और टिनिडाज़ोल</a:t>
            </a:r>
          </a:p>
          <a:p>
            <a:pPr algn="just"/>
            <a:r>
              <a:rPr lang="hi-IN" sz="3200" dirty="0">
                <a:latin typeface="Calibri" panose="020F0502020204030204" pitchFamily="34" charset="0"/>
                <a:ea typeface="Times New Roman" panose="02020603050405020304" pitchFamily="18" charset="0"/>
              </a:rPr>
              <a:t>-टैब. फ़्यूराज़ोलिडोन 100 मि.ग्रा. दिन में 3-4 बार</a:t>
            </a:r>
          </a:p>
          <a:p>
            <a:pPr algn="just"/>
            <a:r>
              <a:rPr lang="hi-IN" sz="3200" dirty="0">
                <a:latin typeface="Calibri" panose="020F0502020204030204" pitchFamily="34" charset="0"/>
                <a:ea typeface="Times New Roman" panose="02020603050405020304" pitchFamily="18" charset="0"/>
              </a:rPr>
              <a:t>-टैब. क्लोरोक्वीन 500 मि.ग्रा. बीडी 5 दिनों के लिए</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0995517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E11883D-CAE5-029B-8278-5CCA911AB8E0}"/>
              </a:ext>
            </a:extLst>
          </p:cNvPr>
          <p:cNvSpPr txBox="1"/>
          <p:nvPr/>
        </p:nvSpPr>
        <p:spPr>
          <a:xfrm>
            <a:off x="248771" y="385481"/>
            <a:ext cx="8491818" cy="6401753"/>
          </a:xfrm>
          <a:prstGeom prst="rect">
            <a:avLst/>
          </a:prstGeom>
          <a:noFill/>
        </p:spPr>
        <p:txBody>
          <a:bodyPr wrap="square">
            <a:spAutoFit/>
          </a:bodyPr>
          <a:lstStyle/>
          <a:p>
            <a:pPr algn="ctr"/>
            <a:r>
              <a:rPr lang="hi-IN" sz="2000" b="1" u="sng" dirty="0">
                <a:solidFill>
                  <a:srgbClr val="FF0000"/>
                </a:solidFill>
                <a:latin typeface="Calibri" panose="020F0502020204030204" pitchFamily="34" charset="0"/>
                <a:ea typeface="Times New Roman" panose="02020603050405020304" pitchFamily="18" charset="0"/>
              </a:rPr>
              <a:t>विषाक्त भोजन</a:t>
            </a:r>
            <a:endParaRPr lang="en-IN" sz="18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600" dirty="0">
                <a:effectLst/>
                <a:latin typeface="Calibri" panose="020F0502020204030204" pitchFamily="34" charset="0"/>
                <a:ea typeface="Times New Roman" panose="02020603050405020304" pitchFamily="18" charset="0"/>
                <a:cs typeface="Mangal" panose="02040503050203030202" pitchFamily="18" charset="0"/>
              </a:rPr>
              <a:t> </a:t>
            </a:r>
            <a:endParaRPr lang="en-IN" sz="18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1800" dirty="0">
                <a:effectLst/>
                <a:latin typeface="Calibri" panose="020F0502020204030204" pitchFamily="34" charset="0"/>
                <a:ea typeface="Times New Roman" panose="02020603050405020304" pitchFamily="18" charset="0"/>
                <a:cs typeface="Mangal" panose="02040503050203030202" pitchFamily="18" charset="0"/>
              </a:rPr>
              <a:t>	</a:t>
            </a:r>
            <a:r>
              <a:rPr lang="hi-IN" sz="3200" dirty="0">
                <a:latin typeface="Calibri" panose="020F0502020204030204" pitchFamily="34" charset="0"/>
                <a:ea typeface="Times New Roman" panose="02020603050405020304" pitchFamily="18" charset="0"/>
              </a:rPr>
              <a:t>दूषित भोजन के सेवन के परिणामस्वरूप खाद्य विषाक्तता होती है। यह संदूषण निम्नलिखित तरीकों से हो सकता है:</a:t>
            </a:r>
          </a:p>
          <a:p>
            <a:pPr algn="just"/>
            <a:r>
              <a:rPr lang="hi-IN" sz="3200" dirty="0">
                <a:latin typeface="Calibri" panose="020F0502020204030204" pitchFamily="34" charset="0"/>
                <a:ea typeface="Times New Roman" panose="02020603050405020304" pitchFamily="18" charset="0"/>
              </a:rPr>
              <a:t>1- संक्रामक खाद्य विषाक्तता</a:t>
            </a:r>
          </a:p>
          <a:p>
            <a:pPr algn="just"/>
            <a:r>
              <a:rPr lang="hi-IN" sz="3200" dirty="0">
                <a:latin typeface="Calibri" panose="020F0502020204030204" pitchFamily="34" charset="0"/>
                <a:ea typeface="Times New Roman" panose="02020603050405020304" pitchFamily="18" charset="0"/>
              </a:rPr>
              <a:t>2- असंक्रामक खाद्य विषाक्तता</a:t>
            </a:r>
          </a:p>
          <a:p>
            <a:pPr algn="just"/>
            <a:r>
              <a:rPr lang="hi-IN" sz="3200" dirty="0">
                <a:latin typeface="Calibri" panose="020F0502020204030204" pitchFamily="34" charset="0"/>
                <a:ea typeface="Times New Roman" panose="02020603050405020304" pitchFamily="18" charset="0"/>
              </a:rPr>
              <a:t>क</a:t>
            </a:r>
            <a:r>
              <a:rPr lang="hi-IN" sz="3200" b="1" dirty="0">
                <a:latin typeface="Calibri" panose="020F0502020204030204" pitchFamily="34" charset="0"/>
                <a:ea typeface="Times New Roman" panose="02020603050405020304" pitchFamily="18" charset="0"/>
              </a:rPr>
              <a:t>) संक्रामक खाद्य विषाक्तता: -(</a:t>
            </a:r>
            <a:r>
              <a:rPr lang="en-US" sz="3200" b="1" dirty="0" err="1">
                <a:latin typeface="Calibri" panose="020F0502020204030204" pitchFamily="34" charset="0"/>
                <a:ea typeface="Times New Roman" panose="02020603050405020304" pitchFamily="18" charset="0"/>
                <a:cs typeface="Mangal" panose="02040503050203030202" pitchFamily="18" charset="0"/>
              </a:rPr>
              <a:t>i</a:t>
            </a:r>
            <a:r>
              <a:rPr lang="en-US" sz="3200" b="1" dirty="0">
                <a:latin typeface="Calibri" panose="020F0502020204030204" pitchFamily="34" charset="0"/>
                <a:ea typeface="Times New Roman" panose="02020603050405020304" pitchFamily="18" charset="0"/>
                <a:cs typeface="Mangal" panose="02040503050203030202" pitchFamily="18" charset="0"/>
              </a:rPr>
              <a:t>) </a:t>
            </a:r>
            <a:r>
              <a:rPr lang="hi-IN" sz="3200" b="1" dirty="0">
                <a:latin typeface="Calibri" panose="020F0502020204030204" pitchFamily="34" charset="0"/>
                <a:ea typeface="Times New Roman" panose="02020603050405020304" pitchFamily="18" charset="0"/>
              </a:rPr>
              <a:t>विष-मध्यस्थ</a:t>
            </a:r>
            <a:r>
              <a:rPr lang="hi-IN" sz="3200" dirty="0">
                <a:latin typeface="Calibri" panose="020F0502020204030204" pitchFamily="34" charset="0"/>
                <a:ea typeface="Times New Roman" panose="02020603050405020304" pitchFamily="18" charset="0"/>
              </a:rPr>
              <a:t>: - इस प्रकार की खाद्य विषाक्तता में, भोजन स्टैफिलोकोकस, क्लोस्ट्रीडियम बोटुलिनम और ई. कोलाई आदि से दूषित हो सकता है।</a:t>
            </a:r>
          </a:p>
          <a:p>
            <a:pPr algn="just"/>
            <a:r>
              <a:rPr lang="hi-IN" sz="3200" dirty="0">
                <a:latin typeface="Calibri" panose="020F0502020204030204" pitchFamily="34" charset="0"/>
                <a:ea typeface="Times New Roman" panose="02020603050405020304" pitchFamily="18" charset="0"/>
              </a:rPr>
              <a:t>(</a:t>
            </a:r>
            <a:r>
              <a:rPr lang="en-US" sz="3200" dirty="0">
                <a:latin typeface="Calibri" panose="020F0502020204030204" pitchFamily="34" charset="0"/>
                <a:ea typeface="Times New Roman" panose="02020603050405020304" pitchFamily="18" charset="0"/>
                <a:cs typeface="Mangal" panose="02040503050203030202" pitchFamily="18" charset="0"/>
              </a:rPr>
              <a:t>ii) </a:t>
            </a:r>
            <a:r>
              <a:rPr lang="hi-IN" sz="3200" dirty="0">
                <a:latin typeface="Calibri" panose="020F0502020204030204" pitchFamily="34" charset="0"/>
                <a:ea typeface="Times New Roman" panose="02020603050405020304" pitchFamily="18" charset="0"/>
              </a:rPr>
              <a:t>अविषाक्त-मध्यस्थ: - यह खाद्य विषाक्तता साल्मोनेला टाइफी, कैम्बिलो फैक्टर जेजुनी और बैसिलससिरियस द्वारा होती है।</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6049037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E3263EF9-1E70-CE32-D35C-E9B3E2C3D015}"/>
              </a:ext>
            </a:extLst>
          </p:cNvPr>
          <p:cNvSpPr txBox="1"/>
          <p:nvPr/>
        </p:nvSpPr>
        <p:spPr>
          <a:xfrm>
            <a:off x="497541" y="591671"/>
            <a:ext cx="8337177" cy="4524315"/>
          </a:xfrm>
          <a:prstGeom prst="rect">
            <a:avLst/>
          </a:prstGeom>
          <a:noFill/>
        </p:spPr>
        <p:txBody>
          <a:bodyPr wrap="square">
            <a:spAutoFit/>
          </a:bodyPr>
          <a:lstStyle/>
          <a:p>
            <a:pPr algn="just"/>
            <a:r>
              <a:rPr lang="hi-IN" sz="3200" b="1" dirty="0">
                <a:latin typeface="Calibri" panose="020F0502020204030204" pitchFamily="34" charset="0"/>
                <a:ea typeface="Times New Roman" panose="02020603050405020304" pitchFamily="18" charset="0"/>
              </a:rPr>
              <a:t>गैर-संक्रमित खाद्य विषाक्तता:- (</a:t>
            </a:r>
            <a:r>
              <a:rPr lang="en-US" sz="3200" b="1" dirty="0" err="1">
                <a:latin typeface="Calibri" panose="020F0502020204030204" pitchFamily="34" charset="0"/>
                <a:ea typeface="Times New Roman" panose="02020603050405020304" pitchFamily="18" charset="0"/>
                <a:cs typeface="Mangal" panose="02040503050203030202" pitchFamily="18" charset="0"/>
              </a:rPr>
              <a:t>i</a:t>
            </a:r>
            <a:r>
              <a:rPr lang="en-US" sz="3200" b="1" dirty="0">
                <a:latin typeface="Calibri" panose="020F0502020204030204" pitchFamily="34" charset="0"/>
                <a:ea typeface="Times New Roman" panose="02020603050405020304" pitchFamily="18" charset="0"/>
                <a:cs typeface="Mangal" panose="02040503050203030202" pitchFamily="18" charset="0"/>
              </a:rPr>
              <a:t>) </a:t>
            </a:r>
            <a:r>
              <a:rPr lang="hi-IN" sz="3200" b="1" dirty="0">
                <a:latin typeface="Calibri" panose="020F0502020204030204" pitchFamily="34" charset="0"/>
                <a:ea typeface="Times New Roman" panose="02020603050405020304" pitchFamily="18" charset="0"/>
              </a:rPr>
              <a:t>रासायनिक खाद्य विषाक्तता:-</a:t>
            </a:r>
            <a:r>
              <a:rPr lang="hi-IN" sz="3200" dirty="0">
                <a:latin typeface="Calibri" panose="020F0502020204030204" pitchFamily="34" charset="0"/>
                <a:ea typeface="Times New Roman" panose="02020603050405020304" pitchFamily="18" charset="0"/>
              </a:rPr>
              <a:t> हत्या के उद्देश्य से या गलती से या सस्ते भंडारण बर्तनों में भोजन में मिलाया गया आर्सेनिक अम्लीय भोजन द्वारा नष्ट हो सकता है और खाद्य विषाक्तता का कारण बन सकता है।</a:t>
            </a:r>
          </a:p>
          <a:p>
            <a:pPr algn="just"/>
            <a:r>
              <a:rPr lang="hi-IN" sz="3200" b="1" dirty="0">
                <a:latin typeface="Calibri" panose="020F0502020204030204" pitchFamily="34" charset="0"/>
                <a:ea typeface="Times New Roman" panose="02020603050405020304" pitchFamily="18" charset="0"/>
              </a:rPr>
              <a:t>(</a:t>
            </a:r>
            <a:r>
              <a:rPr lang="en-US" sz="3200" b="1" dirty="0">
                <a:latin typeface="Calibri" panose="020F0502020204030204" pitchFamily="34" charset="0"/>
                <a:ea typeface="Times New Roman" panose="02020603050405020304" pitchFamily="18" charset="0"/>
                <a:cs typeface="Mangal" panose="02040503050203030202" pitchFamily="18" charset="0"/>
              </a:rPr>
              <a:t>ii) </a:t>
            </a:r>
            <a:r>
              <a:rPr lang="hi-IN" sz="3200" b="1" dirty="0">
                <a:latin typeface="Calibri" panose="020F0502020204030204" pitchFamily="34" charset="0"/>
                <a:ea typeface="Times New Roman" panose="02020603050405020304" pitchFamily="18" charset="0"/>
              </a:rPr>
              <a:t>जहरीला भोजन (कवक):- </a:t>
            </a:r>
            <a:r>
              <a:rPr lang="hi-IN" sz="3200" dirty="0">
                <a:latin typeface="Calibri" panose="020F0502020204030204" pitchFamily="34" charset="0"/>
                <a:ea typeface="Times New Roman" panose="02020603050405020304" pitchFamily="18" charset="0"/>
              </a:rPr>
              <a:t>कुछ जहरीले किस्म के मशरूम और मछली गलती से खा लिए जा सकते हैं।</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64421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1E4E617-A008-0F22-6844-1593916193F3}"/>
              </a:ext>
            </a:extLst>
          </p:cNvPr>
          <p:cNvSpPr txBox="1"/>
          <p:nvPr/>
        </p:nvSpPr>
        <p:spPr>
          <a:xfrm>
            <a:off x="564777" y="466165"/>
            <a:ext cx="8317006" cy="5016758"/>
          </a:xfrm>
          <a:prstGeom prst="rect">
            <a:avLst/>
          </a:prstGeom>
          <a:noFill/>
        </p:spPr>
        <p:txBody>
          <a:bodyPr wrap="square">
            <a:spAutoFit/>
          </a:bodyPr>
          <a:lstStyle/>
          <a:p>
            <a:pPr algn="just"/>
            <a:r>
              <a:rPr lang="hi-IN" sz="3200" b="1" dirty="0">
                <a:latin typeface="Calibri" panose="020F0502020204030204" pitchFamily="34" charset="0"/>
                <a:ea typeface="Times New Roman" panose="02020603050405020304" pitchFamily="18" charset="0"/>
              </a:rPr>
              <a:t>संकेत और लक्षण:-</a:t>
            </a:r>
          </a:p>
          <a:p>
            <a:pPr algn="just"/>
            <a:endParaRPr lang="hi-IN" sz="3200" b="1" dirty="0">
              <a:latin typeface="Calibri" panose="020F0502020204030204" pitchFamily="34" charset="0"/>
              <a:ea typeface="Times New Roman" panose="02020603050405020304" pitchFamily="18" charset="0"/>
            </a:endParaRPr>
          </a:p>
          <a:p>
            <a:pPr algn="just"/>
            <a:r>
              <a:rPr lang="hi-IN" sz="3200" dirty="0">
                <a:latin typeface="Calibri" panose="020F0502020204030204" pitchFamily="34" charset="0"/>
                <a:ea typeface="Times New Roman" panose="02020603050405020304" pitchFamily="18" charset="0"/>
              </a:rPr>
              <a:t>सी/एफ विषाक्तता के प्रकार के अनुसार भिन्न होता है। यह दूषित या विषैले भोजन के सेवन के इतिहास के साथ होता है।</a:t>
            </a:r>
          </a:p>
          <a:p>
            <a:pPr algn="just"/>
            <a:r>
              <a:rPr lang="hi-IN" sz="3200" dirty="0">
                <a:latin typeface="Calibri" panose="020F0502020204030204" pitchFamily="34" charset="0"/>
                <a:ea typeface="Times New Roman" panose="02020603050405020304" pitchFamily="18" charset="0"/>
              </a:rPr>
              <a:t>रासायनिक खाद्य विषाक्तता और विषैले भोजन में, दूषित भोजन के सेवन के कुछ ही मिनटों बाद लक्षण दिखाई देते हैं।</a:t>
            </a:r>
          </a:p>
          <a:p>
            <a:pPr algn="just"/>
            <a:r>
              <a:rPr lang="hi-IN" sz="3200" dirty="0">
                <a:latin typeface="Calibri" panose="020F0502020204030204" pitchFamily="34" charset="0"/>
                <a:ea typeface="Times New Roman" panose="02020603050405020304" pitchFamily="18" charset="0"/>
              </a:rPr>
              <a:t>संक्रामक प्रकार के खाद्य विषाक्तता में बुखार और अन्य स्वाभाविक लक्षण मौजूद होते हैं।</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2534884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63A6A76-879C-27AF-F243-0D1EF724DC31}"/>
              </a:ext>
            </a:extLst>
          </p:cNvPr>
          <p:cNvSpPr txBox="1"/>
          <p:nvPr/>
        </p:nvSpPr>
        <p:spPr>
          <a:xfrm>
            <a:off x="188260" y="305582"/>
            <a:ext cx="8868335" cy="5555367"/>
          </a:xfrm>
          <a:prstGeom prst="rect">
            <a:avLst/>
          </a:prstGeom>
          <a:noFill/>
        </p:spPr>
        <p:txBody>
          <a:bodyPr wrap="square">
            <a:spAutoFit/>
          </a:bodyPr>
          <a:lstStyle/>
          <a:p>
            <a:pPr algn="just">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rPr>
              <a:t>विकास </a:t>
            </a: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hi-IN" sz="3200" dirty="0">
                <a:latin typeface="Calibri" panose="020F0502020204030204" pitchFamily="34" charset="0"/>
                <a:ea typeface="Times New Roman" panose="02020603050405020304" pitchFamily="18" charset="0"/>
              </a:rPr>
              <a:t>मनुष्यों में रोग या बीमारी की उत्पत्ति उतनी ही पुरानी है जितनी कि स्वयं मानव जाति। मोटे तौर पर, मनुष्यों को प्रभावित करने वाली बीमारियों को इस प्रकार वर्गीकृत किया जा सकता है -</a:t>
            </a:r>
          </a:p>
          <a:p>
            <a:pPr marL="457200" algn="just">
              <a:lnSpc>
                <a:spcPct val="115000"/>
              </a:lnSpc>
              <a:spcAft>
                <a:spcPts val="1000"/>
              </a:spcAft>
            </a:pPr>
            <a:r>
              <a:rPr lang="en-IN" sz="3200" dirty="0" err="1">
                <a:latin typeface="Calibri" panose="020F0502020204030204" pitchFamily="34" charset="0"/>
                <a:ea typeface="Times New Roman" panose="02020603050405020304" pitchFamily="18" charset="0"/>
              </a:rPr>
              <a:t>i</a:t>
            </a:r>
            <a:r>
              <a:rPr lang="en-IN" sz="3200" dirty="0">
                <a:latin typeface="Calibri" panose="020F0502020204030204" pitchFamily="34" charset="0"/>
                <a:ea typeface="Times New Roman" panose="02020603050405020304" pitchFamily="18" charset="0"/>
              </a:rPr>
              <a:t>) </a:t>
            </a:r>
            <a:r>
              <a:rPr lang="hi-IN" sz="3200" dirty="0">
                <a:latin typeface="Calibri" panose="020F0502020204030204" pitchFamily="34" charset="0"/>
                <a:ea typeface="Times New Roman" panose="02020603050405020304" pitchFamily="18" charset="0"/>
              </a:rPr>
              <a:t>संक्रामक - उदाहरण: इन्फ्लूएंजा, टाइफाइड, एचआईवी, दाद आदि।</a:t>
            </a:r>
          </a:p>
          <a:p>
            <a:pPr marL="457200" algn="just">
              <a:lnSpc>
                <a:spcPct val="115000"/>
              </a:lnSpc>
              <a:spcAft>
                <a:spcPts val="1000"/>
              </a:spcAft>
            </a:pPr>
            <a:r>
              <a:rPr lang="en-US" sz="3200" dirty="0">
                <a:latin typeface="Calibri" panose="020F0502020204030204" pitchFamily="34" charset="0"/>
                <a:ea typeface="Times New Roman" panose="02020603050405020304" pitchFamily="18" charset="0"/>
                <a:cs typeface="Mangal" panose="02040503050203030202" pitchFamily="18" charset="0"/>
              </a:rPr>
              <a:t>ii) </a:t>
            </a:r>
            <a:r>
              <a:rPr lang="hi-IN" sz="3200" dirty="0">
                <a:latin typeface="Calibri" panose="020F0502020204030204" pitchFamily="34" charset="0"/>
                <a:ea typeface="Times New Roman" panose="02020603050405020304" pitchFamily="18" charset="0"/>
              </a:rPr>
              <a:t>गैर-संक्रामक - उदाहरण: मधुमेह, उच्च रक्तचाप,</a:t>
            </a:r>
            <a:r>
              <a:rPr lang="en-IN" sz="3200" dirty="0">
                <a:latin typeface="Calibri" panose="020F0502020204030204" pitchFamily="34" charset="0"/>
                <a:ea typeface="Times New Roman" panose="02020603050405020304" pitchFamily="18" charset="0"/>
              </a:rPr>
              <a:t> </a:t>
            </a:r>
            <a:r>
              <a:rPr lang="hi-IN" sz="3200" dirty="0">
                <a:latin typeface="Calibri" panose="020F0502020204030204" pitchFamily="34" charset="0"/>
                <a:ea typeface="Times New Roman" panose="02020603050405020304" pitchFamily="18" charset="0"/>
              </a:rPr>
              <a:t>गठिया, आदि।</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35506757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D17C5CC0-4CD8-A32D-EF4C-8CF41D0D777D}"/>
              </a:ext>
            </a:extLst>
          </p:cNvPr>
          <p:cNvSpPr txBox="1"/>
          <p:nvPr/>
        </p:nvSpPr>
        <p:spPr>
          <a:xfrm>
            <a:off x="685800" y="995109"/>
            <a:ext cx="7671547" cy="3046988"/>
          </a:xfrm>
          <a:prstGeom prst="rect">
            <a:avLst/>
          </a:prstGeom>
          <a:noFill/>
        </p:spPr>
        <p:txBody>
          <a:bodyPr wrap="square">
            <a:spAutoFit/>
          </a:bodyPr>
          <a:lstStyle/>
          <a:p>
            <a:pPr lvl="0" algn="just"/>
            <a:r>
              <a:rPr lang="hi-IN" sz="3200" dirty="0">
                <a:latin typeface="Calibri" panose="020F0502020204030204" pitchFamily="34" charset="0"/>
                <a:ea typeface="Times New Roman" panose="02020603050405020304" pitchFamily="18" charset="0"/>
              </a:rPr>
              <a:t>3. मतली, उल्टी, ऐंठनयुक्त दर्द और दस्त।</a:t>
            </a:r>
          </a:p>
          <a:p>
            <a:pPr lvl="0" algn="just"/>
            <a:r>
              <a:rPr lang="hi-IN" sz="3200" dirty="0">
                <a:latin typeface="Calibri" panose="020F0502020204030204" pitchFamily="34" charset="0"/>
                <a:ea typeface="Times New Roman" panose="02020603050405020304" pitchFamily="18" charset="0"/>
              </a:rPr>
              <a:t>4. निर्जलीकरण और इलेक्ट्रोलाइट्स की कमी से परिधीय परिसंचरण विफलता हो सकती है।</a:t>
            </a:r>
          </a:p>
          <a:p>
            <a:pPr lvl="0" algn="just"/>
            <a:r>
              <a:rPr lang="hi-IN" sz="3200" dirty="0">
                <a:latin typeface="Calibri" panose="020F0502020204030204" pitchFamily="34" charset="0"/>
                <a:ea typeface="Times New Roman" panose="02020603050405020304" pitchFamily="18" charset="0"/>
              </a:rPr>
              <a:t>4. क्लोस्ट्रीडियम बोटुलिनमिस के साथ खाद्य विषाक्तता तंत्रिका संबंधी गड़बड़ी पैदा करती है।</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63880363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09D065FA-EB15-FA4E-D9D0-7CBEF4605366}"/>
              </a:ext>
            </a:extLst>
          </p:cNvPr>
          <p:cNvSpPr txBox="1"/>
          <p:nvPr/>
        </p:nvSpPr>
        <p:spPr>
          <a:xfrm>
            <a:off x="188259" y="89647"/>
            <a:ext cx="8787652" cy="6944465"/>
          </a:xfrm>
          <a:prstGeom prst="rect">
            <a:avLst/>
          </a:prstGeom>
          <a:noFill/>
        </p:spPr>
        <p:txBody>
          <a:bodyPr wrap="square">
            <a:spAutoFit/>
          </a:bodyPr>
          <a:lstStyle/>
          <a:p>
            <a:pPr algn="just">
              <a:lnSpc>
                <a:spcPct val="115000"/>
              </a:lnSpc>
              <a:spcAft>
                <a:spcPts val="1000"/>
              </a:spcAft>
            </a:pPr>
            <a:r>
              <a:rPr lang="en-US" sz="11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r>
              <a:rPr lang="hi-IN" sz="3200" b="1" u="sng" dirty="0">
                <a:solidFill>
                  <a:srgbClr val="FF0000"/>
                </a:solidFill>
                <a:latin typeface="Calibri" panose="020F0502020204030204" pitchFamily="34" charset="0"/>
                <a:ea typeface="Times New Roman" panose="02020603050405020304" pitchFamily="18" charset="0"/>
              </a:rPr>
              <a:t>आंत्र ज्वर (टाइफाइड और पैराटाइफाइड)</a:t>
            </a: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mj-lt"/>
              <a:buAutoNum type="arabicPeriod"/>
              <a:tabLst>
                <a:tab pos="685800" algn="l"/>
              </a:tabLst>
            </a:pPr>
            <a:r>
              <a:rPr lang="hi-IN" sz="3200" dirty="0">
                <a:latin typeface="Calibri" panose="020F0502020204030204" pitchFamily="34" charset="0"/>
                <a:ea typeface="Times New Roman" panose="02020603050405020304" pitchFamily="18" charset="0"/>
              </a:rPr>
              <a:t>संचरण: दूषित भोजन और पानी के माध्यम से मल-मौखिक मार्ग</a:t>
            </a:r>
          </a:p>
          <a:p>
            <a:pPr marL="742950" lvl="1" indent="-285750" algn="just">
              <a:lnSpc>
                <a:spcPct val="115000"/>
              </a:lnSpc>
              <a:spcAft>
                <a:spcPts val="1000"/>
              </a:spcAft>
              <a:buFont typeface="+mj-lt"/>
              <a:buAutoNum type="arabicPeriod"/>
              <a:tabLst>
                <a:tab pos="685800" algn="l"/>
              </a:tabLst>
            </a:pPr>
            <a:r>
              <a:rPr lang="hi-IN" sz="3200" dirty="0">
                <a:latin typeface="Calibri" panose="020F0502020204030204" pitchFamily="34" charset="0"/>
                <a:ea typeface="Times New Roman" panose="02020603050405020304" pitchFamily="18" charset="0"/>
              </a:rPr>
              <a:t>कारण कारक: साल्मोनेला टाइफी और साल्मोनेला पैराटाइफी </a:t>
            </a:r>
            <a:r>
              <a:rPr lang="en-US" sz="3200" dirty="0">
                <a:latin typeface="Calibri" panose="020F0502020204030204" pitchFamily="34" charset="0"/>
                <a:ea typeface="Times New Roman" panose="02020603050405020304" pitchFamily="18" charset="0"/>
                <a:cs typeface="Mangal" panose="02040503050203030202" pitchFamily="18" charset="0"/>
              </a:rPr>
              <a:t>A </a:t>
            </a:r>
            <a:r>
              <a:rPr lang="hi-IN" sz="3200" dirty="0">
                <a:latin typeface="Calibri" panose="020F0502020204030204" pitchFamily="34" charset="0"/>
                <a:ea typeface="Times New Roman" panose="02020603050405020304" pitchFamily="18" charset="0"/>
              </a:rPr>
              <a:t>और </a:t>
            </a:r>
            <a:r>
              <a:rPr lang="en-US" sz="3200" dirty="0">
                <a:latin typeface="Calibri" panose="020F0502020204030204" pitchFamily="34" charset="0"/>
                <a:ea typeface="Times New Roman" panose="02020603050405020304" pitchFamily="18" charset="0"/>
                <a:cs typeface="Mangal" panose="02040503050203030202" pitchFamily="18" charset="0"/>
              </a:rPr>
              <a:t>B</a:t>
            </a:r>
          </a:p>
          <a:p>
            <a:pPr marL="742950" lvl="1" indent="-285750" algn="just">
              <a:lnSpc>
                <a:spcPct val="115000"/>
              </a:lnSpc>
              <a:spcAft>
                <a:spcPts val="1000"/>
              </a:spcAft>
              <a:buFont typeface="+mj-lt"/>
              <a:buAutoNum type="arabicPeriod"/>
              <a:tabLst>
                <a:tab pos="685800" algn="l"/>
              </a:tabLst>
            </a:pPr>
            <a:r>
              <a:rPr lang="hi-IN" sz="3200" dirty="0">
                <a:latin typeface="Calibri" panose="020F0502020204030204" pitchFamily="34" charset="0"/>
                <a:ea typeface="Times New Roman" panose="02020603050405020304" pitchFamily="18" charset="0"/>
              </a:rPr>
              <a:t>वाहक अवस्था: जीवाणु पित्ताशय में महीनों/वर्षों तक जीवित रह सकते हैं और मल के साथ रुक-रुक कर निकल सकते हैं</a:t>
            </a:r>
          </a:p>
          <a:p>
            <a:pPr marL="742950" lvl="1" indent="-285750" algn="just">
              <a:lnSpc>
                <a:spcPct val="115000"/>
              </a:lnSpc>
              <a:spcAft>
                <a:spcPts val="1000"/>
              </a:spcAft>
              <a:buFont typeface="+mj-lt"/>
              <a:buAutoNum type="arabicPeriod"/>
              <a:tabLst>
                <a:tab pos="685800" algn="l"/>
              </a:tabLst>
            </a:pPr>
            <a:r>
              <a:rPr lang="hi-IN" sz="3200" dirty="0">
                <a:latin typeface="Calibri" panose="020F0502020204030204" pitchFamily="34" charset="0"/>
                <a:ea typeface="Times New Roman" panose="02020603050405020304" pitchFamily="18" charset="0"/>
              </a:rPr>
              <a:t>ऊष्मायन अवधि: 10-14 दिन</a:t>
            </a:r>
          </a:p>
          <a:p>
            <a:pPr marL="742950" lvl="1" indent="-285750" algn="just">
              <a:lnSpc>
                <a:spcPct val="115000"/>
              </a:lnSpc>
              <a:spcAft>
                <a:spcPts val="1000"/>
              </a:spcAft>
              <a:buFont typeface="+mj-lt"/>
              <a:buAutoNum type="arabicPeriod"/>
              <a:tabLst>
                <a:tab pos="685800" algn="l"/>
              </a:tabLst>
            </a:pPr>
            <a:r>
              <a:rPr lang="hi-IN" sz="3200" dirty="0">
                <a:latin typeface="Calibri" panose="020F0502020204030204" pitchFamily="34" charset="0"/>
                <a:ea typeface="Times New Roman" panose="02020603050405020304" pitchFamily="18" charset="0"/>
              </a:rPr>
              <a:t>विकृति: आंतों के लसीकावत् ऊतक को प्रभावित करता है और अल्सर का कारण बनता है</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5" name="Subtitle 4">
            <a:extLst>
              <a:ext uri="{FF2B5EF4-FFF2-40B4-BE49-F238E27FC236}">
                <a16:creationId xmlns:a16="http://schemas.microsoft.com/office/drawing/2014/main" xmlns="" id="{56879B13-EBCD-B934-7315-7EC60DDAD61F}"/>
              </a:ext>
            </a:extLst>
          </p:cNvPr>
          <p:cNvSpPr>
            <a:spLocks noGrp="1"/>
          </p:cNvSpPr>
          <p:nvPr>
            <p:ph type="subTitle" idx="1"/>
          </p:nvPr>
        </p:nvSpPr>
        <p:spPr>
          <a:xfrm flipV="1">
            <a:off x="322730" y="5886744"/>
            <a:ext cx="8195982" cy="881608"/>
          </a:xfrm>
        </p:spPr>
        <p:txBody>
          <a:bodyPr/>
          <a:lstStyle/>
          <a:p>
            <a:r>
              <a:rPr lang="en-US" dirty="0"/>
              <a:t> </a:t>
            </a:r>
            <a:endParaRPr lang="en-IN" dirty="0"/>
          </a:p>
        </p:txBody>
      </p:sp>
    </p:spTree>
    <p:extLst>
      <p:ext uri="{BB962C8B-B14F-4D97-AF65-F5344CB8AC3E}">
        <p14:creationId xmlns:p14="http://schemas.microsoft.com/office/powerpoint/2010/main" val="103158117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xmlns="" id="{0D63A0D2-B26E-36DF-D2BF-0D8DF20B3AFF}"/>
              </a:ext>
            </a:extLst>
          </p:cNvPr>
          <p:cNvGraphicFramePr>
            <a:graphicFrameLocks noGrp="1"/>
          </p:cNvGraphicFramePr>
          <p:nvPr>
            <p:extLst>
              <p:ext uri="{D42A27DB-BD31-4B8C-83A1-F6EECF244321}">
                <p14:modId xmlns:p14="http://schemas.microsoft.com/office/powerpoint/2010/main" val="372485297"/>
              </p:ext>
            </p:extLst>
          </p:nvPr>
        </p:nvGraphicFramePr>
        <p:xfrm>
          <a:off x="381000" y="238370"/>
          <a:ext cx="8689041" cy="5947359"/>
        </p:xfrm>
        <a:graphic>
          <a:graphicData uri="http://schemas.openxmlformats.org/drawingml/2006/table">
            <a:tbl>
              <a:tblPr firstRow="1" firstCol="1" lastRow="1" lastCol="1" bandRow="1" bandCol="1">
                <a:tableStyleId>{5C22544A-7EE6-4342-B048-85BDC9FD1C3A}</a:tableStyleId>
              </a:tblPr>
              <a:tblGrid>
                <a:gridCol w="3730785">
                  <a:extLst>
                    <a:ext uri="{9D8B030D-6E8A-4147-A177-3AD203B41FA5}">
                      <a16:colId xmlns:a16="http://schemas.microsoft.com/office/drawing/2014/main" xmlns="" val="986779699"/>
                    </a:ext>
                  </a:extLst>
                </a:gridCol>
                <a:gridCol w="4958256">
                  <a:extLst>
                    <a:ext uri="{9D8B030D-6E8A-4147-A177-3AD203B41FA5}">
                      <a16:colId xmlns:a16="http://schemas.microsoft.com/office/drawing/2014/main" xmlns="" val="3541067845"/>
                    </a:ext>
                  </a:extLst>
                </a:gridCol>
              </a:tblGrid>
              <a:tr h="526879">
                <a:tc gridSpan="2">
                  <a:txBody>
                    <a:bodyPr/>
                    <a:lstStyle/>
                    <a:p>
                      <a:pPr algn="just">
                        <a:lnSpc>
                          <a:spcPct val="115000"/>
                        </a:lnSpc>
                        <a:spcAft>
                          <a:spcPts val="1000"/>
                        </a:spcAft>
                      </a:pPr>
                      <a:r>
                        <a:rPr lang="hi-IN" sz="2800" dirty="0">
                          <a:effectLst/>
                        </a:rPr>
                        <a:t>पहले हफ्ते</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tc hMerge="1">
                  <a:txBody>
                    <a:bodyPr/>
                    <a:lstStyle/>
                    <a:p>
                      <a:endParaRPr lang="en-IN"/>
                    </a:p>
                  </a:txBody>
                  <a:tcPr/>
                </a:tc>
                <a:extLst>
                  <a:ext uri="{0D108BD9-81ED-4DB2-BD59-A6C34878D82A}">
                    <a16:rowId xmlns:a16="http://schemas.microsoft.com/office/drawing/2014/main" xmlns="" val="2720283413"/>
                  </a:ext>
                </a:extLst>
              </a:tr>
              <a:tr h="548884">
                <a:tc>
                  <a:txBody>
                    <a:bodyPr/>
                    <a:lstStyle/>
                    <a:p>
                      <a:pPr marL="342900" lvl="0" indent="-342900" algn="just">
                        <a:lnSpc>
                          <a:spcPct val="115000"/>
                        </a:lnSpc>
                        <a:spcAft>
                          <a:spcPts val="1000"/>
                        </a:spcAft>
                        <a:buFont typeface="Symbol" panose="05050102010706020507" pitchFamily="18" charset="2"/>
                        <a:buChar char=""/>
                        <a:tabLst>
                          <a:tab pos="457200" algn="l"/>
                        </a:tabLst>
                      </a:pPr>
                      <a:r>
                        <a:rPr lang="hi-IN" sz="2800" dirty="0">
                          <a:effectLst/>
                        </a:rPr>
                        <a:t>बुखार</a:t>
                      </a:r>
                      <a:r>
                        <a:rPr lang="en-US" sz="2800" dirty="0">
                          <a:effectLst/>
                        </a:rPr>
                        <a:t>                            </a:t>
                      </a:r>
                      <a:endParaRPr lang="en-IN" sz="2800" dirty="0">
                        <a:effectLst/>
                      </a:endParaRPr>
                    </a:p>
                  </a:txBody>
                  <a:tcPr marL="51435" marR="51435" marT="0" marB="0"/>
                </a:tc>
                <a:tc>
                  <a:txBody>
                    <a:bodyPr/>
                    <a:lstStyle/>
                    <a:p>
                      <a:pPr marL="342900" lvl="0" indent="-342900" algn="just">
                        <a:lnSpc>
                          <a:spcPct val="115000"/>
                        </a:lnSpc>
                        <a:spcAft>
                          <a:spcPts val="1000"/>
                        </a:spcAft>
                        <a:buFont typeface="Symbol" panose="05050102010706020507" pitchFamily="18" charset="2"/>
                        <a:buChar char=""/>
                        <a:tabLst>
                          <a:tab pos="457200" algn="l"/>
                        </a:tabLst>
                      </a:pPr>
                      <a:r>
                        <a:rPr lang="hi-IN" sz="2800" dirty="0">
                          <a:effectLst/>
                        </a:rPr>
                        <a:t>मांसलता में पीड़ा</a:t>
                      </a:r>
                      <a:r>
                        <a:rPr lang="en-US" sz="2800" dirty="0">
                          <a:effectLst/>
                        </a:rPr>
                        <a:t>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extLst>
                  <a:ext uri="{0D108BD9-81ED-4DB2-BD59-A6C34878D82A}">
                    <a16:rowId xmlns:a16="http://schemas.microsoft.com/office/drawing/2014/main" xmlns="" val="3605186893"/>
                  </a:ext>
                </a:extLst>
              </a:tr>
              <a:tr h="533400">
                <a:tc>
                  <a:txBody>
                    <a:bodyPr/>
                    <a:lstStyle/>
                    <a:p>
                      <a:pPr marL="342900" lvl="0" indent="-342900" algn="just">
                        <a:lnSpc>
                          <a:spcPct val="115000"/>
                        </a:lnSpc>
                        <a:spcAft>
                          <a:spcPts val="1000"/>
                        </a:spcAft>
                        <a:buFont typeface="Symbol" panose="05050102010706020507" pitchFamily="18" charset="2"/>
                        <a:buChar char=""/>
                        <a:tabLst>
                          <a:tab pos="457200" algn="l"/>
                        </a:tabLst>
                      </a:pPr>
                      <a:r>
                        <a:rPr lang="hi-IN" sz="2800" dirty="0">
                          <a:effectLst/>
                        </a:rPr>
                        <a:t>सापेक्ष ब्रैडीकार्डिया</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tc>
                  <a:txBody>
                    <a:bodyPr/>
                    <a:lstStyle/>
                    <a:p>
                      <a:pPr marL="342900" lvl="0" indent="-342900" algn="just">
                        <a:lnSpc>
                          <a:spcPct val="115000"/>
                        </a:lnSpc>
                        <a:spcAft>
                          <a:spcPts val="1000"/>
                        </a:spcAft>
                        <a:buFont typeface="Symbol" panose="05050102010706020507" pitchFamily="18" charset="2"/>
                        <a:buChar char=""/>
                        <a:tabLst>
                          <a:tab pos="457200" algn="l"/>
                        </a:tabLst>
                      </a:pPr>
                      <a:r>
                        <a:rPr lang="hi-IN" sz="2800" dirty="0">
                          <a:effectLst/>
                        </a:rPr>
                        <a:t>कब्ज़</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extLst>
                  <a:ext uri="{0D108BD9-81ED-4DB2-BD59-A6C34878D82A}">
                    <a16:rowId xmlns:a16="http://schemas.microsoft.com/office/drawing/2014/main" xmlns="" val="2436321737"/>
                  </a:ext>
                </a:extLst>
              </a:tr>
              <a:tr h="613985">
                <a:tc>
                  <a:txBody>
                    <a:bodyPr/>
                    <a:lstStyle/>
                    <a:p>
                      <a:pPr marL="342900" lvl="0" indent="-342900" algn="just">
                        <a:lnSpc>
                          <a:spcPct val="115000"/>
                        </a:lnSpc>
                        <a:spcAft>
                          <a:spcPts val="1000"/>
                        </a:spcAft>
                        <a:buFont typeface="Symbol" panose="05050102010706020507" pitchFamily="18" charset="2"/>
                        <a:buChar char=""/>
                        <a:tabLst>
                          <a:tab pos="457200" algn="l"/>
                        </a:tabLst>
                      </a:pPr>
                      <a:r>
                        <a:rPr lang="hi-IN" sz="2800" dirty="0">
                          <a:effectLst/>
                        </a:rPr>
                        <a:t>सिरदर्द</a:t>
                      </a:r>
                      <a:r>
                        <a:rPr lang="en-US" sz="2800" dirty="0">
                          <a:effectLst/>
                        </a:rPr>
                        <a:t>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tc>
                  <a:txBody>
                    <a:bodyPr/>
                    <a:lstStyle/>
                    <a:p>
                      <a:pPr marL="342900" lvl="0" indent="-342900" algn="just">
                        <a:lnSpc>
                          <a:spcPct val="115000"/>
                        </a:lnSpc>
                        <a:spcAft>
                          <a:spcPts val="1000"/>
                        </a:spcAft>
                        <a:buFont typeface="Symbol" panose="05050102010706020507" pitchFamily="18" charset="2"/>
                        <a:buChar char=""/>
                        <a:tabLst>
                          <a:tab pos="457200" algn="l"/>
                        </a:tabLst>
                      </a:pPr>
                      <a:r>
                        <a:rPr lang="hi-IN" sz="2800" dirty="0">
                          <a:effectLst/>
                        </a:rPr>
                        <a:t>बच्चों में दस्त और उल्टी</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extLst>
                  <a:ext uri="{0D108BD9-81ED-4DB2-BD59-A6C34878D82A}">
                    <a16:rowId xmlns:a16="http://schemas.microsoft.com/office/drawing/2014/main" xmlns="" val="249160866"/>
                  </a:ext>
                </a:extLst>
              </a:tr>
              <a:tr h="526879">
                <a:tc gridSpan="2">
                  <a:txBody>
                    <a:bodyPr/>
                    <a:lstStyle/>
                    <a:p>
                      <a:pPr algn="just">
                        <a:lnSpc>
                          <a:spcPct val="115000"/>
                        </a:lnSpc>
                        <a:spcAft>
                          <a:spcPts val="1000"/>
                        </a:spcAft>
                      </a:pPr>
                      <a:r>
                        <a:rPr lang="hi-IN" sz="2800" dirty="0">
                          <a:effectLst/>
                        </a:rPr>
                        <a:t>पहले सप्ताह का अंत</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tc hMerge="1">
                  <a:txBody>
                    <a:bodyPr/>
                    <a:lstStyle/>
                    <a:p>
                      <a:endParaRPr lang="en-IN"/>
                    </a:p>
                  </a:txBody>
                  <a:tcPr/>
                </a:tc>
                <a:extLst>
                  <a:ext uri="{0D108BD9-81ED-4DB2-BD59-A6C34878D82A}">
                    <a16:rowId xmlns:a16="http://schemas.microsoft.com/office/drawing/2014/main" xmlns="" val="1816389493"/>
                  </a:ext>
                </a:extLst>
              </a:tr>
              <a:tr h="526879">
                <a:tc>
                  <a:txBody>
                    <a:bodyPr/>
                    <a:lstStyle/>
                    <a:p>
                      <a:pPr marL="342900" lvl="0" indent="-342900" algn="just">
                        <a:lnSpc>
                          <a:spcPct val="115000"/>
                        </a:lnSpc>
                        <a:spcAft>
                          <a:spcPts val="1000"/>
                        </a:spcAft>
                        <a:buFont typeface="Symbol" panose="05050102010706020507" pitchFamily="18" charset="2"/>
                        <a:buChar char=""/>
                        <a:tabLst>
                          <a:tab pos="457200" algn="l"/>
                        </a:tabLst>
                      </a:pPr>
                      <a:r>
                        <a:rPr lang="hi-IN" sz="2800" dirty="0">
                          <a:effectLst/>
                        </a:rPr>
                        <a:t>तने पर गुलाब के धब्बे</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tc>
                  <a:txBody>
                    <a:bodyPr/>
                    <a:lstStyle/>
                    <a:p>
                      <a:pPr marL="342900" lvl="0" indent="-342900" algn="just">
                        <a:lnSpc>
                          <a:spcPct val="115000"/>
                        </a:lnSpc>
                        <a:spcAft>
                          <a:spcPts val="1000"/>
                        </a:spcAft>
                        <a:buFont typeface="Symbol" panose="05050102010706020507" pitchFamily="18" charset="2"/>
                        <a:buChar char=""/>
                        <a:tabLst>
                          <a:tab pos="457200" algn="l"/>
                        </a:tabLst>
                      </a:pPr>
                      <a:r>
                        <a:rPr lang="hi-IN" sz="2800" dirty="0">
                          <a:effectLst/>
                        </a:rPr>
                        <a:t>तिल्ली का बढ़ना</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extLst>
                  <a:ext uri="{0D108BD9-81ED-4DB2-BD59-A6C34878D82A}">
                    <a16:rowId xmlns:a16="http://schemas.microsoft.com/office/drawing/2014/main" xmlns="" val="188832885"/>
                  </a:ext>
                </a:extLst>
              </a:tr>
              <a:tr h="526879">
                <a:tc>
                  <a:txBody>
                    <a:bodyPr/>
                    <a:lstStyle/>
                    <a:p>
                      <a:pPr marL="342900" lvl="0" indent="-342900" algn="just">
                        <a:lnSpc>
                          <a:spcPct val="115000"/>
                        </a:lnSpc>
                        <a:spcAft>
                          <a:spcPts val="1000"/>
                        </a:spcAft>
                        <a:buFont typeface="Symbol" panose="05050102010706020507" pitchFamily="18" charset="2"/>
                        <a:buChar char=""/>
                        <a:tabLst>
                          <a:tab pos="457200" algn="l"/>
                        </a:tabLst>
                      </a:pPr>
                      <a:r>
                        <a:rPr lang="hi-IN" sz="2800" dirty="0">
                          <a:effectLst/>
                        </a:rPr>
                        <a:t>पेट फूलना</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tc>
                  <a:txBody>
                    <a:bodyPr/>
                    <a:lstStyle/>
                    <a:p>
                      <a:pPr marL="342900" lvl="0" indent="-342900" algn="just">
                        <a:lnSpc>
                          <a:spcPct val="115000"/>
                        </a:lnSpc>
                        <a:spcAft>
                          <a:spcPts val="1000"/>
                        </a:spcAft>
                        <a:buFont typeface="Symbol" panose="05050102010706020507" pitchFamily="18" charset="2"/>
                        <a:buChar char=""/>
                        <a:tabLst>
                          <a:tab pos="457200" algn="l"/>
                        </a:tabLst>
                      </a:pPr>
                      <a:r>
                        <a:rPr lang="hi-IN" sz="2800" dirty="0">
                          <a:effectLst/>
                        </a:rPr>
                        <a:t>दस्त</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extLst>
                  <a:ext uri="{0D108BD9-81ED-4DB2-BD59-A6C34878D82A}">
                    <a16:rowId xmlns:a16="http://schemas.microsoft.com/office/drawing/2014/main" xmlns="" val="2682963166"/>
                  </a:ext>
                </a:extLst>
              </a:tr>
              <a:tr h="526879">
                <a:tc>
                  <a:txBody>
                    <a:bodyPr/>
                    <a:lstStyle/>
                    <a:p>
                      <a:pPr marL="342900" lvl="0" indent="-342900" algn="just">
                        <a:lnSpc>
                          <a:spcPct val="115000"/>
                        </a:lnSpc>
                        <a:spcAft>
                          <a:spcPts val="1000"/>
                        </a:spcAft>
                        <a:buFont typeface="Symbol" panose="05050102010706020507" pitchFamily="18" charset="2"/>
                        <a:buChar char=""/>
                        <a:tabLst>
                          <a:tab pos="457200" algn="l"/>
                        </a:tabLst>
                      </a:pPr>
                      <a:r>
                        <a:rPr lang="hi-IN" sz="2800" dirty="0">
                          <a:effectLst/>
                        </a:rPr>
                        <a:t>खाँसी</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tc>
                  <a:txBody>
                    <a:bodyPr/>
                    <a:lstStyle/>
                    <a:p>
                      <a:pPr marL="228600" algn="just">
                        <a:lnSpc>
                          <a:spcPct val="115000"/>
                        </a:lnSpc>
                        <a:spcAft>
                          <a:spcPts val="1000"/>
                        </a:spcAft>
                      </a:pPr>
                      <a:r>
                        <a:rPr lang="en-US" sz="2800" dirty="0">
                          <a:effectLst/>
                        </a:rPr>
                        <a:t>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extLst>
                  <a:ext uri="{0D108BD9-81ED-4DB2-BD59-A6C34878D82A}">
                    <a16:rowId xmlns:a16="http://schemas.microsoft.com/office/drawing/2014/main" xmlns="" val="1494833406"/>
                  </a:ext>
                </a:extLst>
              </a:tr>
              <a:tr h="526879">
                <a:tc gridSpan="2">
                  <a:txBody>
                    <a:bodyPr/>
                    <a:lstStyle/>
                    <a:p>
                      <a:pPr algn="just">
                        <a:lnSpc>
                          <a:spcPct val="115000"/>
                        </a:lnSpc>
                        <a:spcAft>
                          <a:spcPts val="1000"/>
                        </a:spcAft>
                      </a:pPr>
                      <a:r>
                        <a:rPr lang="hi-IN" sz="2800" dirty="0">
                          <a:effectLst/>
                        </a:rPr>
                        <a:t>दूसरे सप्ताह का अंत</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tc hMerge="1">
                  <a:txBody>
                    <a:bodyPr/>
                    <a:lstStyle/>
                    <a:p>
                      <a:endParaRPr lang="en-IN"/>
                    </a:p>
                  </a:txBody>
                  <a:tcPr/>
                </a:tc>
                <a:extLst>
                  <a:ext uri="{0D108BD9-81ED-4DB2-BD59-A6C34878D82A}">
                    <a16:rowId xmlns:a16="http://schemas.microsoft.com/office/drawing/2014/main" xmlns="" val="43206200"/>
                  </a:ext>
                </a:extLst>
              </a:tr>
              <a:tr h="1089816">
                <a:tc gridSpan="2">
                  <a:txBody>
                    <a:bodyPr/>
                    <a:lstStyle/>
                    <a:p>
                      <a:pPr marL="342900" lvl="0" indent="-342900" algn="just">
                        <a:lnSpc>
                          <a:spcPct val="115000"/>
                        </a:lnSpc>
                        <a:spcAft>
                          <a:spcPts val="1000"/>
                        </a:spcAft>
                        <a:buFont typeface="Symbol" panose="05050102010706020507" pitchFamily="18" charset="2"/>
                        <a:buChar char=""/>
                        <a:tabLst>
                          <a:tab pos="457200" algn="l"/>
                        </a:tabLst>
                      </a:pPr>
                      <a:r>
                        <a:rPr lang="hi-IN" sz="2800" dirty="0">
                          <a:effectLst/>
                        </a:rPr>
                        <a:t>मानसिक स्थिति में परिवर्तन, जटिलताएं, फिर कोमा और मृत्यु (यदि उपचार न किया जाए)</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tc hMerge="1">
                  <a:txBody>
                    <a:bodyPr/>
                    <a:lstStyle/>
                    <a:p>
                      <a:endParaRPr lang="en-IN"/>
                    </a:p>
                  </a:txBody>
                  <a:tcPr/>
                </a:tc>
                <a:extLst>
                  <a:ext uri="{0D108BD9-81ED-4DB2-BD59-A6C34878D82A}">
                    <a16:rowId xmlns:a16="http://schemas.microsoft.com/office/drawing/2014/main" xmlns="" val="2474392167"/>
                  </a:ext>
                </a:extLst>
              </a:tr>
            </a:tbl>
          </a:graphicData>
        </a:graphic>
      </p:graphicFrame>
      <p:pic>
        <p:nvPicPr>
          <p:cNvPr id="2" name="Picture 1">
            <a:extLst>
              <a:ext uri="{FF2B5EF4-FFF2-40B4-BE49-F238E27FC236}">
                <a16:creationId xmlns:a16="http://schemas.microsoft.com/office/drawing/2014/main" xmlns="" id="{4C6E579C-4EC3-5842-F7B6-B27A680D36D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89298" y="25400"/>
            <a:ext cx="1247775" cy="1098550"/>
          </a:xfrm>
          <a:prstGeom prst="rect">
            <a:avLst/>
          </a:prstGeom>
          <a:noFill/>
          <a:ln>
            <a:noFill/>
          </a:ln>
        </p:spPr>
      </p:pic>
    </p:spTree>
    <p:extLst>
      <p:ext uri="{BB962C8B-B14F-4D97-AF65-F5344CB8AC3E}">
        <p14:creationId xmlns:p14="http://schemas.microsoft.com/office/powerpoint/2010/main" val="207292810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C682B530-5DDC-C1CC-8204-AC07D6FB7D3F}"/>
              </a:ext>
            </a:extLst>
          </p:cNvPr>
          <p:cNvSpPr txBox="1"/>
          <p:nvPr/>
        </p:nvSpPr>
        <p:spPr>
          <a:xfrm>
            <a:off x="531159" y="304800"/>
            <a:ext cx="8323730" cy="4989058"/>
          </a:xfrm>
          <a:prstGeom prst="rect">
            <a:avLst/>
          </a:prstGeom>
          <a:noFill/>
        </p:spPr>
        <p:txBody>
          <a:bodyPr wrap="square">
            <a:spAutoFit/>
          </a:bodyPr>
          <a:lstStyle/>
          <a:p>
            <a:pPr marL="457200" algn="just">
              <a:lnSpc>
                <a:spcPct val="115000"/>
              </a:lnSpc>
              <a:spcAft>
                <a:spcPts val="1000"/>
              </a:spcAft>
            </a:pPr>
            <a:endParaRPr lang="en-IN" sz="3200" dirty="0">
              <a:latin typeface="Calibri" panose="020F0502020204030204" pitchFamily="34" charset="0"/>
              <a:ea typeface="Times New Roman" panose="02020603050405020304" pitchFamily="18" charset="0"/>
            </a:endParaRPr>
          </a:p>
          <a:p>
            <a:pPr marL="457200" algn="just">
              <a:lnSpc>
                <a:spcPct val="115000"/>
              </a:lnSpc>
              <a:spcAft>
                <a:spcPts val="1000"/>
              </a:spcAft>
            </a:pPr>
            <a:endParaRPr lang="en-IN" sz="3200" dirty="0">
              <a:latin typeface="Calibri" panose="020F0502020204030204" pitchFamily="34" charset="0"/>
              <a:ea typeface="Times New Roman" panose="02020603050405020304" pitchFamily="18" charset="0"/>
            </a:endParaRPr>
          </a:p>
          <a:p>
            <a:pPr marL="457200" algn="just">
              <a:lnSpc>
                <a:spcPct val="115000"/>
              </a:lnSpc>
              <a:spcAft>
                <a:spcPts val="1000"/>
              </a:spcAft>
            </a:pPr>
            <a:r>
              <a:rPr lang="hi-IN" sz="3200" dirty="0">
                <a:latin typeface="Calibri" panose="020F0502020204030204" pitchFamily="34" charset="0"/>
                <a:ea typeface="Times New Roman" panose="02020603050405020304" pitchFamily="18" charset="0"/>
              </a:rPr>
              <a:t>बुखार (सिरदर्द के साथ) जो 4-5 दिनों तक सीढ़ीनुमा तरीके से बढ़ता है, टाइफाइड बुखार की विशेषता है।</a:t>
            </a:r>
          </a:p>
          <a:p>
            <a:pPr marL="457200" algn="just">
              <a:lnSpc>
                <a:spcPct val="115000"/>
              </a:lnSpc>
              <a:spcAft>
                <a:spcPts val="1000"/>
              </a:spcAft>
            </a:pPr>
            <a:r>
              <a:rPr lang="hi-IN" sz="3200" dirty="0">
                <a:latin typeface="Calibri" panose="020F0502020204030204" pitchFamily="34" charset="0"/>
                <a:ea typeface="Times New Roman" panose="02020603050405020304" pitchFamily="18" charset="0"/>
              </a:rPr>
              <a:t>पैराटायफाइड बुखार: इसका कोर्स आमतौर पर छोटा और हल्का होता है और जटिलताएँ कम होती हैं।</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74781214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4E2C131-06B0-82F8-17D2-E2AD3405DD4F}"/>
              </a:ext>
            </a:extLst>
          </p:cNvPr>
          <p:cNvSpPr txBox="1"/>
          <p:nvPr/>
        </p:nvSpPr>
        <p:spPr>
          <a:xfrm>
            <a:off x="342900" y="430307"/>
            <a:ext cx="8485094" cy="4098173"/>
          </a:xfrm>
          <a:prstGeom prst="rect">
            <a:avLst/>
          </a:prstGeom>
          <a:noFill/>
        </p:spPr>
        <p:txBody>
          <a:bodyPr wrap="square">
            <a:spAutoFit/>
          </a:bodyPr>
          <a:lstStyle/>
          <a:p>
            <a:pPr marL="457200" indent="-114300" algn="just">
              <a:lnSpc>
                <a:spcPct val="115000"/>
              </a:lnSpc>
              <a:spcAft>
                <a:spcPts val="1000"/>
              </a:spcAft>
            </a:pPr>
            <a:r>
              <a:rPr lang="hi-IN" sz="3200" b="1" dirty="0">
                <a:latin typeface="Calibri" panose="020F0502020204030204" pitchFamily="34" charset="0"/>
                <a:ea typeface="Times New Roman" panose="02020603050405020304" pitchFamily="18" charset="0"/>
              </a:rPr>
              <a:t>जटिलताएँ:</a:t>
            </a:r>
          </a:p>
          <a:p>
            <a:pPr marL="457200" indent="-114300" algn="just">
              <a:lnSpc>
                <a:spcPct val="115000"/>
              </a:lnSpc>
              <a:spcAft>
                <a:spcPts val="1000"/>
              </a:spcAft>
            </a:pPr>
            <a:r>
              <a:rPr lang="hi-IN" sz="3200" dirty="0">
                <a:latin typeface="Calibri" panose="020F0502020204030204" pitchFamily="34" charset="0"/>
                <a:ea typeface="Times New Roman" panose="02020603050405020304" pitchFamily="18" charset="0"/>
              </a:rPr>
              <a:t>आंतों से रक्तस्राव</a:t>
            </a:r>
          </a:p>
          <a:p>
            <a:pPr marL="457200" indent="-114300" algn="just">
              <a:lnSpc>
                <a:spcPct val="115000"/>
              </a:lnSpc>
              <a:spcAft>
                <a:spcPts val="1000"/>
              </a:spcAft>
            </a:pPr>
            <a:r>
              <a:rPr lang="hi-IN" sz="3200" dirty="0">
                <a:latin typeface="Calibri" panose="020F0502020204030204" pitchFamily="34" charset="0"/>
                <a:ea typeface="Times New Roman" panose="02020603050405020304" pitchFamily="18" charset="0"/>
              </a:rPr>
              <a:t>आंतों में छिद्र</a:t>
            </a:r>
          </a:p>
          <a:p>
            <a:pPr marL="457200" indent="-114300" algn="just">
              <a:lnSpc>
                <a:spcPct val="115000"/>
              </a:lnSpc>
              <a:spcAft>
                <a:spcPts val="1000"/>
              </a:spcAft>
            </a:pPr>
            <a:r>
              <a:rPr lang="hi-IN" sz="3200" dirty="0">
                <a:latin typeface="Calibri" panose="020F0502020204030204" pitchFamily="34" charset="0"/>
                <a:ea typeface="Times New Roman" panose="02020603050405020304" pitchFamily="18" charset="0"/>
              </a:rPr>
              <a:t>हड्डियों और जोड़ों का संक्रमण</a:t>
            </a:r>
          </a:p>
          <a:p>
            <a:pPr marL="457200" indent="-114300" algn="just">
              <a:lnSpc>
                <a:spcPct val="115000"/>
              </a:lnSpc>
              <a:spcAft>
                <a:spcPts val="1000"/>
              </a:spcAft>
            </a:pPr>
            <a:r>
              <a:rPr lang="hi-IN" sz="3200" dirty="0">
                <a:latin typeface="Calibri" panose="020F0502020204030204" pitchFamily="34" charset="0"/>
                <a:ea typeface="Times New Roman" panose="02020603050405020304" pitchFamily="18" charset="0"/>
              </a:rPr>
              <a:t>सेप्टिसीमिया</a:t>
            </a:r>
          </a:p>
          <a:p>
            <a:pPr marL="457200" indent="-114300" algn="just">
              <a:lnSpc>
                <a:spcPct val="115000"/>
              </a:lnSpc>
              <a:spcAft>
                <a:spcPts val="1000"/>
              </a:spcAft>
            </a:pPr>
            <a:r>
              <a:rPr lang="hi-IN" sz="3200" dirty="0">
                <a:latin typeface="Calibri" panose="020F0502020204030204" pitchFamily="34" charset="0"/>
                <a:ea typeface="Times New Roman" panose="02020603050405020304" pitchFamily="18" charset="0"/>
              </a:rPr>
              <a:t>मेनिन्जाइटिस</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0037109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92122A8-6D96-780B-D157-D8777DD70498}"/>
              </a:ext>
            </a:extLst>
          </p:cNvPr>
          <p:cNvSpPr txBox="1"/>
          <p:nvPr/>
        </p:nvSpPr>
        <p:spPr>
          <a:xfrm>
            <a:off x="275665" y="188259"/>
            <a:ext cx="8619565" cy="6705169"/>
          </a:xfrm>
          <a:prstGeom prst="rect">
            <a:avLst/>
          </a:prstGeom>
          <a:noFill/>
        </p:spPr>
        <p:txBody>
          <a:bodyPr wrap="square">
            <a:spAutoFit/>
          </a:bodyPr>
          <a:lstStyle/>
          <a:p>
            <a:pPr marL="457200" algn="just">
              <a:lnSpc>
                <a:spcPct val="115000"/>
              </a:lnSpc>
              <a:spcAft>
                <a:spcPts val="1000"/>
              </a:spcAft>
            </a:pPr>
            <a:r>
              <a:rPr lang="hi-IN" sz="3200" b="1" dirty="0">
                <a:latin typeface="Calibri" panose="020F0502020204030204" pitchFamily="34" charset="0"/>
                <a:ea typeface="Times New Roman" panose="02020603050405020304" pitchFamily="18" charset="0"/>
              </a:rPr>
              <a:t>रोकथाम:</a:t>
            </a:r>
          </a:p>
          <a:p>
            <a:pPr marL="342900" lvl="0" indent="-342900" algn="just">
              <a:lnSpc>
                <a:spcPct val="115000"/>
              </a:lnSpc>
              <a:spcAft>
                <a:spcPts val="1000"/>
              </a:spcAft>
              <a:buFont typeface="Wingdings" panose="05000000000000000000" pitchFamily="2" charset="2"/>
              <a:buChar char=""/>
              <a:tabLst>
                <a:tab pos="914400" algn="l"/>
              </a:tabLst>
            </a:pPr>
            <a:r>
              <a:rPr lang="hi-IN" sz="3200" dirty="0">
                <a:latin typeface="Calibri" panose="020F0502020204030204" pitchFamily="34" charset="0"/>
                <a:ea typeface="Times New Roman" panose="02020603050405020304" pitchFamily="18" charset="0"/>
              </a:rPr>
              <a:t>खाद्य और जल स्वच्छता</a:t>
            </a:r>
          </a:p>
          <a:p>
            <a:pPr marL="342900" lvl="0" indent="-342900" algn="just">
              <a:lnSpc>
                <a:spcPct val="115000"/>
              </a:lnSpc>
              <a:spcAft>
                <a:spcPts val="1000"/>
              </a:spcAft>
              <a:buFont typeface="Wingdings" panose="05000000000000000000" pitchFamily="2" charset="2"/>
              <a:buChar char=""/>
              <a:tabLst>
                <a:tab pos="914400" algn="l"/>
              </a:tabLst>
            </a:pPr>
            <a:r>
              <a:rPr lang="hi-IN" sz="3200" dirty="0">
                <a:latin typeface="Calibri" panose="020F0502020204030204" pitchFamily="34" charset="0"/>
                <a:ea typeface="Times New Roman" panose="02020603050405020304" pitchFamily="18" charset="0"/>
              </a:rPr>
              <a:t>स्थानिक क्षेत्रों की यात्रा करते समय, यात्रा से कम से कम तीन सप्ताह पहले टीका लगवाएँ- मौखिक टाइफाइड कैप्सूल: दिन 1, 3, 5; इंजेक्शन टाइफिम - एकल खुराक आईएम</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b="1"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b="1"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1800" b="1" dirty="0">
                <a:effectLst/>
                <a:latin typeface="Calibri" panose="020F0502020204030204" pitchFamily="34" charset="0"/>
                <a:ea typeface="Times New Roman" panose="02020603050405020304" pitchFamily="18" charset="0"/>
                <a:cs typeface="Mangal" panose="02040503050203030202" pitchFamily="18" charset="0"/>
              </a:rPr>
              <a:t> </a:t>
            </a:r>
            <a:endParaRPr lang="en-IN" sz="18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1800" b="1" dirty="0">
                <a:effectLst/>
                <a:latin typeface="Calibri" panose="020F0502020204030204" pitchFamily="34" charset="0"/>
                <a:ea typeface="Times New Roman" panose="02020603050405020304" pitchFamily="18" charset="0"/>
                <a:cs typeface="Mangal" panose="02040503050203030202" pitchFamily="18" charset="0"/>
              </a:rPr>
              <a:t> </a:t>
            </a:r>
            <a:endParaRPr lang="en-IN" sz="1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91129257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A418B93-C83C-5E22-3961-94163096B1D8}"/>
              </a:ext>
            </a:extLst>
          </p:cNvPr>
          <p:cNvSpPr txBox="1"/>
          <p:nvPr/>
        </p:nvSpPr>
        <p:spPr>
          <a:xfrm>
            <a:off x="215153" y="312698"/>
            <a:ext cx="8572500" cy="5978688"/>
          </a:xfrm>
          <a:prstGeom prst="rect">
            <a:avLst/>
          </a:prstGeom>
          <a:noFill/>
        </p:spPr>
        <p:txBody>
          <a:bodyPr wrap="square">
            <a:spAutoFit/>
          </a:bodyPr>
          <a:lstStyle/>
          <a:p>
            <a:pPr algn="just">
              <a:lnSpc>
                <a:spcPct val="115000"/>
              </a:lnSpc>
              <a:spcAft>
                <a:spcPts val="1000"/>
              </a:spcAft>
            </a:pPr>
            <a:r>
              <a:rPr lang="en-US" sz="1800" b="1" dirty="0">
                <a:effectLst/>
                <a:latin typeface="Calibri" panose="020F0502020204030204" pitchFamily="34" charset="0"/>
                <a:ea typeface="Times New Roman" panose="02020603050405020304" pitchFamily="18" charset="0"/>
                <a:cs typeface="Mangal" panose="02040503050203030202" pitchFamily="18" charset="0"/>
              </a:rPr>
              <a:t>. </a:t>
            </a:r>
            <a:r>
              <a:rPr lang="hi-IN" sz="3200" b="1" u="sng" dirty="0">
                <a:solidFill>
                  <a:srgbClr val="FF0000"/>
                </a:solidFill>
                <a:latin typeface="Calibri" panose="020F0502020204030204" pitchFamily="34" charset="0"/>
                <a:ea typeface="Times New Roman" panose="02020603050405020304" pitchFamily="18" charset="0"/>
              </a:rPr>
              <a:t>हेपेटाइटिस ए और ई </a:t>
            </a: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hi-IN" sz="3200" dirty="0">
                <a:latin typeface="Calibri" panose="020F0502020204030204" pitchFamily="34" charset="0"/>
                <a:ea typeface="Times New Roman" panose="02020603050405020304" pitchFamily="18" charset="0"/>
              </a:rPr>
              <a:t>'हेपर' का अर्थ है यकृत और 'इटिस' का अर्थ है सूजन। यकृत संक्रमण के सबसे आम कारण वायरस हैं। हेपेटाइटिस के कई प्रकारों में से, केवल हेपेटाइटिस ए और हेपेटाइटिस ई ही दूषित पानी और भोजन के माध्यम से फैलते हैं।</a:t>
            </a:r>
            <a:endParaRPr lang="en-IN" sz="3200" dirty="0">
              <a:latin typeface="Calibri" panose="020F0502020204030204" pitchFamily="34" charset="0"/>
              <a:ea typeface="Times New Roman" panose="02020603050405020304" pitchFamily="18" charset="0"/>
            </a:endParaRPr>
          </a:p>
          <a:p>
            <a:pPr marL="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1. </a:t>
            </a:r>
            <a:r>
              <a:rPr lang="hi-IN" sz="3200" dirty="0">
                <a:solidFill>
                  <a:srgbClr val="00B0F0"/>
                </a:solidFill>
                <a:latin typeface="Calibri" panose="020F0502020204030204" pitchFamily="34" charset="0"/>
                <a:ea typeface="Times New Roman" panose="02020603050405020304" pitchFamily="18" charset="0"/>
              </a:rPr>
              <a:t>संचरण: </a:t>
            </a:r>
            <a:r>
              <a:rPr lang="hi-IN" sz="3200" dirty="0">
                <a:latin typeface="Calibri" panose="020F0502020204030204" pitchFamily="34" charset="0"/>
                <a:ea typeface="Times New Roman" panose="02020603050405020304" pitchFamily="18" charset="0"/>
              </a:rPr>
              <a:t>मल-मौखिक मार्ग से और गर्मियों में तथा खराब स्वच्छता स्थितियों में महामारी के रूप में फैल सकता है</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72928513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C0D57723-16F7-BFC9-8FD5-147D4168CD58}"/>
              </a:ext>
            </a:extLst>
          </p:cNvPr>
          <p:cNvSpPr txBox="1"/>
          <p:nvPr/>
        </p:nvSpPr>
        <p:spPr>
          <a:xfrm>
            <a:off x="188259" y="448237"/>
            <a:ext cx="8686800" cy="6466386"/>
          </a:xfrm>
          <a:prstGeom prst="rect">
            <a:avLst/>
          </a:prstGeom>
          <a:noFill/>
        </p:spPr>
        <p:txBody>
          <a:bodyPr wrap="square">
            <a:spAutoFit/>
          </a:bodyPr>
          <a:lstStyle/>
          <a:p>
            <a:pPr marL="457200" algn="just">
              <a:lnSpc>
                <a:spcPct val="115000"/>
              </a:lnSpc>
              <a:spcAft>
                <a:spcPts val="1000"/>
              </a:spcAft>
            </a:pPr>
            <a:r>
              <a:rPr lang="en-US" sz="2800" dirty="0">
                <a:latin typeface="Calibri" panose="020F0502020204030204" pitchFamily="34" charset="0"/>
                <a:ea typeface="Times New Roman" panose="02020603050405020304" pitchFamily="18" charset="0"/>
                <a:cs typeface="Mangal" panose="02040503050203030202" pitchFamily="18" charset="0"/>
              </a:rPr>
              <a:t>2</a:t>
            </a:r>
            <a:r>
              <a:rPr lang="en-US" sz="2400" dirty="0">
                <a:latin typeface="Calibri" panose="020F0502020204030204" pitchFamily="34" charset="0"/>
                <a:ea typeface="Times New Roman" panose="02020603050405020304" pitchFamily="18" charset="0"/>
                <a:cs typeface="Mangal" panose="02040503050203030202" pitchFamily="18" charset="0"/>
              </a:rPr>
              <a:t>. </a:t>
            </a:r>
            <a:r>
              <a:rPr lang="hi-IN" sz="2800" dirty="0">
                <a:solidFill>
                  <a:srgbClr val="00B0F0"/>
                </a:solidFill>
                <a:latin typeface="Calibri" panose="020F0502020204030204" pitchFamily="34" charset="0"/>
                <a:ea typeface="Times New Roman" panose="02020603050405020304" pitchFamily="18" charset="0"/>
              </a:rPr>
              <a:t>एटिऑलॉजिकल एजेंट: </a:t>
            </a:r>
            <a:r>
              <a:rPr lang="hi-IN" sz="2800" dirty="0">
                <a:latin typeface="Calibri" panose="020F0502020204030204" pitchFamily="34" charset="0"/>
                <a:ea typeface="Times New Roman" panose="02020603050405020304" pitchFamily="18" charset="0"/>
              </a:rPr>
              <a:t>हेपेटाइटिस ए एंटरो-वायरस समूह का एक आरएनए वायरस है और हेपेटाइटिस ई कैल्सी-वायरस समूह से संबंधित है।</a:t>
            </a:r>
          </a:p>
          <a:p>
            <a:pPr marL="457200" algn="just">
              <a:lnSpc>
                <a:spcPct val="115000"/>
              </a:lnSpc>
              <a:spcAft>
                <a:spcPts val="1000"/>
              </a:spcAft>
            </a:pPr>
            <a:r>
              <a:rPr lang="hi-IN" sz="2800" dirty="0">
                <a:solidFill>
                  <a:srgbClr val="00B0F0"/>
                </a:solidFill>
                <a:latin typeface="Calibri" panose="020F0502020204030204" pitchFamily="34" charset="0"/>
                <a:ea typeface="Times New Roman" panose="02020603050405020304" pitchFamily="18" charset="0"/>
              </a:rPr>
              <a:t>3. वाहक अवस्था: </a:t>
            </a:r>
            <a:r>
              <a:rPr lang="hi-IN" sz="2800" dirty="0">
                <a:latin typeface="Calibri" panose="020F0502020204030204" pitchFamily="34" charset="0"/>
                <a:ea typeface="Times New Roman" panose="02020603050405020304" pitchFamily="18" charset="0"/>
              </a:rPr>
              <a:t>कोई दीर्घकालिक वाहक अवस्था नहीं होती, लेकिन वायरस बीमारी से 2 सप्ताह पहले और उसके 2 सप्ताह बाद मल के साथ निकलता है।</a:t>
            </a:r>
          </a:p>
          <a:p>
            <a:pPr marL="457200" algn="just">
              <a:lnSpc>
                <a:spcPct val="115000"/>
              </a:lnSpc>
              <a:spcAft>
                <a:spcPts val="1000"/>
              </a:spcAft>
            </a:pPr>
            <a:r>
              <a:rPr lang="hi-IN" sz="2800" dirty="0">
                <a:solidFill>
                  <a:srgbClr val="00B0F0"/>
                </a:solidFill>
                <a:latin typeface="Calibri" panose="020F0502020204030204" pitchFamily="34" charset="0"/>
                <a:ea typeface="Times New Roman" panose="02020603050405020304" pitchFamily="18" charset="0"/>
              </a:rPr>
              <a:t>4. पैथोलॉजी: </a:t>
            </a:r>
            <a:r>
              <a:rPr lang="hi-IN" sz="2800" dirty="0">
                <a:latin typeface="Calibri" panose="020F0502020204030204" pitchFamily="34" charset="0"/>
                <a:ea typeface="Times New Roman" panose="02020603050405020304" pitchFamily="18" charset="0"/>
              </a:rPr>
              <a:t>ये यकृत पैरेन्काइमल कोशिकाओं को प्रभावित करते हैं और यकृत के कार्यों में बाधा डालते हैं, विशेष रूप से अवशोषित पोषक तत्वों और विषहरण को संभालने में।</a:t>
            </a:r>
          </a:p>
          <a:p>
            <a:pPr marL="457200" algn="just">
              <a:lnSpc>
                <a:spcPct val="115000"/>
              </a:lnSpc>
              <a:spcAft>
                <a:spcPts val="1000"/>
              </a:spcAft>
            </a:pPr>
            <a:r>
              <a:rPr lang="hi-IN" sz="2800" dirty="0">
                <a:solidFill>
                  <a:srgbClr val="00B0F0"/>
                </a:solidFill>
                <a:latin typeface="Calibri" panose="020F0502020204030204" pitchFamily="34" charset="0"/>
                <a:ea typeface="Times New Roman" panose="02020603050405020304" pitchFamily="18" charset="0"/>
              </a:rPr>
              <a:t>5. ऊष्मायन अवधि: </a:t>
            </a:r>
            <a:r>
              <a:rPr lang="hi-IN" sz="2800" dirty="0">
                <a:latin typeface="Calibri" panose="020F0502020204030204" pitchFamily="34" charset="0"/>
                <a:ea typeface="Times New Roman" panose="02020603050405020304" pitchFamily="18" charset="0"/>
              </a:rPr>
              <a:t>हेपेटाइटिस ए के लिए 2-4 सप्ताह और हेपेटाइटिस ई के लिए 3-8 सप्ताह।</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65110149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EEA63913-F62F-1BCD-5E8C-C98D181EA35E}"/>
              </a:ext>
            </a:extLst>
          </p:cNvPr>
          <p:cNvSpPr txBox="1"/>
          <p:nvPr/>
        </p:nvSpPr>
        <p:spPr>
          <a:xfrm>
            <a:off x="309282" y="224119"/>
            <a:ext cx="8417859" cy="5811847"/>
          </a:xfrm>
          <a:prstGeom prst="rect">
            <a:avLst/>
          </a:prstGeom>
          <a:noFill/>
        </p:spPr>
        <p:txBody>
          <a:bodyPr wrap="square">
            <a:spAutoFit/>
          </a:bodyPr>
          <a:lstStyle/>
          <a:p>
            <a:pPr marL="457200" algn="just">
              <a:lnSpc>
                <a:spcPct val="115000"/>
              </a:lnSpc>
              <a:spcAft>
                <a:spcPts val="1000"/>
              </a:spcAft>
              <a:tabLst>
                <a:tab pos="3257550" algn="ctr"/>
              </a:tabLst>
            </a:pPr>
            <a:r>
              <a:rPr lang="hi-IN" sz="3200" b="1" u="sng" dirty="0">
                <a:latin typeface="Calibri" panose="020F0502020204030204" pitchFamily="34" charset="0"/>
                <a:ea typeface="Times New Roman" panose="02020603050405020304" pitchFamily="18" charset="0"/>
              </a:rPr>
              <a:t>संकेत और लक्षण </a:t>
            </a:r>
            <a:r>
              <a:rPr lang="en-US" sz="3200" b="1"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914400" algn="l"/>
              </a:tabLst>
            </a:pPr>
            <a:r>
              <a:rPr lang="hi-IN" sz="3200" dirty="0">
                <a:latin typeface="Calibri" panose="020F0502020204030204" pitchFamily="34" charset="0"/>
                <a:ea typeface="Times New Roman" panose="02020603050405020304" pitchFamily="18" charset="0"/>
              </a:rPr>
              <a:t>प्रोड्रोमोल चरण में सामान्यीकृत बीमारी जैसे ठंड लगना, सिरदर्द और अस्वस्थता</a:t>
            </a:r>
          </a:p>
          <a:p>
            <a:pPr marL="342900" lvl="0" indent="-342900" algn="just">
              <a:lnSpc>
                <a:spcPct val="115000"/>
              </a:lnSpc>
              <a:spcAft>
                <a:spcPts val="1000"/>
              </a:spcAft>
              <a:buFont typeface="Wingdings" panose="05000000000000000000" pitchFamily="2" charset="2"/>
              <a:buChar char=""/>
              <a:tabLst>
                <a:tab pos="914400" algn="l"/>
              </a:tabLst>
            </a:pPr>
            <a:r>
              <a:rPr lang="hi-IN" sz="3200" dirty="0">
                <a:latin typeface="Calibri" panose="020F0502020204030204" pitchFamily="34" charset="0"/>
                <a:ea typeface="Times New Roman" panose="02020603050405020304" pitchFamily="18" charset="0"/>
              </a:rPr>
              <a:t>जठरांत्र संबंधी लक्षण जैसे भूख न लगना, सिगरेट से अरुचि, मतली और उल्टी</a:t>
            </a:r>
          </a:p>
          <a:p>
            <a:pPr marL="342900" lvl="0" indent="-342900" algn="just">
              <a:lnSpc>
                <a:spcPct val="115000"/>
              </a:lnSpc>
              <a:spcAft>
                <a:spcPts val="1000"/>
              </a:spcAft>
              <a:buFont typeface="Wingdings" panose="05000000000000000000" pitchFamily="2" charset="2"/>
              <a:buChar char=""/>
              <a:tabLst>
                <a:tab pos="914400" algn="l"/>
              </a:tabLst>
            </a:pPr>
            <a:r>
              <a:rPr lang="hi-IN" sz="3200" dirty="0">
                <a:latin typeface="Calibri" panose="020F0502020204030204" pitchFamily="34" charset="0"/>
                <a:ea typeface="Times New Roman" panose="02020603050405020304" pitchFamily="18" charset="0"/>
              </a:rPr>
              <a:t>बढ़ते हुए यकृत के कारण पेट के ऊपरी हिस्से में दर्द</a:t>
            </a:r>
          </a:p>
          <a:p>
            <a:pPr marL="342900" lvl="0" indent="-342900" algn="just">
              <a:lnSpc>
                <a:spcPct val="115000"/>
              </a:lnSpc>
              <a:spcAft>
                <a:spcPts val="1000"/>
              </a:spcAft>
              <a:buFont typeface="Wingdings" panose="05000000000000000000" pitchFamily="2" charset="2"/>
              <a:buChar char=""/>
              <a:tabLst>
                <a:tab pos="914400" algn="l"/>
              </a:tabLst>
            </a:pPr>
            <a:r>
              <a:rPr lang="hi-IN" sz="3200" dirty="0">
                <a:latin typeface="Calibri" panose="020F0502020204030204" pitchFamily="34" charset="0"/>
                <a:ea typeface="Times New Roman" panose="02020603050405020304" pitchFamily="18" charset="0"/>
              </a:rPr>
              <a:t>गहरे रंग का मूत्र और पीला मल</a:t>
            </a:r>
          </a:p>
          <a:p>
            <a:pPr marL="342900" lvl="0" indent="-342900" algn="just">
              <a:lnSpc>
                <a:spcPct val="115000"/>
              </a:lnSpc>
              <a:spcAft>
                <a:spcPts val="1000"/>
              </a:spcAft>
              <a:buFont typeface="Wingdings" panose="05000000000000000000" pitchFamily="2" charset="2"/>
              <a:buChar char=""/>
              <a:tabLst>
                <a:tab pos="914400" algn="l"/>
              </a:tabLst>
            </a:pPr>
            <a:r>
              <a:rPr lang="hi-IN" sz="3200" dirty="0">
                <a:latin typeface="Calibri" panose="020F0502020204030204" pitchFamily="34" charset="0"/>
                <a:ea typeface="Times New Roman" panose="02020603050405020304" pitchFamily="18" charset="0"/>
              </a:rPr>
              <a:t>बढ़ा हुआ यकृत और कभी-कभी तिल्ली</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29449456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AC5966A-A6D4-BC8A-C920-78DD5778CAA5}"/>
              </a:ext>
            </a:extLst>
          </p:cNvPr>
          <p:cNvSpPr txBox="1"/>
          <p:nvPr/>
        </p:nvSpPr>
        <p:spPr>
          <a:xfrm>
            <a:off x="147919" y="0"/>
            <a:ext cx="8834717" cy="7653377"/>
          </a:xfrm>
          <a:prstGeom prst="rect">
            <a:avLst/>
          </a:prstGeom>
          <a:noFill/>
        </p:spPr>
        <p:txBody>
          <a:bodyPr wrap="square">
            <a:spAutoFit/>
          </a:bodyPr>
          <a:lstStyle/>
          <a:p>
            <a:pPr algn="ctr">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rPr>
              <a:t>ड्रॉपलेट संक्रमण</a:t>
            </a:r>
            <a:r>
              <a:rPr lang="en-US" sz="32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2800" b="1" dirty="0">
                <a:effectLst/>
                <a:latin typeface="Calibri" panose="020F0502020204030204" pitchFamily="34" charset="0"/>
                <a:ea typeface="Times New Roman" panose="02020603050405020304" pitchFamily="18" charset="0"/>
                <a:cs typeface="Mangal" panose="02040503050203030202" pitchFamily="18" charset="0"/>
              </a:rPr>
              <a:t>1</a:t>
            </a:r>
            <a:r>
              <a:rPr lang="en-US" sz="2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r>
              <a:rPr lang="hi-IN" sz="2800" b="1" u="sng" dirty="0">
                <a:solidFill>
                  <a:srgbClr val="FF0000"/>
                </a:solidFill>
                <a:latin typeface="Calibri" panose="020F0502020204030204" pitchFamily="34" charset="0"/>
                <a:ea typeface="Times New Roman" panose="02020603050405020304" pitchFamily="18" charset="0"/>
              </a:rPr>
              <a:t>इंफ्लुएंजा </a:t>
            </a:r>
            <a:r>
              <a:rPr lang="en-US" sz="2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lvl="0" algn="just">
              <a:spcAft>
                <a:spcPts val="1000"/>
              </a:spcAft>
              <a:tabLst>
                <a:tab pos="685800" algn="l"/>
              </a:tabLst>
            </a:pPr>
            <a:r>
              <a:rPr lang="en-IN" sz="2800" dirty="0">
                <a:solidFill>
                  <a:srgbClr val="00B0F0"/>
                </a:solidFill>
                <a:latin typeface="Calibri" panose="020F0502020204030204" pitchFamily="34" charset="0"/>
                <a:ea typeface="Times New Roman" panose="02020603050405020304" pitchFamily="18" charset="0"/>
              </a:rPr>
              <a:t>	</a:t>
            </a:r>
            <a:r>
              <a:rPr lang="hi-IN" sz="2800" dirty="0">
                <a:latin typeface="Calibri" panose="020F0502020204030204" pitchFamily="34" charset="0"/>
                <a:ea typeface="Times New Roman" panose="02020603050405020304" pitchFamily="18" charset="0"/>
              </a:rPr>
              <a:t>श्वसन तंत्र के सबसे आम संक्रमणों में से एक, इन्फ्लूएंजा और इन्फ्लूएंजा जैसी बीमारियाँ आमतौर पर वायरस के कारण होती हैं।</a:t>
            </a:r>
          </a:p>
          <a:p>
            <a:pPr marL="342900" lvl="0" indent="-342900" algn="just">
              <a:spcAft>
                <a:spcPts val="1000"/>
              </a:spcAft>
              <a:buFont typeface="+mj-lt"/>
              <a:buAutoNum type="arabicPeriod"/>
              <a:tabLst>
                <a:tab pos="685800" algn="l"/>
              </a:tabLst>
            </a:pPr>
            <a:r>
              <a:rPr lang="hi-IN" sz="2800" dirty="0">
                <a:solidFill>
                  <a:srgbClr val="00B0F0"/>
                </a:solidFill>
                <a:latin typeface="Calibri" panose="020F0502020204030204" pitchFamily="34" charset="0"/>
                <a:ea typeface="Times New Roman" panose="02020603050405020304" pitchFamily="18" charset="0"/>
              </a:rPr>
              <a:t>संचरण: </a:t>
            </a:r>
            <a:r>
              <a:rPr lang="hi-IN" sz="2800" dirty="0">
                <a:latin typeface="Calibri" panose="020F0502020204030204" pitchFamily="34" charset="0"/>
                <a:ea typeface="Times New Roman" panose="02020603050405020304" pitchFamily="18" charset="0"/>
              </a:rPr>
              <a:t>एरोसोल मार्ग और श्वसन स्राव द्वारा</a:t>
            </a:r>
          </a:p>
          <a:p>
            <a:pPr marL="342900" lvl="0" indent="-342900" algn="just">
              <a:spcAft>
                <a:spcPts val="1000"/>
              </a:spcAft>
              <a:buFont typeface="+mj-lt"/>
              <a:buAutoNum type="arabicPeriod"/>
              <a:tabLst>
                <a:tab pos="685800" algn="l"/>
              </a:tabLst>
            </a:pPr>
            <a:r>
              <a:rPr lang="hi-IN" sz="2800" dirty="0">
                <a:solidFill>
                  <a:srgbClr val="00B0F0"/>
                </a:solidFill>
                <a:latin typeface="Calibri" panose="020F0502020204030204" pitchFamily="34" charset="0"/>
                <a:ea typeface="Times New Roman" panose="02020603050405020304" pitchFamily="18" charset="0"/>
              </a:rPr>
              <a:t>उत्पत्ति विज्ञान</a:t>
            </a:r>
            <a:r>
              <a:rPr lang="hi-IN" sz="2800" dirty="0">
                <a:latin typeface="Calibri" panose="020F0502020204030204" pitchFamily="34" charset="0"/>
                <a:ea typeface="Times New Roman" panose="02020603050405020304" pitchFamily="18" charset="0"/>
              </a:rPr>
              <a:t>: इन्फ्लूएंजा की महामारी आमतौर पर इन्फ्लूएंजा 'ए' और 'बी' के कारण होती है।</a:t>
            </a:r>
          </a:p>
          <a:p>
            <a:pPr marL="342900" lvl="0" indent="-342900" algn="just">
              <a:spcAft>
                <a:spcPts val="1000"/>
              </a:spcAft>
              <a:buFont typeface="+mj-lt"/>
              <a:buAutoNum type="arabicPeriod"/>
              <a:tabLst>
                <a:tab pos="685800" algn="l"/>
              </a:tabLst>
            </a:pPr>
            <a:r>
              <a:rPr lang="hi-IN" sz="2800" dirty="0">
                <a:solidFill>
                  <a:srgbClr val="00B0F0"/>
                </a:solidFill>
                <a:latin typeface="Calibri" panose="020F0502020204030204" pitchFamily="34" charset="0"/>
                <a:ea typeface="Times New Roman" panose="02020603050405020304" pitchFamily="18" charset="0"/>
              </a:rPr>
              <a:t>वाहक अवस्था</a:t>
            </a:r>
            <a:r>
              <a:rPr lang="hi-IN" sz="2800" dirty="0">
                <a:latin typeface="Calibri" panose="020F0502020204030204" pitchFamily="34" charset="0"/>
                <a:ea typeface="Times New Roman" panose="02020603050405020304" pitchFamily="18" charset="0"/>
              </a:rPr>
              <a:t>: आमतौर पर कोई वाहक अवस्था नहीं होती।</a:t>
            </a:r>
          </a:p>
          <a:p>
            <a:pPr marL="342900" lvl="0" indent="-342900" algn="just">
              <a:spcAft>
                <a:spcPts val="1000"/>
              </a:spcAft>
              <a:buFont typeface="+mj-lt"/>
              <a:buAutoNum type="arabicPeriod"/>
              <a:tabLst>
                <a:tab pos="685800" algn="l"/>
              </a:tabLst>
            </a:pPr>
            <a:r>
              <a:rPr lang="hi-IN" sz="2800" dirty="0">
                <a:solidFill>
                  <a:srgbClr val="00B0F0"/>
                </a:solidFill>
                <a:latin typeface="Calibri" panose="020F0502020204030204" pitchFamily="34" charset="0"/>
                <a:ea typeface="Times New Roman" panose="02020603050405020304" pitchFamily="18" charset="0"/>
              </a:rPr>
              <a:t>विकृति विज्ञान</a:t>
            </a:r>
            <a:r>
              <a:rPr lang="hi-IN" sz="2800" dirty="0">
                <a:latin typeface="Calibri" panose="020F0502020204030204" pitchFamily="34" charset="0"/>
                <a:ea typeface="Times New Roman" panose="02020603050405020304" pitchFamily="18" charset="0"/>
              </a:rPr>
              <a:t>: वायरस श्वसन तंत्र की कोशिकाओं पर आक्रमण करते हैं और सूजन और स्राव में वृद्धि का कारण बनते हैं; यदि अत्यधिक विषैला हो, तो कोशिकाओं का परिगलन।</a:t>
            </a:r>
          </a:p>
          <a:p>
            <a:pPr marL="342900" lvl="0" indent="-342900" algn="just">
              <a:spcAft>
                <a:spcPts val="1000"/>
              </a:spcAft>
              <a:buFont typeface="+mj-lt"/>
              <a:buAutoNum type="arabicPeriod"/>
              <a:tabLst>
                <a:tab pos="685800" algn="l"/>
              </a:tabLst>
            </a:pPr>
            <a:r>
              <a:rPr lang="hi-IN" sz="2800" dirty="0">
                <a:solidFill>
                  <a:srgbClr val="00B0F0"/>
                </a:solidFill>
                <a:latin typeface="Calibri" panose="020F0502020204030204" pitchFamily="34" charset="0"/>
                <a:ea typeface="Times New Roman" panose="02020603050405020304" pitchFamily="18" charset="0"/>
              </a:rPr>
              <a:t>ऊष्मायन अवधि</a:t>
            </a:r>
            <a:r>
              <a:rPr lang="hi-IN" sz="2800" dirty="0">
                <a:latin typeface="Calibri" panose="020F0502020204030204" pitchFamily="34" charset="0"/>
                <a:ea typeface="Times New Roman" panose="02020603050405020304" pitchFamily="18" charset="0"/>
              </a:rPr>
              <a:t>: आमतौर पर 2-3 दिन</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8275142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ED9EC12-3159-A9F2-432C-65F2290A7D05}"/>
              </a:ext>
            </a:extLst>
          </p:cNvPr>
          <p:cNvSpPr txBox="1"/>
          <p:nvPr/>
        </p:nvSpPr>
        <p:spPr>
          <a:xfrm>
            <a:off x="100853" y="152400"/>
            <a:ext cx="8890747" cy="6431504"/>
          </a:xfrm>
          <a:prstGeom prst="rect">
            <a:avLst/>
          </a:prstGeom>
          <a:noFill/>
        </p:spPr>
        <p:txBody>
          <a:bodyPr wrap="square">
            <a:spAutoFit/>
          </a:bodyPr>
          <a:lstStyle/>
          <a:p>
            <a:pPr marL="457200" algn="just">
              <a:lnSpc>
                <a:spcPct val="115000"/>
              </a:lnSpc>
              <a:spcAft>
                <a:spcPts val="1000"/>
              </a:spcAft>
            </a:pPr>
            <a:r>
              <a:rPr lang="hi-IN" sz="3200" dirty="0">
                <a:latin typeface="Calibri" panose="020F0502020204030204" pitchFamily="34" charset="0"/>
                <a:ea typeface="Times New Roman" panose="02020603050405020304" pitchFamily="18" charset="0"/>
              </a:rPr>
              <a:t>अर्धसैनिक बलों में प्रथम स्तर के स्वास्थ्य सेवा प्रदाता, एक चिकित्सक को समय-समय पर सैनिकों में होने वाली कुछ सामान्य संक्रामक बीमारियों और सैनिकों में काफी प्रचलित सामान्य गैर-संक्रामक बीमारियों के बारे में जानकारी होनी चाहिए।</a:t>
            </a:r>
          </a:p>
          <a:p>
            <a:pPr marL="457200" algn="just">
              <a:lnSpc>
                <a:spcPct val="115000"/>
              </a:lnSpc>
              <a:spcAft>
                <a:spcPts val="1000"/>
              </a:spcAft>
            </a:pPr>
            <a:r>
              <a:rPr lang="hi-IN" sz="3200" dirty="0">
                <a:latin typeface="Calibri" panose="020F0502020204030204" pitchFamily="34" charset="0"/>
                <a:ea typeface="Times New Roman" panose="02020603050405020304" pitchFamily="18" charset="0"/>
              </a:rPr>
              <a:t>संक्रामक रोगों के बारे में बुनियादी ज्ञान पहले कुछ अध्यायों में शामिल किया जाएगा, जबकि सैनिकों से संबंधित सामान्य गैर-संक्रामक बीमारियों के साथ-साथ चोटों और आघातों के बारे में बाद के अध्यायों में बताया जाएगा।</a:t>
            </a:r>
            <a:r>
              <a:rPr lang="en-US" sz="3200" b="1" u="none" strike="noStrike"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12205786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FE345E8-7DF0-5E60-A726-8F62953BBC96}"/>
              </a:ext>
            </a:extLst>
          </p:cNvPr>
          <p:cNvSpPr txBox="1"/>
          <p:nvPr/>
        </p:nvSpPr>
        <p:spPr>
          <a:xfrm>
            <a:off x="504265" y="600635"/>
            <a:ext cx="8034617" cy="2723823"/>
          </a:xfrm>
          <a:prstGeom prst="rect">
            <a:avLst/>
          </a:prstGeom>
          <a:noFill/>
        </p:spPr>
        <p:txBody>
          <a:bodyPr wrap="square">
            <a:spAutoFit/>
          </a:bodyPr>
          <a:lstStyle/>
          <a:p>
            <a:pPr marL="457200" algn="just">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rPr>
              <a:t>संकेत और लक्षण </a:t>
            </a: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pPr>
            <a:r>
              <a:rPr lang="hi-IN" sz="3200" dirty="0">
                <a:latin typeface="Calibri" panose="020F0502020204030204" pitchFamily="34" charset="0"/>
                <a:ea typeface="Times New Roman" panose="02020603050405020304" pitchFamily="18" charset="0"/>
              </a:rPr>
              <a:t>अचानक बुखार आना और सामान्य दर्द होना</a:t>
            </a:r>
          </a:p>
          <a:p>
            <a:pPr marL="342900" lvl="0" indent="-342900" algn="just">
              <a:lnSpc>
                <a:spcPct val="115000"/>
              </a:lnSpc>
              <a:spcAft>
                <a:spcPts val="1000"/>
              </a:spcAft>
              <a:buFont typeface="Symbol" panose="05050102010706020507" pitchFamily="18" charset="2"/>
              <a:buChar char=""/>
            </a:pPr>
            <a:r>
              <a:rPr lang="hi-IN" sz="3200" dirty="0">
                <a:latin typeface="Calibri" panose="020F0502020204030204" pitchFamily="34" charset="0"/>
                <a:ea typeface="Times New Roman" panose="02020603050405020304" pitchFamily="18" charset="0"/>
              </a:rPr>
              <a:t>भूख कम लगना और मतली/उल्टी</a:t>
            </a:r>
          </a:p>
          <a:p>
            <a:pPr marL="342900" lvl="0" indent="-342900" algn="just">
              <a:lnSpc>
                <a:spcPct val="115000"/>
              </a:lnSpc>
              <a:spcAft>
                <a:spcPts val="1000"/>
              </a:spcAft>
              <a:buFont typeface="Symbol" panose="05050102010706020507" pitchFamily="18" charset="2"/>
              <a:buChar char=""/>
            </a:pPr>
            <a:r>
              <a:rPr lang="hi-IN" sz="3200" dirty="0">
                <a:latin typeface="Calibri" panose="020F0502020204030204" pitchFamily="34" charset="0"/>
                <a:ea typeface="Times New Roman" panose="02020603050405020304" pitchFamily="18" charset="0"/>
              </a:rPr>
              <a:t>कठोर और अनुत्पादक खांसी</a:t>
            </a:r>
            <a:r>
              <a:rPr lang="en-US" sz="3200" b="1"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90617065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5C991B6D-C60F-C08A-3FB2-FE220D92AA4B}"/>
              </a:ext>
            </a:extLst>
          </p:cNvPr>
          <p:cNvSpPr txBox="1"/>
          <p:nvPr/>
        </p:nvSpPr>
        <p:spPr>
          <a:xfrm>
            <a:off x="221877" y="322729"/>
            <a:ext cx="8706970" cy="5837495"/>
          </a:xfrm>
          <a:prstGeom prst="rect">
            <a:avLst/>
          </a:prstGeom>
          <a:noFill/>
        </p:spPr>
        <p:txBody>
          <a:bodyPr wrap="square">
            <a:spAutoFit/>
          </a:bodyPr>
          <a:lstStyle/>
          <a:p>
            <a:pPr algn="just">
              <a:spcAft>
                <a:spcPts val="1000"/>
              </a:spcAft>
            </a:pPr>
            <a:r>
              <a:rPr lang="en-US" sz="1800" b="1" dirty="0">
                <a:effectLst/>
                <a:latin typeface="Calibri" panose="020F0502020204030204" pitchFamily="34" charset="0"/>
                <a:ea typeface="Times New Roman" panose="02020603050405020304" pitchFamily="18" charset="0"/>
                <a:cs typeface="Mangal" panose="02040503050203030202" pitchFamily="18" charset="0"/>
              </a:rPr>
              <a:t>. </a:t>
            </a:r>
            <a:r>
              <a:rPr lang="hi-IN" sz="3200" b="1" u="sng" dirty="0">
                <a:solidFill>
                  <a:srgbClr val="FF0000"/>
                </a:solidFill>
                <a:latin typeface="Calibri" panose="020F0502020204030204" pitchFamily="34" charset="0"/>
                <a:ea typeface="Times New Roman" panose="02020603050405020304" pitchFamily="18" charset="0"/>
              </a:rPr>
              <a:t>न्यूमोनिया </a:t>
            </a: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spcAft>
                <a:spcPts val="1000"/>
              </a:spcAft>
            </a:pPr>
            <a:r>
              <a:rPr lang="hi-IN" sz="2800" dirty="0">
                <a:latin typeface="Calibri" panose="020F0502020204030204" pitchFamily="34" charset="0"/>
                <a:ea typeface="Times New Roman" panose="02020603050405020304" pitchFamily="18" charset="0"/>
              </a:rPr>
              <a:t>निमोनिया को एक तीव्र श्वसन रोग के रूप में परिभाषित किया जाता है जो फेफड़े के एक या अधिक भागों को प्रभावित करता है तथा हाल ही में रेडियोलॉजिकल फुफ्फुसीय साक्ष्य से जुड़ा होता है।</a:t>
            </a:r>
            <a:r>
              <a:rPr lang="en-US" sz="2800" dirty="0">
                <a:effectLst/>
                <a:latin typeface="Calibri" panose="020F0502020204030204" pitchFamily="34" charset="0"/>
                <a:ea typeface="Times New Roman" panose="02020603050405020304" pitchFamily="18" charset="0"/>
                <a:cs typeface="Mangal" panose="02040503050203030202" pitchFamily="18" charset="0"/>
              </a:rPr>
              <a:t>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mj-lt"/>
              <a:buAutoNum type="arabicPeriod"/>
              <a:tabLst>
                <a:tab pos="685800" algn="l"/>
              </a:tabLst>
            </a:pPr>
            <a:r>
              <a:rPr lang="hi-IN" sz="2800" dirty="0">
                <a:latin typeface="Calibri" panose="020F0502020204030204" pitchFamily="34" charset="0"/>
                <a:ea typeface="Times New Roman" panose="02020603050405020304" pitchFamily="18" charset="0"/>
              </a:rPr>
              <a:t>संचरण: आमतौर पर बूंदों के संक्रमण से फैलता है</a:t>
            </a:r>
          </a:p>
          <a:p>
            <a:pPr marL="342900" lvl="0" indent="-342900" algn="just">
              <a:spcAft>
                <a:spcPts val="1000"/>
              </a:spcAft>
              <a:buFont typeface="+mj-lt"/>
              <a:buAutoNum type="arabicPeriod"/>
              <a:tabLst>
                <a:tab pos="685800" algn="l"/>
              </a:tabLst>
            </a:pPr>
            <a:r>
              <a:rPr lang="hi-IN" sz="2800" dirty="0">
                <a:latin typeface="Calibri" panose="020F0502020204030204" pitchFamily="34" charset="0"/>
                <a:ea typeface="Times New Roman" panose="02020603050405020304" pitchFamily="18" charset="0"/>
              </a:rPr>
              <a:t>कारण कारक: चूँकि विभिन्न प्रकार के बैक्टीरिया और वायरस इस बीमारी का कारण बन सकते हैं, इसलिए इन्हें मोटे तौर पर इस प्रकार वर्गीकृत किया जाता है -</a:t>
            </a:r>
          </a:p>
          <a:p>
            <a:pPr marL="342900" lvl="0" indent="-342900" algn="just">
              <a:spcAft>
                <a:spcPts val="1000"/>
              </a:spcAft>
              <a:buFont typeface="+mj-lt"/>
              <a:buAutoNum type="arabicPeriod"/>
              <a:tabLst>
                <a:tab pos="685800" algn="l"/>
              </a:tabLst>
            </a:pPr>
            <a:r>
              <a:rPr lang="hi-IN" sz="2800" dirty="0">
                <a:latin typeface="Calibri" panose="020F0502020204030204" pitchFamily="34" charset="0"/>
                <a:ea typeface="Times New Roman" panose="02020603050405020304" pitchFamily="18" charset="0"/>
              </a:rPr>
              <a:t>(</a:t>
            </a:r>
            <a:r>
              <a:rPr lang="en-US" sz="2800" dirty="0" err="1">
                <a:latin typeface="Calibri" panose="020F0502020204030204" pitchFamily="34" charset="0"/>
                <a:ea typeface="Times New Roman" panose="02020603050405020304" pitchFamily="18" charset="0"/>
                <a:cs typeface="Mangal" panose="02040503050203030202" pitchFamily="18" charset="0"/>
              </a:rPr>
              <a:t>i</a:t>
            </a:r>
            <a:r>
              <a:rPr lang="en-US" sz="2800" dirty="0">
                <a:latin typeface="Calibri" panose="020F0502020204030204" pitchFamily="34" charset="0"/>
                <a:ea typeface="Times New Roman" panose="02020603050405020304" pitchFamily="18" charset="0"/>
                <a:cs typeface="Mangal" panose="02040503050203030202" pitchFamily="18" charset="0"/>
              </a:rPr>
              <a:t>) </a:t>
            </a:r>
            <a:r>
              <a:rPr lang="hi-IN" sz="2800" dirty="0">
                <a:latin typeface="Calibri" panose="020F0502020204030204" pitchFamily="34" charset="0"/>
                <a:ea typeface="Times New Roman" panose="02020603050405020304" pitchFamily="18" charset="0"/>
              </a:rPr>
              <a:t>सामुदायिक-अधिग्रहित: स्ट्रेप्टोकोकस न्यूमोनिया 30% से अधिक मामलों का कारण बनता है, जो आमतौर पर युवाओं को प्रभावित करता है।</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05795303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337EC9C-6EB1-640A-FFF0-E8744ED4E0A2}"/>
              </a:ext>
            </a:extLst>
          </p:cNvPr>
          <p:cNvSpPr txBox="1"/>
          <p:nvPr/>
        </p:nvSpPr>
        <p:spPr>
          <a:xfrm>
            <a:off x="423582" y="76200"/>
            <a:ext cx="7967383" cy="7243008"/>
          </a:xfrm>
          <a:prstGeom prst="rect">
            <a:avLst/>
          </a:prstGeom>
          <a:noFill/>
        </p:spPr>
        <p:txBody>
          <a:bodyPr wrap="square">
            <a:spAutoFit/>
          </a:bodyPr>
          <a:lstStyle/>
          <a:p>
            <a:pPr marL="685800" algn="just">
              <a:spcAft>
                <a:spcPts val="1000"/>
              </a:spcAft>
            </a:pPr>
            <a:r>
              <a:rPr lang="hi-IN" sz="3200" dirty="0">
                <a:latin typeface="Calibri" panose="020F0502020204030204" pitchFamily="34" charset="0"/>
                <a:ea typeface="Times New Roman" panose="02020603050405020304" pitchFamily="18" charset="0"/>
              </a:rPr>
              <a:t>अन्य कारणों में क्लैमाइडिया निमोनिया, हीमोफिलस इन्फ्लुएंजा, लीजियोनेला न्यूमोफिला, माइकोप्लाज्मा न्यूमोनिया क्लैमाइडिया सिटासी आदि शामिल हैं।</a:t>
            </a:r>
          </a:p>
          <a:p>
            <a:pPr marL="685800" algn="just">
              <a:spcAft>
                <a:spcPts val="1000"/>
              </a:spcAft>
            </a:pPr>
            <a:r>
              <a:rPr lang="en-US" sz="3200" dirty="0">
                <a:latin typeface="Calibri" panose="020F0502020204030204" pitchFamily="34" charset="0"/>
                <a:ea typeface="Times New Roman" panose="02020603050405020304" pitchFamily="18" charset="0"/>
                <a:cs typeface="Mangal" panose="02040503050203030202" pitchFamily="18" charset="0"/>
              </a:rPr>
              <a:t>ii) </a:t>
            </a:r>
            <a:r>
              <a:rPr lang="hi-IN" sz="3200" dirty="0">
                <a:latin typeface="Calibri" panose="020F0502020204030204" pitchFamily="34" charset="0"/>
                <a:ea typeface="Times New Roman" panose="02020603050405020304" pitchFamily="18" charset="0"/>
              </a:rPr>
              <a:t>अस्पताल में होने वाला संक्रमण: क्लेबसेला न्यूमोनिया, स्टैफिलोकोकस ऑरियस, ई. कोलाई, स्यूडोमोनास प्रजातियाँ।</a:t>
            </a:r>
          </a:p>
          <a:p>
            <a:pPr marL="685800" algn="just">
              <a:spcAft>
                <a:spcPts val="1000"/>
              </a:spcAft>
            </a:pPr>
            <a:r>
              <a:rPr lang="en-US" sz="3200" dirty="0">
                <a:latin typeface="Calibri" panose="020F0502020204030204" pitchFamily="34" charset="0"/>
                <a:ea typeface="Times New Roman" panose="02020603050405020304" pitchFamily="18" charset="0"/>
                <a:cs typeface="Mangal" panose="02040503050203030202" pitchFamily="18" charset="0"/>
              </a:rPr>
              <a:t>iii) </a:t>
            </a:r>
            <a:r>
              <a:rPr lang="hi-IN" sz="3200" dirty="0">
                <a:latin typeface="Calibri" panose="020F0502020204030204" pitchFamily="34" charset="0"/>
                <a:ea typeface="Times New Roman" panose="02020603050405020304" pitchFamily="18" charset="0"/>
              </a:rPr>
              <a:t>प्रतिरक्षा-कमजोर या क्षतिग्रस्त फेफड़ों में निमोनिया: खसरा, इन्फ्लूएंजा, कण्ठमाला और चिकनपॉक्स के बाद होने वाला प्राथमिक वायरल निमोनिया, न्यूमोसिस्टाइटिस कार्नी निमोनिया, कैंडिडा एल्बिकेन्स, एस्परगिलस फ्यूमिगेटस आदि।</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74575835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BFF9883-2A24-3093-EA0B-F4A518811D03}"/>
              </a:ext>
            </a:extLst>
          </p:cNvPr>
          <p:cNvSpPr txBox="1"/>
          <p:nvPr/>
        </p:nvSpPr>
        <p:spPr>
          <a:xfrm>
            <a:off x="356347" y="242047"/>
            <a:ext cx="8599394" cy="5298886"/>
          </a:xfrm>
          <a:prstGeom prst="rect">
            <a:avLst/>
          </a:prstGeom>
          <a:noFill/>
        </p:spPr>
        <p:txBody>
          <a:bodyPr wrap="square">
            <a:spAutoFit/>
          </a:bodyPr>
          <a:lstStyle/>
          <a:p>
            <a:pPr marL="342900" lvl="0" indent="-342900" algn="just">
              <a:lnSpc>
                <a:spcPct val="115000"/>
              </a:lnSpc>
              <a:spcAft>
                <a:spcPts val="1000"/>
              </a:spcAft>
              <a:buFont typeface="+mj-lt"/>
              <a:buAutoNum type="arabicPeriod"/>
              <a:tabLst>
                <a:tab pos="685800" algn="l"/>
              </a:tabLst>
            </a:pPr>
            <a:r>
              <a:rPr lang="hi-IN" sz="3200" dirty="0">
                <a:solidFill>
                  <a:srgbClr val="00B0F0"/>
                </a:solidFill>
                <a:latin typeface="Calibri" panose="020F0502020204030204" pitchFamily="34" charset="0"/>
                <a:ea typeface="Times New Roman" panose="02020603050405020304" pitchFamily="18" charset="0"/>
              </a:rPr>
              <a:t>विकृति विज्ञान: </a:t>
            </a:r>
            <a:r>
              <a:rPr lang="hi-IN" sz="3200" dirty="0">
                <a:latin typeface="Calibri" panose="020F0502020204030204" pitchFamily="34" charset="0"/>
                <a:ea typeface="Times New Roman" panose="02020603050405020304" pitchFamily="18" charset="0"/>
              </a:rPr>
              <a:t>सूक्ष्मजीव सिलिया, एल्वियोली, ब्रोन्कियोल और ब्रोन्कियल में सूजन और क्षति का कारण बनते हैं, जिससे अक्सर संघनन, द्रवीकरण और अंततः धीरे-धीरे समाधान होता है। इनमें से कोई भी चरण, सेप्टीसीमिया के साथ-साथ ऑक्सीजन की कमी के कारण प्रणालीगत गड़बड़ी पैदा कर सकता है।</a:t>
            </a:r>
          </a:p>
          <a:p>
            <a:pPr marL="342900" lvl="0" indent="-342900" algn="just">
              <a:lnSpc>
                <a:spcPct val="115000"/>
              </a:lnSpc>
              <a:spcAft>
                <a:spcPts val="1000"/>
              </a:spcAft>
              <a:buFont typeface="+mj-lt"/>
              <a:buAutoNum type="arabicPeriod"/>
              <a:tabLst>
                <a:tab pos="685800" algn="l"/>
              </a:tabLst>
            </a:pPr>
            <a:r>
              <a:rPr lang="hi-IN" sz="3200" dirty="0">
                <a:solidFill>
                  <a:srgbClr val="00B0F0"/>
                </a:solidFill>
                <a:latin typeface="Calibri" panose="020F0502020204030204" pitchFamily="34" charset="0"/>
                <a:ea typeface="Times New Roman" panose="02020603050405020304" pitchFamily="18" charset="0"/>
              </a:rPr>
              <a:t>ऊष्मायन अवधि: </a:t>
            </a:r>
            <a:r>
              <a:rPr lang="hi-IN" sz="3200" dirty="0">
                <a:latin typeface="Calibri" panose="020F0502020204030204" pitchFamily="34" charset="0"/>
                <a:ea typeface="Times New Roman" panose="02020603050405020304" pitchFamily="18" charset="0"/>
              </a:rPr>
              <a:t>संक्रमित जीव के अनुसार भिन्न होती है, आमतौर पर 2-7 दिन।</a:t>
            </a:r>
            <a:r>
              <a:rPr lang="en-US" sz="3200" b="1" strike="noStrike"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8623851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CC0023E1-6B6F-4EF9-71DD-868A64FC38A6}"/>
              </a:ext>
            </a:extLst>
          </p:cNvPr>
          <p:cNvSpPr txBox="1"/>
          <p:nvPr/>
        </p:nvSpPr>
        <p:spPr>
          <a:xfrm>
            <a:off x="598395" y="277907"/>
            <a:ext cx="7463117" cy="5789790"/>
          </a:xfrm>
          <a:prstGeom prst="rect">
            <a:avLst/>
          </a:prstGeom>
          <a:noFill/>
        </p:spPr>
        <p:txBody>
          <a:bodyPr wrap="square">
            <a:spAutoFit/>
          </a:bodyPr>
          <a:lstStyle/>
          <a:p>
            <a:pPr lvl="0" algn="just">
              <a:lnSpc>
                <a:spcPct val="115000"/>
              </a:lnSpc>
              <a:spcAft>
                <a:spcPts val="1000"/>
              </a:spcAft>
              <a:tabLst>
                <a:tab pos="1143000" algn="l"/>
              </a:tabLst>
            </a:pPr>
            <a:r>
              <a:rPr lang="hi-IN" sz="3200" b="1" dirty="0">
                <a:solidFill>
                  <a:srgbClr val="FF0000"/>
                </a:solidFill>
                <a:latin typeface="Calibri" panose="020F0502020204030204" pitchFamily="34" charset="0"/>
                <a:ea typeface="Times New Roman" panose="02020603050405020304" pitchFamily="18" charset="0"/>
              </a:rPr>
              <a:t>संकेत और लक्षण:</a:t>
            </a:r>
          </a:p>
          <a:p>
            <a:pPr marL="342900" lvl="0" indent="-342900" algn="just">
              <a:lnSpc>
                <a:spcPct val="115000"/>
              </a:lnSpc>
              <a:spcAft>
                <a:spcPts val="1000"/>
              </a:spcAft>
              <a:buFont typeface="Symbol" panose="05050102010706020507" pitchFamily="18" charset="2"/>
              <a:buChar char=""/>
              <a:tabLst>
                <a:tab pos="1143000" algn="l"/>
              </a:tabLst>
            </a:pPr>
            <a:r>
              <a:rPr lang="hi-IN" sz="2400" dirty="0">
                <a:latin typeface="Calibri" panose="020F0502020204030204" pitchFamily="34" charset="0"/>
                <a:ea typeface="Times New Roman" panose="02020603050405020304" pitchFamily="18" charset="0"/>
              </a:rPr>
              <a:t>खांसी, तेज़ बुखार और अस्वस्थता की अल्पकालिक बीमारी</a:t>
            </a:r>
          </a:p>
          <a:p>
            <a:pPr marL="342900" lvl="0" indent="-342900" algn="just">
              <a:lnSpc>
                <a:spcPct val="115000"/>
              </a:lnSpc>
              <a:spcAft>
                <a:spcPts val="1000"/>
              </a:spcAft>
              <a:buFont typeface="Symbol" panose="05050102010706020507" pitchFamily="18" charset="2"/>
              <a:buChar char=""/>
              <a:tabLst>
                <a:tab pos="1143000" algn="l"/>
              </a:tabLst>
            </a:pPr>
            <a:r>
              <a:rPr lang="hi-IN" sz="2400" dirty="0">
                <a:latin typeface="Calibri" panose="020F0502020204030204" pitchFamily="34" charset="0"/>
                <a:ea typeface="Times New Roman" panose="02020603050405020304" pitchFamily="18" charset="0"/>
              </a:rPr>
              <a:t>श्वसन दर में वृद्धि</a:t>
            </a:r>
          </a:p>
          <a:p>
            <a:pPr marL="342900" lvl="0" indent="-342900" algn="just">
              <a:lnSpc>
                <a:spcPct val="115000"/>
              </a:lnSpc>
              <a:spcAft>
                <a:spcPts val="1000"/>
              </a:spcAft>
              <a:buFont typeface="Symbol" panose="05050102010706020507" pitchFamily="18" charset="2"/>
              <a:buChar char=""/>
              <a:tabLst>
                <a:tab pos="1143000" algn="l"/>
              </a:tabLst>
            </a:pPr>
            <a:r>
              <a:rPr lang="hi-IN" sz="2400" dirty="0">
                <a:latin typeface="Calibri" panose="020F0502020204030204" pitchFamily="34" charset="0"/>
                <a:ea typeface="Times New Roman" panose="02020603050405020304" pitchFamily="18" charset="0"/>
              </a:rPr>
              <a:t>भूख न लगना और सिरदर्द</a:t>
            </a:r>
          </a:p>
          <a:p>
            <a:pPr marL="342900" lvl="0" indent="-342900" algn="just">
              <a:lnSpc>
                <a:spcPct val="115000"/>
              </a:lnSpc>
              <a:spcAft>
                <a:spcPts val="1000"/>
              </a:spcAft>
              <a:buFont typeface="Symbol" panose="05050102010706020507" pitchFamily="18" charset="2"/>
              <a:buChar char=""/>
              <a:tabLst>
                <a:tab pos="1143000" algn="l"/>
              </a:tabLst>
            </a:pPr>
            <a:r>
              <a:rPr lang="hi-IN" sz="2400" dirty="0">
                <a:latin typeface="Calibri" panose="020F0502020204030204" pitchFamily="34" charset="0"/>
                <a:ea typeface="Times New Roman" panose="02020603050405020304" pitchFamily="18" charset="0"/>
              </a:rPr>
              <a:t>शुरुआत में सूखी खांसी, बाद में ज़ंग के रंग का/खून से सना हुआ थूक के साथ बलगम आना</a:t>
            </a:r>
          </a:p>
          <a:p>
            <a:pPr marL="342900" lvl="0" indent="-342900" algn="just">
              <a:lnSpc>
                <a:spcPct val="115000"/>
              </a:lnSpc>
              <a:spcAft>
                <a:spcPts val="1000"/>
              </a:spcAft>
              <a:buFont typeface="Symbol" panose="05050102010706020507" pitchFamily="18" charset="2"/>
              <a:buChar char=""/>
              <a:tabLst>
                <a:tab pos="1143000" algn="l"/>
              </a:tabLst>
            </a:pPr>
            <a:r>
              <a:rPr lang="hi-IN" sz="2400" dirty="0">
                <a:latin typeface="Calibri" panose="020F0502020204030204" pitchFamily="34" charset="0"/>
                <a:ea typeface="Times New Roman" panose="02020603050405020304" pitchFamily="18" charset="0"/>
              </a:rPr>
              <a:t>क्षिप्रहृदयता</a:t>
            </a:r>
          </a:p>
          <a:p>
            <a:pPr marL="342900" lvl="0" indent="-342900" algn="just">
              <a:lnSpc>
                <a:spcPct val="115000"/>
              </a:lnSpc>
              <a:spcAft>
                <a:spcPts val="1000"/>
              </a:spcAft>
              <a:buFont typeface="Symbol" panose="05050102010706020507" pitchFamily="18" charset="2"/>
              <a:buChar char=""/>
              <a:tabLst>
                <a:tab pos="1143000" algn="l"/>
              </a:tabLst>
            </a:pPr>
            <a:r>
              <a:rPr lang="hi-IN" sz="2400" dirty="0">
                <a:latin typeface="Calibri" panose="020F0502020204030204" pitchFamily="34" charset="0"/>
                <a:ea typeface="Times New Roman" panose="02020603050405020304" pitchFamily="18" charset="0"/>
              </a:rPr>
              <a:t>हाइपोक्सिमिया और कभी-कभी, सायनोसिस</a:t>
            </a:r>
          </a:p>
          <a:p>
            <a:pPr marL="342900" lvl="0" indent="-342900" algn="just">
              <a:lnSpc>
                <a:spcPct val="115000"/>
              </a:lnSpc>
              <a:spcAft>
                <a:spcPts val="1000"/>
              </a:spcAft>
              <a:buFont typeface="Symbol" panose="05050102010706020507" pitchFamily="18" charset="2"/>
              <a:buChar char=""/>
              <a:tabLst>
                <a:tab pos="1143000" algn="l"/>
              </a:tabLst>
            </a:pPr>
            <a:r>
              <a:rPr lang="hi-IN" sz="2400" dirty="0">
                <a:latin typeface="Calibri" panose="020F0502020204030204" pitchFamily="34" charset="0"/>
                <a:ea typeface="Times New Roman" panose="02020603050405020304" pitchFamily="18" charset="0"/>
              </a:rPr>
              <a:t>प्ल्यूरिटिक सीने में दर्द, जो अक्सर कंधे या पेट की पूर्वकाल दीवार में होता है</a:t>
            </a:r>
            <a:endParaRPr lang="en-IN" sz="24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91910936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D011D332-C413-A978-167E-E5605FAA92F5}"/>
              </a:ext>
            </a:extLst>
          </p:cNvPr>
          <p:cNvSpPr txBox="1"/>
          <p:nvPr/>
        </p:nvSpPr>
        <p:spPr>
          <a:xfrm>
            <a:off x="316006" y="215155"/>
            <a:ext cx="8653183" cy="5399042"/>
          </a:xfrm>
          <a:prstGeom prst="rect">
            <a:avLst/>
          </a:prstGeom>
          <a:noFill/>
        </p:spPr>
        <p:txBody>
          <a:bodyPr wrap="square">
            <a:spAutoFit/>
          </a:bodyPr>
          <a:lstStyle/>
          <a:p>
            <a:pPr marL="914400" algn="ctr">
              <a:lnSpc>
                <a:spcPct val="115000"/>
              </a:lnSpc>
              <a:spcAft>
                <a:spcPts val="1000"/>
              </a:spcAft>
            </a:pPr>
            <a:r>
              <a:rPr lang="hi-IN" sz="2400" b="1" u="sng" dirty="0">
                <a:solidFill>
                  <a:srgbClr val="FF0000"/>
                </a:solidFill>
                <a:latin typeface="Calibri" panose="020F0502020204030204" pitchFamily="34" charset="0"/>
                <a:ea typeface="Times New Roman" panose="02020603050405020304" pitchFamily="18" charset="0"/>
              </a:rPr>
              <a:t>वेक्टर जनित रोग</a:t>
            </a:r>
            <a:r>
              <a:rPr lang="en-US" sz="1800" b="1" u="none" strike="noStrike"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18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hi-IN" sz="2400" b="1" u="sng" dirty="0">
                <a:solidFill>
                  <a:srgbClr val="FF0000"/>
                </a:solidFill>
                <a:latin typeface="Calibri" panose="020F0502020204030204" pitchFamily="34" charset="0"/>
                <a:ea typeface="Times New Roman" panose="02020603050405020304" pitchFamily="18" charset="0"/>
              </a:rPr>
              <a:t>डेंगू और डेंगू रक्तस्रावी बुखार:</a:t>
            </a:r>
            <a:endParaRPr lang="en-IN" sz="2400" b="1" u="sng" dirty="0">
              <a:solidFill>
                <a:srgbClr val="FF0000"/>
              </a:solidFill>
              <a:latin typeface="Calibri" panose="020F0502020204030204" pitchFamily="34" charset="0"/>
              <a:ea typeface="Times New Roman" panose="02020603050405020304" pitchFamily="18" charset="0"/>
            </a:endParaRPr>
          </a:p>
          <a:p>
            <a:pPr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1. </a:t>
            </a:r>
            <a:r>
              <a:rPr lang="hi-IN" sz="3200" dirty="0">
                <a:latin typeface="Calibri" panose="020F0502020204030204" pitchFamily="34" charset="0"/>
                <a:ea typeface="Times New Roman" panose="02020603050405020304" pitchFamily="18" charset="0"/>
              </a:rPr>
              <a:t>संचारक: एडीज़ एजिप्टी मच्छर और मच्छरों में ऊष्मायन अवधि 8-10 दिन होती है; मच्छरों में ऊर्ध्वाधर संचरण होता है।</a:t>
            </a:r>
          </a:p>
          <a:p>
            <a:pPr algn="just">
              <a:lnSpc>
                <a:spcPct val="115000"/>
              </a:lnSpc>
              <a:spcAft>
                <a:spcPts val="1000"/>
              </a:spcAft>
            </a:pPr>
            <a:r>
              <a:rPr lang="hi-IN" sz="3200" dirty="0">
                <a:latin typeface="Calibri" panose="020F0502020204030204" pitchFamily="34" charset="0"/>
                <a:ea typeface="Times New Roman" panose="02020603050405020304" pitchFamily="18" charset="0"/>
              </a:rPr>
              <a:t>2. एटिऑलॉजिकल कारक: डेंगू वायरस 1, 2, 3 और 4 प्रकार</a:t>
            </a:r>
          </a:p>
          <a:p>
            <a:pPr algn="just">
              <a:lnSpc>
                <a:spcPct val="115000"/>
              </a:lnSpc>
              <a:spcAft>
                <a:spcPts val="1000"/>
              </a:spcAft>
            </a:pPr>
            <a:r>
              <a:rPr lang="hi-IN" sz="3200" dirty="0">
                <a:latin typeface="Calibri" panose="020F0502020204030204" pitchFamily="34" charset="0"/>
                <a:ea typeface="Times New Roman" panose="02020603050405020304" pitchFamily="18" charset="0"/>
              </a:rPr>
              <a:t>3. ऊष्मायन अवधि: 3-14 दिन लेकिन औसतन 4-6 दिन</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0407243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010AFBE-9C64-5127-D006-898FAEAF990E}"/>
              </a:ext>
            </a:extLst>
          </p:cNvPr>
          <p:cNvSpPr txBox="1"/>
          <p:nvPr/>
        </p:nvSpPr>
        <p:spPr>
          <a:xfrm>
            <a:off x="376518" y="475130"/>
            <a:ext cx="8612841" cy="5755422"/>
          </a:xfrm>
          <a:prstGeom prst="rect">
            <a:avLst/>
          </a:prstGeom>
          <a:noFill/>
        </p:spPr>
        <p:txBody>
          <a:bodyPr wrap="square">
            <a:spAutoFit/>
          </a:bodyPr>
          <a:lstStyle/>
          <a:p>
            <a:pPr marL="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4. </a:t>
            </a:r>
            <a:r>
              <a:rPr lang="hi-IN" sz="3200" b="1" dirty="0">
                <a:solidFill>
                  <a:srgbClr val="00B0F0"/>
                </a:solidFill>
                <a:latin typeface="Calibri" panose="020F0502020204030204" pitchFamily="34" charset="0"/>
                <a:ea typeface="Times New Roman" panose="02020603050405020304" pitchFamily="18" charset="0"/>
              </a:rPr>
              <a:t>विकृति विज्ञान: </a:t>
            </a:r>
            <a:r>
              <a:rPr lang="hi-IN" sz="3200" b="1" dirty="0">
                <a:latin typeface="Calibri" panose="020F0502020204030204" pitchFamily="34" charset="0"/>
                <a:ea typeface="Times New Roman" panose="02020603050405020304" pitchFamily="18" charset="0"/>
              </a:rPr>
              <a:t>यह वायरस डेंगू बुखार, डेंगू रक्तस्रावी बुखार और डेंगू शॉक सिंड्रोम जैसे कई नैदानिक ​​​​परिणामों का कारण बनता है। वायरस के किसी एक प्रकार के प्रति पूर्व-मौजूद प्रतिरक्षा, दूसरे प्रकार के वायरस से प्रभावित होने पर अधिक प्रतिरक्षात्मक क्षति का कारण बनती है और रोग के अधिक गंभीर रूप उत्पन्न करती है। संवहनी क्षति जिसके कारण केशिका रिसाव होता है, डीएचएफ और डीएसएस के लिए मुख्य प्रारंभिक रोग संबंधी घटना है।</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7577786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7183078-C9C3-2A5D-3A17-F73445D0BB28}"/>
              </a:ext>
            </a:extLst>
          </p:cNvPr>
          <p:cNvSpPr txBox="1"/>
          <p:nvPr/>
        </p:nvSpPr>
        <p:spPr>
          <a:xfrm>
            <a:off x="268942" y="188259"/>
            <a:ext cx="8733864" cy="6619889"/>
          </a:xfrm>
          <a:prstGeom prst="rect">
            <a:avLst/>
          </a:prstGeom>
          <a:noFill/>
        </p:spPr>
        <p:txBody>
          <a:bodyPr wrap="square">
            <a:spAutoFit/>
          </a:bodyPr>
          <a:lstStyle/>
          <a:p>
            <a:pPr indent="457200" algn="just">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rPr>
              <a:t>संकेत एवं लक्षण:</a:t>
            </a:r>
            <a:endParaRPr lang="en-IN" sz="3200" b="1" u="sng" dirty="0">
              <a:solidFill>
                <a:srgbClr val="FF0000"/>
              </a:solidFill>
              <a:latin typeface="Calibri" panose="020F0502020204030204" pitchFamily="34" charset="0"/>
              <a:ea typeface="Times New Roman" panose="02020603050405020304" pitchFamily="18" charset="0"/>
            </a:endParaRPr>
          </a:p>
          <a:p>
            <a:pPr indent="457200" algn="just">
              <a:lnSpc>
                <a:spcPct val="115000"/>
              </a:lnSpc>
              <a:spcAft>
                <a:spcPts val="1000"/>
              </a:spcAft>
            </a:pPr>
            <a:r>
              <a:rPr lang="hi-IN" sz="3200" b="1" u="sng" dirty="0">
                <a:latin typeface="Calibri" panose="020F0502020204030204" pitchFamily="34" charset="0"/>
                <a:ea typeface="Times New Roman" panose="02020603050405020304" pitchFamily="18" charset="0"/>
              </a:rPr>
              <a:t>डेंगू बुखार:</a:t>
            </a:r>
          </a:p>
          <a:p>
            <a:pPr marL="514350" indent="-514350" algn="just">
              <a:lnSpc>
                <a:spcPct val="115000"/>
              </a:lnSpc>
              <a:spcAft>
                <a:spcPts val="1000"/>
              </a:spcAft>
              <a:buFont typeface="+mj-lt"/>
              <a:buAutoNum type="arabicPeriod"/>
            </a:pPr>
            <a:r>
              <a:rPr lang="hi-IN" sz="3200" b="1" u="sng" dirty="0">
                <a:latin typeface="Calibri" panose="020F0502020204030204" pitchFamily="34" charset="0"/>
                <a:ea typeface="Times New Roman" panose="02020603050405020304" pitchFamily="18" charset="0"/>
              </a:rPr>
              <a:t>तीव्र द्विचरणीय बुखार (सैडल बैक) चौथे या पाँचवें दिन रुकता है</a:t>
            </a:r>
          </a:p>
          <a:p>
            <a:pPr marL="514350" indent="-514350" algn="just">
              <a:lnSpc>
                <a:spcPct val="115000"/>
              </a:lnSpc>
              <a:spcAft>
                <a:spcPts val="1000"/>
              </a:spcAft>
              <a:buFont typeface="+mj-lt"/>
              <a:buAutoNum type="arabicPeriod"/>
            </a:pPr>
            <a:r>
              <a:rPr lang="hi-IN" sz="3200" b="1" u="sng" dirty="0">
                <a:latin typeface="Calibri" panose="020F0502020204030204" pitchFamily="34" charset="0"/>
                <a:ea typeface="Times New Roman" panose="02020603050405020304" pitchFamily="18" charset="0"/>
              </a:rPr>
              <a:t>सामान्यीकृत दर्द (हड्डी तोड़ बुखार), सिरदर्द, जोड़ों में दर्द</a:t>
            </a:r>
          </a:p>
          <a:p>
            <a:pPr marL="514350" indent="-514350" algn="just">
              <a:lnSpc>
                <a:spcPct val="115000"/>
              </a:lnSpc>
              <a:spcAft>
                <a:spcPts val="1000"/>
              </a:spcAft>
              <a:buFont typeface="+mj-lt"/>
              <a:buAutoNum type="arabicPeriod"/>
            </a:pPr>
            <a:r>
              <a:rPr lang="hi-IN" sz="3200" b="1" u="sng" dirty="0">
                <a:latin typeface="Calibri" panose="020F0502020204030204" pitchFamily="34" charset="0"/>
                <a:ea typeface="Times New Roman" panose="02020603050405020304" pitchFamily="18" charset="0"/>
              </a:rPr>
              <a:t>रेट्रो ऑर्बिटल दर्द, लैक्रिमेशन, स्क्लेरल कंजेशन</a:t>
            </a:r>
          </a:p>
          <a:p>
            <a:pPr marL="514350" indent="-514350" algn="just">
              <a:lnSpc>
                <a:spcPct val="115000"/>
              </a:lnSpc>
              <a:spcAft>
                <a:spcPts val="1000"/>
              </a:spcAft>
              <a:buFont typeface="+mj-lt"/>
              <a:buAutoNum type="arabicPeriod"/>
            </a:pPr>
            <a:r>
              <a:rPr lang="hi-IN" sz="3200" b="1" u="sng" dirty="0">
                <a:latin typeface="Calibri" panose="020F0502020204030204" pitchFamily="34" charset="0"/>
                <a:ea typeface="Times New Roman" panose="02020603050405020304" pitchFamily="18" charset="0"/>
              </a:rPr>
              <a:t>सापेक्ष मंदनाड़ी</a:t>
            </a:r>
          </a:p>
          <a:p>
            <a:pPr marL="514350" indent="-514350" algn="just">
              <a:lnSpc>
                <a:spcPct val="115000"/>
              </a:lnSpc>
              <a:spcAft>
                <a:spcPts val="1000"/>
              </a:spcAft>
              <a:buFont typeface="+mj-lt"/>
              <a:buAutoNum type="arabicPeriod"/>
            </a:pPr>
            <a:r>
              <a:rPr lang="hi-IN" sz="3200" b="1" u="sng" dirty="0">
                <a:latin typeface="Calibri" panose="020F0502020204030204" pitchFamily="34" charset="0"/>
                <a:ea typeface="Times New Roman" panose="02020603050405020304" pitchFamily="18" charset="0"/>
              </a:rPr>
              <a:t>मतली, उल्टी और भूख न लगना</a:t>
            </a:r>
          </a:p>
          <a:p>
            <a:pPr marL="514350" indent="-514350" algn="just">
              <a:lnSpc>
                <a:spcPct val="115000"/>
              </a:lnSpc>
              <a:spcAft>
                <a:spcPts val="1000"/>
              </a:spcAft>
              <a:buFont typeface="+mj-lt"/>
              <a:buAutoNum type="arabicPeriod"/>
            </a:pPr>
            <a:r>
              <a:rPr lang="hi-IN" sz="3200" b="1" u="sng" dirty="0">
                <a:latin typeface="Calibri" panose="020F0502020204030204" pitchFamily="34" charset="0"/>
                <a:ea typeface="Times New Roman" panose="02020603050405020304" pitchFamily="18" charset="0"/>
              </a:rPr>
              <a:t>3-5 दिन तक क्षणिक मैक्यूलर दाने</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13800689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75C73F8-AB49-9A64-40FA-29C459D31442}"/>
              </a:ext>
            </a:extLst>
          </p:cNvPr>
          <p:cNvSpPr txBox="1"/>
          <p:nvPr/>
        </p:nvSpPr>
        <p:spPr>
          <a:xfrm>
            <a:off x="329454" y="76200"/>
            <a:ext cx="8317006" cy="6653103"/>
          </a:xfrm>
          <a:prstGeom prst="rect">
            <a:avLst/>
          </a:prstGeom>
          <a:noFill/>
        </p:spPr>
        <p:txBody>
          <a:bodyPr wrap="square">
            <a:spAutoFit/>
          </a:bodyPr>
          <a:lstStyle/>
          <a:p>
            <a:pPr indent="457200" algn="just">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rPr>
              <a:t>डेंगू रक्तस्रावी बुखार:</a:t>
            </a:r>
            <a:endParaRPr lang="en-IN" sz="32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pPr>
            <a:r>
              <a:rPr lang="hi-IN" sz="3200" dirty="0">
                <a:latin typeface="Calibri" panose="020F0502020204030204" pitchFamily="34" charset="0"/>
                <a:ea typeface="Times New Roman" panose="02020603050405020304" pitchFamily="18" charset="0"/>
              </a:rPr>
              <a:t>तीव्र ज्वर का पुनः आना</a:t>
            </a:r>
          </a:p>
          <a:p>
            <a:pPr marL="342900" lvl="0" indent="-342900" algn="just">
              <a:lnSpc>
                <a:spcPct val="115000"/>
              </a:lnSpc>
              <a:spcAft>
                <a:spcPts val="1000"/>
              </a:spcAft>
              <a:buFont typeface="Symbol" panose="05050102010706020507" pitchFamily="18" charset="2"/>
              <a:buChar char=""/>
            </a:pPr>
            <a:r>
              <a:rPr lang="hi-IN" sz="3200" dirty="0">
                <a:latin typeface="Calibri" panose="020F0502020204030204" pitchFamily="34" charset="0"/>
                <a:ea typeface="Times New Roman" panose="02020603050405020304" pitchFamily="18" charset="0"/>
              </a:rPr>
              <a:t>अविशिष्ट संवैधानिक संकेत और लक्षण</a:t>
            </a:r>
          </a:p>
          <a:p>
            <a:pPr marL="342900" lvl="0" indent="-342900" algn="just">
              <a:lnSpc>
                <a:spcPct val="115000"/>
              </a:lnSpc>
              <a:spcAft>
                <a:spcPts val="1000"/>
              </a:spcAft>
              <a:buFont typeface="Symbol" panose="05050102010706020507" pitchFamily="18" charset="2"/>
              <a:buChar char=""/>
            </a:pPr>
            <a:r>
              <a:rPr lang="hi-IN" sz="3200" dirty="0">
                <a:latin typeface="Calibri" panose="020F0502020204030204" pitchFamily="34" charset="0"/>
                <a:ea typeface="Times New Roman" panose="02020603050405020304" pitchFamily="18" charset="0"/>
              </a:rPr>
              <a:t>निम्न रक्तचाप</a:t>
            </a:r>
          </a:p>
          <a:p>
            <a:pPr marL="342900" lvl="0" indent="-342900" algn="just">
              <a:lnSpc>
                <a:spcPct val="115000"/>
              </a:lnSpc>
              <a:spcAft>
                <a:spcPts val="1000"/>
              </a:spcAft>
              <a:buFont typeface="Symbol" panose="05050102010706020507" pitchFamily="18" charset="2"/>
              <a:buChar char=""/>
            </a:pPr>
            <a:r>
              <a:rPr lang="hi-IN" sz="3200" dirty="0">
                <a:latin typeface="Calibri" panose="020F0502020204030204" pitchFamily="34" charset="0"/>
                <a:ea typeface="Times New Roman" panose="02020603050405020304" pitchFamily="18" charset="0"/>
              </a:rPr>
              <a:t>तेज़ कमजोर नाड़ी</a:t>
            </a:r>
          </a:p>
          <a:p>
            <a:pPr marL="342900" lvl="0" indent="-342900" algn="just">
              <a:lnSpc>
                <a:spcPct val="115000"/>
              </a:lnSpc>
              <a:spcAft>
                <a:spcPts val="1000"/>
              </a:spcAft>
              <a:buFont typeface="Symbol" panose="05050102010706020507" pitchFamily="18" charset="2"/>
              <a:buChar char=""/>
            </a:pPr>
            <a:r>
              <a:rPr lang="hi-IN" sz="3200" dirty="0">
                <a:latin typeface="Calibri" panose="020F0502020204030204" pitchFamily="34" charset="0"/>
                <a:ea typeface="Times New Roman" panose="02020603050405020304" pitchFamily="18" charset="0"/>
              </a:rPr>
              <a:t>केशिका रिसाव सिंड्रोम</a:t>
            </a:r>
          </a:p>
          <a:p>
            <a:pPr marL="342900" lvl="0" indent="-342900" algn="just">
              <a:lnSpc>
                <a:spcPct val="115000"/>
              </a:lnSpc>
              <a:spcAft>
                <a:spcPts val="1000"/>
              </a:spcAft>
              <a:buFont typeface="Symbol" panose="05050102010706020507" pitchFamily="18" charset="2"/>
              <a:buChar char=""/>
            </a:pPr>
            <a:r>
              <a:rPr lang="hi-IN" sz="3200" dirty="0">
                <a:latin typeface="Calibri" panose="020F0502020204030204" pitchFamily="34" charset="0"/>
                <a:ea typeface="Times New Roman" panose="02020603050405020304" pitchFamily="18" charset="0"/>
              </a:rPr>
              <a:t>मामूली पेटीकिया, एक्किमोसिस, एपिस्टेक्सिस और प्रमुख जठरांत्र रक्तस्राव, अंतःकपालीय रक्तस्राव</a:t>
            </a:r>
          </a:p>
          <a:p>
            <a:pPr marL="342900" lvl="0" indent="-342900" algn="just">
              <a:lnSpc>
                <a:spcPct val="115000"/>
              </a:lnSpc>
              <a:spcAft>
                <a:spcPts val="1000"/>
              </a:spcAft>
              <a:buFont typeface="Symbol" panose="05050102010706020507" pitchFamily="18" charset="2"/>
              <a:buChar char=""/>
            </a:pPr>
            <a:r>
              <a:rPr lang="hi-IN" sz="3200" dirty="0">
                <a:latin typeface="Calibri" panose="020F0502020204030204" pitchFamily="34" charset="0"/>
                <a:ea typeface="Times New Roman" panose="02020603050405020304" pitchFamily="18" charset="0"/>
              </a:rPr>
              <a:t>हेपेटोमेगाली</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4159770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1E6ABF1-46FA-7DE0-3D48-876641A14F77}"/>
              </a:ext>
            </a:extLst>
          </p:cNvPr>
          <p:cNvSpPr txBox="1"/>
          <p:nvPr/>
        </p:nvSpPr>
        <p:spPr>
          <a:xfrm>
            <a:off x="268941" y="358588"/>
            <a:ext cx="8686800" cy="5958554"/>
          </a:xfrm>
          <a:prstGeom prst="rect">
            <a:avLst/>
          </a:prstGeom>
          <a:noFill/>
        </p:spPr>
        <p:txBody>
          <a:bodyPr wrap="square">
            <a:spAutoFit/>
          </a:bodyPr>
          <a:lstStyle/>
          <a:p>
            <a:pPr marL="1600200" indent="-1143000" algn="just">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rPr>
              <a:t>डेंगू शॉक सिंड्रोम:</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1600200" lvl="3" indent="-228600" algn="just">
              <a:lnSpc>
                <a:spcPct val="115000"/>
              </a:lnSpc>
              <a:spcAft>
                <a:spcPts val="1000"/>
              </a:spcAft>
              <a:buFont typeface="Symbol" panose="05050102010706020507" pitchFamily="18" charset="2"/>
              <a:buChar char=""/>
            </a:pPr>
            <a:r>
              <a:rPr lang="hi-IN" sz="3200" dirty="0">
                <a:latin typeface="Calibri" panose="020F0502020204030204" pitchFamily="34" charset="0"/>
                <a:ea typeface="Times New Roman" panose="02020603050405020304" pitchFamily="18" charset="0"/>
              </a:rPr>
              <a:t>तापमान में अचानक गिरावट</a:t>
            </a:r>
          </a:p>
          <a:p>
            <a:pPr marL="1600200" lvl="3" indent="-228600" algn="just">
              <a:lnSpc>
                <a:spcPct val="115000"/>
              </a:lnSpc>
              <a:spcAft>
                <a:spcPts val="1000"/>
              </a:spcAft>
              <a:buFont typeface="Symbol" panose="05050102010706020507" pitchFamily="18" charset="2"/>
              <a:buChar char=""/>
            </a:pPr>
            <a:r>
              <a:rPr lang="hi-IN" sz="3200" dirty="0">
                <a:latin typeface="Calibri" panose="020F0502020204030204" pitchFamily="34" charset="0"/>
                <a:ea typeface="Times New Roman" panose="02020603050405020304" pitchFamily="18" charset="0"/>
              </a:rPr>
              <a:t>ठंडी त्वचा जैसा रक्त संचार रुक जाना - धब्बेदार और संकुचित</a:t>
            </a:r>
          </a:p>
          <a:p>
            <a:pPr marL="1600200" lvl="3" indent="-228600" algn="just">
              <a:lnSpc>
                <a:spcPct val="115000"/>
              </a:lnSpc>
              <a:spcAft>
                <a:spcPts val="1000"/>
              </a:spcAft>
              <a:buFont typeface="Symbol" panose="05050102010706020507" pitchFamily="18" charset="2"/>
              <a:buChar char=""/>
            </a:pPr>
            <a:r>
              <a:rPr lang="hi-IN" sz="3200" dirty="0">
                <a:latin typeface="Calibri" panose="020F0502020204030204" pitchFamily="34" charset="0"/>
                <a:ea typeface="Times New Roman" panose="02020603050405020304" pitchFamily="18" charset="0"/>
              </a:rPr>
              <a:t>परिधीय-मौखिक सायनोसिस</a:t>
            </a:r>
          </a:p>
          <a:p>
            <a:pPr marL="1600200" lvl="3" indent="-228600" algn="just">
              <a:lnSpc>
                <a:spcPct val="115000"/>
              </a:lnSpc>
              <a:spcAft>
                <a:spcPts val="1000"/>
              </a:spcAft>
              <a:buFont typeface="Symbol" panose="05050102010706020507" pitchFamily="18" charset="2"/>
              <a:buChar char=""/>
            </a:pPr>
            <a:r>
              <a:rPr lang="hi-IN" sz="3200" dirty="0">
                <a:latin typeface="Calibri" panose="020F0502020204030204" pitchFamily="34" charset="0"/>
                <a:ea typeface="Times New Roman" panose="02020603050405020304" pitchFamily="18" charset="0"/>
              </a:rPr>
              <a:t>संकीर्ण नाड़ी दाब के साथ तेज़ और कमज़ोर नाड़ी</a:t>
            </a:r>
          </a:p>
          <a:p>
            <a:pPr marL="1600200" lvl="3" indent="-228600" algn="just">
              <a:lnSpc>
                <a:spcPct val="115000"/>
              </a:lnSpc>
              <a:spcAft>
                <a:spcPts val="1000"/>
              </a:spcAft>
              <a:buFont typeface="Symbol" panose="05050102010706020507" pitchFamily="18" charset="2"/>
              <a:buChar char=""/>
            </a:pPr>
            <a:r>
              <a:rPr lang="hi-IN" sz="3200" dirty="0">
                <a:latin typeface="Calibri" panose="020F0502020204030204" pitchFamily="34" charset="0"/>
                <a:ea typeface="Times New Roman" panose="02020603050405020304" pitchFamily="18" charset="0"/>
              </a:rPr>
              <a:t>बेचैनी</a:t>
            </a:r>
          </a:p>
          <a:p>
            <a:pPr marL="1600200" lvl="3" indent="-228600" algn="just">
              <a:lnSpc>
                <a:spcPct val="115000"/>
              </a:lnSpc>
              <a:spcAft>
                <a:spcPts val="1000"/>
              </a:spcAft>
              <a:buFont typeface="Symbol" panose="05050102010706020507" pitchFamily="18" charset="2"/>
              <a:buChar char=""/>
            </a:pPr>
            <a:r>
              <a:rPr lang="hi-IN" sz="3200" dirty="0">
                <a:latin typeface="Calibri" panose="020F0502020204030204" pitchFamily="34" charset="0"/>
                <a:ea typeface="Times New Roman" panose="02020603050405020304" pitchFamily="18" charset="0"/>
              </a:rPr>
              <a:t>तीव्र पेट दर्द</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2634729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CD990534-3022-D741-A7F0-08687D618A6E}"/>
              </a:ext>
            </a:extLst>
          </p:cNvPr>
          <p:cNvSpPr txBox="1"/>
          <p:nvPr/>
        </p:nvSpPr>
        <p:spPr>
          <a:xfrm>
            <a:off x="510989" y="-76200"/>
            <a:ext cx="8310282" cy="7031669"/>
          </a:xfrm>
          <a:prstGeom prst="rect">
            <a:avLst/>
          </a:prstGeom>
          <a:noFill/>
        </p:spPr>
        <p:txBody>
          <a:bodyPr wrap="square">
            <a:spAutoFit/>
          </a:bodyPr>
          <a:lstStyle/>
          <a:p>
            <a:pPr marL="457200" algn="ctr">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rPr>
              <a:t>संक्रामक रोग</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rPr>
              <a:t>परिभाषा </a:t>
            </a: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r>
              <a:rPr lang="hi-IN" sz="3200" dirty="0">
                <a:latin typeface="Calibri" panose="020F0502020204030204" pitchFamily="34" charset="0"/>
                <a:ea typeface="Times New Roman" panose="02020603050405020304" pitchFamily="18" charset="0"/>
              </a:rPr>
              <a:t>संक्रमण या संक्रामक रोग रोगजनकों (पैथोस- पीड़ित; जेन- उत्पादन) अर्थात सूक्ष्मजीवों के कारण होने वाली बीमारी है और यह एक व्यक्ति से दूसरे व्यक्ति में प्रत्यक्ष या अप्रत्यक्ष रूप से फैल सकती है।</a:t>
            </a:r>
            <a:endParaRPr lang="en-IN" sz="3200" dirty="0">
              <a:latin typeface="Calibri" panose="020F0502020204030204" pitchFamily="34" charset="0"/>
              <a:ea typeface="Times New Roman" panose="02020603050405020304" pitchFamily="18" charset="0"/>
            </a:endParaRPr>
          </a:p>
          <a:p>
            <a:pPr algn="just">
              <a:lnSpc>
                <a:spcPct val="115000"/>
              </a:lnSpc>
              <a:spcAft>
                <a:spcPts val="1000"/>
              </a:spcAft>
            </a:pPr>
            <a:r>
              <a:rPr lang="hi-IN" sz="3200" b="1" u="sng" dirty="0">
                <a:solidFill>
                  <a:srgbClr val="231F20"/>
                </a:solidFill>
                <a:latin typeface="Calibri" panose="020F0502020204030204" pitchFamily="34" charset="0"/>
                <a:ea typeface="Times New Roman" panose="02020603050405020304" pitchFamily="18" charset="0"/>
              </a:rPr>
              <a:t>संचरण के तरीके </a:t>
            </a:r>
            <a:r>
              <a:rPr lang="en-US" sz="3200" b="1" dirty="0">
                <a:solidFill>
                  <a:srgbClr val="231F2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spcAft>
                <a:spcPts val="1000"/>
              </a:spcAft>
            </a:pPr>
            <a:r>
              <a:rPr lang="en-US" sz="3200" b="1" dirty="0">
                <a:solidFill>
                  <a:srgbClr val="231F20"/>
                </a:solidFill>
                <a:effectLst/>
                <a:latin typeface="Calibri" panose="020F0502020204030204" pitchFamily="34" charset="0"/>
                <a:ea typeface="Times New Roman" panose="02020603050405020304" pitchFamily="18" charset="0"/>
                <a:cs typeface="Mangal" panose="02040503050203030202" pitchFamily="18" charset="0"/>
              </a:rPr>
              <a:t>• </a:t>
            </a:r>
            <a:r>
              <a:rPr lang="hi-IN" sz="3200" b="1" dirty="0">
                <a:solidFill>
                  <a:srgbClr val="FF0000"/>
                </a:solidFill>
                <a:latin typeface="Calibri" panose="020F0502020204030204" pitchFamily="34" charset="0"/>
                <a:ea typeface="Times New Roman" panose="02020603050405020304" pitchFamily="18" charset="0"/>
              </a:rPr>
              <a:t>सीधा संपर्क </a:t>
            </a: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spcAft>
                <a:spcPts val="1000"/>
              </a:spcAft>
            </a:pPr>
            <a:r>
              <a:rPr lang="hi-IN" sz="3200" dirty="0">
                <a:solidFill>
                  <a:srgbClr val="231F20"/>
                </a:solidFill>
                <a:latin typeface="Calibri" panose="020F0502020204030204" pitchFamily="34" charset="0"/>
                <a:ea typeface="Times New Roman" panose="02020603050405020304" pitchFamily="18" charset="0"/>
              </a:rPr>
              <a:t>यह रोग शारीरिक तरल पदार्थ के संपर्क में आने से, खुले घावों या खुले ऊतकों के संपर्क में आने से, या मुंह, आंख, नाक आदि की श्लेष्मा झिल्ली के संपर्क में आने से होता है।</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67379761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63A131A5-434F-2982-7DF6-83CB43B50FF4}"/>
              </a:ext>
            </a:extLst>
          </p:cNvPr>
          <p:cNvSpPr>
            <a:spLocks noChangeArrowheads="1"/>
          </p:cNvSpPr>
          <p:nvPr/>
        </p:nvSpPr>
        <p:spPr bwMode="auto">
          <a:xfrm>
            <a:off x="262219" y="-790991"/>
            <a:ext cx="8606117" cy="84638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257300" algn="l"/>
                <a:tab pos="1371600" algn="l"/>
              </a:tabLst>
              <a:defRPr>
                <a:solidFill>
                  <a:schemeClr val="tx1"/>
                </a:solidFill>
                <a:latin typeface="Arial" panose="020B0604020202020204" pitchFamily="34" charset="0"/>
              </a:defRPr>
            </a:lvl1pPr>
            <a:lvl2pPr eaLnBrk="0" fontAlgn="base" hangingPunct="0">
              <a:spcBef>
                <a:spcPct val="0"/>
              </a:spcBef>
              <a:spcAft>
                <a:spcPct val="0"/>
              </a:spcAft>
              <a:tabLst>
                <a:tab pos="1257300" algn="l"/>
                <a:tab pos="1371600" algn="l"/>
              </a:tabLst>
              <a:defRPr>
                <a:solidFill>
                  <a:schemeClr val="tx1"/>
                </a:solidFill>
                <a:latin typeface="Arial" panose="020B0604020202020204" pitchFamily="34" charset="0"/>
              </a:defRPr>
            </a:lvl2pPr>
            <a:lvl3pPr eaLnBrk="0" fontAlgn="base" hangingPunct="0">
              <a:spcBef>
                <a:spcPct val="0"/>
              </a:spcBef>
              <a:spcAft>
                <a:spcPct val="0"/>
              </a:spcAft>
              <a:tabLst>
                <a:tab pos="1257300" algn="l"/>
                <a:tab pos="1371600" algn="l"/>
              </a:tabLst>
              <a:defRPr>
                <a:solidFill>
                  <a:schemeClr val="tx1"/>
                </a:solidFill>
                <a:latin typeface="Arial" panose="020B0604020202020204" pitchFamily="34" charset="0"/>
              </a:defRPr>
            </a:lvl3pPr>
            <a:lvl4pPr eaLnBrk="0" fontAlgn="base" hangingPunct="0">
              <a:spcBef>
                <a:spcPct val="0"/>
              </a:spcBef>
              <a:spcAft>
                <a:spcPct val="0"/>
              </a:spcAft>
              <a:tabLst>
                <a:tab pos="1257300" algn="l"/>
                <a:tab pos="1371600" algn="l"/>
              </a:tabLst>
              <a:defRPr>
                <a:solidFill>
                  <a:schemeClr val="tx1"/>
                </a:solidFill>
                <a:latin typeface="Arial" panose="020B0604020202020204" pitchFamily="34" charset="0"/>
              </a:defRPr>
            </a:lvl4pPr>
            <a:lvl5pPr eaLnBrk="0" fontAlgn="base" hangingPunct="0">
              <a:spcBef>
                <a:spcPct val="0"/>
              </a:spcBef>
              <a:spcAft>
                <a:spcPct val="0"/>
              </a:spcAft>
              <a:tabLst>
                <a:tab pos="1257300" algn="l"/>
                <a:tab pos="1371600" algn="l"/>
              </a:tabLst>
              <a:defRPr>
                <a:solidFill>
                  <a:schemeClr val="tx1"/>
                </a:solidFill>
                <a:latin typeface="Arial" panose="020B0604020202020204" pitchFamily="34" charset="0"/>
              </a:defRPr>
            </a:lvl5pPr>
            <a:lvl6pPr eaLnBrk="0" fontAlgn="base" hangingPunct="0">
              <a:spcBef>
                <a:spcPct val="0"/>
              </a:spcBef>
              <a:spcAft>
                <a:spcPct val="0"/>
              </a:spcAft>
              <a:tabLst>
                <a:tab pos="1257300" algn="l"/>
                <a:tab pos="1371600" algn="l"/>
              </a:tabLst>
              <a:defRPr>
                <a:solidFill>
                  <a:schemeClr val="tx1"/>
                </a:solidFill>
                <a:latin typeface="Arial" panose="020B0604020202020204" pitchFamily="34" charset="0"/>
              </a:defRPr>
            </a:lvl6pPr>
            <a:lvl7pPr eaLnBrk="0" fontAlgn="base" hangingPunct="0">
              <a:spcBef>
                <a:spcPct val="0"/>
              </a:spcBef>
              <a:spcAft>
                <a:spcPct val="0"/>
              </a:spcAft>
              <a:tabLst>
                <a:tab pos="1257300" algn="l"/>
                <a:tab pos="1371600" algn="l"/>
              </a:tabLst>
              <a:defRPr>
                <a:solidFill>
                  <a:schemeClr val="tx1"/>
                </a:solidFill>
                <a:latin typeface="Arial" panose="020B0604020202020204" pitchFamily="34" charset="0"/>
              </a:defRPr>
            </a:lvl7pPr>
            <a:lvl8pPr eaLnBrk="0" fontAlgn="base" hangingPunct="0">
              <a:spcBef>
                <a:spcPct val="0"/>
              </a:spcBef>
              <a:spcAft>
                <a:spcPct val="0"/>
              </a:spcAft>
              <a:tabLst>
                <a:tab pos="1257300" algn="l"/>
                <a:tab pos="1371600" algn="l"/>
              </a:tabLst>
              <a:defRPr>
                <a:solidFill>
                  <a:schemeClr val="tx1"/>
                </a:solidFill>
                <a:latin typeface="Arial" panose="020B0604020202020204" pitchFamily="34" charset="0"/>
              </a:defRPr>
            </a:lvl8pPr>
            <a:lvl9pPr eaLnBrk="0" fontAlgn="base" hangingPunct="0">
              <a:spcBef>
                <a:spcPct val="0"/>
              </a:spcBef>
              <a:spcAft>
                <a:spcPct val="0"/>
              </a:spcAft>
              <a:tabLst>
                <a:tab pos="1257300" algn="l"/>
                <a:tab pos="1371600" algn="l"/>
              </a:tabLst>
              <a:defRPr>
                <a:solidFill>
                  <a:schemeClr val="tx1"/>
                </a:solidFill>
                <a:latin typeface="Arial" panose="020B0604020202020204" pitchFamily="34" charset="0"/>
              </a:defRPr>
            </a:lvl9pPr>
          </a:lstStyle>
          <a:p>
            <a:pPr lvl="0"/>
            <a:r>
              <a:rPr lang="hi-IN" altLang="en-US" sz="3200" b="1" u="sng" dirty="0">
                <a:solidFill>
                  <a:srgbClr val="FF0000"/>
                </a:solidFill>
                <a:latin typeface="Calibri" panose="020F0502020204030204" pitchFamily="34" charset="0"/>
                <a:ea typeface="Times New Roman" panose="02020603050405020304" pitchFamily="18" charset="0"/>
              </a:rPr>
              <a:t>जापानी एन्सेफलाइटिस:</a:t>
            </a:r>
            <a:endParaRPr lang="en-IN" altLang="en-US" sz="3200" b="1" u="sng" dirty="0">
              <a:solidFill>
                <a:srgbClr val="FF0000"/>
              </a:solidFill>
              <a:latin typeface="Calibri" panose="020F0502020204030204" pitchFamily="34" charset="0"/>
              <a:ea typeface="Times New Roman" panose="02020603050405020304" pitchFamily="18" charset="0"/>
            </a:endParaRPr>
          </a:p>
          <a:p>
            <a:pPr lvl="0"/>
            <a:r>
              <a:rPr kumimoji="0" lang="en-US" altLang="en-US" sz="3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Mangal" panose="02040503050203030202" pitchFamily="18" charset="0"/>
              </a:rPr>
              <a:t>1.</a:t>
            </a:r>
            <a:r>
              <a:rPr lang="hi-IN" altLang="en-US" sz="3200" dirty="0">
                <a:solidFill>
                  <a:srgbClr val="00B0F0"/>
                </a:solidFill>
                <a:latin typeface="Calibri" panose="020F0502020204030204" pitchFamily="34" charset="0"/>
                <a:ea typeface="Times New Roman" panose="02020603050405020304" pitchFamily="18" charset="0"/>
              </a:rPr>
              <a:t> संचारक: </a:t>
            </a:r>
            <a:r>
              <a:rPr lang="hi-IN" altLang="en-US" sz="3200" dirty="0">
                <a:latin typeface="Calibri" panose="020F0502020204030204" pitchFamily="34" charset="0"/>
                <a:ea typeface="Times New Roman" panose="02020603050405020304" pitchFamily="18" charset="0"/>
              </a:rPr>
              <a:t>मादा क्यूलेक्स विष्णुई मच्छर; सूअर प्रवर्धक पोषक हैं; मनुष्य आकस्मिक रूप से मृत अंत पोषक हैं।</a:t>
            </a:r>
          </a:p>
          <a:p>
            <a:pPr lvl="0"/>
            <a:r>
              <a:rPr lang="hi-IN" altLang="en-US" sz="3200" dirty="0">
                <a:solidFill>
                  <a:srgbClr val="00B0F0"/>
                </a:solidFill>
                <a:latin typeface="Calibri" panose="020F0502020204030204" pitchFamily="34" charset="0"/>
                <a:ea typeface="Times New Roman" panose="02020603050405020304" pitchFamily="18" charset="0"/>
              </a:rPr>
              <a:t>2. रोगज़नक़: </a:t>
            </a:r>
            <a:r>
              <a:rPr lang="hi-IN" altLang="en-US" sz="3200" dirty="0">
                <a:latin typeface="Calibri" panose="020F0502020204030204" pitchFamily="34" charset="0"/>
                <a:ea typeface="Times New Roman" panose="02020603050405020304" pitchFamily="18" charset="0"/>
              </a:rPr>
              <a:t>जापानी एन्सेफलाइटिस एक फ्लेवी-वायरस है।</a:t>
            </a:r>
          </a:p>
          <a:p>
            <a:pPr lvl="0"/>
            <a:r>
              <a:rPr lang="hi-IN" altLang="en-US" sz="3200" dirty="0">
                <a:solidFill>
                  <a:srgbClr val="00B0F0"/>
                </a:solidFill>
                <a:latin typeface="Calibri" panose="020F0502020204030204" pitchFamily="34" charset="0"/>
                <a:ea typeface="Times New Roman" panose="02020603050405020304" pitchFamily="18" charset="0"/>
              </a:rPr>
              <a:t>3. ऊष्मायन अवधि: </a:t>
            </a:r>
            <a:r>
              <a:rPr lang="hi-IN" altLang="en-US" sz="3200" dirty="0">
                <a:latin typeface="Calibri" panose="020F0502020204030204" pitchFamily="34" charset="0"/>
                <a:ea typeface="Times New Roman" panose="02020603050405020304" pitchFamily="18" charset="0"/>
              </a:rPr>
              <a:t>आमतौर पर 6-16 दिन; यह मौसमी प्रवृत्ति का अनुसरण करता है, जिसका चरम उत्तर भारत में मई/जून-अक्टूबर और दक्षिण भारत में अगस्त-नवंबर में होता है।</a:t>
            </a:r>
          </a:p>
          <a:p>
            <a:pPr lvl="0"/>
            <a:r>
              <a:rPr lang="hi-IN" altLang="en-US" sz="3200" dirty="0">
                <a:solidFill>
                  <a:srgbClr val="00B0F0"/>
                </a:solidFill>
                <a:latin typeface="Calibri" panose="020F0502020204030204" pitchFamily="34" charset="0"/>
                <a:ea typeface="Times New Roman" panose="02020603050405020304" pitchFamily="18" charset="0"/>
              </a:rPr>
              <a:t>4. विकृति विज्ञान: </a:t>
            </a:r>
            <a:r>
              <a:rPr lang="hi-IN" altLang="en-US" sz="3200" dirty="0">
                <a:latin typeface="Calibri" panose="020F0502020204030204" pitchFamily="34" charset="0"/>
                <a:ea typeface="Times New Roman" panose="02020603050405020304" pitchFamily="18" charset="0"/>
              </a:rPr>
              <a:t>यह वायरस रेटिकुलो-एंडोथेलियल प्रणाली (प्रतिरक्षा प्रणाली) और फाइब्रोब्लास्ट की कोशिकाओं में फैलता है; इसके बाद, अतिसंवेदनशील पोषकों में, यह केशिकाओं के माध्यम से केंद्रीय तंत्रिका तंत्र पर आक्रमण करता है और मस्तिष्क और मेनिन्जेस को प्रभावित करता है।</a:t>
            </a:r>
            <a:endParaRPr kumimoji="0" lang="en-US" altLang="en-US" sz="3200" b="0" i="0" u="none" strike="noStrike" cap="none" normalizeH="0" baseline="0" dirty="0">
              <a:ln>
                <a:noFill/>
              </a:ln>
              <a:effectLst/>
              <a:latin typeface="Arial" panose="020B0604020202020204" pitchFamily="34" charset="0"/>
            </a:endParaRPr>
          </a:p>
        </p:txBody>
      </p:sp>
    </p:spTree>
    <p:extLst>
      <p:ext uri="{BB962C8B-B14F-4D97-AF65-F5344CB8AC3E}">
        <p14:creationId xmlns:p14="http://schemas.microsoft.com/office/powerpoint/2010/main" val="145219277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A3373CC-9B47-9EBB-0CA2-F0B23644791D}"/>
              </a:ext>
            </a:extLst>
          </p:cNvPr>
          <p:cNvSpPr txBox="1"/>
          <p:nvPr/>
        </p:nvSpPr>
        <p:spPr>
          <a:xfrm>
            <a:off x="235324" y="331694"/>
            <a:ext cx="8498541" cy="6183744"/>
          </a:xfrm>
          <a:prstGeom prst="rect">
            <a:avLst/>
          </a:prstGeom>
          <a:noFill/>
        </p:spPr>
        <p:txBody>
          <a:bodyPr wrap="square">
            <a:spAutoFit/>
          </a:bodyPr>
          <a:lstStyle/>
          <a:p>
            <a:pPr marL="228600" algn="just">
              <a:lnSpc>
                <a:spcPct val="115000"/>
              </a:lnSpc>
              <a:spcAft>
                <a:spcPts val="1000"/>
              </a:spcAft>
              <a:tabLst>
                <a:tab pos="1257300" algn="l"/>
                <a:tab pos="1371600" algn="l"/>
              </a:tabLst>
            </a:pPr>
            <a:r>
              <a:rPr lang="hi-IN" sz="2800" b="1" u="sng" dirty="0">
                <a:solidFill>
                  <a:srgbClr val="FF0000"/>
                </a:solidFill>
                <a:latin typeface="Calibri" panose="020F0502020204030204" pitchFamily="34" charset="0"/>
                <a:ea typeface="Times New Roman" panose="02020603050405020304" pitchFamily="18" charset="0"/>
              </a:rPr>
              <a:t>संकेत एवं लक्षण:</a:t>
            </a:r>
            <a:endParaRPr lang="en-IN" sz="2800" b="1" u="sng" dirty="0">
              <a:solidFill>
                <a:srgbClr val="FF0000"/>
              </a:solidFill>
              <a:latin typeface="Calibri" panose="020F0502020204030204" pitchFamily="34" charset="0"/>
              <a:ea typeface="Times New Roman" panose="02020603050405020304" pitchFamily="18" charset="0"/>
            </a:endParaRPr>
          </a:p>
          <a:p>
            <a:pPr marL="228600" algn="just">
              <a:lnSpc>
                <a:spcPct val="115000"/>
              </a:lnSpc>
              <a:spcAft>
                <a:spcPts val="1000"/>
              </a:spcAft>
              <a:tabLst>
                <a:tab pos="1257300" algn="l"/>
                <a:tab pos="1371600" algn="l"/>
              </a:tabLst>
            </a:pPr>
            <a:r>
              <a:rPr lang="hi-IN" sz="2400" dirty="0">
                <a:latin typeface="Calibri" panose="020F0502020204030204" pitchFamily="34" charset="0"/>
                <a:ea typeface="Times New Roman" panose="02020603050405020304" pitchFamily="18" charset="0"/>
              </a:rPr>
              <a:t>यह रोग तीन चरणों में प्रकट होता है और आमतौर पर बच्चों को प्रभावित करता है:</a:t>
            </a:r>
          </a:p>
          <a:p>
            <a:pPr marL="228600" algn="just">
              <a:lnSpc>
                <a:spcPct val="115000"/>
              </a:lnSpc>
              <a:spcAft>
                <a:spcPts val="1000"/>
              </a:spcAft>
              <a:tabLst>
                <a:tab pos="1257300" algn="l"/>
                <a:tab pos="1371600" algn="l"/>
              </a:tabLst>
            </a:pPr>
            <a:r>
              <a:rPr lang="hi-IN" sz="2400" dirty="0">
                <a:latin typeface="Calibri" panose="020F0502020204030204" pitchFamily="34" charset="0"/>
                <a:ea typeface="Times New Roman" panose="02020603050405020304" pitchFamily="18" charset="0"/>
              </a:rPr>
              <a:t>(</a:t>
            </a:r>
            <a:r>
              <a:rPr lang="en-US" sz="2400" dirty="0" err="1">
                <a:latin typeface="Calibri" panose="020F0502020204030204" pitchFamily="34" charset="0"/>
                <a:ea typeface="Times New Roman" panose="02020603050405020304" pitchFamily="18" charset="0"/>
                <a:cs typeface="Mangal" panose="02040503050203030202" pitchFamily="18" charset="0"/>
              </a:rPr>
              <a:t>i</a:t>
            </a:r>
            <a:r>
              <a:rPr lang="en-US" sz="2400" dirty="0">
                <a:latin typeface="Calibri" panose="020F0502020204030204" pitchFamily="34" charset="0"/>
                <a:ea typeface="Times New Roman" panose="02020603050405020304" pitchFamily="18" charset="0"/>
                <a:cs typeface="Mangal" panose="02040503050203030202" pitchFamily="18" charset="0"/>
              </a:rPr>
              <a:t>) </a:t>
            </a:r>
            <a:r>
              <a:rPr lang="hi-IN" sz="2400" dirty="0">
                <a:latin typeface="Calibri" panose="020F0502020204030204" pitchFamily="34" charset="0"/>
                <a:ea typeface="Times New Roman" panose="02020603050405020304" pitchFamily="18" charset="0"/>
              </a:rPr>
              <a:t>प्रोड्रोमल चरण: तीव्र चरण जिसमें बुखार, ठंड लगना, सिरदर्द और अस्वस्थता (1-6 दिन) होती है।</a:t>
            </a:r>
          </a:p>
          <a:p>
            <a:pPr marL="228600" algn="just">
              <a:lnSpc>
                <a:spcPct val="115000"/>
              </a:lnSpc>
              <a:spcAft>
                <a:spcPts val="1000"/>
              </a:spcAft>
              <a:tabLst>
                <a:tab pos="1257300" algn="l"/>
                <a:tab pos="1371600" algn="l"/>
              </a:tabLst>
            </a:pPr>
            <a:r>
              <a:rPr lang="hi-IN" sz="2400" dirty="0">
                <a:latin typeface="Calibri" panose="020F0502020204030204" pitchFamily="34" charset="0"/>
                <a:ea typeface="Times New Roman" panose="02020603050405020304" pitchFamily="18" charset="0"/>
              </a:rPr>
              <a:t>(</a:t>
            </a:r>
            <a:r>
              <a:rPr lang="en-US" sz="2400" dirty="0">
                <a:latin typeface="Calibri" panose="020F0502020204030204" pitchFamily="34" charset="0"/>
                <a:ea typeface="Times New Roman" panose="02020603050405020304" pitchFamily="18" charset="0"/>
                <a:cs typeface="Mangal" panose="02040503050203030202" pitchFamily="18" charset="0"/>
              </a:rPr>
              <a:t>ii) </a:t>
            </a:r>
            <a:r>
              <a:rPr lang="hi-IN" sz="2400" dirty="0">
                <a:latin typeface="Calibri" panose="020F0502020204030204" pitchFamily="34" charset="0"/>
                <a:ea typeface="Times New Roman" panose="02020603050405020304" pitchFamily="18" charset="0"/>
              </a:rPr>
              <a:t>तीव्र मस्तिष्क ज्वर चरण: मेनिन्जिज्म के साथ तेज बुखार, गर्दन में अकड़न, प्रकाशभीति, मतली, उल्टी, दौरे और संवेदी अंगों में परिवर्तन। कपाल तंत्रिका पक्षाघात, कंपन, गतिभंग, पक्षाघात और कोमा जैसे तंत्रिका संबंधी लक्षण हो सकते हैं।</a:t>
            </a:r>
            <a:endParaRPr lang="en-IN" sz="2400" dirty="0">
              <a:latin typeface="Calibri" panose="020F0502020204030204" pitchFamily="34" charset="0"/>
              <a:ea typeface="Times New Roman" panose="02020603050405020304" pitchFamily="18" charset="0"/>
            </a:endParaRPr>
          </a:p>
          <a:p>
            <a:pPr marL="228600" algn="just">
              <a:lnSpc>
                <a:spcPct val="115000"/>
              </a:lnSpc>
              <a:spcAft>
                <a:spcPts val="1000"/>
              </a:spcAft>
              <a:tabLst>
                <a:tab pos="1257300" algn="l"/>
                <a:tab pos="1371600" algn="l"/>
              </a:tabLst>
            </a:pPr>
            <a:r>
              <a:rPr lang="en-US" sz="2400" dirty="0">
                <a:effectLst/>
                <a:latin typeface="Calibri" panose="020F0502020204030204" pitchFamily="34" charset="0"/>
                <a:ea typeface="Times New Roman" panose="02020603050405020304" pitchFamily="18" charset="0"/>
                <a:cs typeface="Mangal" panose="02040503050203030202" pitchFamily="18" charset="0"/>
              </a:rPr>
              <a:t>(iii) </a:t>
            </a:r>
            <a:r>
              <a:rPr lang="hi-IN" sz="2400" dirty="0">
                <a:latin typeface="Calibri" panose="020F0502020204030204" pitchFamily="34" charset="0"/>
                <a:ea typeface="Times New Roman" panose="02020603050405020304" pitchFamily="18" charset="0"/>
              </a:rPr>
              <a:t>अंतिम चरण और परिणाम: तंत्रिका संबंधी लक्षण स्थिर हो जाते हैं या बेहतर हो जाते हैं, तापमान सामान्य हो जाता है; परिणामों में पक्षाघात, मानसिक मंदता और पार्किंसनिज़्म शामिल हैं</a:t>
            </a:r>
            <a:endParaRPr lang="en-IN" sz="24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95448883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CFA9B26D-84D7-2122-8D5C-FAFD211FD2FB}"/>
              </a:ext>
            </a:extLst>
          </p:cNvPr>
          <p:cNvSpPr txBox="1"/>
          <p:nvPr/>
        </p:nvSpPr>
        <p:spPr>
          <a:xfrm>
            <a:off x="121024" y="71719"/>
            <a:ext cx="8827994" cy="7061677"/>
          </a:xfrm>
          <a:prstGeom prst="rect">
            <a:avLst/>
          </a:prstGeom>
          <a:noFill/>
        </p:spPr>
        <p:txBody>
          <a:bodyPr wrap="square">
            <a:spAutoFit/>
          </a:bodyPr>
          <a:lstStyle/>
          <a:p>
            <a:pPr marL="228600" algn="just">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rPr>
              <a:t>चिकनगुनिया बुखार:</a:t>
            </a:r>
          </a:p>
          <a:p>
            <a:pPr marL="228600" algn="just">
              <a:lnSpc>
                <a:spcPct val="115000"/>
              </a:lnSpc>
              <a:spcAft>
                <a:spcPts val="1000"/>
              </a:spcAft>
            </a:pPr>
            <a:r>
              <a:rPr lang="hi-IN" sz="3200" b="1" u="sng" dirty="0">
                <a:solidFill>
                  <a:srgbClr val="00B0F0"/>
                </a:solidFill>
                <a:latin typeface="Calibri" panose="020F0502020204030204" pitchFamily="34" charset="0"/>
                <a:ea typeface="Times New Roman" panose="02020603050405020304" pitchFamily="18" charset="0"/>
              </a:rPr>
              <a:t>संकेत और लक्षण:</a:t>
            </a:r>
            <a:endParaRPr lang="en-IN" sz="3200" b="1" u="sng" dirty="0">
              <a:solidFill>
                <a:srgbClr val="00B0F0"/>
              </a:solidFill>
              <a:latin typeface="Calibri" panose="020F0502020204030204" pitchFamily="34" charset="0"/>
              <a:ea typeface="Times New Roman" panose="02020603050405020304" pitchFamily="18" charset="0"/>
            </a:endParaRPr>
          </a:p>
          <a:p>
            <a:pPr marL="685800" indent="-457200" algn="just">
              <a:lnSpc>
                <a:spcPct val="115000"/>
              </a:lnSpc>
              <a:spcAft>
                <a:spcPts val="1000"/>
              </a:spcAft>
              <a:buFont typeface="Arial" panose="020B0604020202020204" pitchFamily="34" charset="0"/>
              <a:buChar char="•"/>
            </a:pPr>
            <a:r>
              <a:rPr lang="hi-IN" sz="2800" dirty="0">
                <a:latin typeface="Calibri" panose="020F0502020204030204" pitchFamily="34" charset="0"/>
                <a:ea typeface="Times New Roman" panose="02020603050405020304" pitchFamily="18" charset="0"/>
              </a:rPr>
              <a:t>आमतौर पर वयस्कों को अचानक बुखार और ठंड लगने से प्रभावित करता है</a:t>
            </a:r>
          </a:p>
          <a:p>
            <a:pPr marL="685800" indent="-457200" algn="just">
              <a:lnSpc>
                <a:spcPct val="115000"/>
              </a:lnSpc>
              <a:spcAft>
                <a:spcPts val="1000"/>
              </a:spcAft>
              <a:buFont typeface="Arial" panose="020B0604020202020204" pitchFamily="34" charset="0"/>
              <a:buChar char="•"/>
            </a:pPr>
            <a:r>
              <a:rPr lang="hi-IN" sz="2800" dirty="0">
                <a:latin typeface="Calibri" panose="020F0502020204030204" pitchFamily="34" charset="0"/>
                <a:ea typeface="Times New Roman" panose="02020603050405020304" pitchFamily="18" charset="0"/>
              </a:rPr>
              <a:t>जोड़ों में तेज़ दर्द (जिससे मरीज़ झुक जाते हैं) - जोड़ों का दर्द</a:t>
            </a:r>
          </a:p>
          <a:p>
            <a:pPr marL="685800" indent="-457200" algn="just">
              <a:lnSpc>
                <a:spcPct val="115000"/>
              </a:lnSpc>
              <a:spcAft>
                <a:spcPts val="1000"/>
              </a:spcAft>
              <a:buFont typeface="Arial" panose="020B0604020202020204" pitchFamily="34" charset="0"/>
              <a:buChar char="•"/>
            </a:pPr>
            <a:r>
              <a:rPr lang="hi-IN" sz="2800" dirty="0">
                <a:latin typeface="Calibri" panose="020F0502020204030204" pitchFamily="34" charset="0"/>
                <a:ea typeface="Times New Roman" panose="02020603050405020304" pitchFamily="18" charset="0"/>
              </a:rPr>
              <a:t>सिरदर्द, प्रकाशभीति और कंजंक्टिवल इंजेक्शन</a:t>
            </a:r>
          </a:p>
          <a:p>
            <a:pPr marL="685800" indent="-457200" algn="just">
              <a:lnSpc>
                <a:spcPct val="115000"/>
              </a:lnSpc>
              <a:spcAft>
                <a:spcPts val="1000"/>
              </a:spcAft>
              <a:buFont typeface="Arial" panose="020B0604020202020204" pitchFamily="34" charset="0"/>
              <a:buChar char="•"/>
            </a:pPr>
            <a:r>
              <a:rPr lang="hi-IN" sz="2800" dirty="0">
                <a:latin typeface="Calibri" panose="020F0502020204030204" pitchFamily="34" charset="0"/>
                <a:ea typeface="Times New Roman" panose="02020603050405020304" pitchFamily="18" charset="0"/>
              </a:rPr>
              <a:t>भूख न लगना, मतली और पेट दर्द</a:t>
            </a:r>
          </a:p>
          <a:p>
            <a:pPr marL="685800" indent="-457200" algn="just">
              <a:lnSpc>
                <a:spcPct val="115000"/>
              </a:lnSpc>
              <a:spcAft>
                <a:spcPts val="1000"/>
              </a:spcAft>
              <a:buFont typeface="Arial" panose="020B0604020202020204" pitchFamily="34" charset="0"/>
              <a:buChar char="•"/>
            </a:pPr>
            <a:r>
              <a:rPr lang="hi-IN" sz="2800" dirty="0">
                <a:latin typeface="Calibri" panose="020F0502020204030204" pitchFamily="34" charset="0"/>
                <a:ea typeface="Times New Roman" panose="02020603050405020304" pitchFamily="18" charset="0"/>
              </a:rPr>
              <a:t>हाथ, कलाई, पैर, टखने और घुटने के जोड़ों को प्रभावित करने वाला माइग्रेटरी पॉलीआर्थराइटिस</a:t>
            </a:r>
          </a:p>
          <a:p>
            <a:pPr marL="685800" indent="-457200" algn="just">
              <a:lnSpc>
                <a:spcPct val="115000"/>
              </a:lnSpc>
              <a:spcAft>
                <a:spcPts val="1000"/>
              </a:spcAft>
              <a:buFont typeface="Arial" panose="020B0604020202020204" pitchFamily="34" charset="0"/>
              <a:buChar char="•"/>
            </a:pPr>
            <a:r>
              <a:rPr lang="hi-IN" sz="2800" dirty="0">
                <a:latin typeface="Calibri" panose="020F0502020204030204" pitchFamily="34" charset="0"/>
                <a:ea typeface="Times New Roman" panose="02020603050405020304" pitchFamily="18" charset="0"/>
              </a:rPr>
              <a:t>क्षणिक दाने जो बाद में दिखाई देते हैं और बुखार कम होने के साथ ठीक हो जाते हैं</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1566601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367ABD3-C4DC-3FF5-7DCA-150FBB7EA2D0}"/>
              </a:ext>
            </a:extLst>
          </p:cNvPr>
          <p:cNvSpPr txBox="1"/>
          <p:nvPr/>
        </p:nvSpPr>
        <p:spPr>
          <a:xfrm>
            <a:off x="533400" y="170329"/>
            <a:ext cx="8305800" cy="6559744"/>
          </a:xfrm>
          <a:prstGeom prst="rect">
            <a:avLst/>
          </a:prstGeom>
          <a:noFill/>
        </p:spPr>
        <p:txBody>
          <a:bodyPr wrap="square">
            <a:spAutoFit/>
          </a:bodyPr>
          <a:lstStyle/>
          <a:p>
            <a:pPr algn="just">
              <a:lnSpc>
                <a:spcPct val="115000"/>
              </a:lnSpc>
              <a:spcAft>
                <a:spcPts val="1000"/>
              </a:spcAft>
            </a:pPr>
            <a:r>
              <a:rPr lang="en-US" sz="1800" b="1" dirty="0">
                <a:solidFill>
                  <a:srgbClr val="231F20"/>
                </a:solidFill>
                <a:effectLst/>
                <a:latin typeface="Calibri" panose="020F0502020204030204" pitchFamily="34" charset="0"/>
                <a:ea typeface="Times New Roman" panose="02020603050405020304" pitchFamily="18" charset="0"/>
                <a:cs typeface="Mangal" panose="02040503050203030202" pitchFamily="18" charset="0"/>
              </a:rPr>
              <a:t>• </a:t>
            </a:r>
            <a:r>
              <a:rPr lang="hi-IN" sz="3200" b="1" dirty="0">
                <a:solidFill>
                  <a:srgbClr val="FF0000"/>
                </a:solidFill>
                <a:latin typeface="Calibri" panose="020F0502020204030204" pitchFamily="34" charset="0"/>
                <a:ea typeface="Times New Roman" panose="02020603050405020304" pitchFamily="18" charset="0"/>
              </a:rPr>
              <a:t>अप्रत्यक्ष संपर्क </a:t>
            </a: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rabicPeriod"/>
              <a:tabLst>
                <a:tab pos="180340" algn="l"/>
              </a:tabLst>
            </a:pPr>
            <a:r>
              <a:rPr lang="hi-IN" sz="3200" dirty="0">
                <a:solidFill>
                  <a:srgbClr val="231F20"/>
                </a:solidFill>
                <a:latin typeface="Calibri" panose="020F0502020204030204" pitchFamily="34" charset="0"/>
                <a:ea typeface="Times New Roman" panose="02020603050405020304" pitchFamily="18" charset="0"/>
              </a:rPr>
              <a:t>फोमाइट्स (दूषित वस्तुओं के माध्यम से) के माध्यम से</a:t>
            </a:r>
          </a:p>
          <a:p>
            <a:pPr marL="342900" lvl="0" indent="-342900" algn="just">
              <a:lnSpc>
                <a:spcPct val="115000"/>
              </a:lnSpc>
              <a:spcAft>
                <a:spcPts val="1000"/>
              </a:spcAft>
              <a:buFont typeface="+mj-lt"/>
              <a:buAutoNum type="arabicPeriod"/>
              <a:tabLst>
                <a:tab pos="180340" algn="l"/>
              </a:tabLst>
            </a:pPr>
            <a:r>
              <a:rPr lang="hi-IN" sz="3200" dirty="0">
                <a:solidFill>
                  <a:srgbClr val="231F20"/>
                </a:solidFill>
                <a:latin typeface="Calibri" panose="020F0502020204030204" pitchFamily="34" charset="0"/>
                <a:ea typeface="Times New Roman" panose="02020603050405020304" pitchFamily="18" charset="0"/>
              </a:rPr>
              <a:t>श्वसन: साँस लेने, खांसने या छींकने के दौरान निकलने वाली छोटी बूंदों द्वारा फैलने वाले वायुजनित रोगाणु; सुखाने के प्रति प्रतिरोधी रोगाणु धूल में जीवित रह सकते हैं और संक्रमण के स्रोत के रूप में कार्य कर सकते हैं। बूंदों के केंद्रक आमतौर पर 1-10 µ के आकार के होते हैं और लंबे समय तक निलंबित रह सकते हैं।</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8170044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367ABD3-C4DC-3FF5-7DCA-150FBB7EA2D0}"/>
              </a:ext>
            </a:extLst>
          </p:cNvPr>
          <p:cNvSpPr txBox="1"/>
          <p:nvPr/>
        </p:nvSpPr>
        <p:spPr>
          <a:xfrm>
            <a:off x="533400" y="170329"/>
            <a:ext cx="8305800" cy="3746667"/>
          </a:xfrm>
          <a:prstGeom prst="rect">
            <a:avLst/>
          </a:prstGeom>
          <a:noFill/>
        </p:spPr>
        <p:txBody>
          <a:bodyPr wrap="square">
            <a:spAutoFit/>
          </a:bodyPr>
          <a:lstStyle/>
          <a:p>
            <a:pPr algn="just">
              <a:lnSpc>
                <a:spcPct val="115000"/>
              </a:lnSpc>
              <a:spcAft>
                <a:spcPts val="1000"/>
              </a:spcAft>
            </a:pPr>
            <a:r>
              <a:rPr lang="en-US" sz="1800" b="1" dirty="0">
                <a:solidFill>
                  <a:srgbClr val="231F20"/>
                </a:solidFill>
                <a:effectLst/>
                <a:latin typeface="Calibri" panose="020F0502020204030204" pitchFamily="34" charset="0"/>
                <a:ea typeface="Times New Roman" panose="02020603050405020304" pitchFamily="18" charset="0"/>
                <a:cs typeface="Mangal" panose="02040503050203030202" pitchFamily="18" charset="0"/>
              </a:rPr>
              <a:t>• </a:t>
            </a:r>
            <a:r>
              <a:rPr lang="hi-IN" sz="3200" b="1" dirty="0">
                <a:solidFill>
                  <a:srgbClr val="FF0000"/>
                </a:solidFill>
                <a:latin typeface="Calibri" panose="020F0502020204030204" pitchFamily="34" charset="0"/>
                <a:ea typeface="Times New Roman" panose="02020603050405020304" pitchFamily="18" charset="0"/>
              </a:rPr>
              <a:t>अप्रत्यक्ष संपर्क:</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rabicPeriod"/>
              <a:tabLst>
                <a:tab pos="180340" algn="l"/>
              </a:tabLst>
            </a:pPr>
            <a:r>
              <a:rPr lang="hi-IN" sz="3200" dirty="0">
                <a:solidFill>
                  <a:srgbClr val="231F20"/>
                </a:solidFill>
                <a:latin typeface="Calibri" panose="020F0502020204030204" pitchFamily="34" charset="0"/>
                <a:ea typeface="Times New Roman" panose="02020603050405020304" pitchFamily="18" charset="0"/>
              </a:rPr>
              <a:t>अंतर्ग्रहण: भोजन-जनित, जल-जनित, या हाथों से हो सकता है</a:t>
            </a:r>
          </a:p>
          <a:p>
            <a:pPr marL="342900" lvl="0" indent="-342900" algn="just">
              <a:lnSpc>
                <a:spcPct val="115000"/>
              </a:lnSpc>
              <a:spcAft>
                <a:spcPts val="1000"/>
              </a:spcAft>
              <a:buFont typeface="+mj-lt"/>
              <a:buAutoNum type="arabicPeriod"/>
              <a:tabLst>
                <a:tab pos="180340" algn="l"/>
              </a:tabLst>
            </a:pPr>
            <a:r>
              <a:rPr lang="hi-IN" sz="3200" dirty="0">
                <a:solidFill>
                  <a:srgbClr val="231F20"/>
                </a:solidFill>
                <a:latin typeface="Calibri" panose="020F0502020204030204" pitchFamily="34" charset="0"/>
                <a:ea typeface="Times New Roman" panose="02020603050405020304" pitchFamily="18" charset="0"/>
              </a:rPr>
              <a:t>टीकाकरण: दूषित सुइयों और सिरिंजों द्वारा, बीजाणुओं के प्रत्यारोपण और जानवरों व कीड़ों के काटने से</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9194688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CBB1588-AC00-9ED6-36C1-5A7DEDFB615D}"/>
              </a:ext>
            </a:extLst>
          </p:cNvPr>
          <p:cNvSpPr txBox="1"/>
          <p:nvPr/>
        </p:nvSpPr>
        <p:spPr>
          <a:xfrm>
            <a:off x="584947" y="546847"/>
            <a:ext cx="8290112" cy="6559744"/>
          </a:xfrm>
          <a:prstGeom prst="rect">
            <a:avLst/>
          </a:prstGeom>
          <a:noFill/>
        </p:spPr>
        <p:txBody>
          <a:bodyPr wrap="square">
            <a:spAutoFit/>
          </a:bodyPr>
          <a:lstStyle/>
          <a:p>
            <a:pPr lvl="0" algn="just">
              <a:lnSpc>
                <a:spcPct val="115000"/>
              </a:lnSpc>
              <a:spcAft>
                <a:spcPts val="1000"/>
              </a:spcAft>
              <a:tabLst>
                <a:tab pos="180340" algn="l"/>
              </a:tabLst>
            </a:pPr>
            <a:r>
              <a:rPr lang="en-US" sz="3200" dirty="0">
                <a:solidFill>
                  <a:srgbClr val="231F20"/>
                </a:solidFill>
                <a:effectLst/>
                <a:latin typeface="Calibri" panose="020F0502020204030204" pitchFamily="34" charset="0"/>
                <a:ea typeface="Times New Roman" panose="02020603050405020304" pitchFamily="18" charset="0"/>
                <a:cs typeface="Mangal" panose="02040503050203030202" pitchFamily="18" charset="0"/>
              </a:rPr>
              <a:t>3. </a:t>
            </a:r>
            <a:r>
              <a:rPr lang="hi-IN" sz="3200" dirty="0">
                <a:solidFill>
                  <a:srgbClr val="231F20"/>
                </a:solidFill>
                <a:latin typeface="Calibri" panose="020F0502020204030204" pitchFamily="34" charset="0"/>
                <a:ea typeface="Times New Roman" panose="02020603050405020304" pitchFamily="18" charset="0"/>
              </a:rPr>
              <a:t>कीट: इन्हें वेक्टर-जनित संक्रमण भी कहा जाता है।</a:t>
            </a:r>
          </a:p>
          <a:p>
            <a:pPr lvl="0" algn="just">
              <a:lnSpc>
                <a:spcPct val="115000"/>
              </a:lnSpc>
              <a:spcAft>
                <a:spcPts val="1000"/>
              </a:spcAft>
              <a:tabLst>
                <a:tab pos="180340" algn="l"/>
              </a:tabLst>
            </a:pPr>
            <a:r>
              <a:rPr lang="hi-IN" sz="3200" dirty="0">
                <a:solidFill>
                  <a:srgbClr val="231F20"/>
                </a:solidFill>
                <a:latin typeface="Calibri" panose="020F0502020204030204" pitchFamily="34" charset="0"/>
                <a:ea typeface="Times New Roman" panose="02020603050405020304" pitchFamily="18" charset="0"/>
              </a:rPr>
              <a:t>4. जन्मजात: कुछ रोगाणु प्लेसेंटा को पार करके माँ के गर्भाशय में भ्रूण को संक्रमित करते हैं; इसे ऊर्ध्वाधर संचरण कहा जाता है और इसके परिणामस्वरूप अजन्मे बच्चे को नुकसान या विकासात्मक विकृतियाँ हो सकती हैं।</a:t>
            </a:r>
          </a:p>
          <a:p>
            <a:pPr lvl="0" algn="just">
              <a:lnSpc>
                <a:spcPct val="115000"/>
              </a:lnSpc>
              <a:spcAft>
                <a:spcPts val="1000"/>
              </a:spcAft>
              <a:tabLst>
                <a:tab pos="180340" algn="l"/>
              </a:tabLst>
            </a:pPr>
            <a:r>
              <a:rPr lang="hi-IN" sz="3200" dirty="0">
                <a:solidFill>
                  <a:srgbClr val="231F20"/>
                </a:solidFill>
                <a:latin typeface="Calibri" panose="020F0502020204030204" pitchFamily="34" charset="0"/>
                <a:ea typeface="Times New Roman" panose="02020603050405020304" pitchFamily="18" charset="0"/>
              </a:rPr>
              <a:t>5. चिकित्सकजनित और प्रयोगशाला संक्रमण (अस्पताल में अर्जित संक्रमण): वे संक्रमण जो अस्पताल की प्रक्रियाओं और संक्रामक शारीरिक द्रवों के संचालन के दौरान फैलते हैं।</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4676564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FBABCEE-881A-19DE-17E9-87B5993C916C}"/>
              </a:ext>
            </a:extLst>
          </p:cNvPr>
          <p:cNvSpPr txBox="1"/>
          <p:nvPr/>
        </p:nvSpPr>
        <p:spPr>
          <a:xfrm>
            <a:off x="389965" y="251013"/>
            <a:ext cx="8269941" cy="4294509"/>
          </a:xfrm>
          <a:prstGeom prst="rect">
            <a:avLst/>
          </a:prstGeom>
          <a:noFill/>
        </p:spPr>
        <p:txBody>
          <a:bodyPr wrap="square">
            <a:spAutoFit/>
          </a:bodyPr>
          <a:lstStyle/>
          <a:p>
            <a:pPr algn="just">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rPr>
              <a:t>संक्रमण के लिए पूर्वापेक्षाएँ </a:t>
            </a: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457200" algn="l"/>
              </a:tabLst>
            </a:pPr>
            <a:r>
              <a:rPr lang="hi-IN" sz="3200" dirty="0">
                <a:solidFill>
                  <a:srgbClr val="231F20"/>
                </a:solidFill>
                <a:latin typeface="Calibri" panose="020F0502020204030204" pitchFamily="34" charset="0"/>
                <a:ea typeface="Times New Roman" panose="02020603050405020304" pitchFamily="18" charset="0"/>
              </a:rPr>
              <a:t>संवेदनशील मेज़बान और विशिष्ट मेज़बान कारक जैसे आयु, प्रतिरक्षा स्थिति, पोषण, पूर्व रोग, गर्भावस्था और भावनात्मक स्थिति।</a:t>
            </a:r>
          </a:p>
          <a:p>
            <a:pPr marL="342900" lvl="0" indent="-342900" algn="just">
              <a:lnSpc>
                <a:spcPct val="115000"/>
              </a:lnSpc>
              <a:spcAft>
                <a:spcPts val="1000"/>
              </a:spcAft>
              <a:buFont typeface="Symbol" panose="05050102010706020507" pitchFamily="18" charset="2"/>
              <a:buChar char=""/>
              <a:tabLst>
                <a:tab pos="457200" algn="l"/>
              </a:tabLst>
            </a:pPr>
            <a:r>
              <a:rPr lang="hi-IN" sz="3200" dirty="0">
                <a:solidFill>
                  <a:srgbClr val="231F20"/>
                </a:solidFill>
                <a:latin typeface="Calibri" panose="020F0502020204030204" pitchFamily="34" charset="0"/>
                <a:ea typeface="Times New Roman" panose="02020603050405020304" pitchFamily="18" charset="0"/>
              </a:rPr>
              <a:t>सूक्ष्मजीव की विषाक्तता, मेज़बान का उपनिवेशीकरण और संक्रमण जिससे रोग होता है</a:t>
            </a:r>
            <a:endParaRPr lang="en-IN" sz="3200" dirty="0">
              <a:solidFill>
                <a:srgbClr val="231F20"/>
              </a:solidFill>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9066428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400</TotalTime>
  <Words>2893</Words>
  <Application>Microsoft Office PowerPoint</Application>
  <PresentationFormat>On-screen Show (4:3)</PresentationFormat>
  <Paragraphs>293</Paragraphs>
  <Slides>52</Slides>
  <Notes>0</Notes>
  <HiddenSlides>0</HiddenSlides>
  <MMClips>0</MMClips>
  <ScaleCrop>false</ScaleCrop>
  <HeadingPairs>
    <vt:vector size="4" baseType="variant">
      <vt:variant>
        <vt:lpstr>Theme</vt:lpstr>
      </vt:variant>
      <vt:variant>
        <vt:i4>1</vt:i4>
      </vt:variant>
      <vt:variant>
        <vt:lpstr>Slide Titles</vt:lpstr>
      </vt:variant>
      <vt:variant>
        <vt:i4>52</vt:i4>
      </vt:variant>
    </vt:vector>
  </HeadingPairs>
  <TitlesOfParts>
    <vt:vector size="53" baseType="lpstr">
      <vt:lpstr>Office Theme</vt:lpstr>
      <vt:lpstr> संक्रामक रोग और सावधानियां</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INFECTIOUS DISEASES  &amp;  PRECAUTIONS</dc:title>
  <dc:creator>NDRF MEDICAL</dc:creator>
  <cp:lastModifiedBy>NDRF MEDICAL</cp:lastModifiedBy>
  <cp:revision>36</cp:revision>
  <dcterms:created xsi:type="dcterms:W3CDTF">2006-08-16T00:00:00Z</dcterms:created>
  <dcterms:modified xsi:type="dcterms:W3CDTF">2025-12-20T07:55:35Z</dcterms:modified>
</cp:coreProperties>
</file>