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74" autoAdjust="0"/>
  </p:normalViewPr>
  <p:slideViewPr>
    <p:cSldViewPr snapToGrid="0" showGuides="1">
      <p:cViewPr varScale="1">
        <p:scale>
          <a:sx n="88" d="100"/>
          <a:sy n="88" d="100"/>
        </p:scale>
        <p:origin x="2196" y="84"/>
      </p:cViewPr>
      <p:guideLst>
        <p:guide orient="horz" pos="2137"/>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48DD025-C07F-404E-94E6-9FEF0F017ACB}" type="datetimeFigureOut">
              <a:rPr lang="en-IN" smtClean="0"/>
              <a:t>18-12-2025</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EAA6350-3123-490D-8FF0-A15C4F8986AB}" type="slidenum">
              <a:rPr lang="en-IN" smtClean="0"/>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extLst>
      <p:ext uri="{BB962C8B-B14F-4D97-AF65-F5344CB8AC3E}">
        <p14:creationId xmlns:p14="http://schemas.microsoft.com/office/powerpoint/2010/main" val="281816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48DD025-C07F-404E-94E6-9FEF0F017ACB}"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18-12-2025</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48DD025-C07F-404E-94E6-9FEF0F017ACB}"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48DD025-C07F-404E-94E6-9FEF0F017ACB}" type="datetimeFigureOut">
              <a:rPr lang="en-IN" smtClean="0"/>
              <a:t>18-12-2025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48DD025-C07F-404E-94E6-9FEF0F017ACB}" type="datetimeFigureOut">
              <a:rPr lang="en-IN" smtClean="0"/>
              <a:t>18-12-2025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DD025-C07F-404E-94E6-9FEF0F017ACB}" type="datetimeFigureOut">
              <a:rPr lang="en-IN" smtClean="0"/>
              <a:t>18-12-2025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18-12-2025</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48DD025-C07F-404E-94E6-9FEF0F017ACB}" type="datetimeFigureOut">
              <a:rPr lang="en-IN" smtClean="0"/>
              <a:t>18-12-2025</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EAA6350-3123-490D-8FF0-A15C4F8986AB}" type="slidenum">
              <a:rPr lang="en-IN" smtClean="0"/>
              <a:t>‹#›</a:t>
            </a:fld>
            <a:endParaRPr lang="en-IN"/>
          </a:p>
        </p:txBody>
      </p:sp>
      <p:pic>
        <p:nvPicPr>
          <p:cNvPr id="4" name="Picture 3">
            <a:extLst>
              <a:ext uri="{FF2B5EF4-FFF2-40B4-BE49-F238E27FC236}">
                <a16:creationId xmlns:a16="http://schemas.microsoft.com/office/drawing/2014/main" id="{DAA7F4C1-9E90-B316-E270-D7C749A59032}"/>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778834" y="0"/>
            <a:ext cx="1298546" cy="1143000"/>
          </a:xfrm>
          <a:prstGeom prst="rect">
            <a:avLst/>
          </a:prstGeom>
        </p:spPr>
      </p:pic>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1335E-9AEC-A999-9BD2-B9CD71E429E7}"/>
              </a:ext>
            </a:extLst>
          </p:cNvPr>
          <p:cNvSpPr>
            <a:spLocks noGrp="1"/>
          </p:cNvSpPr>
          <p:nvPr>
            <p:ph type="title"/>
          </p:nvPr>
        </p:nvSpPr>
        <p:spPr>
          <a:xfrm>
            <a:off x="1526866" y="1448724"/>
            <a:ext cx="6070601" cy="3022600"/>
          </a:xfrm>
        </p:spPr>
        <p:txBody>
          <a:bodyPr>
            <a:normAutofit/>
          </a:bodyPr>
          <a:lstStyle/>
          <a:p>
            <a:pPr algn="ctr"/>
            <a:r>
              <a:rPr lang="en-US" sz="7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EXCRETORY SYSTEM</a:t>
            </a:r>
            <a:endParaRPr lang="en-IN" sz="7200" dirty="0"/>
          </a:p>
        </p:txBody>
      </p:sp>
      <p:sp>
        <p:nvSpPr>
          <p:cNvPr id="3" name="Title 1">
            <a:extLst>
              <a:ext uri="{FF2B5EF4-FFF2-40B4-BE49-F238E27FC236}">
                <a16:creationId xmlns:a16="http://schemas.microsoft.com/office/drawing/2014/main" id="{96559C91-BB94-B649-A5ED-1A3D5B36E402}"/>
              </a:ext>
            </a:extLst>
          </p:cNvPr>
          <p:cNvSpPr>
            <a:spLocks noGrp="1"/>
          </p:cNvSpPr>
          <p:nvPr/>
        </p:nvSpPr>
        <p:spPr>
          <a:xfrm>
            <a:off x="2390466" y="686724"/>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-10</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3B69F47A-239E-285A-C792-C375AD8955DA}"/>
              </a:ext>
            </a:extLst>
          </p:cNvPr>
          <p:cNvSpPr txBox="1">
            <a:spLocks/>
          </p:cNvSpPr>
          <p:nvPr/>
        </p:nvSpPr>
        <p:spPr>
          <a:xfrm>
            <a:off x="6155872" y="5180676"/>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OMKAR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808094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64C973-E5CB-6C98-1187-33E2A3DBB7FC}"/>
              </a:ext>
            </a:extLst>
          </p:cNvPr>
          <p:cNvSpPr txBox="1"/>
          <p:nvPr/>
        </p:nvSpPr>
        <p:spPr>
          <a:xfrm>
            <a:off x="858982" y="286328"/>
            <a:ext cx="8021782" cy="4536242"/>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spiral canal to reach the surface of the skin through minute openings called pores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Sebaceous glands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Sac-like glands that open into the hair follicle</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Flask-shaped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Secrete sebum (a fatty substance) which keeps the skin soft &amp; smooth</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60331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AD008B-A1D7-4B5E-1960-583E53CFC82D}"/>
              </a:ext>
            </a:extLst>
          </p:cNvPr>
          <p:cNvSpPr txBox="1"/>
          <p:nvPr/>
        </p:nvSpPr>
        <p:spPr>
          <a:xfrm>
            <a:off x="297874" y="277091"/>
            <a:ext cx="8603672" cy="6224268"/>
          </a:xfrm>
          <a:prstGeom prst="rect">
            <a:avLst/>
          </a:prstGeom>
          <a:noFill/>
        </p:spPr>
        <p:txBody>
          <a:bodyPr wrap="square">
            <a:spAutoFit/>
          </a:bodyPr>
          <a:lstStyle/>
          <a:p>
            <a:pPr algn="just">
              <a:lnSpc>
                <a:spcPct val="115000"/>
              </a:lnSpc>
              <a:spcAft>
                <a:spcPts val="1000"/>
              </a:spcAft>
            </a:pPr>
            <a:r>
              <a:rPr lang="en-US" sz="3200" u="sng" dirty="0">
                <a:solidFill>
                  <a:srgbClr val="FF0000"/>
                </a:solidFill>
                <a:effectLst/>
                <a:latin typeface="Calibri" pitchFamily="34" charset="0"/>
                <a:ea typeface="Calibri" pitchFamily="34" charset="0"/>
                <a:cs typeface="Calibri" pitchFamily="34" charset="0"/>
              </a:rPr>
              <a:t>SKIN-APPENDAGES</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indent="228600" algn="just">
              <a:spcAft>
                <a:spcPts val="1000"/>
              </a:spcAft>
            </a:pPr>
            <a:r>
              <a:rPr lang="en-US" sz="3200" dirty="0">
                <a:effectLst/>
                <a:latin typeface="Calibri" pitchFamily="34" charset="0"/>
                <a:ea typeface="Calibri" pitchFamily="34" charset="0"/>
                <a:cs typeface="Calibri" pitchFamily="34" charset="0"/>
              </a:rPr>
              <a:t>1. </a:t>
            </a:r>
            <a:r>
              <a:rPr lang="en-US" sz="3200" u="sng" dirty="0">
                <a:effectLst/>
                <a:latin typeface="Calibri" pitchFamily="34" charset="0"/>
                <a:ea typeface="Calibri" pitchFamily="34" charset="0"/>
                <a:cs typeface="Calibri" pitchFamily="34" charset="0"/>
              </a:rPr>
              <a:t>Hair</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Grows from the hair-follicles which lie deep in the epidermis</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At the base, it is slightly thickened to form a hair-bulb</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part of the hair which projects from the surface of the skin is called the hair-shaft</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Minute erector-muscles are associated with the hair follicles which make the hair to vertically stand up (for </a:t>
            </a:r>
            <a:r>
              <a:rPr lang="en-US" sz="3200" dirty="0" err="1">
                <a:effectLst/>
                <a:latin typeface="Calibri" pitchFamily="34" charset="0"/>
                <a:ea typeface="Calibri" pitchFamily="34" charset="0"/>
                <a:cs typeface="Calibri" pitchFamily="34" charset="0"/>
              </a:rPr>
              <a:t>eg</a:t>
            </a:r>
            <a:r>
              <a:rPr lang="en-US" sz="3200" dirty="0">
                <a:effectLst/>
                <a:latin typeface="Calibri" pitchFamily="34" charset="0"/>
                <a:ea typeface="Calibri" pitchFamily="34" charset="0"/>
                <a:cs typeface="Calibri" pitchFamily="34" charset="0"/>
              </a:rPr>
              <a:t>, in cold weather conditions)</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268692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B652ABB-0649-36B3-85FD-4EADBCFAD19D}"/>
              </a:ext>
            </a:extLst>
          </p:cNvPr>
          <p:cNvSpPr txBox="1"/>
          <p:nvPr/>
        </p:nvSpPr>
        <p:spPr>
          <a:xfrm>
            <a:off x="304801" y="544945"/>
            <a:ext cx="8645237" cy="5135765"/>
          </a:xfrm>
          <a:prstGeom prst="rect">
            <a:avLst/>
          </a:prstGeom>
          <a:noFill/>
        </p:spPr>
        <p:txBody>
          <a:bodyPr wrap="square">
            <a:spAutoFit/>
          </a:bodyPr>
          <a:lstStyle/>
          <a:p>
            <a:pPr indent="228600" algn="just">
              <a:lnSpc>
                <a:spcPct val="115000"/>
              </a:lnSpc>
              <a:spcAft>
                <a:spcPts val="1000"/>
              </a:spcAft>
            </a:pPr>
            <a:r>
              <a:rPr lang="en-US" sz="3200" dirty="0">
                <a:effectLst/>
                <a:latin typeface="Calibri" pitchFamily="34" charset="0"/>
                <a:ea typeface="Calibri" pitchFamily="34" charset="0"/>
                <a:cs typeface="Calibri" pitchFamily="34" charset="0"/>
              </a:rPr>
              <a:t>2. </a:t>
            </a:r>
            <a:r>
              <a:rPr lang="en-US" sz="3200" u="sng" dirty="0">
                <a:effectLst/>
                <a:latin typeface="Calibri" pitchFamily="34" charset="0"/>
                <a:ea typeface="Calibri" pitchFamily="34" charset="0"/>
                <a:cs typeface="Calibri" pitchFamily="34" charset="0"/>
              </a:rPr>
              <a:t>Nail</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Composed of modified skin</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Lies on the nail-bed which is well supplied with blood vessels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proximal part lies in a groove of skin</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white part is known as the lunula because of its moon-shape and is the portion from which the nail grows forward</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93473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AE2077-E3D3-4160-41E6-2DEEE7FA9D9F}"/>
              </a:ext>
            </a:extLst>
          </p:cNvPr>
          <p:cNvSpPr txBox="1"/>
          <p:nvPr/>
        </p:nvSpPr>
        <p:spPr>
          <a:xfrm>
            <a:off x="353292" y="314038"/>
            <a:ext cx="8548253" cy="3147144"/>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uncovered part is the body of the nail &amp; is firmly attached to the nail-bed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distal part of the nail is free-hanging</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Each side of the nail is bounded by a fold of skin known as the nail-wall</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141715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F4BC4C-3CC5-D64E-47B0-DA8AC7878EFC}"/>
              </a:ext>
            </a:extLst>
          </p:cNvPr>
          <p:cNvSpPr txBox="1"/>
          <p:nvPr/>
        </p:nvSpPr>
        <p:spPr>
          <a:xfrm>
            <a:off x="422563" y="397164"/>
            <a:ext cx="8285018" cy="5925340"/>
          </a:xfrm>
          <a:prstGeom prst="rect">
            <a:avLst/>
          </a:prstGeom>
          <a:noFill/>
        </p:spPr>
        <p:txBody>
          <a:bodyPr wrap="square">
            <a:spAutoFit/>
          </a:bodyPr>
          <a:lstStyle/>
          <a:p>
            <a:pPr algn="just">
              <a:lnSpc>
                <a:spcPct val="115000"/>
              </a:lnSpc>
              <a:spcAft>
                <a:spcPts val="1000"/>
              </a:spcAft>
            </a:pPr>
            <a:r>
              <a:rPr lang="en-US" sz="3200" u="sng" dirty="0">
                <a:solidFill>
                  <a:srgbClr val="FF0000"/>
                </a:solidFill>
                <a:effectLst/>
                <a:latin typeface="Calibri" pitchFamily="34" charset="0"/>
                <a:ea typeface="Calibri" pitchFamily="34" charset="0"/>
                <a:cs typeface="Calibri" pitchFamily="34" charset="0"/>
              </a:rPr>
              <a:t>FUNCTIONS OF SKIN</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Forms a protective covering over the body</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Acts as a excretory organ by means of sweat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Important organ for regulation of body temperature</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Manufactures Vitamin D in the presence of sun-rays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Some drugs can be absorbed through the skin</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Organ of touch</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735855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0ACABF0-5421-38D6-D8D9-7F3550734A80}"/>
              </a:ext>
            </a:extLst>
          </p:cNvPr>
          <p:cNvSpPr txBox="1"/>
          <p:nvPr/>
        </p:nvSpPr>
        <p:spPr>
          <a:xfrm>
            <a:off x="261257" y="304800"/>
            <a:ext cx="8678636" cy="4065215"/>
          </a:xfrm>
          <a:prstGeom prst="rect">
            <a:avLst/>
          </a:prstGeom>
          <a:noFill/>
        </p:spPr>
        <p:txBody>
          <a:bodyPr wrap="square">
            <a:spAutoFit/>
          </a:bodyPr>
          <a:lstStyle/>
          <a:p>
            <a:pPr algn="ctr">
              <a:lnSpc>
                <a:spcPct val="115000"/>
              </a:lnSpc>
              <a:spcAft>
                <a:spcPts val="1000"/>
              </a:spcAft>
            </a:pPr>
            <a:r>
              <a:rPr lang="en-US" sz="1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200" b="1" u="sng" dirty="0">
                <a:solidFill>
                  <a:srgbClr val="FF0000"/>
                </a:solidFill>
                <a:effectLst/>
                <a:latin typeface="Calibri" panose="020F0502020204030204" pitchFamily="34" charset="0"/>
                <a:ea typeface="Calibri" pitchFamily="34" charset="0"/>
                <a:cs typeface="Calibri" pitchFamily="34" charset="0"/>
              </a:rPr>
              <a:t>SWEAT</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Sweat is formed by the waste products from the blood, which is secreted to the exterior through sweat glands present in the skin. Numerous sweat glands are present all over the body skin, more so in the palms &amp; soles.</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0612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4F6703-7C3A-F465-A3F4-31EB6DEE5C62}"/>
              </a:ext>
            </a:extLst>
          </p:cNvPr>
          <p:cNvSpPr txBox="1"/>
          <p:nvPr/>
        </p:nvSpPr>
        <p:spPr>
          <a:xfrm>
            <a:off x="391886" y="598715"/>
            <a:ext cx="8417378" cy="5357429"/>
          </a:xfrm>
          <a:prstGeom prst="rect">
            <a:avLst/>
          </a:prstGeom>
          <a:noFill/>
        </p:spPr>
        <p:txBody>
          <a:bodyPr wrap="square">
            <a:spAutoFit/>
          </a:bodyPr>
          <a:lstStyle/>
          <a:p>
            <a:pPr algn="just">
              <a:lnSpc>
                <a:spcPct val="115000"/>
              </a:lnSpc>
              <a:spcAft>
                <a:spcPts val="1000"/>
              </a:spcAft>
            </a:pPr>
            <a:r>
              <a:rPr lang="en-US" sz="3200" dirty="0">
                <a:effectLst/>
                <a:latin typeface="Calibri" pitchFamily="34" charset="0"/>
                <a:ea typeface="Calibri" pitchFamily="34" charset="0"/>
                <a:cs typeface="Calibri" pitchFamily="34" charset="0"/>
              </a:rPr>
              <a:t>Acidic in nature</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Salty in taste</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Composition of sweat –</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Water = 99.4%</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Chlorides &amp; sulphates of Na &amp; K = 0.2%</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Other substances = 0.4%</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Main function is regulation of body temperature by evaporation</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00979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1E9A5F-E91C-E6D4-E8FC-EC8832C0B1EB}"/>
              </a:ext>
            </a:extLst>
          </p:cNvPr>
          <p:cNvSpPr txBox="1"/>
          <p:nvPr/>
        </p:nvSpPr>
        <p:spPr>
          <a:xfrm>
            <a:off x="775855" y="249382"/>
            <a:ext cx="7467600" cy="6396623"/>
          </a:xfrm>
          <a:prstGeom prst="rect">
            <a:avLst/>
          </a:prstGeom>
          <a:noFill/>
        </p:spPr>
        <p:txBody>
          <a:bodyPr wrap="square">
            <a:spAutoFit/>
          </a:bodyPr>
          <a:lstStyle/>
          <a:p>
            <a:pPr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EXCRETORY SYSTEM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pPr>
            <a:r>
              <a:rPr lang="en-US" sz="3200" dirty="0">
                <a:effectLst/>
                <a:latin typeface="Bookman Old Style" panose="02050604050505020204" pitchFamily="18" charset="0"/>
                <a:ea typeface="Times New Roman" panose="02020603050405020304" pitchFamily="18" charset="0"/>
                <a:cs typeface="Mangal" panose="02040503050203030202" pitchFamily="18" charset="0"/>
              </a:rPr>
              <a:t>An introduction to the excretory system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pPr>
            <a:r>
              <a:rPr lang="en-US" sz="3200" dirty="0">
                <a:effectLst/>
                <a:latin typeface="Bookman Old Style" panose="02050604050505020204" pitchFamily="18" charset="0"/>
                <a:ea typeface="Times New Roman" panose="02020603050405020304" pitchFamily="18" charset="0"/>
                <a:cs typeface="Mangal" panose="02040503050203030202" pitchFamily="18" charset="0"/>
              </a:rPr>
              <a:t>To learn about the various minor organs of excretion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tabLst>
                <a:tab pos="457200" algn="l"/>
              </a:tabLst>
            </a:pPr>
            <a:r>
              <a:rPr lang="en-US" sz="3200" dirty="0">
                <a:effectLst/>
                <a:latin typeface="Bookman Old Style" panose="02050604050505020204" pitchFamily="18" charset="0"/>
                <a:ea typeface="Times New Roman" panose="02020603050405020304" pitchFamily="18" charset="0"/>
                <a:cs typeface="Mangal" panose="02040503050203030202" pitchFamily="18" charset="0"/>
              </a:rPr>
              <a:t>To learn more about the structure &amp; functions of skin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22148786"/>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70839BFF-C554-A6B3-E884-CCE409E76FF7}"/>
              </a:ext>
            </a:extLst>
          </p:cNvPr>
          <p:cNvSpPr txBox="1">
            <a:spLocks noChangeArrowheads="1"/>
          </p:cNvSpPr>
          <p:nvPr/>
        </p:nvSpPr>
        <p:spPr bwMode="auto">
          <a:xfrm>
            <a:off x="252845" y="1102694"/>
            <a:ext cx="8638309" cy="1587036"/>
          </a:xfrm>
          <a:prstGeom prst="rect">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800"/>
              </a:spcAft>
              <a:buClrTx/>
              <a:buSzTx/>
              <a:buFontTx/>
              <a:buNone/>
              <a:tabLst/>
            </a:pPr>
            <a:r>
              <a:rPr kumimoji="0" lang="en-IN" altLang="en-US" sz="3200" b="0" i="0" u="none" strike="noStrike" cap="none" normalizeH="0" baseline="0" dirty="0">
                <a:ln>
                  <a:noFill/>
                </a:ln>
                <a:solidFill>
                  <a:schemeClr val="tx1"/>
                </a:solidFill>
                <a:effectLst/>
                <a:latin typeface="Calibri" pitchFamily="34" charset="0"/>
                <a:ea typeface="Calibri" pitchFamily="34" charset="0"/>
                <a:cs typeface="Calibri" pitchFamily="34" charset="0"/>
              </a:rPr>
              <a:t>Excretory system deals with the removal of waste products from the body so that they do not have any harmful effects on the body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A9376E0D-9167-7442-6496-90893E9CA466}"/>
              </a:ext>
            </a:extLst>
          </p:cNvPr>
          <p:cNvSpPr txBox="1"/>
          <p:nvPr/>
        </p:nvSpPr>
        <p:spPr>
          <a:xfrm>
            <a:off x="2556163" y="0"/>
            <a:ext cx="4301837" cy="729430"/>
          </a:xfrm>
          <a:prstGeom prst="rect">
            <a:avLst/>
          </a:prstGeom>
          <a:noFill/>
        </p:spPr>
        <p:txBody>
          <a:bodyPr wrap="square">
            <a:spAutoFit/>
          </a:bodyPr>
          <a:lstStyle/>
          <a:p>
            <a:pPr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INTRODUCTION</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id="{6DEAD0F6-9BD9-2F64-B1C6-B54019EFE5F6}"/>
              </a:ext>
            </a:extLst>
          </p:cNvPr>
          <p:cNvSpPr txBox="1"/>
          <p:nvPr/>
        </p:nvSpPr>
        <p:spPr>
          <a:xfrm>
            <a:off x="270164" y="2689730"/>
            <a:ext cx="8638309" cy="4031873"/>
          </a:xfrm>
          <a:prstGeom prst="rect">
            <a:avLst/>
          </a:prstGeom>
          <a:noFill/>
        </p:spPr>
        <p:txBody>
          <a:bodyPr wrap="square">
            <a:spAutoFit/>
          </a:bodyPr>
          <a:lstStyle/>
          <a:p>
            <a:pPr algn="just">
              <a:spcAft>
                <a:spcPts val="1000"/>
              </a:spcAft>
            </a:pPr>
            <a:r>
              <a:rPr lang="en-US" sz="3200" dirty="0">
                <a:effectLst/>
                <a:latin typeface="Calibri" pitchFamily="34" charset="0"/>
                <a:ea typeface="Calibri" pitchFamily="34" charset="0"/>
                <a:cs typeface="Calibri" pitchFamily="34" charset="0"/>
              </a:rPr>
              <a:t>The urinary system is the major system which deals with excretion. Waste products which are formed in the body as a result of metabolism &amp; other activities of the body are collected by the blood from the tissues and they are then removed from the blood in the kidneys, from where they are further removed from the body in the form of urine. </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87005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B59749-DF3E-4E8B-8642-9B5CEDF6973E}"/>
              </a:ext>
            </a:extLst>
          </p:cNvPr>
          <p:cNvSpPr txBox="1"/>
          <p:nvPr/>
        </p:nvSpPr>
        <p:spPr>
          <a:xfrm>
            <a:off x="523503" y="974767"/>
            <a:ext cx="8271164" cy="5230791"/>
          </a:xfrm>
          <a:prstGeom prst="rect">
            <a:avLst/>
          </a:prstGeom>
          <a:noFill/>
        </p:spPr>
        <p:txBody>
          <a:bodyPr wrap="square">
            <a:spAutoFit/>
          </a:bodyPr>
          <a:lstStyle/>
          <a:p>
            <a:pPr algn="just">
              <a:lnSpc>
                <a:spcPct val="115000"/>
              </a:lnSpc>
              <a:spcAft>
                <a:spcPts val="1000"/>
              </a:spcAft>
            </a:pPr>
            <a:r>
              <a:rPr lang="en-US" sz="3200" dirty="0">
                <a:effectLst/>
                <a:latin typeface="Calibri" pitchFamily="34" charset="0"/>
                <a:ea typeface="Calibri" pitchFamily="34" charset="0"/>
                <a:cs typeface="Calibri" pitchFamily="34" charset="0"/>
              </a:rPr>
              <a:t>However, there are various other minor organs through which excretion of waste products takes place. They are:</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SKIN 				– which excretes sweat</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LUNGS 			– which excrete CO2 &amp; water</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LARGE INTESTINES 	– which excrete </a:t>
            </a:r>
            <a:r>
              <a:rPr lang="en-US" sz="3200" dirty="0" err="1">
                <a:effectLst/>
                <a:latin typeface="Calibri" pitchFamily="34" charset="0"/>
                <a:ea typeface="Calibri" pitchFamily="34" charset="0"/>
                <a:cs typeface="Calibri" pitchFamily="34" charset="0"/>
              </a:rPr>
              <a:t>faeces</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en-US" sz="3200" b="1" u="sng" dirty="0">
                <a:solidFill>
                  <a:srgbClr val="FF0000"/>
                </a:solidFill>
                <a:effectLst/>
                <a:latin typeface="Calibri" panose="020F0502020204030204" pitchFamily="34" charset="0"/>
                <a:ea typeface="Calibri" pitchFamily="34" charset="0"/>
                <a:cs typeface="Calibri" pitchFamily="34" charset="0"/>
              </a:rPr>
              <a:t>SKIN--</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en-US" sz="3200" dirty="0">
                <a:effectLst/>
                <a:latin typeface="Calibri" pitchFamily="34" charset="0"/>
                <a:ea typeface="Calibri" pitchFamily="34" charset="0"/>
                <a:cs typeface="Calibri" pitchFamily="34" charset="0"/>
              </a:rPr>
              <a:t>Skin is the outer-most covering of the body. </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028631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29">
            <a:extLst>
              <a:ext uri="{FF2B5EF4-FFF2-40B4-BE49-F238E27FC236}">
                <a16:creationId xmlns:a16="http://schemas.microsoft.com/office/drawing/2014/main" id="{54B95E44-ED97-C172-57AB-58C2D1FEFFA7}"/>
              </a:ext>
            </a:extLst>
          </p:cNvPr>
          <p:cNvPicPr>
            <a:picLocks noChangeAspect="1"/>
          </p:cNvPicPr>
          <p:nvPr/>
        </p:nvPicPr>
        <p:blipFill>
          <a:blip r:embed="rId2" cstate="print"/>
          <a:srcRect/>
          <a:stretch>
            <a:fillRect/>
          </a:stretch>
        </p:blipFill>
        <p:spPr bwMode="auto">
          <a:xfrm>
            <a:off x="207818" y="101271"/>
            <a:ext cx="7510153" cy="6132945"/>
          </a:xfrm>
          <a:prstGeom prst="rect">
            <a:avLst/>
          </a:prstGeom>
          <a:ln>
            <a:noFill/>
          </a:ln>
          <a:effectLst>
            <a:softEdge rad="112500"/>
          </a:effectLst>
        </p:spPr>
      </p:pic>
    </p:spTree>
    <p:extLst>
      <p:ext uri="{BB962C8B-B14F-4D97-AF65-F5344CB8AC3E}">
        <p14:creationId xmlns:p14="http://schemas.microsoft.com/office/powerpoint/2010/main" val="3896560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2CEC5C1-9794-7424-B1C2-BD049C6CC2A4}"/>
              </a:ext>
            </a:extLst>
          </p:cNvPr>
          <p:cNvSpPr txBox="1"/>
          <p:nvPr/>
        </p:nvSpPr>
        <p:spPr>
          <a:xfrm>
            <a:off x="429492" y="249383"/>
            <a:ext cx="8160326" cy="4988032"/>
          </a:xfrm>
          <a:prstGeom prst="rect">
            <a:avLst/>
          </a:prstGeom>
          <a:noFill/>
        </p:spPr>
        <p:txBody>
          <a:bodyPr wrap="square">
            <a:spAutoFit/>
          </a:bodyPr>
          <a:lstStyle/>
          <a:p>
            <a:pPr indent="228600">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1. </a:t>
            </a:r>
            <a:r>
              <a:rPr lang="en-US" sz="3200" u="sng" dirty="0">
                <a:solidFill>
                  <a:srgbClr val="FF0000"/>
                </a:solidFill>
                <a:effectLst/>
                <a:latin typeface="Calibri" pitchFamily="34" charset="0"/>
                <a:ea typeface="Calibri" pitchFamily="34" charset="0"/>
                <a:cs typeface="Calibri" pitchFamily="34" charset="0"/>
              </a:rPr>
              <a:t>Epidermis</a:t>
            </a:r>
            <a:r>
              <a:rPr lang="en-US" sz="3200" dirty="0">
                <a:solidFill>
                  <a:srgbClr val="FF0000"/>
                </a:solidFill>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Most superficial layer which is thick &amp; hard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Thickness depends on the area which it covers (thickest on the sole of foot &amp; palm of hand)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Composed of stratified epithelial cells</a:t>
            </a:r>
            <a:endParaRPr lang="en-IN" sz="3200" dirty="0">
              <a:effectLst/>
              <a:latin typeface="Calibri" panose="020F0502020204030204" pitchFamily="34" charset="0"/>
              <a:ea typeface="Calibri" pitchFamily="34" charset="0"/>
              <a:cs typeface="Calibri" pitchFamily="34" charset="0"/>
            </a:endParaRPr>
          </a:p>
          <a:p>
            <a:pPr marL="457200" indent="-457200">
              <a:buFont typeface="Arial" panose="020B0604020202020204" pitchFamily="34" charset="0"/>
              <a:buChar char="•"/>
            </a:pPr>
            <a:r>
              <a:rPr lang="en-US" sz="3200" dirty="0">
                <a:effectLst/>
                <a:latin typeface="Calibri" pitchFamily="34" charset="0"/>
                <a:ea typeface="Calibri" pitchFamily="34" charset="0"/>
                <a:cs typeface="Calibri" pitchFamily="34" charset="0"/>
              </a:rPr>
              <a:t>Consists of several layers of cells in 2 fairly well defined zones</a:t>
            </a:r>
            <a:endParaRPr lang="en-IN" sz="32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9638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CC7456-9541-9373-1080-074AA82704DD}"/>
              </a:ext>
            </a:extLst>
          </p:cNvPr>
          <p:cNvSpPr txBox="1"/>
          <p:nvPr/>
        </p:nvSpPr>
        <p:spPr>
          <a:xfrm>
            <a:off x="339437" y="794328"/>
            <a:ext cx="7633855" cy="4791120"/>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Horny zone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Stratum corneum</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Stratum lucidum</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Stratum granulosum</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Germinative zone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Prickle cells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Basal cells</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38600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1CF00D-A807-1237-A0D1-0BC55B32A3A0}"/>
              </a:ext>
            </a:extLst>
          </p:cNvPr>
          <p:cNvSpPr txBox="1"/>
          <p:nvPr/>
        </p:nvSpPr>
        <p:spPr>
          <a:xfrm>
            <a:off x="512618" y="480291"/>
            <a:ext cx="7924800" cy="3841693"/>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Does not contain any blood vessels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Duct of sweat glands passes through it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It accommodates the hair</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Surface is marked by lines &amp; ridges which are concerned with the papillae of dermis which lies beneath</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9468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D96AA9-50CC-42DD-B75C-B9F52E0C51D8}"/>
              </a:ext>
            </a:extLst>
          </p:cNvPr>
          <p:cNvSpPr txBox="1"/>
          <p:nvPr/>
        </p:nvSpPr>
        <p:spPr>
          <a:xfrm>
            <a:off x="339436" y="415636"/>
            <a:ext cx="8506691" cy="6377130"/>
          </a:xfrm>
          <a:prstGeom prst="rect">
            <a:avLst/>
          </a:prstGeom>
          <a:noFill/>
        </p:spPr>
        <p:txBody>
          <a:bodyPr wrap="square">
            <a:spAutoFit/>
          </a:bodyPr>
          <a:lstStyle/>
          <a:p>
            <a:pPr indent="228600" algn="just">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2. </a:t>
            </a:r>
            <a:r>
              <a:rPr lang="en-US" sz="3200" u="sng" dirty="0">
                <a:solidFill>
                  <a:srgbClr val="FF0000"/>
                </a:solidFill>
                <a:effectLst/>
                <a:latin typeface="Calibri" pitchFamily="34" charset="0"/>
                <a:ea typeface="Calibri" pitchFamily="34" charset="0"/>
                <a:cs typeface="Calibri" pitchFamily="34" charset="0"/>
              </a:rPr>
              <a:t>Dermis</a:t>
            </a:r>
            <a:r>
              <a:rPr lang="en-US" sz="3200" dirty="0">
                <a:solidFill>
                  <a:srgbClr val="FF0000"/>
                </a:solidFill>
                <a:effectLst/>
                <a:latin typeface="Calibri" pitchFamily="34" charset="0"/>
                <a:ea typeface="Calibri" pitchFamily="34" charset="0"/>
                <a:cs typeface="Calibri" pitchFamily="34" charset="0"/>
              </a:rPr>
              <a:t> –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Made up of fibrous or elastic connective tissue</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Surface is arranged in small papillae which contain a loop of capillaries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tactile sensory nerve endings lie in the dermis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Sweat glands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Lie in the deep part of the dermis</a:t>
            </a:r>
            <a:endParaRPr lang="en-IN" sz="3200" dirty="0">
              <a:effectLst/>
              <a:latin typeface="Calibri" panose="020F0502020204030204" pitchFamily="34" charset="0"/>
              <a:ea typeface="Calibri" pitchFamily="34" charset="0"/>
              <a:cs typeface="Calibri" pitchFamily="34" charset="0"/>
            </a:endParaRPr>
          </a:p>
          <a:p>
            <a:r>
              <a:rPr lang="en-US" sz="3200" dirty="0">
                <a:effectLst/>
                <a:latin typeface="Calibri" pitchFamily="34" charset="0"/>
                <a:ea typeface="Calibri" pitchFamily="34" charset="0"/>
                <a:cs typeface="Calibri" pitchFamily="34" charset="0"/>
              </a:rPr>
              <a:t>The ducts from the sweat gland pass through the dermis &amp; epidermis as a </a:t>
            </a:r>
            <a:endParaRPr lang="en-IN" sz="32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2406963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62</TotalTime>
  <Words>687</Words>
  <Application>Microsoft Office PowerPoint</Application>
  <PresentationFormat>On-screen Show (4:3)</PresentationFormat>
  <Paragraphs>79</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Bookman Old Style</vt:lpstr>
      <vt:lpstr>Calibri</vt:lpstr>
      <vt:lpstr>Franklin Gothic Book</vt:lpstr>
      <vt:lpstr>Perpetua</vt:lpstr>
      <vt:lpstr>Symbol</vt:lpstr>
      <vt:lpstr>Wingdings</vt:lpstr>
      <vt:lpstr>Wingdings 2</vt:lpstr>
      <vt:lpstr>Equity</vt:lpstr>
      <vt:lpstr>EXCRETORY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MTI MTI</cp:lastModifiedBy>
  <cp:revision>15</cp:revision>
  <dcterms:created xsi:type="dcterms:W3CDTF">2022-09-24T04:15:42Z</dcterms:created>
  <dcterms:modified xsi:type="dcterms:W3CDTF">2025-12-18T12:33:10Z</dcterms:modified>
</cp:coreProperties>
</file>